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8" r:id="rId6"/>
    <p:sldId id="260" r:id="rId7"/>
    <p:sldId id="261" r:id="rId8"/>
    <p:sldId id="262" r:id="rId9"/>
    <p:sldId id="263" r:id="rId10"/>
    <p:sldId id="267" r:id="rId11"/>
    <p:sldId id="264" r:id="rId12"/>
    <p:sldId id="266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38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3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83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03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7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97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65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73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82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1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0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D625D-5C5D-4009-B766-EFEDBCB4DC40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6129A-EB91-467C-8FD1-F23332D5D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73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188" y="1547366"/>
            <a:ext cx="9985420" cy="2387600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Острый панкреатит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Клиника и диагностика.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9307" y="4941440"/>
            <a:ext cx="9144000" cy="1655762"/>
          </a:xfrm>
        </p:spPr>
        <p:txBody>
          <a:bodyPr/>
          <a:lstStyle/>
          <a:p>
            <a:pPr algn="r"/>
            <a:r>
              <a:rPr lang="ru-RU" dirty="0" smtClean="0"/>
              <a:t>Выполнила: </a:t>
            </a:r>
            <a:r>
              <a:rPr lang="ru-RU" dirty="0" err="1" smtClean="0"/>
              <a:t>Василишина</a:t>
            </a:r>
            <a:r>
              <a:rPr lang="ru-RU" dirty="0" smtClean="0"/>
              <a:t> А.В.</a:t>
            </a:r>
          </a:p>
          <a:p>
            <a:pPr algn="r"/>
            <a:r>
              <a:rPr lang="ru-RU" dirty="0" smtClean="0"/>
              <a:t>Группа 620 лечебный факультет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714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052" y="418563"/>
            <a:ext cx="4182973" cy="16002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Классификация</a:t>
            </a:r>
            <a:endParaRPr lang="ru-RU" sz="4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89052" y="2611192"/>
            <a:ext cx="3932237" cy="381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Классификация острого панкреатита Российского Общества Хирургов (2014г.) разработана с </a:t>
            </a:r>
            <a:r>
              <a:rPr lang="ru-RU" sz="1600" i="1" dirty="0" err="1" smtClean="0"/>
              <a:t>учѐтом</a:t>
            </a:r>
            <a:r>
              <a:rPr lang="ru-RU" sz="1600" i="1" dirty="0" smtClean="0"/>
              <a:t> классификации Атланта–92 и </a:t>
            </a:r>
            <a:r>
              <a:rPr lang="ru-RU" sz="1600" i="1" dirty="0" err="1" smtClean="0"/>
              <a:t>еѐ</a:t>
            </a:r>
            <a:r>
              <a:rPr lang="ru-RU" sz="1600" i="1" dirty="0" smtClean="0"/>
              <a:t> модификаций, предложенных в г. </a:t>
            </a:r>
            <a:r>
              <a:rPr lang="ru-RU" sz="1600" i="1" dirty="0" err="1" smtClean="0"/>
              <a:t>Кочин</a:t>
            </a:r>
            <a:r>
              <a:rPr lang="ru-RU" sz="1600" i="1" dirty="0" smtClean="0"/>
              <a:t> в 2011г (Международная Ассоциация </a:t>
            </a:r>
            <a:r>
              <a:rPr lang="ru-RU" sz="1600" i="1" dirty="0" err="1" smtClean="0"/>
              <a:t>Панкреатологов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International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Association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of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Pancreatology</a:t>
            </a:r>
            <a:r>
              <a:rPr lang="ru-RU" sz="1600" i="1" dirty="0" smtClean="0"/>
              <a:t>) и Международной рабочей группой по классификации острого панкреатита (</a:t>
            </a:r>
            <a:r>
              <a:rPr lang="ru-RU" sz="1600" i="1" dirty="0" err="1" smtClean="0"/>
              <a:t>Acute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Pancreatitis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Classification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Working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Group</a:t>
            </a:r>
            <a:r>
              <a:rPr lang="ru-RU" sz="1600" i="1" dirty="0" smtClean="0"/>
              <a:t>) в 2012г. </a:t>
            </a:r>
            <a:endParaRPr lang="ru-RU" sz="1600" i="1" dirty="0"/>
          </a:p>
        </p:txBody>
      </p:sp>
      <p:pic>
        <p:nvPicPr>
          <p:cNvPr id="3078" name="Picture 6" descr="http://wjday.ru/wp-content/uploads/2016/12/kak-lechit-ostryj-pankreatit-podzheludochnoj-zhelez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062" y="573110"/>
            <a:ext cx="6477000" cy="554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92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7458"/>
            <a:ext cx="10515600" cy="1325563"/>
          </a:xfrm>
        </p:spPr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220" y="1593632"/>
            <a:ext cx="11423560" cy="460110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1. Острый панкреатит </a:t>
            </a:r>
            <a:r>
              <a:rPr lang="ru-RU" b="1" dirty="0" err="1" smtClean="0">
                <a:solidFill>
                  <a:srgbClr val="FF0000"/>
                </a:solidFill>
              </a:rPr>
              <a:t>лѐгкой</a:t>
            </a:r>
            <a:r>
              <a:rPr lang="ru-RU" b="1" dirty="0" smtClean="0">
                <a:solidFill>
                  <a:srgbClr val="FF0000"/>
                </a:solidFill>
              </a:rPr>
              <a:t> степени. </a:t>
            </a:r>
            <a:r>
              <a:rPr lang="ru-RU" dirty="0" smtClean="0"/>
              <a:t>Панкреонекроз при данной форме острого панкреатита не образуется (</a:t>
            </a:r>
            <a:r>
              <a:rPr lang="ru-RU" dirty="0" err="1" smtClean="0"/>
              <a:t>отѐчный</a:t>
            </a:r>
            <a:r>
              <a:rPr lang="ru-RU" dirty="0" smtClean="0"/>
              <a:t> панкреатит) и органная недостаточность не развивается.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2. Острый панкреатит средней степени. </a:t>
            </a:r>
            <a:r>
              <a:rPr lang="ru-RU" dirty="0" smtClean="0"/>
              <a:t>Характеризуется наличием либо одного из местных проявлений  заболевания: </a:t>
            </a:r>
            <a:r>
              <a:rPr lang="ru-RU" dirty="0" err="1" smtClean="0"/>
              <a:t>перипанкреатический</a:t>
            </a:r>
            <a:r>
              <a:rPr lang="ru-RU" dirty="0" smtClean="0"/>
              <a:t> инфильтрат, </a:t>
            </a:r>
            <a:r>
              <a:rPr lang="ru-RU" dirty="0" err="1" smtClean="0"/>
              <a:t>псевдокиста</a:t>
            </a:r>
            <a:r>
              <a:rPr lang="ru-RU" dirty="0" smtClean="0"/>
              <a:t>, отграниченный инфицированный панкреонекроз (абсцесс), – или/и развитием общих проявлений в виде транзиторной органной недостаточности (не более 48 часов).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3. Острый панкреатит </a:t>
            </a:r>
            <a:r>
              <a:rPr lang="ru-RU" b="1" dirty="0" err="1" smtClean="0">
                <a:solidFill>
                  <a:srgbClr val="FF0000"/>
                </a:solidFill>
              </a:rPr>
              <a:t>тяжѐлой</a:t>
            </a:r>
            <a:r>
              <a:rPr lang="ru-RU" b="1" dirty="0" smtClean="0">
                <a:solidFill>
                  <a:srgbClr val="FF0000"/>
                </a:solidFill>
              </a:rPr>
              <a:t> степени. </a:t>
            </a:r>
            <a:r>
              <a:rPr lang="ru-RU" dirty="0" smtClean="0"/>
              <a:t>Характеризуется наличием либо </a:t>
            </a:r>
            <a:r>
              <a:rPr lang="ru-RU" dirty="0" err="1" smtClean="0"/>
              <a:t>неотграниченного</a:t>
            </a:r>
            <a:r>
              <a:rPr lang="ru-RU" dirty="0" smtClean="0"/>
              <a:t> инфицированного панкреонекроза (гнойно-некротического </a:t>
            </a:r>
            <a:r>
              <a:rPr lang="ru-RU" dirty="0" err="1" smtClean="0"/>
              <a:t>парапанкреатита</a:t>
            </a:r>
            <a:r>
              <a:rPr lang="ru-RU" dirty="0" smtClean="0"/>
              <a:t>), или/и развитием </a:t>
            </a:r>
            <a:r>
              <a:rPr lang="ru-RU" dirty="0" err="1" smtClean="0"/>
              <a:t>персистирующей</a:t>
            </a:r>
            <a:r>
              <a:rPr lang="ru-RU" dirty="0" smtClean="0"/>
              <a:t> органной недостаточности (более 48 часов). 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Диагноз острого панкреатита </a:t>
            </a:r>
            <a:r>
              <a:rPr lang="ru-RU" sz="2200" dirty="0" err="1" smtClean="0"/>
              <a:t>лѐгкой</a:t>
            </a:r>
            <a:r>
              <a:rPr lang="ru-RU" sz="2200" dirty="0" smtClean="0"/>
              <a:t>, средней или </a:t>
            </a:r>
            <a:r>
              <a:rPr lang="ru-RU" sz="2200" dirty="0" err="1" smtClean="0"/>
              <a:t>тяжѐлой</a:t>
            </a:r>
            <a:r>
              <a:rPr lang="ru-RU" sz="2200" dirty="0" smtClean="0"/>
              <a:t> степени устанавливается по факту законченного случая заболевания.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9036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1" y="2273122"/>
            <a:ext cx="3932237" cy="16002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Диагностика </a:t>
            </a:r>
            <a:endParaRPr lang="ru-RU" sz="5400" b="1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https://doktoradvice.ru/wp-content/uploads/2018/09/hronicheskiy-pankreatit-93-kopiya-768x5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688" y="838199"/>
            <a:ext cx="7315200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015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392" y="365124"/>
            <a:ext cx="10515600" cy="1325563"/>
          </a:xfrm>
        </p:spPr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30" y="1819475"/>
            <a:ext cx="11745532" cy="47616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u="sng" dirty="0" smtClean="0"/>
              <a:t>ЖАЛОБЫ и АНАМНЕЗ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классическая триада симптомов:</a:t>
            </a:r>
          </a:p>
          <a:p>
            <a:pPr marL="0" indent="0">
              <a:buNone/>
            </a:pPr>
            <a:r>
              <a:rPr lang="ru-RU" sz="2400" dirty="0" smtClean="0"/>
              <a:t> - </a:t>
            </a:r>
            <a:r>
              <a:rPr lang="ru-RU" sz="2400" b="1" dirty="0" smtClean="0"/>
              <a:t>выраженная боль в </a:t>
            </a:r>
            <a:r>
              <a:rPr lang="ru-RU" sz="2400" b="1" dirty="0" err="1" smtClean="0"/>
              <a:t>эпигастрии</a:t>
            </a:r>
            <a:r>
              <a:rPr lang="ru-RU" sz="2400" b="1" dirty="0" smtClean="0"/>
              <a:t> с иррадиацией в спину или опоясывающего характера </a:t>
            </a:r>
          </a:p>
          <a:p>
            <a:pPr>
              <a:buFontTx/>
              <a:buChar char="-"/>
            </a:pPr>
            <a:r>
              <a:rPr lang="ru-RU" sz="2400" b="1" dirty="0" smtClean="0"/>
              <a:t>многократная рвота </a:t>
            </a:r>
          </a:p>
          <a:p>
            <a:pPr>
              <a:buFontTx/>
              <a:buChar char="-"/>
            </a:pPr>
            <a:r>
              <a:rPr lang="ru-RU" sz="2400" b="1" dirty="0" smtClean="0"/>
              <a:t>напряжение мышц в верхней половине живота</a:t>
            </a:r>
          </a:p>
          <a:p>
            <a:r>
              <a:rPr lang="ru-RU" sz="2000" dirty="0" smtClean="0"/>
              <a:t>Чаще всего появлению симптомов предшествует обильный прием пищи или алкоголя, наличие желчнокаменной болезни. Типичный болевой синдром интенсивный, стойкий, не купируется спазмолитиками и анальгетиками. Начало острого панкреатита должно определяться по времени появления абдоминального болевого синдрома, а не по времени поступления больного в стационар. При выраженном болевом синдроме допустима инъекция спазмолитических и нестероидных противовоспалительных препаратов. Каждой фазе заболевания соответствует </a:t>
            </a:r>
            <a:r>
              <a:rPr lang="ru-RU" sz="2000" dirty="0" err="1" smtClean="0"/>
              <a:t>определѐнная</a:t>
            </a:r>
            <a:r>
              <a:rPr lang="ru-RU" sz="2000" dirty="0" smtClean="0"/>
              <a:t> клинико-морфологическая форма ОП, поэтому целесообразно рассматривать диагностику ОП в соответствующих фазах заболевания.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12158" y="1090523"/>
            <a:ext cx="62977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Диагностика ОП относится к экстренным мероприятиям. Больные с подозрением на ОП подлежат экстренной госпитализации в хирургическое отделение многопрофильного стационара!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235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Первичный протокол диагностики и тактики при остром панкреатите в IА фазе заболевания. 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54556"/>
            <a:ext cx="10791423" cy="463639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установления диагноза острого панкреатита (после исключения другой хирургической патологии) рекомендуется  использовать </a:t>
            </a:r>
            <a:r>
              <a:rPr lang="ru-RU" u="sng" dirty="0" smtClean="0"/>
              <a:t>сочетание минимум двух из следующих выявленных признаков:</a:t>
            </a:r>
          </a:p>
          <a:p>
            <a:r>
              <a:rPr lang="ru-RU" dirty="0" smtClean="0"/>
              <a:t> а) </a:t>
            </a:r>
            <a:r>
              <a:rPr lang="ru-RU" b="1" dirty="0" smtClean="0"/>
              <a:t>типичная клиническая картина </a:t>
            </a:r>
            <a:r>
              <a:rPr lang="ru-RU" dirty="0" smtClean="0"/>
              <a:t>(интенсивные </a:t>
            </a:r>
            <a:r>
              <a:rPr lang="ru-RU" dirty="0" err="1" smtClean="0"/>
              <a:t>некупируемые</a:t>
            </a:r>
            <a:r>
              <a:rPr lang="ru-RU" dirty="0" smtClean="0"/>
              <a:t> спазмолитиками боли опоясывающего характера, неукротимая рвота, вздутие живота; употребление алкоголя, острой пищи или наличие ЖКБ в анамнезе и др.); </a:t>
            </a:r>
          </a:p>
          <a:p>
            <a:r>
              <a:rPr lang="ru-RU" dirty="0" smtClean="0"/>
              <a:t>б) </a:t>
            </a:r>
            <a:r>
              <a:rPr lang="ru-RU" b="1" dirty="0" smtClean="0"/>
              <a:t>характерные признаки по данным УЗИ: </a:t>
            </a:r>
            <a:r>
              <a:rPr lang="ru-RU" dirty="0" smtClean="0"/>
              <a:t>увеличение размеров, снижение </a:t>
            </a:r>
            <a:r>
              <a:rPr lang="ru-RU" dirty="0" err="1" smtClean="0"/>
              <a:t>эхогенности</a:t>
            </a:r>
            <a:r>
              <a:rPr lang="ru-RU" dirty="0" smtClean="0"/>
              <a:t>, </a:t>
            </a:r>
            <a:r>
              <a:rPr lang="ru-RU" dirty="0" err="1" smtClean="0"/>
              <a:t>нечѐткость</a:t>
            </a:r>
            <a:r>
              <a:rPr lang="ru-RU" dirty="0" smtClean="0"/>
              <a:t> контуров поджелудочной железы; наличие свободной жидкости в брюшной полости; </a:t>
            </a:r>
          </a:p>
          <a:p>
            <a:r>
              <a:rPr lang="ru-RU" dirty="0" smtClean="0"/>
              <a:t>в) </a:t>
            </a:r>
            <a:r>
              <a:rPr lang="ru-RU" b="1" dirty="0" err="1" smtClean="0"/>
              <a:t>гиперферментемия</a:t>
            </a:r>
            <a:r>
              <a:rPr lang="ru-RU" dirty="0" smtClean="0"/>
              <a:t> (</a:t>
            </a:r>
            <a:r>
              <a:rPr lang="ru-RU" dirty="0" err="1" smtClean="0"/>
              <a:t>гиперамилаземия</a:t>
            </a:r>
            <a:r>
              <a:rPr lang="ru-RU" dirty="0" smtClean="0"/>
              <a:t> или </a:t>
            </a:r>
            <a:r>
              <a:rPr lang="ru-RU" dirty="0" err="1" smtClean="0"/>
              <a:t>гиперлипаземия</a:t>
            </a:r>
            <a:r>
              <a:rPr lang="ru-RU" dirty="0" smtClean="0"/>
              <a:t>), превышающая верхнюю границу нормы в три раза и более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900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Первичный протокол диагностики и тактики при остром панкреатите в IА фазе заболевания.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124" y="1690688"/>
            <a:ext cx="8397025" cy="48775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Для оценки тяжести ОП и прогноза развития заболевания рекомендуется применение шкалы критериев первичной экспресс-оценки тяжести острого панкреатита (СПб НИИ СП имени И.И. </a:t>
            </a:r>
            <a:r>
              <a:rPr lang="ru-RU" b="1" dirty="0" err="1" smtClean="0"/>
              <a:t>Джанелидзе</a:t>
            </a:r>
            <a:r>
              <a:rPr lang="ru-RU" b="1" dirty="0" smtClean="0"/>
              <a:t> – 2006г.): 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перитонеальный</a:t>
            </a:r>
            <a:r>
              <a:rPr lang="ru-RU" dirty="0" smtClean="0"/>
              <a:t> синдром;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олигурия</a:t>
            </a:r>
            <a:r>
              <a:rPr lang="ru-RU" dirty="0" smtClean="0"/>
              <a:t> (менее 250 мл за последние 12 часов); </a:t>
            </a:r>
          </a:p>
          <a:p>
            <a:r>
              <a:rPr lang="ru-RU" dirty="0" smtClean="0"/>
              <a:t>- кожные симптомы (гиперемия лица, «мраморность», цианоз); </a:t>
            </a:r>
          </a:p>
          <a:p>
            <a:r>
              <a:rPr lang="ru-RU" dirty="0" smtClean="0"/>
              <a:t>- систолическое артериальное давление менее 100 </a:t>
            </a:r>
            <a:r>
              <a:rPr lang="ru-RU" dirty="0" err="1" smtClean="0"/>
              <a:t>мм.рт.ст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 энцефалопатия; </a:t>
            </a:r>
          </a:p>
          <a:p>
            <a:r>
              <a:rPr lang="ru-RU" dirty="0" smtClean="0"/>
              <a:t>- уровень гемоглобина более 160 г/л; - количество лейкоцитов более 14 х109/л; </a:t>
            </a:r>
          </a:p>
          <a:p>
            <a:r>
              <a:rPr lang="ru-RU" dirty="0" smtClean="0"/>
              <a:t>- уровень глюкозы крови более 10 </a:t>
            </a:r>
            <a:r>
              <a:rPr lang="ru-RU" dirty="0" err="1" smtClean="0"/>
              <a:t>ммоль</a:t>
            </a:r>
            <a:r>
              <a:rPr lang="ru-RU" dirty="0" smtClean="0"/>
              <a:t>/л; </a:t>
            </a:r>
          </a:p>
          <a:p>
            <a:r>
              <a:rPr lang="ru-RU" dirty="0" smtClean="0"/>
              <a:t>- уровень мочевины более 12 </a:t>
            </a:r>
            <a:r>
              <a:rPr lang="ru-RU" dirty="0" err="1" smtClean="0"/>
              <a:t>ммоль</a:t>
            </a:r>
            <a:r>
              <a:rPr lang="ru-RU" dirty="0" smtClean="0"/>
              <a:t>/л; </a:t>
            </a:r>
          </a:p>
          <a:p>
            <a:r>
              <a:rPr lang="ru-RU" dirty="0" smtClean="0"/>
              <a:t>- метаболические нарушения  по данным ЭКГ;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вишнѐвый</a:t>
            </a:r>
            <a:r>
              <a:rPr lang="ru-RU" dirty="0" smtClean="0"/>
              <a:t> или коричнево-</a:t>
            </a:r>
            <a:r>
              <a:rPr lang="ru-RU" dirty="0" err="1" smtClean="0"/>
              <a:t>чѐрный</a:t>
            </a:r>
            <a:r>
              <a:rPr lang="ru-RU" dirty="0" smtClean="0"/>
              <a:t> цвет ферментативного экссудата, полученного при лапароскопии (лапароцентезе); </a:t>
            </a:r>
          </a:p>
          <a:p>
            <a:r>
              <a:rPr lang="ru-RU" dirty="0" smtClean="0"/>
              <a:t>- выявление при лапароскопии </a:t>
            </a:r>
            <a:r>
              <a:rPr lang="ru-RU" dirty="0" err="1" smtClean="0"/>
              <a:t>распространѐнного</a:t>
            </a:r>
            <a:r>
              <a:rPr lang="ru-RU" dirty="0" smtClean="0"/>
              <a:t> ферментативного </a:t>
            </a:r>
            <a:r>
              <a:rPr lang="ru-RU" dirty="0" err="1" smtClean="0"/>
              <a:t>парапанкреатита</a:t>
            </a:r>
            <a:r>
              <a:rPr lang="ru-RU" dirty="0" smtClean="0"/>
              <a:t>, выходящего за границы сальниковой сумки и распространяющийся по фланкам; </a:t>
            </a:r>
          </a:p>
          <a:p>
            <a:r>
              <a:rPr lang="ru-RU" dirty="0" smtClean="0"/>
              <a:t>- наличие </a:t>
            </a:r>
            <a:r>
              <a:rPr lang="ru-RU" dirty="0" err="1" smtClean="0"/>
              <a:t>распространѐнных</a:t>
            </a:r>
            <a:r>
              <a:rPr lang="ru-RU" dirty="0" smtClean="0"/>
              <a:t> </a:t>
            </a:r>
            <a:r>
              <a:rPr lang="ru-RU" dirty="0" err="1" smtClean="0"/>
              <a:t>стеатонекрозов</a:t>
            </a:r>
            <a:r>
              <a:rPr lang="ru-RU" dirty="0" smtClean="0"/>
              <a:t>, выявленных при лапароскопии; </a:t>
            </a:r>
          </a:p>
          <a:p>
            <a:r>
              <a:rPr lang="ru-RU" dirty="0" smtClean="0"/>
              <a:t>отсутствие эффекта от базисной терапии.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12935" y="2186234"/>
            <a:ext cx="33227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Оценка шкалы: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 Если у конкретного пациента имеется минимум 5 признаков из числа перечисленных, то с 95% вероятностью у него имеется </a:t>
            </a:r>
            <a:r>
              <a:rPr lang="ru-RU" dirty="0" err="1" smtClean="0"/>
              <a:t>тяжѐлая</a:t>
            </a:r>
            <a:r>
              <a:rPr lang="ru-RU" dirty="0" smtClean="0"/>
              <a:t> форма ОП.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 Если имеется 2-4 признака – ОП средней степени.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Если нет ни одного признака или имеется максимум один из них – </a:t>
            </a:r>
            <a:r>
              <a:rPr lang="ru-RU" dirty="0" err="1" smtClean="0"/>
              <a:t>лѐгкая</a:t>
            </a:r>
            <a:r>
              <a:rPr lang="ru-RU" dirty="0" smtClean="0"/>
              <a:t> форма ОП.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19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Первичный протокол диагностики и тактики при остром панкреатите в IА фазе заболевания.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639" y="1825625"/>
            <a:ext cx="10890161" cy="25531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оценки органных и </a:t>
            </a:r>
            <a:r>
              <a:rPr lang="ru-RU" sz="2400" dirty="0" err="1" smtClean="0"/>
              <a:t>полиорганных</a:t>
            </a:r>
            <a:r>
              <a:rPr lang="ru-RU" sz="2400" dirty="0" smtClean="0"/>
              <a:t> дисфункций рекомендуется использовать шкалу SOFA. </a:t>
            </a:r>
          </a:p>
          <a:p>
            <a:r>
              <a:rPr lang="ru-RU" sz="2400" dirty="0" smtClean="0"/>
              <a:t>При невозможности использовать многопараметрические шкалы для определения тяжести ОП рекомендуется применение клинико-лабораторных критериев:  признаки синдрома системного воспалительного ответа (ССВО) ;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3639" y="4166025"/>
            <a:ext cx="10779617" cy="230832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гипокальциемия &lt; 1,2 </a:t>
            </a:r>
            <a:r>
              <a:rPr lang="ru-RU" dirty="0" err="1" smtClean="0"/>
              <a:t>ммоль</a:t>
            </a:r>
            <a:r>
              <a:rPr lang="ru-RU" dirty="0" smtClean="0"/>
              <a:t>/л,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гемоконцентрация</a:t>
            </a:r>
            <a:r>
              <a:rPr lang="ru-RU" dirty="0" smtClean="0"/>
              <a:t>: гемоглобин крови  &gt; 160г/л или гематокрит  &gt; 40 Ед.,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гипергликемия  &gt; 10 </a:t>
            </a:r>
            <a:r>
              <a:rPr lang="ru-RU" dirty="0" err="1" smtClean="0"/>
              <a:t>ммоль</a:t>
            </a:r>
            <a:r>
              <a:rPr lang="ru-RU" dirty="0" smtClean="0"/>
              <a:t>/л;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 – реактивный белок  &gt; 120мг/л;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шок (систолическое АД &lt; 90 </a:t>
            </a:r>
            <a:r>
              <a:rPr lang="ru-RU" dirty="0" err="1" smtClean="0"/>
              <a:t>мм.рт.ст</a:t>
            </a:r>
            <a:r>
              <a:rPr lang="ru-RU" dirty="0" smtClean="0"/>
              <a:t>.)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дыхательная недостаточность (РО2&lt;60мм.рт.ст.);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почечная недостаточность (олиго-анурия, </a:t>
            </a:r>
            <a:r>
              <a:rPr lang="ru-RU" dirty="0" err="1" smtClean="0"/>
              <a:t>креатинин</a:t>
            </a:r>
            <a:r>
              <a:rPr lang="ru-RU" dirty="0" smtClean="0"/>
              <a:t> &gt; 177 </a:t>
            </a:r>
            <a:r>
              <a:rPr lang="ru-RU" dirty="0" err="1" smtClean="0"/>
              <a:t>мкмоль</a:t>
            </a:r>
            <a:r>
              <a:rPr lang="ru-RU" dirty="0" smtClean="0"/>
              <a:t>/л);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печеночная недостаточность (</a:t>
            </a:r>
            <a:r>
              <a:rPr lang="ru-RU" dirty="0" err="1" smtClean="0"/>
              <a:t>гиперферментемия</a:t>
            </a:r>
            <a:r>
              <a:rPr lang="ru-RU" dirty="0" smtClean="0"/>
              <a:t>); церебральная недостаточность (делирий, сопор, кома);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желудочно-кишечное кровотечение (более 500мл/сутки);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/>
              <a:t>коагулопатия</a:t>
            </a:r>
            <a:r>
              <a:rPr lang="ru-RU" dirty="0" smtClean="0"/>
              <a:t> (тромбоциты &lt;  100 х 109/л, фибриноген &lt; 1,0г/л).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372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Первичный протокол диагностики и тактики при остром панкреатите в IА фазе заболевания.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Интенсивный болевой синдром, не купируемый наркотическими анальгетиками, быстро прогрессирующая желтуха, отсутствие желчи в ДПК при ФГДС, признаки </a:t>
            </a:r>
            <a:r>
              <a:rPr lang="ru-RU" dirty="0" err="1" smtClean="0"/>
              <a:t>билиарной</a:t>
            </a:r>
            <a:r>
              <a:rPr lang="ru-RU" dirty="0" smtClean="0"/>
              <a:t> гипертензии по данным УЗИ свидетельствуют о </a:t>
            </a:r>
            <a:r>
              <a:rPr lang="ru-RU" b="1" i="1" dirty="0" smtClean="0"/>
              <a:t>наличии вклиненного камня большого дуоденального сосочка </a:t>
            </a:r>
            <a:r>
              <a:rPr lang="ru-RU" dirty="0" smtClean="0"/>
              <a:t>(БДС). В этом случае пациенту рекомендуется срочное (12-24 часов) </a:t>
            </a:r>
            <a:r>
              <a:rPr lang="ru-RU" b="1" i="1" dirty="0" smtClean="0"/>
              <a:t>восстановление пассажа желчи и панкреатического сока</a:t>
            </a:r>
            <a:r>
              <a:rPr lang="ru-RU" dirty="0" smtClean="0"/>
              <a:t>, оптимальным методом которого служит </a:t>
            </a:r>
            <a:r>
              <a:rPr lang="ru-RU" b="1" i="1" dirty="0" smtClean="0"/>
              <a:t>ЭПСТ с </a:t>
            </a:r>
            <a:r>
              <a:rPr lang="ru-RU" b="1" i="1" dirty="0" err="1" smtClean="0"/>
              <a:t>литоэкстракцией</a:t>
            </a:r>
            <a:r>
              <a:rPr lang="ru-RU" dirty="0" smtClean="0"/>
              <a:t>, после которой, при наличии возможностей, желательно выполнять дренирование главного панкреатического протока. При вклиненном камне БДС и при остром панкреатите ЭПСТ нежелательно и опасно производить контрастирование протоков.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605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Первичный протокол диагностики и тактики при остром панкреатите в IА фазе заболевания.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1838504"/>
            <a:ext cx="6103513" cy="435133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Компьютерная томография. </a:t>
            </a:r>
          </a:p>
          <a:p>
            <a:pPr marL="0" indent="0">
              <a:buNone/>
            </a:pPr>
            <a:r>
              <a:rPr lang="ru-RU" dirty="0" smtClean="0"/>
              <a:t>Рекомендуется выполнение ранней МСКТА (МРТ) в следующих случаях: </a:t>
            </a:r>
          </a:p>
          <a:p>
            <a:pPr>
              <a:buFontTx/>
              <a:buChar char="-"/>
            </a:pPr>
            <a:r>
              <a:rPr lang="ru-RU" dirty="0" smtClean="0"/>
              <a:t>Неясность диагноза и дифференциальная диагностика с другими заболеваниями.</a:t>
            </a:r>
          </a:p>
          <a:p>
            <a:pPr>
              <a:buFontTx/>
              <a:buChar char="-"/>
            </a:pPr>
            <a:r>
              <a:rPr lang="ru-RU" dirty="0" smtClean="0"/>
              <a:t> - Необходимость подтверждения тяжести по выявленным клиническим прогностическим признакам </a:t>
            </a:r>
            <a:r>
              <a:rPr lang="ru-RU" dirty="0" err="1" smtClean="0"/>
              <a:t>тяжѐлого</a:t>
            </a:r>
            <a:r>
              <a:rPr lang="ru-RU" dirty="0" smtClean="0"/>
              <a:t> ОП. </a:t>
            </a:r>
          </a:p>
          <a:p>
            <a:pPr>
              <a:buFontTx/>
              <a:buChar char="-"/>
            </a:pPr>
            <a:r>
              <a:rPr lang="ru-RU" dirty="0" smtClean="0"/>
              <a:t>- Отсутствие эффекта от консервативного лечения. </a:t>
            </a:r>
            <a:endParaRPr lang="ru-RU" dirty="0"/>
          </a:p>
        </p:txBody>
      </p:sp>
      <p:pic>
        <p:nvPicPr>
          <p:cNvPr id="5122" name="Picture 2" descr="https://lechigastrit.ru/wp-content/uploads/2017/10/screen-capture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407" y="2110143"/>
            <a:ext cx="4863921" cy="37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591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Протокол диагностики и мониторинга </a:t>
            </a:r>
            <a:r>
              <a:rPr lang="ru-RU" sz="3200" b="1" dirty="0" err="1" smtClean="0">
                <a:solidFill>
                  <a:srgbClr val="00B050"/>
                </a:solidFill>
              </a:rPr>
              <a:t>перипанкреатического</a:t>
            </a:r>
            <a:r>
              <a:rPr lang="ru-RU" sz="3200" b="1" dirty="0" smtClean="0">
                <a:solidFill>
                  <a:srgbClr val="00B050"/>
                </a:solidFill>
              </a:rPr>
              <a:t> инфильтрата в IВ фазе заболевания.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Помимо клинических признаков (</a:t>
            </a:r>
            <a:r>
              <a:rPr lang="ru-RU" b="1" i="1" dirty="0" err="1" smtClean="0"/>
              <a:t>перипанкреатический</a:t>
            </a:r>
            <a:r>
              <a:rPr lang="ru-RU" b="1" i="1" dirty="0" smtClean="0"/>
              <a:t> инфильтрат и лихорадка</a:t>
            </a:r>
            <a:r>
              <a:rPr lang="ru-RU" dirty="0" smtClean="0"/>
              <a:t>) на второй неделе ранней фазы ОП рекомендуется определять: 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Лабораторные показатели ССВО</a:t>
            </a:r>
            <a:r>
              <a:rPr lang="ru-RU" dirty="0" smtClean="0"/>
              <a:t>: лейкоцитозом со сдвигом влево, </a:t>
            </a:r>
            <a:r>
              <a:rPr lang="ru-RU" dirty="0" err="1" smtClean="0"/>
              <a:t>лимфопенией</a:t>
            </a:r>
            <a:r>
              <a:rPr lang="ru-RU" dirty="0" smtClean="0"/>
              <a:t>, увеличенной СОЭ, повышением концентрации фибриногена, С-реактивного белка и др.;</a:t>
            </a:r>
          </a:p>
          <a:p>
            <a:r>
              <a:rPr lang="ru-RU" dirty="0" smtClean="0"/>
              <a:t> - </a:t>
            </a:r>
            <a:r>
              <a:rPr lang="ru-RU" b="1" dirty="0" smtClean="0"/>
              <a:t>УЗ-признаки ПИ </a:t>
            </a:r>
            <a:r>
              <a:rPr lang="ru-RU" dirty="0" smtClean="0"/>
              <a:t>(сохраняющееся увеличение размеров поджелудочной железы, </a:t>
            </a:r>
            <a:r>
              <a:rPr lang="ru-RU" dirty="0" err="1" smtClean="0"/>
              <a:t>нечѐткость</a:t>
            </a:r>
            <a:r>
              <a:rPr lang="ru-RU" dirty="0" smtClean="0"/>
              <a:t> </a:t>
            </a:r>
            <a:r>
              <a:rPr lang="ru-RU" dirty="0" err="1" smtClean="0"/>
              <a:t>еѐ</a:t>
            </a:r>
            <a:r>
              <a:rPr lang="ru-RU" dirty="0" smtClean="0"/>
              <a:t> контуров и появление жидкости в </a:t>
            </a:r>
            <a:r>
              <a:rPr lang="ru-RU" dirty="0" err="1" smtClean="0"/>
              <a:t>парапанкреальной</a:t>
            </a:r>
            <a:r>
              <a:rPr lang="ru-RU" dirty="0" smtClean="0"/>
              <a:t> клетчатке).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63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896" y="1838504"/>
            <a:ext cx="11074758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Формы острого панкреатита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Фазы острого панкреатита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Классификация ОП по степени тяжести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Протоколы диагностики в зависимости от фазы течения ОП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583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Для мониторинга </a:t>
            </a:r>
            <a:r>
              <a:rPr lang="ru-RU" dirty="0" err="1" smtClean="0"/>
              <a:t>перипанкреатического</a:t>
            </a:r>
            <a:r>
              <a:rPr lang="ru-RU" dirty="0" smtClean="0"/>
              <a:t> инфильтрата рекомендуется производить динамическое исследование клинико-лабораторных показателей и повторные УЗИ (не менее 2 исследований на второй неделе заболевания). </a:t>
            </a:r>
          </a:p>
          <a:p>
            <a:endParaRPr lang="ru-RU" dirty="0" smtClean="0"/>
          </a:p>
          <a:p>
            <a:r>
              <a:rPr lang="ru-RU" dirty="0" smtClean="0"/>
              <a:t>В конце второй недели заболевания рекомендуется  выполнение компьютерной томографии зоны поджелудочной железы.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Протокол диагностики и мониторинга </a:t>
            </a:r>
            <a:r>
              <a:rPr lang="ru-RU" sz="3200" b="1" dirty="0" err="1" smtClean="0">
                <a:solidFill>
                  <a:srgbClr val="00B050"/>
                </a:solidFill>
              </a:rPr>
              <a:t>перипанкреатического</a:t>
            </a:r>
            <a:r>
              <a:rPr lang="ru-RU" sz="3200" b="1" dirty="0" smtClean="0">
                <a:solidFill>
                  <a:srgbClr val="00B050"/>
                </a:solidFill>
              </a:rPr>
              <a:t> инфильтрата в IВ фазе заболевания.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35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387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 этому сроку у подавляющего большинства пациентов наблюдается один из </a:t>
            </a:r>
            <a:r>
              <a:rPr lang="ru-RU" sz="2400" dirty="0" err="1" smtClean="0"/>
              <a:t>трѐх</a:t>
            </a:r>
            <a:r>
              <a:rPr lang="ru-RU" sz="2400" dirty="0" smtClean="0"/>
              <a:t> возможных исходов IВ фазы: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Протокол диагностики и мониторинга </a:t>
            </a:r>
            <a:r>
              <a:rPr lang="ru-RU" sz="3200" b="1" dirty="0" err="1" smtClean="0">
                <a:solidFill>
                  <a:srgbClr val="00B050"/>
                </a:solidFill>
              </a:rPr>
              <a:t>перипанкреатического</a:t>
            </a:r>
            <a:r>
              <a:rPr lang="ru-RU" sz="3200" b="1" dirty="0" smtClean="0">
                <a:solidFill>
                  <a:srgbClr val="00B050"/>
                </a:solidFill>
              </a:rPr>
              <a:t> инфильтрата в IВ фазе заболевания.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202" y="3065539"/>
            <a:ext cx="4466285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Рассасывание, при котором наблюдается редукция местных и общих проявлений острой воспалительной реакции. </a:t>
            </a:r>
            <a:endParaRPr lang="ru-RU" sz="2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854558" y="4812250"/>
            <a:ext cx="9016552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Асептическая секвестрация панкреонекроза с возможным последующим исходом в </a:t>
            </a:r>
            <a:r>
              <a:rPr lang="ru-RU" sz="2400" dirty="0" err="1" smtClean="0"/>
              <a:t>псевдокисту</a:t>
            </a:r>
            <a:r>
              <a:rPr lang="ru-RU" sz="2400" dirty="0" smtClean="0"/>
              <a:t> поджелудочной железы: сохранение размеров ПИ при нормализации самочувствия и стихании синдрома системной воспалительной реакции (ССВР) на фоне сохраняющейся </a:t>
            </a:r>
            <a:r>
              <a:rPr lang="ru-RU" sz="2400" dirty="0" err="1" smtClean="0"/>
              <a:t>гиперамилаземии</a:t>
            </a:r>
            <a:r>
              <a:rPr lang="ru-RU" sz="2400" dirty="0" smtClean="0"/>
              <a:t>. </a:t>
            </a:r>
            <a:endParaRPr lang="ru-RU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514284" y="3307055"/>
            <a:ext cx="4198513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Септическая секвестрация (развитие гнойных осложнений). </a:t>
            </a:r>
            <a:endParaRPr lang="ru-RU" sz="2400" dirty="0"/>
          </a:p>
        </p:txBody>
      </p:sp>
      <p:sp>
        <p:nvSpPr>
          <p:cNvPr id="8" name="Тройная стрелка влево/вправо/вверх 7"/>
          <p:cNvSpPr/>
          <p:nvPr/>
        </p:nvSpPr>
        <p:spPr>
          <a:xfrm rot="10800000">
            <a:off x="5334804" y="3332446"/>
            <a:ext cx="1790164" cy="1035845"/>
          </a:xfrm>
          <a:prstGeom prst="leftRigh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103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5969" cy="13255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Протокол диагностики и мониторинга </a:t>
            </a:r>
            <a:r>
              <a:rPr lang="ru-RU" sz="3200" b="1" dirty="0" err="1" smtClean="0">
                <a:solidFill>
                  <a:schemeClr val="accent4">
                    <a:lumMod val="75000"/>
                  </a:schemeClr>
                </a:solidFill>
              </a:rPr>
              <a:t>псевдокисты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поджелудочной железы во II фазе заболевания  (в фазе асептической секвестрации).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7028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Клинической формой  острого панкреатита в фазе асептической секвестрации является </a:t>
            </a:r>
            <a:r>
              <a:rPr lang="ru-RU" sz="2400" b="1" i="1" dirty="0" err="1" smtClean="0"/>
              <a:t>постнекротическая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псевдокиста</a:t>
            </a:r>
            <a:r>
              <a:rPr lang="ru-RU" sz="2400" b="1" i="1" dirty="0" smtClean="0"/>
              <a:t> </a:t>
            </a:r>
            <a:r>
              <a:rPr lang="ru-RU" sz="2400" dirty="0" smtClean="0"/>
              <a:t>поджелудочной железы, срок формирования которой составляет от 4-х недель и в среднем до 6 месяцев.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фазе асептической секвестрации рекомендуется использовать следующие критерии верификации кисты поджелудочной железы: </a:t>
            </a:r>
          </a:p>
          <a:p>
            <a:r>
              <a:rPr lang="ru-RU" sz="2400" dirty="0" smtClean="0"/>
              <a:t>- </a:t>
            </a:r>
            <a:r>
              <a:rPr lang="ru-RU" sz="2400" b="1" dirty="0" smtClean="0"/>
              <a:t>Стихание синдрома системной воспалительной реакции на фоне сохраняющейся </a:t>
            </a:r>
            <a:r>
              <a:rPr lang="ru-RU" sz="2400" b="1" dirty="0" err="1" smtClean="0"/>
              <a:t>гиперамилаземии</a:t>
            </a:r>
            <a:r>
              <a:rPr lang="ru-RU" sz="2400" b="1" dirty="0" smtClean="0"/>
              <a:t>. </a:t>
            </a:r>
          </a:p>
          <a:p>
            <a:r>
              <a:rPr lang="ru-RU" sz="2400" dirty="0" smtClean="0"/>
              <a:t>- </a:t>
            </a:r>
            <a:r>
              <a:rPr lang="ru-RU" sz="2400" b="1" dirty="0" smtClean="0"/>
              <a:t>Увеличение к 5-ой неделе заболевания размеров жидкостного скопления в </a:t>
            </a:r>
            <a:r>
              <a:rPr lang="ru-RU" sz="2400" b="1" dirty="0" err="1" smtClean="0"/>
              <a:t>парапанкреальной</a:t>
            </a:r>
            <a:r>
              <a:rPr lang="ru-RU" sz="2400" b="1" dirty="0" smtClean="0"/>
              <a:t> клетчатке и появление у него стенки по данным УЗИ, КТ.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1712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Протокол диагностики гнойных осложнений острого панкреатита во II фазе заболевания  (в фазе септической секвестрации).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Инфицирование очага </a:t>
            </a:r>
            <a:r>
              <a:rPr lang="ru-RU" dirty="0" err="1" smtClean="0"/>
              <a:t>панкреатогенной</a:t>
            </a:r>
            <a:r>
              <a:rPr lang="ru-RU" dirty="0" smtClean="0"/>
              <a:t> деструкции происходит, в среднем  в конце 2-ой – начале 3-ей недели от начала заболевания. Однако при позднем поступлении больного, неадекватном лечении, или после слишком ранней и поспешной операции, инфицирование зон панкреонекроза и гнойно-деструктивные осложнения могут развиваться раньше, минуя период асептической деструкции ("перекрест фаз"). </a:t>
            </a:r>
          </a:p>
          <a:p>
            <a:r>
              <a:rPr lang="ru-RU" dirty="0" smtClean="0"/>
              <a:t>Клинической формой  острого панкреатита в фазе септической секвестрации (третья неделя от начала заболевания и более) является инфицированный панкреонекроз: отграниченный – </a:t>
            </a:r>
            <a:r>
              <a:rPr lang="ru-RU" b="1" dirty="0" smtClean="0"/>
              <a:t>панкреатический абсцесс (ПА) </a:t>
            </a:r>
            <a:r>
              <a:rPr lang="ru-RU" dirty="0" smtClean="0"/>
              <a:t>или </a:t>
            </a:r>
            <a:r>
              <a:rPr lang="ru-RU" dirty="0" err="1" smtClean="0"/>
              <a:t>неотграниченный</a:t>
            </a:r>
            <a:r>
              <a:rPr lang="ru-RU" dirty="0" smtClean="0"/>
              <a:t> – </a:t>
            </a:r>
            <a:r>
              <a:rPr lang="ru-RU" b="1" dirty="0" err="1" smtClean="0"/>
              <a:t>гнойнонекротический</a:t>
            </a:r>
            <a:r>
              <a:rPr lang="ru-RU" b="1" dirty="0" smtClean="0"/>
              <a:t> </a:t>
            </a:r>
            <a:r>
              <a:rPr lang="ru-RU" b="1" dirty="0" err="1" smtClean="0"/>
              <a:t>парапанкреатит</a:t>
            </a:r>
            <a:r>
              <a:rPr lang="ru-RU" b="1" dirty="0" smtClean="0"/>
              <a:t> (ГНПП) </a:t>
            </a:r>
            <a:r>
              <a:rPr lang="ru-RU" dirty="0" smtClean="0"/>
              <a:t>различной степени </a:t>
            </a:r>
            <a:r>
              <a:rPr lang="ru-RU" dirty="0" err="1" smtClean="0"/>
              <a:t>распространѐнности</a:t>
            </a:r>
            <a:r>
              <a:rPr lang="ru-RU" dirty="0" smtClean="0"/>
              <a:t>. Важным моментом является своевременная диагностика инфицирования и </a:t>
            </a:r>
            <a:r>
              <a:rPr lang="ru-RU" dirty="0" err="1" smtClean="0"/>
              <a:t>верифицикация</a:t>
            </a:r>
            <a:r>
              <a:rPr lang="ru-RU" dirty="0" smtClean="0"/>
              <a:t>  клинико-морфологических форм  </a:t>
            </a:r>
            <a:r>
              <a:rPr lang="ru-RU" dirty="0" err="1" smtClean="0"/>
              <a:t>панкреатогенной</a:t>
            </a:r>
            <a:r>
              <a:rPr lang="ru-RU" dirty="0" smtClean="0"/>
              <a:t> инфекции.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76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Для верификации панкреатического абсцесса или гнойно-некротического </a:t>
            </a:r>
            <a:r>
              <a:rPr lang="ru-RU" sz="2400" dirty="0" err="1" smtClean="0"/>
              <a:t>парапанкреатита</a:t>
            </a:r>
            <a:r>
              <a:rPr lang="ru-RU" sz="2400" dirty="0" smtClean="0"/>
              <a:t> рекомендуется использовать: </a:t>
            </a:r>
          </a:p>
          <a:p>
            <a:pPr marL="0" indent="0">
              <a:buNone/>
            </a:pPr>
            <a:r>
              <a:rPr lang="ru-RU" sz="2400" dirty="0" smtClean="0"/>
              <a:t>1) </a:t>
            </a:r>
            <a:r>
              <a:rPr lang="ru-RU" sz="2400" b="1" dirty="0" smtClean="0"/>
              <a:t>Клинико-лабораторные проявления гнойного очага</a:t>
            </a:r>
            <a:r>
              <a:rPr lang="ru-RU" sz="2400" dirty="0" smtClean="0"/>
              <a:t>: </a:t>
            </a:r>
          </a:p>
          <a:p>
            <a:pPr marL="0" indent="0">
              <a:buNone/>
            </a:pPr>
            <a:r>
              <a:rPr lang="ru-RU" sz="2400" dirty="0" smtClean="0"/>
              <a:t> - Прогрессирование клинико-лабораторных показателей острого воспаления на третьей неделе ОП. </a:t>
            </a:r>
          </a:p>
          <a:p>
            <a:pPr>
              <a:buFontTx/>
              <a:buChar char="-"/>
            </a:pPr>
            <a:r>
              <a:rPr lang="ru-RU" sz="2400" dirty="0" smtClean="0"/>
              <a:t>Маркеры острого воспаления (повышение фибриногена в 2 раза и более, высокие «С»-реактивный белок, </a:t>
            </a:r>
            <a:r>
              <a:rPr lang="ru-RU" sz="2400" dirty="0" err="1" smtClean="0"/>
              <a:t>прокальцитонин</a:t>
            </a:r>
            <a:r>
              <a:rPr lang="ru-RU" sz="2400" dirty="0" smtClean="0"/>
              <a:t> и др.). </a:t>
            </a:r>
          </a:p>
          <a:p>
            <a:pPr marL="0" indent="0">
              <a:buNone/>
            </a:pPr>
            <a:r>
              <a:rPr lang="ru-RU" sz="2400" dirty="0" smtClean="0"/>
              <a:t>2) </a:t>
            </a:r>
            <a:r>
              <a:rPr lang="ru-RU" sz="2400" b="1" dirty="0" smtClean="0"/>
              <a:t>МСКТА, МРТ, УЗИ </a:t>
            </a:r>
            <a:r>
              <a:rPr lang="ru-RU" sz="2400" dirty="0" smtClean="0"/>
              <a:t>(нарастание в процессе наблюдения жидкостных образований, выявление </a:t>
            </a:r>
            <a:r>
              <a:rPr lang="ru-RU" sz="2400" dirty="0" err="1" smtClean="0"/>
              <a:t>девитализированных</a:t>
            </a:r>
            <a:r>
              <a:rPr lang="ru-RU" sz="2400" dirty="0" smtClean="0"/>
              <a:t> тканей и/или наличие пузырьков газа). </a:t>
            </a:r>
          </a:p>
          <a:p>
            <a:pPr marL="0" indent="0">
              <a:buNone/>
            </a:pPr>
            <a:r>
              <a:rPr lang="ru-RU" sz="2400" dirty="0" smtClean="0"/>
              <a:t>3) </a:t>
            </a:r>
            <a:r>
              <a:rPr lang="ru-RU" sz="2400" b="1" dirty="0" smtClean="0"/>
              <a:t>Положительные результаты бактериоскопии и </a:t>
            </a:r>
            <a:r>
              <a:rPr lang="ru-RU" sz="2400" b="1" dirty="0" err="1" smtClean="0"/>
              <a:t>бакпосева</a:t>
            </a:r>
            <a:r>
              <a:rPr lang="ru-RU" sz="2400" b="1" dirty="0" smtClean="0"/>
              <a:t> аспирата</a:t>
            </a:r>
            <a:r>
              <a:rPr lang="ru-RU" sz="2400" dirty="0" smtClean="0"/>
              <a:t>, полученного при тонкоигольной пункции. 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Протокол диагностики гнойных осложнений острого панкреатита во II фазе заболевания  (в фазе септической секвестрации).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98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8362" y="197700"/>
            <a:ext cx="7223975" cy="1325563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pic>
        <p:nvPicPr>
          <p:cNvPr id="6148" name="Picture 4" descr="https://cs4.pikabu.ru/post_img/big/2015/05/17/10/1431880159_1082209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457" y="1349675"/>
            <a:ext cx="5311841" cy="527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40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459" y="1690688"/>
            <a:ext cx="5061397" cy="4684353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Острый панкреатит (ОП) </a:t>
            </a:r>
            <a:r>
              <a:rPr lang="ru-RU" sz="3600" dirty="0" smtClean="0"/>
              <a:t>– это первоначально асептическое воспаление поджелудочной железы, при котором возможно поражение окружающих тканей и отдаленных органов, а также систем. </a:t>
            </a:r>
            <a:endParaRPr lang="ru-RU" sz="3600" dirty="0"/>
          </a:p>
        </p:txBody>
      </p:sp>
      <p:pic>
        <p:nvPicPr>
          <p:cNvPr id="1026" name="Picture 2" descr="https://pp.userapi.com/c846120/v846120527/fbd28/OQekojlTR_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95995"/>
            <a:ext cx="5552002" cy="380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74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острого панкреатита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Отечный (интерстициальный) панкреатит </a:t>
            </a:r>
            <a:r>
              <a:rPr lang="ru-RU" dirty="0" smtClean="0"/>
              <a:t>по частоте занимает 80-85% в структуре заболевания. Характеризуется легкой степенью тяжести заболевания и редким развитием локальных осложнений или системных расстройств, фазового течения не имеет. 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Некротический панкреатит (панкреонекроз) </a:t>
            </a:r>
            <a:r>
              <a:rPr lang="ru-RU" dirty="0" smtClean="0"/>
              <a:t>встречается у 15-20% больных, клинически всегда проявляется средней или </a:t>
            </a:r>
            <a:r>
              <a:rPr lang="ru-RU" dirty="0" err="1" smtClean="0"/>
              <a:t>тяжѐлой</a:t>
            </a:r>
            <a:r>
              <a:rPr lang="ru-RU" dirty="0" smtClean="0"/>
              <a:t> степенью заболевания, имеет фазовое течение заболевания с  двумя  пиками   летальности – ранней и поздней. После ранней фазы, которая обычно продолжается в течение первых двух недель, следует вторая или поздняя фаза, которая может затягиваться на период от недель до месяцев.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73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63" y="2504941"/>
            <a:ext cx="3932237" cy="16002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Фазы острого панкреатита</a:t>
            </a:r>
            <a:endParaRPr lang="ru-RU" sz="4800" b="1" dirty="0"/>
          </a:p>
        </p:txBody>
      </p:sp>
      <p:pic>
        <p:nvPicPr>
          <p:cNvPr id="5" name="Picture 4" descr="http://xn-----6kcbnj1biobfibgt.xn--80adxhks/wp-content/uploads/2017/12/a44a14bfdf7a858d67ffc3ff1214148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817" y="970934"/>
            <a:ext cx="7643187" cy="488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731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острого панкреатита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39788" y="1050098"/>
            <a:ext cx="10326195" cy="823912"/>
          </a:xfrm>
        </p:spPr>
        <p:txBody>
          <a:bodyPr/>
          <a:lstStyle/>
          <a:p>
            <a:r>
              <a:rPr lang="ru-RU" dirty="0" smtClean="0"/>
              <a:t>I фаза – ранняя, в свою очередь подразделяется на два периода: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8686" y="2009104"/>
            <a:ext cx="11793314" cy="4456089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IА фаза </a:t>
            </a:r>
            <a:r>
              <a:rPr lang="ru-RU" sz="2200" dirty="0" smtClean="0"/>
              <a:t>1-я неделя заболевания. </a:t>
            </a:r>
          </a:p>
          <a:p>
            <a:pPr>
              <a:buFontTx/>
              <a:buChar char="-"/>
            </a:pPr>
            <a:r>
              <a:rPr lang="ru-RU" sz="2200" dirty="0"/>
              <a:t>Ф</a:t>
            </a:r>
            <a:r>
              <a:rPr lang="ru-RU" sz="2200" dirty="0" smtClean="0"/>
              <a:t>ормирование очагов некроза в паренхиме поджелудочной железы или окружающей клетчатке различного </a:t>
            </a:r>
            <a:r>
              <a:rPr lang="ru-RU" sz="2200" dirty="0" err="1" smtClean="0"/>
              <a:t>объѐма</a:t>
            </a:r>
            <a:r>
              <a:rPr lang="ru-RU" sz="2200" dirty="0" smtClean="0"/>
              <a:t> </a:t>
            </a:r>
          </a:p>
          <a:p>
            <a:pPr>
              <a:buFontTx/>
              <a:buChar char="-"/>
            </a:pPr>
            <a:r>
              <a:rPr lang="ru-RU" sz="2200" dirty="0" smtClean="0"/>
              <a:t>Развитие </a:t>
            </a:r>
            <a:r>
              <a:rPr lang="ru-RU" sz="2200" dirty="0" err="1" smtClean="0"/>
              <a:t>эндотоксикоза</a:t>
            </a:r>
            <a:r>
              <a:rPr lang="ru-RU" sz="2200" dirty="0" smtClean="0"/>
              <a:t>, который   проявляется легкими или глубокими системными нарушениями  в виде органной (</a:t>
            </a:r>
            <a:r>
              <a:rPr lang="ru-RU" sz="2200" dirty="0" err="1" smtClean="0"/>
              <a:t>полиорганной</a:t>
            </a:r>
            <a:r>
              <a:rPr lang="ru-RU" sz="2200" dirty="0" smtClean="0"/>
              <a:t>) недостаточности. </a:t>
            </a:r>
          </a:p>
          <a:p>
            <a:pPr>
              <a:buFontTx/>
              <a:buChar char="-"/>
            </a:pPr>
            <a:r>
              <a:rPr lang="ru-RU" sz="2200" dirty="0" smtClean="0"/>
              <a:t>Максимальный  срок формирования некроза в поджелудочной железе обычно составляет трое суток, после этого срока он в дальнейшем не прогрессирует. Однако при </a:t>
            </a:r>
            <a:r>
              <a:rPr lang="ru-RU" sz="2200" dirty="0" err="1" smtClean="0"/>
              <a:t>тяжѐлом</a:t>
            </a:r>
            <a:r>
              <a:rPr lang="ru-RU" sz="2200" dirty="0" smtClean="0"/>
              <a:t> панкреатите период его формирования гораздо меньше (как правило, 24-36 часов). </a:t>
            </a:r>
          </a:p>
          <a:p>
            <a:pPr>
              <a:buFontTx/>
              <a:buChar char="-"/>
            </a:pPr>
            <a:r>
              <a:rPr lang="ru-RU" sz="2200" dirty="0" smtClean="0"/>
              <a:t>В брюшной полости происходит накопление ферментативного выпота (ферментативные перитонит и </a:t>
            </a:r>
            <a:r>
              <a:rPr lang="ru-RU" sz="2200" dirty="0" err="1" smtClean="0"/>
              <a:t>парапанкреатит</a:t>
            </a:r>
            <a:r>
              <a:rPr lang="ru-RU" sz="2200" dirty="0" smtClean="0"/>
              <a:t>), который является одним из источников </a:t>
            </a:r>
            <a:r>
              <a:rPr lang="ru-RU" sz="2200" dirty="0" err="1" smtClean="0"/>
              <a:t>эндотоксикоза</a:t>
            </a:r>
            <a:r>
              <a:rPr lang="ru-RU" sz="2200" dirty="0" smtClean="0"/>
              <a:t>.</a:t>
            </a:r>
          </a:p>
          <a:p>
            <a:pPr>
              <a:buFontTx/>
              <a:buChar char="-"/>
            </a:pPr>
            <a:r>
              <a:rPr lang="ru-RU" sz="2200" dirty="0" smtClean="0"/>
              <a:t> Средняя степень тяжести течения заболевания проявляется преходящей дисфункцией отдельных органов или систем. При </a:t>
            </a:r>
            <a:r>
              <a:rPr lang="ru-RU" sz="2200" dirty="0" err="1" smtClean="0"/>
              <a:t>тяжѐлых</a:t>
            </a:r>
            <a:r>
              <a:rPr lang="ru-RU" sz="2200" dirty="0" smtClean="0"/>
              <a:t> формах заболевания в клинической картине могут преобладать явления органной (</a:t>
            </a:r>
            <a:r>
              <a:rPr lang="ru-RU" sz="2200" dirty="0" err="1" smtClean="0"/>
              <a:t>полиорганной</a:t>
            </a:r>
            <a:r>
              <a:rPr lang="ru-RU" sz="2200" dirty="0" smtClean="0"/>
              <a:t>) недостаточности.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53641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5"/>
          <p:cNvSpPr>
            <a:spLocks noGrp="1"/>
          </p:cNvSpPr>
          <p:nvPr>
            <p:ph idx="1"/>
          </p:nvPr>
        </p:nvSpPr>
        <p:spPr>
          <a:xfrm>
            <a:off x="838200" y="2379417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IВ фаза </a:t>
            </a:r>
            <a:r>
              <a:rPr lang="ru-RU" sz="2400" dirty="0" smtClean="0"/>
              <a:t>2-я неделя заболевания. </a:t>
            </a:r>
            <a:endParaRPr lang="ru-RU" sz="2400" dirty="0"/>
          </a:p>
          <a:p>
            <a:pPr>
              <a:buFontTx/>
              <a:buChar char="-"/>
            </a:pPr>
            <a:r>
              <a:rPr lang="ru-RU" sz="2400" dirty="0" smtClean="0"/>
              <a:t>реакцией организма на сформировавшиеся очаги некроза (как в поджелудочной железе, так и в </a:t>
            </a:r>
            <a:r>
              <a:rPr lang="ru-RU" sz="2400" dirty="0" err="1" smtClean="0"/>
              <a:t>парапанкреальной</a:t>
            </a:r>
            <a:r>
              <a:rPr lang="ru-RU" sz="2400" dirty="0" smtClean="0"/>
              <a:t> клетчатке).  </a:t>
            </a:r>
          </a:p>
          <a:p>
            <a:pPr>
              <a:buFontTx/>
              <a:buChar char="-"/>
            </a:pPr>
            <a:r>
              <a:rPr lang="ru-RU" sz="2400" dirty="0"/>
              <a:t>к</a:t>
            </a:r>
            <a:r>
              <a:rPr lang="ru-RU" sz="2400" dirty="0" smtClean="0"/>
              <a:t>линически превалируют явления резорбтивной лихорадки</a:t>
            </a:r>
          </a:p>
          <a:p>
            <a:pPr>
              <a:buFontTx/>
              <a:buChar char="-"/>
            </a:pPr>
            <a:r>
              <a:rPr lang="ru-RU" sz="2400" dirty="0" smtClean="0"/>
              <a:t>формируется </a:t>
            </a:r>
            <a:r>
              <a:rPr lang="ru-RU" sz="2400" dirty="0" err="1" smtClean="0"/>
              <a:t>перипанкреатический</a:t>
            </a:r>
            <a:r>
              <a:rPr lang="ru-RU" sz="2400" dirty="0" smtClean="0"/>
              <a:t> инфильтрат. </a:t>
            </a:r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острого панкреатита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1573387"/>
            <a:ext cx="93672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I фаза – ранняя, в свою очередь подразделяется на два периода: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73311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острого панкреатита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II фаза – поздняя, фаза секвестрации </a:t>
            </a:r>
            <a:r>
              <a:rPr lang="ru-RU" dirty="0" smtClean="0"/>
              <a:t>(начинается, как правило, с 3-ей недели заболевания, может длиться несколько месяцев). Секвестры в поджелудочной железе и в забрюшинной клетчатке обычно начинают формироваться с 14-х суток от начала заболевания. При отторжении крупных </a:t>
            </a:r>
            <a:r>
              <a:rPr lang="ru-RU" dirty="0" err="1" smtClean="0"/>
              <a:t>крупных</a:t>
            </a:r>
            <a:r>
              <a:rPr lang="ru-RU" dirty="0" smtClean="0"/>
              <a:t> фрагментов </a:t>
            </a:r>
            <a:r>
              <a:rPr lang="ru-RU" dirty="0" err="1" smtClean="0"/>
              <a:t>некротизированной</a:t>
            </a:r>
            <a:r>
              <a:rPr lang="ru-RU" dirty="0" smtClean="0"/>
              <a:t> ткани поджелудочной железы может происходить разгерметизация </a:t>
            </a:r>
            <a:r>
              <a:rPr lang="ru-RU" dirty="0" err="1" smtClean="0"/>
              <a:t>еѐ</a:t>
            </a:r>
            <a:r>
              <a:rPr lang="ru-RU" dirty="0" smtClean="0"/>
              <a:t> </a:t>
            </a:r>
            <a:r>
              <a:rPr lang="ru-RU" dirty="0" err="1" smtClean="0"/>
              <a:t>протоковой</a:t>
            </a:r>
            <a:r>
              <a:rPr lang="ru-RU" dirty="0" smtClean="0"/>
              <a:t> системы и образование внутреннего панкреатического свища. От конфигурации панкреонекроза (локализации, глубины, отношения к главному панкреатическому протоку и др.) и </a:t>
            </a:r>
            <a:r>
              <a:rPr lang="ru-RU" dirty="0" err="1" smtClean="0"/>
              <a:t>объѐма</a:t>
            </a:r>
            <a:r>
              <a:rPr lang="ru-RU" dirty="0" smtClean="0"/>
              <a:t> оставшейся жизнеспособной паренхимы поджелудочной железы зависят: количество, масштабы и скорость </a:t>
            </a:r>
            <a:r>
              <a:rPr lang="ru-RU" dirty="0" err="1" smtClean="0"/>
              <a:t>распространѐнности</a:t>
            </a:r>
            <a:r>
              <a:rPr lang="ru-RU" dirty="0" smtClean="0"/>
              <a:t> жидкостного образования в забрюшинном пространстве, риск инфицирования и развития других осложнений.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4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острого панкреатита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39788" y="1288054"/>
            <a:ext cx="5157787" cy="823912"/>
          </a:xfrm>
        </p:spPr>
        <p:txBody>
          <a:bodyPr>
            <a:normAutofit/>
          </a:bodyPr>
          <a:lstStyle/>
          <a:p>
            <a:r>
              <a:rPr lang="ru-RU" sz="2800" dirty="0"/>
              <a:t>А</a:t>
            </a:r>
            <a:r>
              <a:rPr lang="ru-RU" sz="2800" dirty="0" smtClean="0"/>
              <a:t>септическая секвестрация 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646612" cy="3684588"/>
          </a:xfrm>
        </p:spPr>
        <p:txBody>
          <a:bodyPr/>
          <a:lstStyle/>
          <a:p>
            <a:r>
              <a:rPr lang="ru-RU" dirty="0" smtClean="0"/>
              <a:t>стерильный панкреонекроз характеризуется образованием изолированного скопления жидкости в области поджелудочной железы и </a:t>
            </a:r>
            <a:r>
              <a:rPr lang="ru-RU" dirty="0" err="1" smtClean="0"/>
              <a:t>постнекротических</a:t>
            </a:r>
            <a:r>
              <a:rPr lang="ru-RU" dirty="0" smtClean="0"/>
              <a:t> </a:t>
            </a:r>
            <a:r>
              <a:rPr lang="ru-RU" dirty="0" err="1" smtClean="0"/>
              <a:t>псевдокист</a:t>
            </a:r>
            <a:r>
              <a:rPr lang="ru-RU" dirty="0" smtClean="0"/>
              <a:t> поджелудочной железы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172200" y="1259884"/>
            <a:ext cx="5183188" cy="8239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Септическая секвестрация 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5997575" y="2505074"/>
            <a:ext cx="5773715" cy="407602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возникает  при инфицировании некроза паренхимы поджелудочной железы и </a:t>
            </a:r>
            <a:r>
              <a:rPr lang="ru-RU" dirty="0" err="1" smtClean="0"/>
              <a:t>парапанкреальной</a:t>
            </a:r>
            <a:r>
              <a:rPr lang="ru-RU" dirty="0" smtClean="0"/>
              <a:t> клетчатки с дальнейшим развитием гнойных осложнений. Клинической формой данной фазы заболевания является инфицированный панкреонекроз, который может быть отграниченным (абсцесс) или </a:t>
            </a:r>
            <a:r>
              <a:rPr lang="ru-RU" dirty="0" err="1" smtClean="0"/>
              <a:t>неотграниченным</a:t>
            </a:r>
            <a:r>
              <a:rPr lang="ru-RU" dirty="0" smtClean="0"/>
              <a:t> (гнойно-некротический </a:t>
            </a:r>
            <a:r>
              <a:rPr lang="ru-RU" dirty="0" err="1" smtClean="0"/>
              <a:t>парапанкреатит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550017" y="2083796"/>
            <a:ext cx="334851" cy="42127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8072908" y="2111966"/>
            <a:ext cx="334851" cy="42127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0903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1966</Words>
  <Application>Microsoft Office PowerPoint</Application>
  <PresentationFormat>Широкоэкранный</PresentationFormat>
  <Paragraphs>130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Тема Office</vt:lpstr>
      <vt:lpstr>Острый панкреатит Клиника и диагностика.</vt:lpstr>
      <vt:lpstr>План</vt:lpstr>
      <vt:lpstr>Определение</vt:lpstr>
      <vt:lpstr>Формы острого панкреатита</vt:lpstr>
      <vt:lpstr>Фазы острого панкреатита</vt:lpstr>
      <vt:lpstr>Фазы острого панкреатита</vt:lpstr>
      <vt:lpstr>Фазы острого панкреатита</vt:lpstr>
      <vt:lpstr>Фазы острого панкреатита</vt:lpstr>
      <vt:lpstr>Фазы острого панкреатита</vt:lpstr>
      <vt:lpstr>Классификация</vt:lpstr>
      <vt:lpstr>Классификация</vt:lpstr>
      <vt:lpstr>Диагностика </vt:lpstr>
      <vt:lpstr>Диагностика</vt:lpstr>
      <vt:lpstr>Первичный протокол диагностики и тактики при остром панкреатите в IА фазе заболевания. </vt:lpstr>
      <vt:lpstr>Первичный протокол диагностики и тактики при остром панкреатите в IА фазе заболевания. </vt:lpstr>
      <vt:lpstr>Первичный протокол диагностики и тактики при остром панкреатите в IА фазе заболевания. </vt:lpstr>
      <vt:lpstr>Первичный протокол диагностики и тактики при остром панкреатите в IА фазе заболевания. </vt:lpstr>
      <vt:lpstr>Первичный протокол диагностики и тактики при остром панкреатите в IА фазе заболевания. </vt:lpstr>
      <vt:lpstr>Протокол диагностики и мониторинга перипанкреатического инфильтрата в IВ фазе заболевания.</vt:lpstr>
      <vt:lpstr>Протокол диагностики и мониторинга перипанкреатического инфильтрата в IВ фазе заболевания.</vt:lpstr>
      <vt:lpstr>Протокол диагностики и мониторинга перипанкреатического инфильтрата в IВ фазе заболевания.</vt:lpstr>
      <vt:lpstr>Протокол диагностики и мониторинга псевдокисты поджелудочной железы во II фазе заболевания  (в фазе асептической секвестрации). </vt:lpstr>
      <vt:lpstr> Протокол диагностики гнойных осложнений острого панкреатита во II фазе заболевания  (в фазе септической секвестрации). </vt:lpstr>
      <vt:lpstr> Протокол диагностики гнойных осложнений острого панкреатита во II фазе заболевания  (в фазе септической секвестрации). 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Острый панкреатит Классификация и диагностика.</dc:title>
  <dc:creator>Пользователь</dc:creator>
  <cp:lastModifiedBy>Пользователь</cp:lastModifiedBy>
  <cp:revision>14</cp:revision>
  <dcterms:created xsi:type="dcterms:W3CDTF">2019-09-23T14:27:46Z</dcterms:created>
  <dcterms:modified xsi:type="dcterms:W3CDTF">2019-09-23T16:45:19Z</dcterms:modified>
</cp:coreProperties>
</file>