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2" r:id="rId2"/>
    <p:sldId id="256" r:id="rId3"/>
    <p:sldId id="283" r:id="rId4"/>
    <p:sldId id="284" r:id="rId5"/>
    <p:sldId id="276" r:id="rId6"/>
    <p:sldId id="315" r:id="rId7"/>
    <p:sldId id="285" r:id="rId8"/>
    <p:sldId id="314" r:id="rId9"/>
    <p:sldId id="286" r:id="rId10"/>
    <p:sldId id="292" r:id="rId11"/>
    <p:sldId id="288" r:id="rId12"/>
    <p:sldId id="289" r:id="rId13"/>
    <p:sldId id="290" r:id="rId14"/>
    <p:sldId id="291" r:id="rId15"/>
    <p:sldId id="287" r:id="rId16"/>
    <p:sldId id="304" r:id="rId17"/>
    <p:sldId id="308" r:id="rId18"/>
    <p:sldId id="311" r:id="rId19"/>
    <p:sldId id="310" r:id="rId20"/>
    <p:sldId id="312" r:id="rId21"/>
    <p:sldId id="309" r:id="rId22"/>
    <p:sldId id="316" r:id="rId23"/>
    <p:sldId id="294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267" r:id="rId33"/>
    <p:sldId id="307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E0983-5283-42EF-A615-D621EB20468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66B63-497B-4A90-A827-760538A5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66B63-497B-4A90-A827-760538A56B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66B63-497B-4A90-A827-760538A56B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934A4-C551-46F8-B26F-84DCF6220B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183" y="2977989"/>
            <a:ext cx="7068066" cy="100088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183" y="2977989"/>
            <a:ext cx="7068066" cy="1000884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6"/>
            <a:ext cx="5981350" cy="270964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200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ГБОУ ВПО «Красноярский государственный медицинский университет                 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им. проф. В.Ф.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Войно-Ясенецкого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Министерства здравоохранения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Федерации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5643563"/>
            <a:ext cx="7643812" cy="714375"/>
          </a:xfrm>
        </p:spPr>
        <p:txBody>
          <a:bodyPr/>
          <a:lstStyle/>
          <a:p>
            <a:pPr marR="0" algn="l"/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Кафедра философии и социально-гуманитарных наук</a:t>
            </a:r>
          </a:p>
        </p:txBody>
      </p:sp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3"/>
          <a:srcRect l="26418" t="7988" r="1385" b="77293"/>
          <a:stretch>
            <a:fillRect/>
          </a:stretch>
        </p:blipFill>
        <p:spPr bwMode="auto">
          <a:xfrm>
            <a:off x="1214414" y="3214686"/>
            <a:ext cx="71834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2" descr="http://krasgmu.ru/images/_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33401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 (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3513758"/>
          </a:xfrm>
        </p:spPr>
      </p:pic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643182"/>
            <a:ext cx="8715404" cy="4071943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9675" y="0"/>
            <a:ext cx="4124325" cy="307181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b3c467c7a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692696"/>
            <a:ext cx="8784976" cy="27991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Все другие науки более необходимы, нежели она,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но лучше – нет ни </a:t>
            </a:r>
            <a:r>
              <a:rPr lang="ru-RU" sz="4800" b="1" dirty="0" smtClean="0">
                <a:solidFill>
                  <a:srgbClr val="002060"/>
                </a:solidFill>
              </a:rPr>
              <a:t>одной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284984"/>
            <a:ext cx="6524177" cy="305598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3c467c7a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648" y="1357298"/>
            <a:ext cx="2861335" cy="3994721"/>
          </a:xfrm>
          <a:prstGeom prst="rect">
            <a:avLst/>
          </a:prstGeom>
        </p:spPr>
      </p:pic>
      <p:pic>
        <p:nvPicPr>
          <p:cNvPr id="8" name="Рисунок 7" descr="4398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1480"/>
            <a:ext cx="5431878" cy="499778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5" name="Содержимое 4" descr="fa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362" y="571481"/>
            <a:ext cx="3803134" cy="4786346"/>
          </a:xfrm>
          <a:prstGeom prst="rect">
            <a:avLst/>
          </a:prstGeom>
        </p:spPr>
      </p:pic>
      <p:pic>
        <p:nvPicPr>
          <p:cNvPr id="7" name="Содержимое 3" descr="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142984"/>
            <a:ext cx="3762385" cy="450059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0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5" name="Содержимое 4" descr="0334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7950" y="428604"/>
            <a:ext cx="2088156" cy="3000396"/>
          </a:xfrm>
        </p:spPr>
      </p:pic>
      <p:pic>
        <p:nvPicPr>
          <p:cNvPr id="10" name="Рисунок 9" descr="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643314"/>
            <a:ext cx="1989718" cy="3074114"/>
          </a:xfrm>
          <a:prstGeom prst="rect">
            <a:avLst/>
          </a:prstGeom>
        </p:spPr>
      </p:pic>
      <p:pic>
        <p:nvPicPr>
          <p:cNvPr id="11" name="Рисунок 10" descr="0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857628"/>
            <a:ext cx="1908657" cy="2596848"/>
          </a:xfrm>
          <a:prstGeom prst="rect">
            <a:avLst/>
          </a:prstGeom>
        </p:spPr>
      </p:pic>
      <p:pic>
        <p:nvPicPr>
          <p:cNvPr id="12" name="Рисунок 11" descr="6221.jpg"/>
          <p:cNvPicPr>
            <a:picLocks noChangeAspect="1"/>
          </p:cNvPicPr>
          <p:nvPr/>
        </p:nvPicPr>
        <p:blipFill>
          <a:blip r:embed="rId6" cstate="print"/>
          <a:srcRect l="1596" r="3280" b="7142"/>
          <a:stretch>
            <a:fillRect/>
          </a:stretch>
        </p:blipFill>
        <p:spPr>
          <a:xfrm>
            <a:off x="357158" y="3429000"/>
            <a:ext cx="2071702" cy="2786082"/>
          </a:xfrm>
          <a:prstGeom prst="rect">
            <a:avLst/>
          </a:prstGeom>
        </p:spPr>
      </p:pic>
      <p:pic>
        <p:nvPicPr>
          <p:cNvPr id="13" name="Рисунок 12" descr="364847_html_m7e15bb05.jpg"/>
          <p:cNvPicPr>
            <a:picLocks noChangeAspect="1"/>
          </p:cNvPicPr>
          <p:nvPr/>
        </p:nvPicPr>
        <p:blipFill>
          <a:blip r:embed="rId7" cstate="print"/>
          <a:srcRect l="1598" t="4476" b="2274"/>
          <a:stretch>
            <a:fillRect/>
          </a:stretch>
        </p:blipFill>
        <p:spPr>
          <a:xfrm>
            <a:off x="357158" y="285728"/>
            <a:ext cx="4960002" cy="292895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</a:t>
            </a:r>
            <a:b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животных</a:t>
            </a: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928802"/>
            <a:ext cx="9001156" cy="4786346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«История животных» Аристотеля как основа естествознания</a:t>
            </a: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СОРОКИНА Анна 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(213 </a:t>
            </a:r>
            <a:r>
              <a:rPr lang="ru-RU" sz="5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о различиях в строении тела, тканей и органов животных</a:t>
            </a: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КАРИХ Елена 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(212 </a:t>
            </a:r>
            <a:r>
              <a:rPr lang="ru-RU" sz="5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</a:t>
            </a: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о нравах и чувствах разных животных</a:t>
            </a: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ВЕРХОТУРОВА Татьяна 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(213 </a:t>
            </a:r>
            <a:r>
              <a:rPr lang="ru-RU" sz="5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Аристотель: «О частях животных» как предпосылка эволюционного учения</a:t>
            </a: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ХРАМЧЕНКО Мария 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 </a:t>
            </a:r>
            <a:r>
              <a:rPr lang="ru-RU" sz="5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>
              <a:buNone/>
            </a:pPr>
            <a:r>
              <a:rPr lang="ru-RU" sz="92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</a:t>
            </a:r>
            <a:r>
              <a:rPr lang="ru-RU" sz="92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руководитель: к. филос. н., доцент КОМОВА Н.В.</a:t>
            </a:r>
            <a:endParaRPr lang="ru-RU" sz="9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</a:t>
            </a:r>
            <a:b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животных</a:t>
            </a: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285992"/>
            <a:ext cx="9001156" cy="4000528"/>
          </a:xfrm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«История животных» Аристотеля как основа естествознания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СОРОКИНА Анна 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(213 </a:t>
            </a:r>
            <a:r>
              <a:rPr lang="ru-RU" sz="5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sz="8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60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</a:t>
            </a:r>
            <a:r>
              <a:rPr lang="ru-RU" sz="60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руководитель: к. филос. н., доцент КОМОВА Н.В.</a:t>
            </a:r>
            <a:endParaRPr lang="ru-RU" sz="6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</a:t>
            </a:r>
            <a:b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животных</a:t>
            </a: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857496"/>
            <a:ext cx="750099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Смотреть  презентацию Сорокина Анна ИСТОРИЯ ЖИВОТНЫХ 2016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</a:t>
            </a:r>
            <a:b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животных</a:t>
            </a: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571744"/>
            <a:ext cx="9001156" cy="4143404"/>
          </a:xfrm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о различиях в строении тела, тканей и органов животных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КАРИХ Елена 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(212 </a:t>
            </a:r>
            <a:r>
              <a:rPr lang="ru-RU" sz="5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</a:t>
            </a: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>
              <a:buNone/>
            </a:pPr>
            <a:r>
              <a:rPr lang="ru-RU" sz="60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</a:t>
            </a:r>
            <a:r>
              <a:rPr lang="ru-RU" sz="60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руководитель: к. филос. н., доцент КОМОВА Н.В.</a:t>
            </a:r>
            <a:endParaRPr lang="ru-RU" sz="6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3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8143932" cy="10001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Аристотелю – 2400 лет</a:t>
            </a:r>
            <a:endParaRPr lang="ru-RU" sz="4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14414" y="6000768"/>
            <a:ext cx="6400800" cy="35719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384 – 322 до н.э.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3152664" cy="421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3577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</a:t>
            </a:r>
            <a:b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животных</a:t>
            </a: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3929066"/>
            <a:ext cx="8858280" cy="278608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 презентации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</a:t>
            </a:r>
            <a:b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животных</a:t>
            </a: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928802"/>
            <a:ext cx="9001156" cy="4786346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о нравах и чувствах разных животных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ВЕРХОТУРОВА Татьяна 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(213 </a:t>
            </a:r>
            <a:r>
              <a:rPr lang="ru-RU" sz="5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5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r">
              <a:buNone/>
            </a:pPr>
            <a:endParaRPr lang="ru-RU" sz="7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>
              <a:buNone/>
            </a:pPr>
            <a:r>
              <a:rPr lang="ru-RU" sz="51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</a:t>
            </a:r>
            <a:r>
              <a:rPr lang="ru-RU" sz="51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руководитель: к. филос. н., доцент КОМОВА Н.В.</a:t>
            </a:r>
            <a:endParaRPr lang="ru-RU" sz="51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3577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 </a:t>
            </a:r>
            <a:b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животных</a:t>
            </a:r>
            <a:r>
              <a:rPr lang="ru-RU" sz="5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3929066"/>
            <a:ext cx="8858280" cy="278608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 презентации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22000" contrast="-17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143800" cy="214314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Аристотель:</a:t>
            </a:r>
            <a:b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«О частях животных» </a:t>
            </a:r>
            <a:b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как предпосылка эволюционного учения»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8858280" cy="1643074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ХРАМЧЕНКО Мария </a:t>
            </a: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 </a:t>
            </a:r>
            <a:r>
              <a:rPr lang="ru-R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r"/>
            <a:endParaRPr lang="ru-RU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22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</a:t>
            </a:r>
            <a:r>
              <a:rPr lang="ru-RU" sz="22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руководитель: к. филос. н., доцент Комова Н.В.</a:t>
            </a:r>
            <a:endParaRPr lang="ru-RU" sz="22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256"/>
            <a:ext cx="7358579" cy="22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3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71475" y="354013"/>
            <a:ext cx="8261350" cy="2166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Аристотель:</a:t>
            </a:r>
            <a:br>
              <a:rPr lang="ru-RU" sz="4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«О частях животных» </a:t>
            </a:r>
            <a:br>
              <a:rPr lang="ru-RU" sz="4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как предпосылка эволюционного учения</a:t>
            </a:r>
            <a:endParaRPr lang="ru-RU" sz="4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4" descr="http://nenuda.ru/nuda/138/137803/137803_html_2537f1a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2684463"/>
            <a:ext cx="2844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564063" y="1244600"/>
            <a:ext cx="4037012" cy="46942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Аристотель создал научную зоологию и поэтому именуется «Отцом зоологии»</a:t>
            </a:r>
          </a:p>
        </p:txBody>
      </p:sp>
      <p:pic>
        <p:nvPicPr>
          <p:cNvPr id="5123" name="Picture 2" descr="http://images.uncyc.org/commons/6/65/Aristo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1751013"/>
            <a:ext cx="33385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625475" y="330200"/>
            <a:ext cx="7942263" cy="164623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3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Главная задача книги «О частях животных» - выяснить причины фактов, изложенных в «Истории животных»</a:t>
            </a:r>
          </a:p>
        </p:txBody>
      </p:sp>
      <p:pic>
        <p:nvPicPr>
          <p:cNvPr id="6147" name="Picture 4" descr="http://www.classifieds24.ru/images/2853/2852227/larg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2295525"/>
            <a:ext cx="590708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Всякую часть Аристотель рассматривает с оглядкой на целое и на другие связанные с ней части; но целое неотделимо от окружающей среды, части – от элементов, их образующих. В этом его «прирожденная диалектика» 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(Энгельс</a:t>
            </a:r>
            <a:r>
              <a:rPr lang="ru-RU" sz="2000" b="1" i="1" dirty="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sz="2400" b="1" dirty="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8194" name="Содержимое 6"/>
          <p:cNvSpPr>
            <a:spLocks noGrp="1"/>
          </p:cNvSpPr>
          <p:nvPr>
            <p:ph idx="1"/>
          </p:nvPr>
        </p:nvSpPr>
        <p:spPr>
          <a:xfrm>
            <a:off x="3289300" y="1414463"/>
            <a:ext cx="4405313" cy="485616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3600" b="1" smtClean="0"/>
              <a:t>	</a:t>
            </a:r>
            <a:r>
              <a:rPr lang="ru-RU" sz="3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Принцип корреляции частей задолго  до Кювье был применен и использован Аристотелем в полной мере</a:t>
            </a:r>
          </a:p>
        </p:txBody>
      </p:sp>
      <p:sp>
        <p:nvSpPr>
          <p:cNvPr id="6" name="Объект 8"/>
          <p:cNvSpPr>
            <a:spLocks noGrp="1"/>
          </p:cNvSpPr>
          <p:nvPr/>
        </p:nvSpPr>
        <p:spPr>
          <a:xfrm>
            <a:off x="1000125" y="1155700"/>
            <a:ext cx="7019925" cy="45974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+mj-lt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1466850"/>
            <a:ext cx="23256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424238" y="477838"/>
            <a:ext cx="4872037" cy="3929062"/>
          </a:xfrm>
        </p:spPr>
        <p:txBody>
          <a:bodyPr>
            <a:normAutofit lnSpcReduction="10000"/>
          </a:bodyPr>
          <a:lstStyle/>
          <a:p>
            <a:pPr algn="r"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Dotum" pitchFamily="34" charset="-127"/>
              </a:rPr>
              <a:t>«</a:t>
            </a:r>
            <a:r>
              <a:rPr lang="ru-RU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Природа ничего не делает напрасного и лишнего»</a:t>
            </a:r>
          </a:p>
          <a:p>
            <a:pPr algn="r" eaLnBrk="1" hangingPunct="1">
              <a:buFont typeface="Arial" charset="0"/>
              <a:buNone/>
            </a:pPr>
            <a:endParaRPr lang="ru-RU" sz="3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«Что природа отнимает в одном месте, то она отдает другим частям»</a:t>
            </a:r>
          </a:p>
          <a:p>
            <a:pPr eaLnBrk="1" hangingPunct="1">
              <a:buFont typeface="Arial" charset="0"/>
              <a:buNone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ea typeface="Dotum" pitchFamily="34" charset="-127"/>
            </a:endParaRPr>
          </a:p>
          <a:p>
            <a:pPr eaLnBrk="1" hangingPunct="1">
              <a:buFont typeface="Arial" charset="0"/>
              <a:buNone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ea typeface="Dotum" pitchFamily="34" charset="-127"/>
            </a:endParaRPr>
          </a:p>
        </p:txBody>
      </p:sp>
      <p:pic>
        <p:nvPicPr>
          <p:cNvPr id="9219" name="Picture 2" descr="http://i197.photobucket.com/albums/aa302/kinoredactor/CIMG0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68313"/>
            <a:ext cx="28082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787400" y="4695825"/>
            <a:ext cx="7762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«Природа пользуется по своему обыкновению одними и теми же частями для многих дел»</a:t>
            </a:r>
          </a:p>
          <a:p>
            <a:pPr algn="ctr"/>
            <a:endParaRPr lang="ru-RU" sz="2800">
              <a:latin typeface="Calibri" pitchFamily="34" charset="0"/>
              <a:ea typeface="Dotum" pitchFamily="34" charset="-127"/>
              <a:cs typeface="Vijaya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0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2272"/>
          <a:stretch>
            <a:fillRect/>
          </a:stretch>
        </p:blipFill>
        <p:spPr bwMode="auto">
          <a:xfrm>
            <a:off x="142844" y="714356"/>
            <a:ext cx="3071834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дзаголовок 8"/>
          <p:cNvSpPr>
            <a:spLocks noGrp="1"/>
          </p:cNvSpPr>
          <p:nvPr>
            <p:ph type="ctrTitle"/>
          </p:nvPr>
        </p:nvSpPr>
        <p:spPr>
          <a:xfrm>
            <a:off x="1714480" y="642918"/>
            <a:ext cx="7143800" cy="5929354"/>
          </a:xfrm>
        </p:spPr>
        <p:txBody>
          <a:bodyPr>
            <a:normAutofit fontScale="90000"/>
          </a:bodyPr>
          <a:lstStyle/>
          <a:p>
            <a:pPr algn="r"/>
            <a:r>
              <a:rPr lang="ru-RU" sz="4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38-й сессии Генеральной конференции ЮНЕСКО, состоявшейся в Париже, после  предложения Греческой национальной комиссии,  2016 год был объявлен юбилейным годом Аристотеля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895350" y="1095375"/>
            <a:ext cx="3743325" cy="5267325"/>
          </a:xfrm>
        </p:spPr>
        <p:txBody>
          <a:bodyPr>
            <a:normAutofit fontScale="92500"/>
          </a:bodyPr>
          <a:lstStyle/>
          <a:p>
            <a:pPr algn="r" eaLnBrk="1" hangingPunct="1">
              <a:buFont typeface="Arial" charset="0"/>
              <a:buNone/>
            </a:pPr>
            <a:r>
              <a:rPr lang="ru-RU" sz="3200" smtClean="0">
                <a:latin typeface="Monotype Corsiva" pitchFamily="66" charset="0"/>
              </a:rPr>
              <a:t>	</a:t>
            </a:r>
            <a:r>
              <a:rPr lang="ru-RU" sz="3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Аристотель вводит принцип аналогии, учение о частях совершенно разнородных по форме, но соответствующих друг другу</a:t>
            </a:r>
          </a:p>
        </p:txBody>
      </p:sp>
      <p:pic>
        <p:nvPicPr>
          <p:cNvPr id="10243" name="Picture 2" descr="http://alkerz.ru/uploads/posts/2015-07/aristotel-poetika-korotkiy-zmst_59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63" y="1285875"/>
            <a:ext cx="34480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38138" y="354013"/>
            <a:ext cx="7620000" cy="2660650"/>
          </a:xfrm>
        </p:spPr>
        <p:txBody>
          <a:bodyPr>
            <a:normAutofit fontScale="92500"/>
          </a:bodyPr>
          <a:lstStyle/>
          <a:p>
            <a:pPr algn="r"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z="3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Принцип постепенного повышения организации, или учение о лестнице существ, сыграл большую роль в возникновении эволюционного учения</a:t>
            </a:r>
          </a:p>
        </p:txBody>
      </p:sp>
      <p:pic>
        <p:nvPicPr>
          <p:cNvPr id="11267" name="Picture 2" descr="http://fictionbook.ru/static/bookimages/12/93/35/12933503.bin.dir/h/i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3340100"/>
            <a:ext cx="6553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104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3" cstate="print">
            <a:lum bright="37000" contrast="-42000"/>
          </a:blip>
          <a:stretch>
            <a:fillRect/>
          </a:stretch>
        </p:blipFill>
        <p:spPr>
          <a:xfrm>
            <a:off x="0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572560" cy="228601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 октября 2015 года на Мраморной лестнице Российской государственной библиотеки открылся Год Аристотеля, приуроченный к 2400-летию со дня рождения великого древнегреческого философа, которое будет отмечаться по всему миру в 2016 году. В празднике приняли участие генеральный директор РГБ, представители научного сообщества и посольства Греции в России, а также читатели библиотеки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47650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7117823" cy="24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780132"/>
            <a:ext cx="1428760" cy="174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Дом\Documents\Аристотель конференция 2016\ргб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0"/>
            <a:ext cx="1498610" cy="1000132"/>
          </a:xfrm>
          <a:prstGeom prst="rect">
            <a:avLst/>
          </a:prstGeom>
          <a:noFill/>
        </p:spPr>
      </p:pic>
      <p:pic>
        <p:nvPicPr>
          <p:cNvPr id="3" name="Picture 2" descr="C:\Users\Дом\Documents\Аристотель конференция 2016\ргб24.jpg"/>
          <p:cNvPicPr>
            <a:picLocks noChangeAspect="1" noChangeArrowheads="1"/>
          </p:cNvPicPr>
          <p:nvPr/>
        </p:nvPicPr>
        <p:blipFill>
          <a:blip r:embed="rId8"/>
          <a:srcRect l="26667" t="13423" r="17777"/>
          <a:stretch>
            <a:fillRect/>
          </a:stretch>
        </p:blipFill>
        <p:spPr bwMode="auto">
          <a:xfrm>
            <a:off x="7143768" y="4929198"/>
            <a:ext cx="1578279" cy="16287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1030" name="Picture 6" descr="C:\Users\Дом\Documents\Аристотель конференция 2016\ргб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2912621" cy="1928802"/>
          </a:xfrm>
          <a:prstGeom prst="rect">
            <a:avLst/>
          </a:prstGeom>
          <a:noFill/>
        </p:spPr>
      </p:pic>
      <p:pic>
        <p:nvPicPr>
          <p:cNvPr id="1031" name="Picture 7" descr="C:\Users\Дом\Documents\Аристотель конференция 2016\ргб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3452039" cy="2500330"/>
          </a:xfrm>
          <a:prstGeom prst="rect">
            <a:avLst/>
          </a:prstGeom>
          <a:noFill/>
        </p:spPr>
      </p:pic>
      <p:pic>
        <p:nvPicPr>
          <p:cNvPr id="1032" name="Picture 8" descr="C:\Users\Дом\Documents\Аристотель конференция 2016\ргб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545708"/>
            <a:ext cx="3167725" cy="2097737"/>
          </a:xfrm>
          <a:prstGeom prst="rect">
            <a:avLst/>
          </a:prstGeom>
          <a:noFill/>
        </p:spPr>
      </p:pic>
      <p:pic>
        <p:nvPicPr>
          <p:cNvPr id="1036" name="Picture 12" descr="C:\Users\Дом\Documents\Аристотель конференция 2016\ргб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786322"/>
            <a:ext cx="2817350" cy="1880581"/>
          </a:xfrm>
          <a:prstGeom prst="rect">
            <a:avLst/>
          </a:prstGeom>
          <a:noFill/>
        </p:spPr>
      </p:pic>
      <p:pic>
        <p:nvPicPr>
          <p:cNvPr id="1037" name="Picture 13" descr="C:\Users\Дом\Documents\Аристотель конференция 2016\ргб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928934"/>
            <a:ext cx="1928826" cy="1387078"/>
          </a:xfrm>
          <a:prstGeom prst="rect">
            <a:avLst/>
          </a:prstGeom>
          <a:noFill/>
        </p:spPr>
      </p:pic>
      <p:pic>
        <p:nvPicPr>
          <p:cNvPr id="18" name="Picture 6" descr="C:\Users\Дом\Documents\Аристотель конференция 2016\ргб3.jpg"/>
          <p:cNvPicPr>
            <a:picLocks noChangeAspect="1" noChangeArrowheads="1"/>
          </p:cNvPicPr>
          <p:nvPr/>
        </p:nvPicPr>
        <p:blipFill>
          <a:blip r:embed="rId8"/>
          <a:srcRect l="10714"/>
          <a:stretch>
            <a:fillRect/>
          </a:stretch>
        </p:blipFill>
        <p:spPr bwMode="auto">
          <a:xfrm>
            <a:off x="6463329" y="3357562"/>
            <a:ext cx="2680671" cy="2000264"/>
          </a:xfrm>
          <a:prstGeom prst="rect">
            <a:avLst/>
          </a:prstGeom>
          <a:noFill/>
        </p:spPr>
      </p:pic>
      <p:pic>
        <p:nvPicPr>
          <p:cNvPr id="1038" name="Picture 14" descr="C:\Users\Дом\Documents\Аристотель конференция 2016\ргб2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42852"/>
            <a:ext cx="3452001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2050" name="Picture 2" descr="C:\Users\Дом\Documents\Аристотель конференция 2016\ргб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643206" cy="1750390"/>
          </a:xfrm>
          <a:prstGeom prst="rect">
            <a:avLst/>
          </a:prstGeom>
          <a:noFill/>
        </p:spPr>
      </p:pic>
      <p:pic>
        <p:nvPicPr>
          <p:cNvPr id="7" name="Picture 5" descr="C:\Users\Дом\Documents\Аристотель конференция 2016\ргб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643446"/>
            <a:ext cx="2381240" cy="1902015"/>
          </a:xfrm>
          <a:prstGeom prst="rect">
            <a:avLst/>
          </a:prstGeom>
          <a:noFill/>
        </p:spPr>
      </p:pic>
      <p:pic>
        <p:nvPicPr>
          <p:cNvPr id="8" name="Picture 9" descr="C:\Users\Дом\Documents\Аристотель конференция 2016\ргб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785926"/>
            <a:ext cx="3559914" cy="2357454"/>
          </a:xfrm>
          <a:prstGeom prst="rect">
            <a:avLst/>
          </a:prstGeom>
          <a:noFill/>
        </p:spPr>
      </p:pic>
      <p:pic>
        <p:nvPicPr>
          <p:cNvPr id="2051" name="Picture 3" descr="C:\Users\Дом\Documents\Аристотель конференция 2016\ргб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786058"/>
            <a:ext cx="2500331" cy="1666888"/>
          </a:xfrm>
          <a:prstGeom prst="rect">
            <a:avLst/>
          </a:prstGeom>
          <a:noFill/>
        </p:spPr>
      </p:pic>
      <p:pic>
        <p:nvPicPr>
          <p:cNvPr id="2053" name="Picture 5" descr="C:\Users\Дом\Documents\Аристотель конференция 2016\ргб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77132" y="500042"/>
            <a:ext cx="3236286" cy="2143140"/>
          </a:xfrm>
          <a:prstGeom prst="rect">
            <a:avLst/>
          </a:prstGeom>
          <a:noFill/>
        </p:spPr>
      </p:pic>
      <p:pic>
        <p:nvPicPr>
          <p:cNvPr id="2055" name="Picture 7" descr="C:\Users\Дом\Documents\Аристотель конференция 2016\рбг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1379" y="4000504"/>
            <a:ext cx="3531117" cy="2338384"/>
          </a:xfrm>
          <a:prstGeom prst="rect">
            <a:avLst/>
          </a:prstGeom>
          <a:noFill/>
        </p:spPr>
      </p:pic>
      <p:pic>
        <p:nvPicPr>
          <p:cNvPr id="13" name="Picture 4" descr="C:\Users\Дом\Documents\Аристотель конференция 2016\ргб7.jpg"/>
          <p:cNvPicPr>
            <a:picLocks noChangeAspect="1" noChangeArrowheads="1"/>
          </p:cNvPicPr>
          <p:nvPr/>
        </p:nvPicPr>
        <p:blipFill>
          <a:blip r:embed="rId9" cstate="print"/>
          <a:srcRect r="16998" b="7007"/>
          <a:stretch>
            <a:fillRect/>
          </a:stretch>
        </p:blipFill>
        <p:spPr bwMode="auto">
          <a:xfrm>
            <a:off x="428596" y="5072074"/>
            <a:ext cx="2214578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64320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ЗЕМНОЙ И ПОСЛЕДУЮЩЕЙ ЖИЗНИ АРИСТОТЕЛЯ» </a:t>
            </a:r>
          </a:p>
          <a:p>
            <a:pPr algn="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ПАРШУКОВА Анастасия </a:t>
            </a: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(212 </a:t>
            </a:r>
            <a:r>
              <a:rPr lang="ru-R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</a:t>
            </a:r>
            <a:r>
              <a:rPr lang="ru-RU" sz="24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руководитель: к. филос. н., доцент КОМОВА Н.В.</a:t>
            </a:r>
            <a:endParaRPr lang="ru-RU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Дом\Documents\Аристотель конференция 2016\аристотель 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14818"/>
            <a:ext cx="475062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37000" contrast="-42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  <a:effectLst>
            <a:outerShdw dist="50800" dir="5400000" sx="93000" sy="93000" algn="ctr" rotWithShape="0">
              <a:srgbClr val="000000">
                <a:alpha val="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НЕТ ПРЕЗЕНТАЦИИ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3c467c7a00.jpg"/>
          <p:cNvPicPr>
            <a:picLocks noChangeAspect="1"/>
          </p:cNvPicPr>
          <p:nvPr/>
        </p:nvPicPr>
        <p:blipFill>
          <a:blip r:embed="rId2" cstate="print">
            <a:lum bright="22000" contrast="-17000"/>
          </a:blip>
          <a:stretch>
            <a:fillRect/>
          </a:stretch>
        </p:blipFill>
        <p:spPr>
          <a:xfrm>
            <a:off x="-19006" y="0"/>
            <a:ext cx="91630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714357"/>
            <a:ext cx="5544616" cy="135732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Метафизика</a:t>
            </a:r>
            <a:endParaRPr lang="ru-RU" sz="6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858280" cy="12858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БЕТЕВА Мария </a:t>
            </a: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(214 </a:t>
            </a:r>
            <a:r>
              <a:rPr lang="ru-R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r"/>
            <a:endParaRPr lang="ru-RU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22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</a:t>
            </a:r>
            <a:r>
              <a:rPr lang="ru-RU" sz="22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руководитель: к. филос. н., доцент Комова Н.В.</a:t>
            </a:r>
            <a:endParaRPr lang="ru-RU" sz="22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857628"/>
            <a:ext cx="685804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7ed3ac54821aeab156f193814e8bd7d1a9c6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287</Words>
  <Application>Microsoft Office PowerPoint</Application>
  <PresentationFormat>Экран (4:3)</PresentationFormat>
  <Paragraphs>83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ГБОУ ВПО «Красноярский государственный медицинский университет                    им. проф. В.Ф. Войно-Ясенецкого» Министерства здравоохранения  Российской Федерации  </vt:lpstr>
      <vt:lpstr>Аристотелю – 2400 лет</vt:lpstr>
      <vt:lpstr>На 38-й сессии Генеральной конференции ЮНЕСКО, состоявшейся в Париже, после  предложения Греческой национальной комиссии,  2016 год был объявлен юбилейным годом Аристотеля </vt:lpstr>
      <vt:lpstr>27 октября 2015 года на Мраморной лестнице Российской государственной библиотеки открылся Год Аристотеля, приуроченный к 2400-летию со дня рождения великого древнегреческого философа, которое будет отмечаться по всему миру в 2016 году. В празднике приняли участие генеральный директор РГБ, представители научного сообщества и посольства Греции в России, а также читатели библиотеки</vt:lpstr>
      <vt:lpstr>Слайд 5</vt:lpstr>
      <vt:lpstr>Слайд 6</vt:lpstr>
      <vt:lpstr>Слайд 7</vt:lpstr>
      <vt:lpstr>Слайд 8</vt:lpstr>
      <vt:lpstr>Метафизика</vt:lpstr>
      <vt:lpstr>Слайд 10</vt:lpstr>
      <vt:lpstr>Слайд 11</vt:lpstr>
      <vt:lpstr>Все другие науки более необходимы, нежели она,  но лучше – нет ни одной </vt:lpstr>
      <vt:lpstr>Слайд 13</vt:lpstr>
      <vt:lpstr>Слайд 14</vt:lpstr>
      <vt:lpstr>Слайд 15</vt:lpstr>
      <vt:lpstr>Аристотель  «История животных»</vt:lpstr>
      <vt:lpstr>Аристотель  «История животных»</vt:lpstr>
      <vt:lpstr>Аристотель  «История животных»</vt:lpstr>
      <vt:lpstr>Аристотель  «История животных»</vt:lpstr>
      <vt:lpstr>Аристотель  «История животных»</vt:lpstr>
      <vt:lpstr>Аристотель  «История животных»</vt:lpstr>
      <vt:lpstr>Аристотель  «История животных»</vt:lpstr>
      <vt:lpstr>Аристотель: «О частях животных»  как предпосылка эволюционного учения»</vt:lpstr>
      <vt:lpstr>Аристотель: «О частях животных»  как предпосылка эволюционного учения</vt:lpstr>
      <vt:lpstr>Аристотель создал научную зоологию и поэтому именуется «Отцом зоологии»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внимание!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Комова</dc:creator>
  <cp:lastModifiedBy>Комова</cp:lastModifiedBy>
  <cp:revision>83</cp:revision>
  <dcterms:created xsi:type="dcterms:W3CDTF">2016-04-15T15:31:49Z</dcterms:created>
  <dcterms:modified xsi:type="dcterms:W3CDTF">2016-04-28T06:10:01Z</dcterms:modified>
</cp:coreProperties>
</file>