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9" r:id="rId3"/>
    <p:sldId id="280" r:id="rId4"/>
    <p:sldId id="281" r:id="rId5"/>
    <p:sldId id="289" r:id="rId6"/>
    <p:sldId id="285" r:id="rId7"/>
    <p:sldId id="287" r:id="rId8"/>
    <p:sldId id="283" r:id="rId9"/>
    <p:sldId id="282" r:id="rId10"/>
    <p:sldId id="286" r:id="rId11"/>
    <p:sldId id="288" r:id="rId12"/>
    <p:sldId id="284" r:id="rId13"/>
    <p:sldId id="298" r:id="rId14"/>
    <p:sldId id="291" r:id="rId15"/>
    <p:sldId id="290" r:id="rId16"/>
    <p:sldId id="299" r:id="rId17"/>
    <p:sldId id="292" r:id="rId18"/>
    <p:sldId id="293" r:id="rId19"/>
    <p:sldId id="294" r:id="rId20"/>
    <p:sldId id="297" r:id="rId21"/>
    <p:sldId id="300" r:id="rId22"/>
    <p:sldId id="295" r:id="rId23"/>
    <p:sldId id="29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дынай Монгуш" initials="АМ" lastIdx="1" clrIdx="0">
    <p:extLst>
      <p:ext uri="{19B8F6BF-5375-455C-9EA6-DF929625EA0E}">
        <p15:presenceInfo xmlns:p15="http://schemas.microsoft.com/office/powerpoint/2012/main" userId="2f86316d456c4e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EA2215B-5ED4-A16E-8468-B370BC9A82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87FE27-0891-6509-F20B-7D51ADF49F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8AD55-FDBD-4B5A-A93C-3857F655F6BF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40BF4CA-2890-5A7F-70C7-476D43A80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65EEED7-DCA2-C1D2-6793-9EA782C48B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FD910-79C2-43B0-A2DB-647567F1A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3396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058B-8B4E-462C-B7B5-0DC50B0DD3E9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A0C50-A179-4DDD-9AAA-1EB02E39E9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87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CA3F44-2BB3-F980-D773-D4059CF14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D182A8B-ADCA-B885-F18B-45A944824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756728-080D-73BD-F3CA-D8BB40048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6E00C-8FF6-45DE-ACCA-8B33087EAD1C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6C23FE-EAD6-B7BE-6324-AC23B402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9F5170-6A9E-55B7-9B29-73D5BCE1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2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B25E82-1563-D06C-5289-2460AE32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4F8380A-1A49-2ACD-CEFE-580989CA2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FDB86F-F168-AF39-5F6B-27E130A1B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2C977-FCF7-478B-9737-9917085E6C0D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8ACFC3-FF83-02E3-8BCD-87B1C383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2AE421-061C-79F6-44EC-2355B5FA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38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9E2C36F-0067-6280-FFB8-624FE533B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6CDD8F0-6AC1-E1CF-94AA-0E0373366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AD6176-55BE-8CC5-67EC-A871D1F0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EB03-ACB9-42F6-A55E-B7D7A0F67629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2E8A68-B96A-6526-98FB-C5C4CFE1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23D5375-2BD2-D1C0-C033-83615CDF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32B04B-AE6A-89C7-AC6B-D4832950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B877A7-C9FE-D40B-3557-A1F9C656C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7FD90B-974A-D55D-DF83-52705F6A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E522-250A-4DA6-86D5-23931841EB6A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C2E1C3-1BC1-921E-854B-9DE09DE5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AD0807-DC6B-B23B-4AC2-13DDA213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6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7BB92-36D7-69D2-1F12-5126984C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82B9F8-1AFF-1FE9-2A71-EACD88033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6CDF9B-77F4-B2A0-A602-DCEF10CD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2684-BA8E-48C3-ACA2-EE5351E9ED4E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724BAD-7B00-0BA8-0BA0-2465486A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684C82-14B3-A497-9E6A-8F10D5BB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63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C86CAE-6D4C-168E-36FE-83215987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BF3AAC-53CD-2A5F-97A8-459650A10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E9E3B5D-DB19-05C8-4CF0-3E84276D8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484EE99-E6EE-9AE3-5FFC-C684FB256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44F9-E5D0-4194-9F37-43046F97639C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C7C554A-2D0A-3184-B870-1A7E7D77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D3BEB39-24F8-399C-D683-4B9AFA4E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0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EB19C3-406C-D8F6-4D4C-7E5C9E9C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708A57E-00B1-CB25-88F4-DF561B9FA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2B38BDA-B390-6B38-9B5A-E3FF1BD93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CB83F63-2AA2-543B-A817-A5CD8FFFC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E053D69-E205-A9A4-7615-437C3CF8E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63FD332-317A-D52F-4B10-0DE18474B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01B36-8926-4D2A-9694-76725BE7E6B0}" type="datetime1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CEB18BF-4BA3-E33C-647C-880CD4C3B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1945AEC-D3B7-9C5F-6DCC-A0F6BE0F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07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CF7F9F-26F8-671B-BDD2-9E0CAD28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79514F-81DC-234E-7E38-02267E96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0D3ED-9FB8-42EA-82E0-F4961D8C8807}" type="datetime1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7D9337-B55E-7594-3977-AAE28885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E257BF2-B47E-45B3-D131-CEBC11B3D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3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0522A0E-9EF2-4E7B-0E3B-217FDE7F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4A81-58B8-41B7-9DA2-FE56444AB3DC}" type="datetime1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AC44245-6ACB-0C3B-6E92-28DFE4B2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B4E7FE5-995C-7CD4-024E-045AAF2E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19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9FB0DA-4387-5742-B0F6-4A04F04C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9BDA51-1A3A-D0E2-A555-DBF335DB5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C478FA-F22C-247E-94DB-C3B3D0D4F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07FE62-423D-A728-5CAB-BE3AAE7D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7B8B-FA6D-4BF2-8954-5AAF1F39519E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8F9671C-EEF4-59CC-EFF6-F098F95E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3B2C683-455D-3A5F-C3AC-06A9FE8D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6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C1402F-76B0-3D35-3E8A-9399C4D1C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A4D23F7-DC83-80B9-6416-9E254F2D7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721A24B-796F-9625-F16C-6681BC0F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59B759-A85B-EB83-2898-FE1E9A89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6829F-69FE-49D8-B887-5896D300C21A}" type="datetime1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7F6524E-8FE2-1CFF-A2C7-2FA0DCDE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DD7BA2-AC41-0FCC-B5C5-E2C375D4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70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9CD09C-4575-0FE5-D002-44146B5F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CF463A5-9CAE-479A-5631-F32A574B6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4263E4-03DA-9D63-9ABD-15154E6D5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86FA1-19FD-4E29-891D-CCC9E189DD75}" type="datetime1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FEAF46-440E-8AE1-84C7-864DAB88F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F4AC2C-B695-15A7-3104-B6B568CFB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292AE-2193-489A-ABFA-7B431066E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04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45BA81-429B-E087-B506-09FE9865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913"/>
            <a:ext cx="9144000" cy="14525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образования «Красноярский государственный медицинский университет имени профессора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-Ясенецкого»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E15D936-1DFC-5F90-3353-261394428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385995"/>
            <a:ext cx="9316065" cy="1699308"/>
          </a:xfrm>
        </p:spPr>
        <p:txBody>
          <a:bodyPr>
            <a:normAutofit fontScale="77500" lnSpcReduction="2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прохождении практической подготовки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33.02.01. Фармация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03.01. Организация деятельности аптеки и ее структурных подразделений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«Таки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птека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Здравушка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A11E9C-D6DD-85AA-4C91-3841AB65AC2E}"/>
              </a:ext>
            </a:extLst>
          </p:cNvPr>
          <p:cNvSpPr txBox="1"/>
          <p:nvPr/>
        </p:nvSpPr>
        <p:spPr>
          <a:xfrm>
            <a:off x="463217" y="4724266"/>
            <a:ext cx="86797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Монгуш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А.Ч.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Общий/непосредственный руководитель: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Р.Х. (заведующая аптекой)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руководитель: Казакова Е.Н. (преподаватель)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352C67-B001-E82E-216C-ED85F8BBBBE8}"/>
              </a:ext>
            </a:extLst>
          </p:cNvPr>
          <p:cNvSpPr txBox="1"/>
          <p:nvPr/>
        </p:nvSpPr>
        <p:spPr>
          <a:xfrm>
            <a:off x="3049003" y="6047705"/>
            <a:ext cx="6093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2022</a:t>
            </a:r>
          </a:p>
        </p:txBody>
      </p:sp>
    </p:spTree>
    <p:extLst>
      <p:ext uri="{BB962C8B-B14F-4D97-AF65-F5344CB8AC3E}">
        <p14:creationId xmlns:p14="http://schemas.microsoft.com/office/powerpoint/2010/main" val="87478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306" r="1344"/>
          <a:stretch/>
        </p:blipFill>
        <p:spPr>
          <a:xfrm>
            <a:off x="838200" y="1690688"/>
            <a:ext cx="4827235" cy="448157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8765" r="-527"/>
          <a:stretch/>
        </p:blipFill>
        <p:spPr>
          <a:xfrm>
            <a:off x="7194376" y="1690688"/>
            <a:ext cx="4159424" cy="44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3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11</a:t>
            </a:fld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40" y="1690688"/>
            <a:ext cx="3479345" cy="4639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28" y="1690688"/>
            <a:ext cx="3479347" cy="46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72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инвентаря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055" y="1690688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58" y="1695630"/>
            <a:ext cx="3259797" cy="4346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8835" r="3709" b="35847"/>
          <a:stretch/>
        </p:blipFill>
        <p:spPr>
          <a:xfrm>
            <a:off x="8185355" y="2612743"/>
            <a:ext cx="3995543" cy="25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07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3629" y="1825625"/>
            <a:ext cx="2324742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5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ЛП, внутренних ЛП, 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ЛП для инъекций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31" y="2062239"/>
            <a:ext cx="2941920" cy="3922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03" y="2062239"/>
            <a:ext cx="2941920" cy="3922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176" y="2064519"/>
            <a:ext cx="2940210" cy="39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28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перевязочного материала 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69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резиновых изделий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9238" y="1825625"/>
            <a:ext cx="3273524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43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ЛРС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1704" y="1380790"/>
            <a:ext cx="3868591" cy="515812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031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парафармацевтической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18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090" y="1890185"/>
            <a:ext cx="3263503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432" y="1870769"/>
            <a:ext cx="3270438" cy="4360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6838" t="-940" r="13701" b="516"/>
          <a:stretch/>
        </p:blipFill>
        <p:spPr>
          <a:xfrm>
            <a:off x="528485" y="1873045"/>
            <a:ext cx="4028767" cy="43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31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Холодильники (снаружи и внутри)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30" r="-8530"/>
          <a:stretch/>
        </p:blipFill>
        <p:spPr>
          <a:xfrm>
            <a:off x="265472" y="1690688"/>
            <a:ext cx="3112254" cy="414967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69335"/>
            <a:ext cx="2743200" cy="365125"/>
          </a:xfrm>
        </p:spPr>
        <p:txBody>
          <a:bodyPr/>
          <a:lstStyle/>
          <a:p>
            <a:fld id="{B06292AE-2193-489A-ABFA-7B431066E403}" type="slidenum">
              <a:rPr lang="ru-RU" smtClean="0"/>
              <a:t>19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418" t="841"/>
          <a:stretch/>
        </p:blipFill>
        <p:spPr>
          <a:xfrm>
            <a:off x="3112255" y="1708124"/>
            <a:ext cx="2507915" cy="4114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6515" y="5987018"/>
            <a:ext cx="1944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№1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от +2 до +8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6112" t="355" r="-16112" b="-355"/>
          <a:stretch/>
        </p:blipFill>
        <p:spPr>
          <a:xfrm>
            <a:off x="6224509" y="1708124"/>
            <a:ext cx="3112254" cy="41496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4318"/>
          <a:stretch/>
        </p:blipFill>
        <p:spPr>
          <a:xfrm>
            <a:off x="8835663" y="1725560"/>
            <a:ext cx="2644245" cy="41147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90503" y="59870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от +8 до +15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83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523" t="23941" r="16983" b="22871"/>
          <a:stretch/>
        </p:blipFill>
        <p:spPr>
          <a:xfrm>
            <a:off x="8244348" y="1386349"/>
            <a:ext cx="2153265" cy="32151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82262"/>
            <a:ext cx="2743200" cy="365125"/>
          </a:xfrm>
        </p:spPr>
        <p:txBody>
          <a:bodyPr/>
          <a:lstStyle/>
          <a:p>
            <a:fld id="{B06292AE-2193-489A-ABFA-7B431066E403}" type="slidenum">
              <a:rPr lang="ru-RU" smtClean="0"/>
              <a:t>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6515" b="992"/>
          <a:stretch/>
        </p:blipFill>
        <p:spPr>
          <a:xfrm>
            <a:off x="3435761" y="1917085"/>
            <a:ext cx="3112524" cy="4395225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5340453" y="2993923"/>
            <a:ext cx="2903895" cy="16813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951" r="64260"/>
          <a:stretch/>
        </p:blipFill>
        <p:spPr>
          <a:xfrm>
            <a:off x="2454941" y="1917084"/>
            <a:ext cx="1189449" cy="43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46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Холодильники (снаружи и внутри)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7795" y="1838172"/>
            <a:ext cx="3045887" cy="4061183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20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032" r="7137"/>
          <a:stretch/>
        </p:blipFill>
        <p:spPr>
          <a:xfrm>
            <a:off x="9353682" y="1838172"/>
            <a:ext cx="2492478" cy="40611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145" t="3381" r="9988"/>
          <a:stretch/>
        </p:blipFill>
        <p:spPr>
          <a:xfrm>
            <a:off x="265471" y="1838172"/>
            <a:ext cx="2549284" cy="4061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6051" t="1" b="-2906"/>
          <a:stretch/>
        </p:blipFill>
        <p:spPr>
          <a:xfrm>
            <a:off x="2814755" y="1838172"/>
            <a:ext cx="2557003" cy="41791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9489" y="5973097"/>
            <a:ext cx="212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№3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+8 до +15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80439" y="597309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47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Карантинная зона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8512" y="1825625"/>
            <a:ext cx="3254976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527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фальсицированных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недоброкачественных, контрафактных ЛП, а также ЛП с истекшим сроком годности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377" y="1732142"/>
            <a:ext cx="3573623" cy="476483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99" y="2630437"/>
            <a:ext cx="5350389" cy="2443008"/>
          </a:xfrm>
          <a:prstGeom prst="rect">
            <a:avLst/>
          </a:prstGeom>
        </p:spPr>
      </p:pic>
      <p:cxnSp>
        <p:nvCxnSpPr>
          <p:cNvPr id="8" name="Прямая со стрелкой 7"/>
          <p:cNvCxnSpPr>
            <a:stCxn id="6" idx="1"/>
          </p:cNvCxnSpPr>
          <p:nvPr/>
        </p:nvCxnSpPr>
        <p:spPr>
          <a:xfrm flipH="1">
            <a:off x="6096000" y="3851941"/>
            <a:ext cx="440299" cy="469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928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 для сбора медицинских отходов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751" y="1690688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23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973" y="1690688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7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722" y="1690688"/>
            <a:ext cx="3263503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142" y="1690688"/>
            <a:ext cx="3263504" cy="435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563" y="1690688"/>
            <a:ext cx="3283878" cy="4378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2967" y="6184124"/>
            <a:ext cx="221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Касса №1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0236" y="6184124"/>
            <a:ext cx="11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Касса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50738" y="6184124"/>
            <a:ext cx="1131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Касса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590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аптеки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944" y="1690688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447" y="1690688"/>
            <a:ext cx="3263504" cy="4351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6155" y="6169375"/>
            <a:ext cx="16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702" y="1690687"/>
            <a:ext cx="3263504" cy="43513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13305" y="6071318"/>
            <a:ext cx="258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приемки и распаковки товара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7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681" y="1690688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622" y="1690688"/>
            <a:ext cx="3263504" cy="4351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315" y="1690689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029" y="1690688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69" y="1690688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9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690688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283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 для посетителей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690688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899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7" y="1847850"/>
            <a:ext cx="3263503" cy="435133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292AE-2193-489A-ABFA-7B431066E403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7850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42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244</Words>
  <Application>Microsoft Office PowerPoint</Application>
  <PresentationFormat>Широкоэкранный</PresentationFormat>
  <Paragraphs>66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Министерства здравоохранения Российской Федерации Фармацевтический колледж</vt:lpstr>
      <vt:lpstr>Вывеска аптеки</vt:lpstr>
      <vt:lpstr>Торговый зал</vt:lpstr>
      <vt:lpstr>Помещения аптеки</vt:lpstr>
      <vt:lpstr>Материальная комната</vt:lpstr>
      <vt:lpstr>Санузел</vt:lpstr>
      <vt:lpstr>Административно-бытовая зона</vt:lpstr>
      <vt:lpstr>Информационный стенд для посетителей</vt:lpstr>
      <vt:lpstr>Рабочее место фармацевта</vt:lpstr>
      <vt:lpstr>Фармацевт в санитарной одежде </vt:lpstr>
      <vt:lpstr>Зона хранения верхней и санитарной одежды</vt:lpstr>
      <vt:lpstr>Шкаф для хранения уборочного инвентаря</vt:lpstr>
      <vt:lpstr>Промаркированный уборочный инвентарь</vt:lpstr>
      <vt:lpstr>Шкафы для хранения наружных ЛП, внутренних ЛП,   ЛП для инъекций</vt:lpstr>
      <vt:lpstr>Шкафы для хранения перевязочного материала     </vt:lpstr>
      <vt:lpstr>Шкаф для хранения резиновых изделий</vt:lpstr>
      <vt:lpstr>Шкафы для хранения ЛРС</vt:lpstr>
      <vt:lpstr>Шкафы для хранения парафармацевтической продукции</vt:lpstr>
      <vt:lpstr>Холодильники (снаружи и внутри)</vt:lpstr>
      <vt:lpstr>Холодильники (снаружи и внутри)</vt:lpstr>
      <vt:lpstr>Карантинная зона </vt:lpstr>
      <vt:lpstr>Зона хранения фальсицированных, недоброкачественных, контрафактных ЛП, а также ЛП с истекшим сроком годности</vt:lpstr>
      <vt:lpstr>Тара для сбора медицинских отходов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Министерства здравоохранения Российской Федерации Фармацевтический колледж</dc:title>
  <dc:creator>Алдынай Монгуш</dc:creator>
  <cp:lastModifiedBy>Учетная запись Майкрософт</cp:lastModifiedBy>
  <cp:revision>40</cp:revision>
  <dcterms:created xsi:type="dcterms:W3CDTF">2022-05-30T19:29:20Z</dcterms:created>
  <dcterms:modified xsi:type="dcterms:W3CDTF">2022-12-23T18:02:39Z</dcterms:modified>
</cp:coreProperties>
</file>