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7"/>
  </p:notesMasterIdLst>
  <p:sldIdLst>
    <p:sldId id="304" r:id="rId2"/>
    <p:sldId id="360" r:id="rId3"/>
    <p:sldId id="361" r:id="rId4"/>
    <p:sldId id="362" r:id="rId5"/>
    <p:sldId id="363" r:id="rId6"/>
    <p:sldId id="364" r:id="rId7"/>
    <p:sldId id="365" r:id="rId8"/>
    <p:sldId id="368" r:id="rId9"/>
    <p:sldId id="369" r:id="rId10"/>
    <p:sldId id="370" r:id="rId11"/>
    <p:sldId id="371" r:id="rId12"/>
    <p:sldId id="374" r:id="rId13"/>
    <p:sldId id="376" r:id="rId14"/>
    <p:sldId id="377" r:id="rId15"/>
    <p:sldId id="3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DCE1"/>
    <a:srgbClr val="678A99"/>
    <a:srgbClr val="0D2F67"/>
    <a:srgbClr val="CC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73" autoAdjust="0"/>
    <p:restoredTop sz="94660"/>
  </p:normalViewPr>
  <p:slideViewPr>
    <p:cSldViewPr>
      <p:cViewPr>
        <p:scale>
          <a:sx n="66" d="100"/>
          <a:sy n="66" d="100"/>
        </p:scale>
        <p:origin x="-12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Общая успеваемость,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3.333333333333333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Лист1!$A$4:$A$5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96.2</c:v>
                </c:pt>
                <c:pt idx="1">
                  <c:v>97.8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966656"/>
        <c:axId val="24968192"/>
        <c:axId val="0"/>
      </c:bar3DChart>
      <c:catAx>
        <c:axId val="24966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4968192"/>
        <c:crosses val="autoZero"/>
        <c:auto val="1"/>
        <c:lblAlgn val="ctr"/>
        <c:lblOffset val="100"/>
        <c:noMultiLvlLbl val="0"/>
      </c:catAx>
      <c:valAx>
        <c:axId val="2496819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966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Качественный показатель,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3.333333333333333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Лист1!$A$4:$A$5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89.6</c:v>
                </c:pt>
                <c:pt idx="1">
                  <c:v>96.2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192896"/>
        <c:axId val="24200704"/>
        <c:axId val="0"/>
      </c:bar3DChart>
      <c:catAx>
        <c:axId val="24192896"/>
        <c:scaling>
          <c:orientation val="minMax"/>
        </c:scaling>
        <c:delete val="0"/>
        <c:axPos val="b"/>
        <c:majorTickMark val="out"/>
        <c:minorTickMark val="none"/>
        <c:tickLblPos val="nextTo"/>
        <c:crossAx val="24200704"/>
        <c:crosses val="autoZero"/>
        <c:auto val="1"/>
        <c:lblAlgn val="ctr"/>
        <c:lblOffset val="100"/>
        <c:noMultiLvlLbl val="0"/>
      </c:catAx>
      <c:valAx>
        <c:axId val="2420070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92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Средний балл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3.333333333333333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Лист1!$A$4:$A$5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4.5</c:v>
                </c:pt>
                <c:pt idx="1">
                  <c:v>4.4000000000000004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216320"/>
        <c:axId val="24236416"/>
        <c:axId val="0"/>
      </c:bar3DChart>
      <c:catAx>
        <c:axId val="24216320"/>
        <c:scaling>
          <c:orientation val="minMax"/>
        </c:scaling>
        <c:delete val="0"/>
        <c:axPos val="b"/>
        <c:majorTickMark val="out"/>
        <c:minorTickMark val="none"/>
        <c:tickLblPos val="nextTo"/>
        <c:crossAx val="24236416"/>
        <c:crosses val="autoZero"/>
        <c:auto val="1"/>
        <c:lblAlgn val="ctr"/>
        <c:lblOffset val="100"/>
        <c:noMultiLvlLbl val="0"/>
      </c:catAx>
      <c:valAx>
        <c:axId val="2423641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1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Общая успеваемость,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Лист1!$A$10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1.8817204301075269E-2"/>
                  <c:y val="-2.991452991452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322580645161289E-2"/>
                  <c:y val="-2.991452991452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Лист1!$B$9:$C$9</c:f>
              <c:strCache>
                <c:ptCount val="2"/>
                <c:pt idx="0">
                  <c:v>анатомия</c:v>
                </c:pt>
                <c:pt idx="1">
                  <c:v>гистология</c:v>
                </c:pt>
              </c:strCache>
            </c:strRef>
          </c:cat>
          <c:val>
            <c:numRef>
              <c:f>Лист1!$B$10:$C$10</c:f>
              <c:numCache>
                <c:formatCode>General</c:formatCode>
                <c:ptCount val="2"/>
                <c:pt idx="0">
                  <c:v>78.2</c:v>
                </c:pt>
                <c:pt idx="1">
                  <c:v>78.5</c:v>
                </c:pt>
              </c:numCache>
            </c:numRef>
          </c:val>
        </c:ser>
        <c:ser>
          <c:idx val="1"/>
          <c:order val="1"/>
          <c:tx>
            <c:strRef>
              <c:f>Лист1!$A$11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6881720430107527E-2"/>
                  <c:y val="-3.418803418803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827956989247312E-2"/>
                  <c:y val="-3.418803418803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Лист1!$B$9:$C$9</c:f>
              <c:strCache>
                <c:ptCount val="2"/>
                <c:pt idx="0">
                  <c:v>анатомия</c:v>
                </c:pt>
                <c:pt idx="1">
                  <c:v>гистология</c:v>
                </c:pt>
              </c:strCache>
            </c:strRef>
          </c:cat>
          <c:val>
            <c:numRef>
              <c:f>Лист1!$B$11:$C$11</c:f>
              <c:numCache>
                <c:formatCode>General</c:formatCode>
                <c:ptCount val="2"/>
                <c:pt idx="0">
                  <c:v>77.599999999999994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882752"/>
        <c:axId val="24017536"/>
        <c:axId val="0"/>
      </c:bar3DChart>
      <c:catAx>
        <c:axId val="23882752"/>
        <c:scaling>
          <c:orientation val="minMax"/>
        </c:scaling>
        <c:delete val="0"/>
        <c:axPos val="b"/>
        <c:majorTickMark val="out"/>
        <c:minorTickMark val="none"/>
        <c:tickLblPos val="nextTo"/>
        <c:crossAx val="24017536"/>
        <c:crosses val="autoZero"/>
        <c:auto val="1"/>
        <c:lblAlgn val="ctr"/>
        <c:lblOffset val="100"/>
        <c:noMultiLvlLbl val="0"/>
      </c:catAx>
      <c:valAx>
        <c:axId val="24017536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882752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Качественный показатель, </a:t>
            </a:r>
            <a:r>
              <a:rPr lang="ru-RU" dirty="0"/>
              <a:t>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Лист1!$A$10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2.7777777777777779E-3"/>
                  <c:y val="-2.631578947368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-4.3859649122807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Лист1!$B$9:$C$9</c:f>
              <c:strCache>
                <c:ptCount val="2"/>
                <c:pt idx="0">
                  <c:v>анатомия</c:v>
                </c:pt>
                <c:pt idx="1">
                  <c:v>гистология</c:v>
                </c:pt>
              </c:strCache>
            </c:strRef>
          </c:cat>
          <c:val>
            <c:numRef>
              <c:f>Лист1!$B$10:$C$10</c:f>
              <c:numCache>
                <c:formatCode>General</c:formatCode>
                <c:ptCount val="2"/>
                <c:pt idx="0">
                  <c:v>49.3</c:v>
                </c:pt>
                <c:pt idx="1">
                  <c:v>58.3</c:v>
                </c:pt>
              </c:numCache>
            </c:numRef>
          </c:val>
        </c:ser>
        <c:ser>
          <c:idx val="1"/>
          <c:order val="1"/>
          <c:tx>
            <c:strRef>
              <c:f>Лист1!$A$11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9444444444444445E-2"/>
                  <c:y val="-3.947368421052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444444444444446E-2"/>
                  <c:y val="-4.3859649122807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Лист1!$B$9:$C$9</c:f>
              <c:strCache>
                <c:ptCount val="2"/>
                <c:pt idx="0">
                  <c:v>анатомия</c:v>
                </c:pt>
                <c:pt idx="1">
                  <c:v>гистология</c:v>
                </c:pt>
              </c:strCache>
            </c:strRef>
          </c:cat>
          <c:val>
            <c:numRef>
              <c:f>Лист1!$B$11:$C$11</c:f>
              <c:numCache>
                <c:formatCode>General</c:formatCode>
                <c:ptCount val="2"/>
                <c:pt idx="0">
                  <c:v>51</c:v>
                </c:pt>
                <c:pt idx="1">
                  <c:v>58.5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2896384"/>
        <c:axId val="23977984"/>
        <c:axId val="0"/>
      </c:bar3DChart>
      <c:catAx>
        <c:axId val="6289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3977984"/>
        <c:crosses val="autoZero"/>
        <c:auto val="1"/>
        <c:lblAlgn val="ctr"/>
        <c:lblOffset val="100"/>
        <c:noMultiLvlLbl val="0"/>
      </c:catAx>
      <c:valAx>
        <c:axId val="23977984"/>
        <c:scaling>
          <c:orientation val="minMax"/>
          <c:max val="6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896384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Средний балл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Лист1!$A$10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2.9100529100529099E-2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365079365079361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Лист1!$B$9:$C$9</c:f>
              <c:strCache>
                <c:ptCount val="2"/>
                <c:pt idx="0">
                  <c:v>анатомия</c:v>
                </c:pt>
                <c:pt idx="1">
                  <c:v>гистология</c:v>
                </c:pt>
              </c:strCache>
            </c:strRef>
          </c:cat>
          <c:val>
            <c:numRef>
              <c:f>Лист1!$B$10:$C$10</c:f>
              <c:numCache>
                <c:formatCode>General</c:formatCode>
                <c:ptCount val="2"/>
                <c:pt idx="0">
                  <c:v>3.6</c:v>
                </c:pt>
                <c:pt idx="1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Лист1!$A$11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4.4973544973544971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809523809523808E-2"/>
                  <c:y val="-2.4999999999999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Лист1!$B$9:$C$9</c:f>
              <c:strCache>
                <c:ptCount val="2"/>
                <c:pt idx="0">
                  <c:v>анатомия</c:v>
                </c:pt>
                <c:pt idx="1">
                  <c:v>гистология</c:v>
                </c:pt>
              </c:strCache>
            </c:strRef>
          </c:cat>
          <c:val>
            <c:numRef>
              <c:f>Лист1!$B$11:$C$11</c:f>
              <c:numCache>
                <c:formatCode>General</c:formatCode>
                <c:ptCount val="2"/>
                <c:pt idx="0">
                  <c:v>3.7</c:v>
                </c:pt>
                <c:pt idx="1">
                  <c:v>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935232"/>
        <c:axId val="23936384"/>
        <c:axId val="0"/>
      </c:bar3DChart>
      <c:catAx>
        <c:axId val="23935232"/>
        <c:scaling>
          <c:orientation val="minMax"/>
        </c:scaling>
        <c:delete val="0"/>
        <c:axPos val="b"/>
        <c:majorTickMark val="out"/>
        <c:minorTickMark val="none"/>
        <c:tickLblPos val="nextTo"/>
        <c:crossAx val="23936384"/>
        <c:crosses val="autoZero"/>
        <c:auto val="1"/>
        <c:lblAlgn val="ctr"/>
        <c:lblOffset val="100"/>
        <c:noMultiLvlLbl val="0"/>
      </c:catAx>
      <c:valAx>
        <c:axId val="23936384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35232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Общая успеваемость,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Лист1!$A$16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Лист1!$B$15:$C$15</c:f>
              <c:strCache>
                <c:ptCount val="2"/>
                <c:pt idx="0">
                  <c:v>микробиология, вирусология</c:v>
                </c:pt>
                <c:pt idx="1">
                  <c:v>гигиена</c:v>
                </c:pt>
              </c:strCache>
            </c:strRef>
          </c:cat>
          <c:val>
            <c:numRef>
              <c:f>Лист1!$B$16:$C$16</c:f>
              <c:numCache>
                <c:formatCode>General</c:formatCode>
                <c:ptCount val="2"/>
                <c:pt idx="0">
                  <c:v>81.099999999999994</c:v>
                </c:pt>
                <c:pt idx="1">
                  <c:v>79.2</c:v>
                </c:pt>
              </c:numCache>
            </c:numRef>
          </c:val>
        </c:ser>
        <c:ser>
          <c:idx val="1"/>
          <c:order val="1"/>
          <c:tx>
            <c:strRef>
              <c:f>Лист1!$A$17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3.333333333333333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5555555555555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Лист1!$B$15:$C$15</c:f>
              <c:strCache>
                <c:ptCount val="2"/>
                <c:pt idx="0">
                  <c:v>микробиология, вирусология</c:v>
                </c:pt>
                <c:pt idx="1">
                  <c:v>гигиена</c:v>
                </c:pt>
              </c:strCache>
            </c:strRef>
          </c:cat>
          <c:val>
            <c:numRef>
              <c:f>Лист1!$B$17:$C$17</c:f>
              <c:numCache>
                <c:formatCode>General</c:formatCode>
                <c:ptCount val="2"/>
                <c:pt idx="0">
                  <c:v>75.099999999999994</c:v>
                </c:pt>
                <c:pt idx="1">
                  <c:v>82.1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180608"/>
        <c:axId val="24182144"/>
        <c:axId val="0"/>
      </c:bar3DChart>
      <c:catAx>
        <c:axId val="24180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4182144"/>
        <c:crosses val="autoZero"/>
        <c:auto val="1"/>
        <c:lblAlgn val="ctr"/>
        <c:lblOffset val="100"/>
        <c:noMultiLvlLbl val="0"/>
      </c:catAx>
      <c:valAx>
        <c:axId val="24182144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80608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Качественный показатель,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Лист1!$A$16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Лист1!$B$15:$C$15</c:f>
              <c:strCache>
                <c:ptCount val="2"/>
                <c:pt idx="0">
                  <c:v>микробиология, вирусология</c:v>
                </c:pt>
                <c:pt idx="1">
                  <c:v>гигиена</c:v>
                </c:pt>
              </c:strCache>
            </c:strRef>
          </c:cat>
          <c:val>
            <c:numRef>
              <c:f>Лист1!$B$16:$C$16</c:f>
              <c:numCache>
                <c:formatCode>General</c:formatCode>
                <c:ptCount val="2"/>
                <c:pt idx="0">
                  <c:v>67.7</c:v>
                </c:pt>
                <c:pt idx="1">
                  <c:v>72.8</c:v>
                </c:pt>
              </c:numCache>
            </c:numRef>
          </c:val>
        </c:ser>
        <c:ser>
          <c:idx val="1"/>
          <c:order val="1"/>
          <c:tx>
            <c:strRef>
              <c:f>Лист1!$A$17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3.333333333333333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5555555555555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Лист1!$B$15:$C$15</c:f>
              <c:strCache>
                <c:ptCount val="2"/>
                <c:pt idx="0">
                  <c:v>микробиология, вирусология</c:v>
                </c:pt>
                <c:pt idx="1">
                  <c:v>гигиена</c:v>
                </c:pt>
              </c:strCache>
            </c:strRef>
          </c:cat>
          <c:val>
            <c:numRef>
              <c:f>Лист1!$B$17:$C$17</c:f>
              <c:numCache>
                <c:formatCode>General</c:formatCode>
                <c:ptCount val="2"/>
                <c:pt idx="0">
                  <c:v>62.3</c:v>
                </c:pt>
                <c:pt idx="1">
                  <c:v>76.900000000000006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2809600"/>
        <c:axId val="62811136"/>
        <c:axId val="0"/>
      </c:bar3DChart>
      <c:catAx>
        <c:axId val="6280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62811136"/>
        <c:crosses val="autoZero"/>
        <c:auto val="1"/>
        <c:lblAlgn val="ctr"/>
        <c:lblOffset val="100"/>
        <c:noMultiLvlLbl val="0"/>
      </c:catAx>
      <c:valAx>
        <c:axId val="62811136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809600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Средний балл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Лист1!$A$16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Лист1!$B$15:$C$15</c:f>
              <c:strCache>
                <c:ptCount val="2"/>
                <c:pt idx="0">
                  <c:v>микробиология, вирусология</c:v>
                </c:pt>
                <c:pt idx="1">
                  <c:v>гигиена</c:v>
                </c:pt>
              </c:strCache>
            </c:strRef>
          </c:cat>
          <c:val>
            <c:numRef>
              <c:f>Лист1!$B$16:$C$16</c:f>
              <c:numCache>
                <c:formatCode>General</c:formatCode>
                <c:ptCount val="2"/>
                <c:pt idx="0">
                  <c:v>4</c:v>
                </c:pt>
                <c:pt idx="1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Лист1!$A$17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3.333333333333333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5555555555555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Лист1!$B$15:$C$15</c:f>
              <c:strCache>
                <c:ptCount val="2"/>
                <c:pt idx="0">
                  <c:v>микробиология, вирусология</c:v>
                </c:pt>
                <c:pt idx="1">
                  <c:v>гигиена</c:v>
                </c:pt>
              </c:strCache>
            </c:strRef>
          </c:cat>
          <c:val>
            <c:numRef>
              <c:f>Лист1!$B$17:$C$17</c:f>
              <c:numCache>
                <c:formatCode>General</c:formatCode>
                <c:ptCount val="2"/>
                <c:pt idx="0">
                  <c:v>3.9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070208"/>
        <c:axId val="65071744"/>
        <c:axId val="0"/>
      </c:bar3DChart>
      <c:catAx>
        <c:axId val="65070208"/>
        <c:scaling>
          <c:orientation val="minMax"/>
        </c:scaling>
        <c:delete val="0"/>
        <c:axPos val="b"/>
        <c:majorTickMark val="out"/>
        <c:minorTickMark val="none"/>
        <c:tickLblPos val="nextTo"/>
        <c:crossAx val="65071744"/>
        <c:crosses val="autoZero"/>
        <c:auto val="1"/>
        <c:lblAlgn val="ctr"/>
        <c:lblOffset val="100"/>
        <c:noMultiLvlLbl val="0"/>
      </c:catAx>
      <c:valAx>
        <c:axId val="65071744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070208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4AFFA3-637F-45DE-B4CE-106B5F1CCA0F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32B57B0-2D10-4A15-B4A7-880F072FB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66465-4BBA-42D5-88EE-298B2336C880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7A77-654E-4008-B586-D2D04251C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93086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DC947-20F6-483D-BE42-A4912801E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4314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926E9-CE61-433C-A930-AA892887C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340538"/>
      </p:ext>
    </p:extLst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7C42C-D2A7-409E-AF05-9E7236AD5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044877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4F486-6095-45A4-8B0F-E964A2D68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090921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869A1-5C49-4621-9237-5F3A1DD7E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02326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00E6F-91BE-4097-A0F5-AD4EE1AFF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76248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E810F-8719-46DA-A9B8-DBE8E7F71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76672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CC4CB-CEB5-4793-B9C2-2B489BCD6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3834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CCC7B-E916-4BC1-A49D-23B7C6E17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759426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DF022-BFDE-4093-A9F6-45E252324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03959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366B1-F5B8-4CD2-8D9A-731F298A8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805956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67DA91F-23A8-41A2-9CF8-7AF32A19F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ransition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923" y="2286000"/>
            <a:ext cx="8382000" cy="16002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Итоги зимней промежуточной аттестации 2017-2018 уч. </a:t>
            </a:r>
            <a:r>
              <a:rPr lang="ru-RU" alt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</a:t>
            </a:r>
            <a:r>
              <a:rPr lang="ru-RU" alt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од.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16523" y="152400"/>
            <a:ext cx="8382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ФЕДЕРАЛЬНОЕ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</a:t>
            </a:r>
          </a:p>
          <a:p>
            <a:r>
              <a:rPr lang="ru-RU" sz="1400" b="1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ru-RU" sz="1400" b="1" dirty="0">
                <a:solidFill>
                  <a:schemeClr val="tx1"/>
                </a:solidFill>
                <a:latin typeface="+mn-lt"/>
              </a:rPr>
              <a:t>ЛЕЧЕБНЫЙ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ФАКУЛЬТЕТ</a:t>
            </a:r>
            <a:endParaRPr lang="ru-RU" altLang="ru-RU" sz="1400" b="1" i="1" kern="0" dirty="0" smtClean="0">
              <a:solidFill>
                <a:schemeClr val="tx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67000" y="6172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</a:rPr>
              <a:t>14 февраля 2018г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altLang="ru-RU" sz="1400" i="1" kern="0" dirty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dirty="0" smtClean="0"/>
              <a:t>3 курс – 457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Экзамены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Микробиология, вирусология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Гигиена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    	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Зачеты</a:t>
            </a:r>
            <a:r>
              <a:rPr lang="ru-RU" dirty="0" smtClean="0"/>
              <a:t>: </a:t>
            </a:r>
          </a:p>
          <a:p>
            <a:pPr marL="514350" indent="-514350">
              <a:buAutoNum type="arabicPeriod"/>
            </a:pPr>
            <a:r>
              <a:rPr lang="ru-RU" dirty="0" smtClean="0"/>
              <a:t>Иммунология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Первая помощь при кровотечениях и травмах</a:t>
            </a:r>
          </a:p>
        </p:txBody>
      </p:sp>
    </p:spTree>
    <p:extLst>
      <p:ext uri="{BB962C8B-B14F-4D97-AF65-F5344CB8AC3E}">
        <p14:creationId xmlns:p14="http://schemas.microsoft.com/office/powerpoint/2010/main" val="3503594670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508000"/>
          </a:xfrm>
        </p:spPr>
        <p:txBody>
          <a:bodyPr/>
          <a:lstStyle/>
          <a:p>
            <a:r>
              <a:rPr lang="ru-RU" altLang="ru-RU" sz="2400" b="1" dirty="0"/>
              <a:t>Показатели успеваемости на </a:t>
            </a:r>
            <a:r>
              <a:rPr lang="ru-RU" altLang="ru-RU" sz="2400" b="1" dirty="0" smtClean="0"/>
              <a:t>3 курсе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863306"/>
              </p:ext>
            </p:extLst>
          </p:nvPr>
        </p:nvGraphicFramePr>
        <p:xfrm>
          <a:off x="-10886" y="5334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503642"/>
              </p:ext>
            </p:extLst>
          </p:nvPr>
        </p:nvGraphicFramePr>
        <p:xfrm>
          <a:off x="4572000" y="6096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476216"/>
              </p:ext>
            </p:extLst>
          </p:nvPr>
        </p:nvGraphicFramePr>
        <p:xfrm>
          <a:off x="2286000" y="3581401"/>
          <a:ext cx="4572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8143096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ru-RU" dirty="0" smtClean="0"/>
              <a:t>Задолжники </a:t>
            </a:r>
            <a:r>
              <a:rPr lang="ru-RU" dirty="0"/>
              <a:t>3</a:t>
            </a:r>
            <a:r>
              <a:rPr lang="ru-RU" dirty="0" smtClean="0"/>
              <a:t> курса</a:t>
            </a:r>
            <a:br>
              <a:rPr lang="ru-RU" dirty="0" smtClean="0"/>
            </a:br>
            <a:r>
              <a:rPr lang="ru-RU" sz="1800" dirty="0" smtClean="0"/>
              <a:t>(на 01.09.2017г.)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Всего – 102 задолжника</a:t>
            </a:r>
          </a:p>
          <a:p>
            <a:pPr marL="0" indent="0">
              <a:buNone/>
            </a:pPr>
            <a:r>
              <a:rPr lang="ru-RU" dirty="0" smtClean="0"/>
              <a:t>Микробиология – 93</a:t>
            </a:r>
          </a:p>
          <a:p>
            <a:pPr marL="0" indent="0">
              <a:buNone/>
            </a:pPr>
            <a:r>
              <a:rPr lang="ru-RU" dirty="0" smtClean="0"/>
              <a:t>Гигиена – 65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Иммунология – 67</a:t>
            </a:r>
          </a:p>
          <a:p>
            <a:pPr marL="0" indent="0">
              <a:buNone/>
            </a:pPr>
            <a:r>
              <a:rPr lang="ru-RU" dirty="0" smtClean="0"/>
              <a:t>Первая помощь при кровотечениях и травмах – 34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662540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ru-RU" dirty="0" smtClean="0"/>
              <a:t>Группа риска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2954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32 обучающихся, имеющих 100% задолженность по итогам 5 семестра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37900"/>
      </p:ext>
    </p:extLst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143000"/>
          </a:xfrm>
        </p:spPr>
        <p:txBody>
          <a:bodyPr/>
          <a:lstStyle/>
          <a:p>
            <a:r>
              <a:rPr lang="ru-RU" altLang="ru-RU"/>
              <a:t>По итогам сессии: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16113"/>
            <a:ext cx="4105275" cy="21224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b="1" u="sng" dirty="0"/>
              <a:t>Отчислено:</a:t>
            </a:r>
          </a:p>
          <a:p>
            <a:r>
              <a:rPr lang="ru-RU" altLang="ru-RU" dirty="0" smtClean="0"/>
              <a:t>1 курс – 0</a:t>
            </a:r>
          </a:p>
          <a:p>
            <a:r>
              <a:rPr lang="ru-RU" altLang="ru-RU" dirty="0" smtClean="0"/>
              <a:t>2 курс </a:t>
            </a:r>
            <a:r>
              <a:rPr lang="ru-RU" altLang="ru-RU" smtClean="0"/>
              <a:t>– 1</a:t>
            </a:r>
            <a:endParaRPr lang="ru-RU" altLang="ru-RU" dirty="0" smtClean="0"/>
          </a:p>
          <a:p>
            <a:r>
              <a:rPr lang="ru-RU" altLang="ru-RU" dirty="0" smtClean="0"/>
              <a:t>3 курс – 3</a:t>
            </a:r>
          </a:p>
          <a:p>
            <a:pPr marL="0" indent="0">
              <a:buNone/>
            </a:pPr>
            <a:endParaRPr lang="ru-RU" altLang="ru-RU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773238"/>
            <a:ext cx="4321175" cy="26463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u="sng" dirty="0"/>
              <a:t>Предоставлен академический отпуск</a:t>
            </a:r>
          </a:p>
          <a:p>
            <a:pPr marL="0" indent="0"/>
            <a:r>
              <a:rPr lang="ru-RU" altLang="ru-RU" dirty="0" smtClean="0"/>
              <a:t> 1 курс – 1</a:t>
            </a:r>
          </a:p>
          <a:p>
            <a:pPr marL="0" indent="0"/>
            <a:r>
              <a:rPr lang="ru-RU" altLang="ru-RU" dirty="0" smtClean="0"/>
              <a:t> 2 курс – 1</a:t>
            </a:r>
          </a:p>
          <a:p>
            <a:pPr marL="0" indent="0"/>
            <a:r>
              <a:rPr lang="ru-RU" altLang="ru-RU" dirty="0" smtClean="0"/>
              <a:t> 3 курс – 7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29396423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0859775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029"/>
            <a:ext cx="8229600" cy="639762"/>
          </a:xfrm>
        </p:spPr>
        <p:txBody>
          <a:bodyPr/>
          <a:lstStyle/>
          <a:p>
            <a:r>
              <a:rPr lang="ru-RU" b="1" dirty="0" smtClean="0"/>
              <a:t>1 курс – 430 обучающихся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257" y="762000"/>
            <a:ext cx="8991600" cy="6096000"/>
          </a:xfrm>
        </p:spPr>
        <p:txBody>
          <a:bodyPr/>
          <a:lstStyle/>
          <a:p>
            <a:pPr marL="0" indent="0">
              <a:buNone/>
            </a:pPr>
            <a:r>
              <a:rPr lang="ru-RU" sz="3000" b="1" dirty="0" smtClean="0"/>
              <a:t>Дифференцированный зачет</a:t>
            </a:r>
            <a:r>
              <a:rPr lang="ru-RU" sz="3000" dirty="0" smtClean="0"/>
              <a:t>: УП – уход за больными терапевтического профиля.</a:t>
            </a:r>
          </a:p>
          <a:p>
            <a:pPr marL="0" indent="0">
              <a:buNone/>
            </a:pPr>
            <a:r>
              <a:rPr lang="ru-RU" sz="3000" b="1" dirty="0" smtClean="0"/>
              <a:t>Зачеты</a:t>
            </a:r>
            <a:r>
              <a:rPr lang="ru-RU" sz="3000" dirty="0" smtClean="0"/>
              <a:t>: </a:t>
            </a:r>
          </a:p>
          <a:p>
            <a:pPr marL="0" indent="0">
              <a:buNone/>
            </a:pPr>
            <a:r>
              <a:rPr lang="ru-RU" sz="3000" dirty="0" smtClean="0"/>
              <a:t>1. УП - уход за больными хирургического профиля;</a:t>
            </a:r>
          </a:p>
          <a:p>
            <a:pPr marL="0" indent="0">
              <a:buNone/>
            </a:pPr>
            <a:r>
              <a:rPr lang="ru-RU" sz="3000" dirty="0" smtClean="0"/>
              <a:t>2. История;</a:t>
            </a:r>
          </a:p>
          <a:p>
            <a:pPr marL="0" indent="0">
              <a:buNone/>
            </a:pPr>
            <a:r>
              <a:rPr lang="ru-RU" sz="3000" dirty="0" smtClean="0"/>
              <a:t>3. Физическая культура и спорт;</a:t>
            </a:r>
          </a:p>
          <a:p>
            <a:pPr marL="0" indent="0">
              <a:buNone/>
            </a:pPr>
            <a:r>
              <a:rPr lang="ru-RU" sz="3000" dirty="0" smtClean="0"/>
              <a:t>4. Медицинская информатика;</a:t>
            </a:r>
          </a:p>
          <a:p>
            <a:pPr marL="0" indent="0">
              <a:buNone/>
            </a:pPr>
            <a:r>
              <a:rPr lang="ru-RU" sz="3000" dirty="0" smtClean="0"/>
              <a:t>5. Химия;</a:t>
            </a:r>
          </a:p>
          <a:p>
            <a:pPr marL="0" indent="0">
              <a:buNone/>
            </a:pPr>
            <a:r>
              <a:rPr lang="ru-RU" sz="3000" dirty="0" smtClean="0"/>
              <a:t>6. Антропология;</a:t>
            </a:r>
          </a:p>
          <a:p>
            <a:pPr marL="0" indent="0">
              <a:buNone/>
            </a:pPr>
            <a:r>
              <a:rPr lang="ru-RU" sz="3000" dirty="0" smtClean="0"/>
              <a:t>7. ЗОЖ.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610896255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665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+mj-lt"/>
              </a:rPr>
              <a:t>Показатели успеваемости на </a:t>
            </a:r>
            <a:r>
              <a:rPr lang="ru-RU" altLang="ru-RU" sz="2400" b="1" dirty="0" smtClean="0">
                <a:latin typeface="+mj-lt"/>
              </a:rPr>
              <a:t>1 курсе по дисциплине </a:t>
            </a:r>
          </a:p>
          <a:p>
            <a:pPr algn="ctr"/>
            <a:r>
              <a:rPr lang="ru-RU" altLang="ru-RU" sz="2400" b="1" dirty="0" smtClean="0">
                <a:latin typeface="+mj-lt"/>
              </a:rPr>
              <a:t>«Уход за больными терапевтического профиля - УП»</a:t>
            </a:r>
            <a:endParaRPr lang="ru-RU" sz="2400" dirty="0">
              <a:latin typeface="+mj-lt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52417"/>
              </p:ext>
            </p:extLst>
          </p:nvPr>
        </p:nvGraphicFramePr>
        <p:xfrm>
          <a:off x="29029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877795"/>
              </p:ext>
            </p:extLst>
          </p:nvPr>
        </p:nvGraphicFramePr>
        <p:xfrm>
          <a:off x="441960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613824"/>
              </p:ext>
            </p:extLst>
          </p:nvPr>
        </p:nvGraphicFramePr>
        <p:xfrm>
          <a:off x="22098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5752730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ru-RU" dirty="0" smtClean="0"/>
              <a:t>Задолжники 1 курса</a:t>
            </a:r>
            <a:br>
              <a:rPr lang="ru-RU" dirty="0" smtClean="0"/>
            </a:br>
            <a:r>
              <a:rPr lang="ru-RU" sz="1800" dirty="0" smtClean="0"/>
              <a:t>(на 01.02.2018г.)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Всего – 53 задолжника</a:t>
            </a:r>
          </a:p>
          <a:p>
            <a:pPr marL="0" indent="0">
              <a:buNone/>
            </a:pPr>
            <a:endParaRPr lang="ru-RU" sz="1200" b="1" dirty="0" smtClean="0"/>
          </a:p>
          <a:p>
            <a:pPr marL="0" indent="0">
              <a:buNone/>
            </a:pPr>
            <a:r>
              <a:rPr lang="ru-RU" sz="2800" dirty="0" smtClean="0"/>
              <a:t>УП </a:t>
            </a:r>
            <a:r>
              <a:rPr lang="ru-RU" sz="2800" dirty="0"/>
              <a:t>– уход за больными </a:t>
            </a:r>
            <a:r>
              <a:rPr lang="ru-RU" sz="2800" dirty="0" smtClean="0"/>
              <a:t>тер. профиля - 3</a:t>
            </a:r>
            <a:endParaRPr lang="ru-RU" sz="2800" dirty="0"/>
          </a:p>
          <a:p>
            <a:pPr marL="0" indent="0">
              <a:buNone/>
            </a:pPr>
            <a:endParaRPr lang="ru-RU" sz="1200" b="1" dirty="0" smtClean="0"/>
          </a:p>
          <a:p>
            <a:pPr marL="0" indent="0">
              <a:buNone/>
            </a:pPr>
            <a:r>
              <a:rPr lang="ru-RU" sz="2800" dirty="0"/>
              <a:t>Химия - 30</a:t>
            </a:r>
          </a:p>
          <a:p>
            <a:pPr marL="0" indent="0">
              <a:buNone/>
            </a:pPr>
            <a:r>
              <a:rPr lang="ru-RU" sz="2800" dirty="0"/>
              <a:t>Медицинская информатика </a:t>
            </a:r>
            <a:r>
              <a:rPr lang="ru-RU" sz="2800" dirty="0" smtClean="0"/>
              <a:t>– 22</a:t>
            </a:r>
          </a:p>
          <a:p>
            <a:pPr marL="0" indent="0">
              <a:buNone/>
            </a:pPr>
            <a:r>
              <a:rPr lang="ru-RU" sz="2800" dirty="0" smtClean="0"/>
              <a:t>ЗОЖ </a:t>
            </a:r>
            <a:r>
              <a:rPr lang="ru-RU" sz="2800" dirty="0"/>
              <a:t>- 14</a:t>
            </a:r>
          </a:p>
          <a:p>
            <a:pPr marL="0" indent="0">
              <a:buNone/>
            </a:pPr>
            <a:r>
              <a:rPr lang="ru-RU" sz="2800" dirty="0" smtClean="0"/>
              <a:t>История - 13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Физическая </a:t>
            </a:r>
            <a:r>
              <a:rPr lang="ru-RU" sz="2800" dirty="0"/>
              <a:t>культура и </a:t>
            </a:r>
            <a:r>
              <a:rPr lang="ru-RU" sz="2800" dirty="0" smtClean="0"/>
              <a:t>спорт - 10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Антропология – 8</a:t>
            </a:r>
          </a:p>
          <a:p>
            <a:pPr marL="0" indent="0">
              <a:buNone/>
            </a:pPr>
            <a:r>
              <a:rPr lang="ru-RU" sz="2800" dirty="0" smtClean="0"/>
              <a:t>УП </a:t>
            </a:r>
            <a:r>
              <a:rPr lang="ru-RU" sz="2800" dirty="0"/>
              <a:t>- уход за больными </a:t>
            </a:r>
            <a:r>
              <a:rPr lang="ru-RU" sz="2800" dirty="0" smtClean="0"/>
              <a:t>хир. профиля </a:t>
            </a:r>
            <a:r>
              <a:rPr lang="ru-RU" sz="2800" dirty="0"/>
              <a:t>- 1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614772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ru-RU" dirty="0" smtClean="0"/>
              <a:t>Группа риска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41935"/>
              </p:ext>
            </p:extLst>
          </p:nvPr>
        </p:nvGraphicFramePr>
        <p:xfrm>
          <a:off x="76200" y="914400"/>
          <a:ext cx="8991600" cy="3198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2362200"/>
                <a:gridCol w="685800"/>
                <a:gridCol w="5562600"/>
              </a:tblGrid>
              <a:tr h="63817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Джураев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В.А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Тер. уход, история, мед. информатика, ЗОЖ,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Гаянова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 Е.В.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Тер. уход, история, мед. информатика, химия,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антропология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Ахмедов Д.С.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118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Тер. уход, история, 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физ-ра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, мед. информатика,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антропология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Ганиев И.И.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118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Тер. уход, история, мед. информатика, химия,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антропология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Кан-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оол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Д.А.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Тер. уход, хир. уход,  история, 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физ-ра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, мед. информатика, химия,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антропология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005792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ru-RU" b="1" dirty="0"/>
              <a:t>2</a:t>
            </a:r>
            <a:r>
              <a:rPr lang="ru-RU" b="1" dirty="0" smtClean="0"/>
              <a:t> курс – 425 обучающихся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867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Экзамены</a:t>
            </a:r>
            <a:r>
              <a:rPr lang="ru-RU" dirty="0" smtClean="0"/>
              <a:t>: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dirty="0" smtClean="0"/>
              <a:t>Анатомия;</a:t>
            </a:r>
            <a:endParaRPr lang="ru-RU" dirty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dirty="0" smtClean="0"/>
              <a:t>Гистология, эмбриология, цитология  </a:t>
            </a:r>
            <a:r>
              <a:rPr lang="ru-RU" sz="1200" dirty="0" smtClean="0"/>
              <a:t>	</a:t>
            </a:r>
            <a:endParaRPr lang="ru-RU" sz="1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Зачеты</a:t>
            </a:r>
            <a:r>
              <a:rPr lang="ru-RU" dirty="0" smtClean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1.Биоэтика;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2. История медицины;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3. Психология и педагогика;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4. БЖД;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5. Статическая биохимия;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6. ПСЗС;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7</a:t>
            </a:r>
            <a:r>
              <a:rPr lang="ru-RU" dirty="0" smtClean="0"/>
              <a:t>. Медицинская кибернетика</a:t>
            </a:r>
          </a:p>
        </p:txBody>
      </p:sp>
    </p:spTree>
    <p:extLst>
      <p:ext uri="{BB962C8B-B14F-4D97-AF65-F5344CB8AC3E}">
        <p14:creationId xmlns:p14="http://schemas.microsoft.com/office/powerpoint/2010/main" val="125313572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-36286"/>
            <a:ext cx="8229600" cy="736600"/>
          </a:xfrm>
        </p:spPr>
        <p:txBody>
          <a:bodyPr/>
          <a:lstStyle/>
          <a:p>
            <a:r>
              <a:rPr lang="ru-RU" altLang="ru-RU" sz="2400" b="1" dirty="0"/>
              <a:t>Показатели успеваемости на </a:t>
            </a:r>
            <a:r>
              <a:rPr lang="ru-RU" altLang="ru-RU" sz="2400" b="1" dirty="0" smtClean="0"/>
              <a:t>2 курсе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66981"/>
              </p:ext>
            </p:extLst>
          </p:nvPr>
        </p:nvGraphicFramePr>
        <p:xfrm>
          <a:off x="0" y="685800"/>
          <a:ext cx="4724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062819"/>
              </p:ext>
            </p:extLst>
          </p:nvPr>
        </p:nvGraphicFramePr>
        <p:xfrm>
          <a:off x="4495800" y="685800"/>
          <a:ext cx="4572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194344"/>
              </p:ext>
            </p:extLst>
          </p:nvPr>
        </p:nvGraphicFramePr>
        <p:xfrm>
          <a:off x="2057400" y="3810000"/>
          <a:ext cx="4800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1409745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ru-RU" dirty="0" smtClean="0"/>
              <a:t>Задолжники 2 курса</a:t>
            </a:r>
            <a:br>
              <a:rPr lang="ru-RU" dirty="0" smtClean="0"/>
            </a:br>
            <a:r>
              <a:rPr lang="ru-RU" sz="1800" dirty="0" smtClean="0"/>
              <a:t>(на 01.02.2018г.)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Всего – 98 задолжников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/>
              <a:t>Гистология, эмбриология, цитология - 68 </a:t>
            </a:r>
            <a:endParaRPr lang="ru-RU" sz="28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 smtClean="0"/>
              <a:t>Анатомия - 66</a:t>
            </a:r>
            <a:endParaRPr lang="ru-RU" sz="28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1200" dirty="0"/>
              <a:t>	</a:t>
            </a:r>
            <a:endParaRPr lang="ru-RU" sz="1200" b="1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/>
              <a:t>Медицинская кибернетика - 49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/>
              <a:t>Статическая биохимия - 44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/>
              <a:t>ПСЗС - 34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/>
              <a:t>БЖД - 28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 smtClean="0"/>
              <a:t>Биоэтика - 28</a:t>
            </a:r>
            <a:endParaRPr lang="ru-RU" sz="28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/>
              <a:t>Психология и педагогика - 20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 smtClean="0"/>
              <a:t>История медицины - 19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581598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ru-RU" dirty="0" smtClean="0"/>
              <a:t>Группа риска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2954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15 обучающихся, имеющих 100% задолженность по итогам 3 семестра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75607"/>
      </p:ext>
    </p:extLst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4425</TotalTime>
  <Words>458</Words>
  <Application>Microsoft Office PowerPoint</Application>
  <PresentationFormat>Экран (4:3)</PresentationFormat>
  <Paragraphs>147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Итоги зимней промежуточной аттестации 2017-2018 уч. год.</vt:lpstr>
      <vt:lpstr>1 курс – 430 обучающихся</vt:lpstr>
      <vt:lpstr>Презентация PowerPoint</vt:lpstr>
      <vt:lpstr>Задолжники 1 курса (на 01.02.2018г.)</vt:lpstr>
      <vt:lpstr>Группа риска</vt:lpstr>
      <vt:lpstr>2 курс – 425 обучающихся</vt:lpstr>
      <vt:lpstr>Показатели успеваемости на 2 курсе</vt:lpstr>
      <vt:lpstr>Задолжники 2 курса (на 01.02.2018г.)</vt:lpstr>
      <vt:lpstr>Группа риска</vt:lpstr>
      <vt:lpstr>3 курс – 457 обучающихся</vt:lpstr>
      <vt:lpstr>Показатели успеваемости на 3 курсе</vt:lpstr>
      <vt:lpstr>Задолжники 3 курса (на 01.09.2017г.)</vt:lpstr>
      <vt:lpstr>Группа риска</vt:lpstr>
      <vt:lpstr>По итогам сессии: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эльдорадо</dc:creator>
  <cp:lastModifiedBy>НикельВВ</cp:lastModifiedBy>
  <cp:revision>329</cp:revision>
  <cp:lastPrinted>1601-01-01T00:00:00Z</cp:lastPrinted>
  <dcterms:created xsi:type="dcterms:W3CDTF">2008-11-22T09:52:34Z</dcterms:created>
  <dcterms:modified xsi:type="dcterms:W3CDTF">2018-02-14T04:43:46Z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