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4" r:id="rId14"/>
    <p:sldId id="273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3E6DF-7A58-461A-8C46-B224071A01C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C84B44-EF58-4F7A-AF36-89D88651B82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</a:rPr>
            <a:t>Врожденный</a:t>
          </a:r>
          <a:r>
            <a:rPr lang="ru-RU" sz="2200" dirty="0" smtClean="0"/>
            <a:t> (видовой, наследственный, генетический)</a:t>
          </a:r>
          <a:endParaRPr lang="ru-RU" sz="2200" dirty="0"/>
        </a:p>
      </dgm:t>
    </dgm:pt>
    <dgm:pt modelId="{860C0A87-F95B-479A-A559-BA0AB0663483}" type="parTrans" cxnId="{519EE440-24B3-423D-8AE8-7270597278E3}">
      <dgm:prSet/>
      <dgm:spPr/>
      <dgm:t>
        <a:bodyPr/>
        <a:lstStyle/>
        <a:p>
          <a:endParaRPr lang="ru-RU"/>
        </a:p>
      </dgm:t>
    </dgm:pt>
    <dgm:pt modelId="{62438131-985C-4056-9427-5E83B02D0BF7}" type="sibTrans" cxnId="{519EE440-24B3-423D-8AE8-7270597278E3}">
      <dgm:prSet/>
      <dgm:spPr/>
      <dgm:t>
        <a:bodyPr/>
        <a:lstStyle/>
        <a:p>
          <a:endParaRPr lang="ru-RU"/>
        </a:p>
      </dgm:t>
    </dgm:pt>
    <dgm:pt modelId="{70F3D036-245A-4B5B-BCFF-1322D33B64C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</a:rPr>
            <a:t>Приобретенный</a:t>
          </a:r>
          <a:endParaRPr lang="ru-RU" sz="3200" b="1" dirty="0">
            <a:solidFill>
              <a:schemeClr val="accent6">
                <a:lumMod val="50000"/>
              </a:schemeClr>
            </a:solidFill>
          </a:endParaRPr>
        </a:p>
      </dgm:t>
    </dgm:pt>
    <dgm:pt modelId="{67FAA368-E8D9-480C-B3E7-FC23A88BEF17}" type="parTrans" cxnId="{3641BA05-7989-4986-B706-3A9C8468E1FD}">
      <dgm:prSet/>
      <dgm:spPr/>
      <dgm:t>
        <a:bodyPr/>
        <a:lstStyle/>
        <a:p>
          <a:endParaRPr lang="ru-RU"/>
        </a:p>
      </dgm:t>
    </dgm:pt>
    <dgm:pt modelId="{0766D6C2-B181-4D37-8E03-87EEDB2D7D74}" type="sibTrans" cxnId="{3641BA05-7989-4986-B706-3A9C8468E1FD}">
      <dgm:prSet/>
      <dgm:spPr/>
      <dgm:t>
        <a:bodyPr/>
        <a:lstStyle/>
        <a:p>
          <a:endParaRPr lang="ru-RU"/>
        </a:p>
      </dgm:t>
    </dgm:pt>
    <dgm:pt modelId="{E347A12E-F1FB-48AF-BEC6-11CB805C0AAE}" type="pres">
      <dgm:prSet presAssocID="{D643E6DF-7A58-461A-8C46-B224071A01CE}" presName="Name0" presStyleCnt="0">
        <dgm:presLayoutVars>
          <dgm:dir/>
          <dgm:resizeHandles val="exact"/>
        </dgm:presLayoutVars>
      </dgm:prSet>
      <dgm:spPr/>
    </dgm:pt>
    <dgm:pt modelId="{37BEEADC-CEA4-48A8-8725-BE3705C1300C}" type="pres">
      <dgm:prSet presAssocID="{9BC84B44-EF58-4F7A-AF36-89D88651B82C}" presName="composite" presStyleCnt="0"/>
      <dgm:spPr/>
    </dgm:pt>
    <dgm:pt modelId="{BE060B4A-2E03-45EC-9C3C-44C31F93612F}" type="pres">
      <dgm:prSet presAssocID="{9BC84B44-EF58-4F7A-AF36-89D88651B82C}" presName="rect1" presStyleLbl="trAlignAcc1" presStyleIdx="0" presStyleCnt="2" custScaleX="85934" custScaleY="144992">
        <dgm:presLayoutVars>
          <dgm:bulletEnabled val="1"/>
        </dgm:presLayoutVars>
      </dgm:prSet>
      <dgm:spPr/>
    </dgm:pt>
    <dgm:pt modelId="{5B6809EB-F0DB-4CCB-B268-D1FB9C296CAE}" type="pres">
      <dgm:prSet presAssocID="{9BC84B44-EF58-4F7A-AF36-89D88651B82C}" presName="rect2" presStyleLbl="fgImgPlace1" presStyleIdx="0" presStyleCnt="2"/>
      <dgm:spPr>
        <a:solidFill>
          <a:schemeClr val="accent6">
            <a:lumMod val="75000"/>
          </a:schemeClr>
        </a:solidFill>
      </dgm:spPr>
    </dgm:pt>
    <dgm:pt modelId="{0B3E07A4-A027-41B1-98FC-118FAA68DE4B}" type="pres">
      <dgm:prSet presAssocID="{62438131-985C-4056-9427-5E83B02D0BF7}" presName="sibTrans" presStyleCnt="0"/>
      <dgm:spPr/>
    </dgm:pt>
    <dgm:pt modelId="{DA40DC6D-2285-4A01-A87F-6B5729117048}" type="pres">
      <dgm:prSet presAssocID="{70F3D036-245A-4B5B-BCFF-1322D33B64CE}" presName="composite" presStyleCnt="0"/>
      <dgm:spPr/>
    </dgm:pt>
    <dgm:pt modelId="{0353CA76-3B22-4E12-A490-F674D60362B9}" type="pres">
      <dgm:prSet presAssocID="{70F3D036-245A-4B5B-BCFF-1322D33B64CE}" presName="rect1" presStyleLbl="trAlignAcc1" presStyleIdx="1" presStyleCnt="2" custScaleY="140782">
        <dgm:presLayoutVars>
          <dgm:bulletEnabled val="1"/>
        </dgm:presLayoutVars>
      </dgm:prSet>
      <dgm:spPr/>
    </dgm:pt>
    <dgm:pt modelId="{DD1FDE80-F4D8-42DA-9B92-E2A1142EA151}" type="pres">
      <dgm:prSet presAssocID="{70F3D036-245A-4B5B-BCFF-1322D33B64CE}" presName="rect2" presStyleLbl="fgImgPlace1" presStyleIdx="1" presStyleCnt="2"/>
      <dgm:spPr>
        <a:solidFill>
          <a:schemeClr val="accent6">
            <a:lumMod val="75000"/>
          </a:schemeClr>
        </a:solidFill>
      </dgm:spPr>
    </dgm:pt>
  </dgm:ptLst>
  <dgm:cxnLst>
    <dgm:cxn modelId="{77C77B20-9AB9-4C07-872D-005BB2E126AB}" type="presOf" srcId="{9BC84B44-EF58-4F7A-AF36-89D88651B82C}" destId="{BE060B4A-2E03-45EC-9C3C-44C31F93612F}" srcOrd="0" destOrd="0" presId="urn:microsoft.com/office/officeart/2008/layout/PictureStrips"/>
    <dgm:cxn modelId="{3641BA05-7989-4986-B706-3A9C8468E1FD}" srcId="{D643E6DF-7A58-461A-8C46-B224071A01CE}" destId="{70F3D036-245A-4B5B-BCFF-1322D33B64CE}" srcOrd="1" destOrd="0" parTransId="{67FAA368-E8D9-480C-B3E7-FC23A88BEF17}" sibTransId="{0766D6C2-B181-4D37-8E03-87EEDB2D7D74}"/>
    <dgm:cxn modelId="{A90893DB-BFA5-4B99-B150-36D08B20FD63}" type="presOf" srcId="{70F3D036-245A-4B5B-BCFF-1322D33B64CE}" destId="{0353CA76-3B22-4E12-A490-F674D60362B9}" srcOrd="0" destOrd="0" presId="urn:microsoft.com/office/officeart/2008/layout/PictureStrips"/>
    <dgm:cxn modelId="{519EE440-24B3-423D-8AE8-7270597278E3}" srcId="{D643E6DF-7A58-461A-8C46-B224071A01CE}" destId="{9BC84B44-EF58-4F7A-AF36-89D88651B82C}" srcOrd="0" destOrd="0" parTransId="{860C0A87-F95B-479A-A559-BA0AB0663483}" sibTransId="{62438131-985C-4056-9427-5E83B02D0BF7}"/>
    <dgm:cxn modelId="{DF5F8D13-9F18-41FE-9347-5109948F3096}" type="presOf" srcId="{D643E6DF-7A58-461A-8C46-B224071A01CE}" destId="{E347A12E-F1FB-48AF-BEC6-11CB805C0AAE}" srcOrd="0" destOrd="0" presId="urn:microsoft.com/office/officeart/2008/layout/PictureStrips"/>
    <dgm:cxn modelId="{8DAD7664-2959-4DCA-99F7-B900925F2733}" type="presParOf" srcId="{E347A12E-F1FB-48AF-BEC6-11CB805C0AAE}" destId="{37BEEADC-CEA4-48A8-8725-BE3705C1300C}" srcOrd="0" destOrd="0" presId="urn:microsoft.com/office/officeart/2008/layout/PictureStrips"/>
    <dgm:cxn modelId="{D0DEBE7F-6DC5-49B9-980C-2160050455A0}" type="presParOf" srcId="{37BEEADC-CEA4-48A8-8725-BE3705C1300C}" destId="{BE060B4A-2E03-45EC-9C3C-44C31F93612F}" srcOrd="0" destOrd="0" presId="urn:microsoft.com/office/officeart/2008/layout/PictureStrips"/>
    <dgm:cxn modelId="{26586A51-F43F-4858-83D5-7D6CFB27C0BE}" type="presParOf" srcId="{37BEEADC-CEA4-48A8-8725-BE3705C1300C}" destId="{5B6809EB-F0DB-4CCB-B268-D1FB9C296CAE}" srcOrd="1" destOrd="0" presId="urn:microsoft.com/office/officeart/2008/layout/PictureStrips"/>
    <dgm:cxn modelId="{78FD846D-0F08-4215-847B-8AB31571A5B1}" type="presParOf" srcId="{E347A12E-F1FB-48AF-BEC6-11CB805C0AAE}" destId="{0B3E07A4-A027-41B1-98FC-118FAA68DE4B}" srcOrd="1" destOrd="0" presId="urn:microsoft.com/office/officeart/2008/layout/PictureStrips"/>
    <dgm:cxn modelId="{B54DDFCE-1010-4C62-9CC1-20F9AFE6CDA1}" type="presParOf" srcId="{E347A12E-F1FB-48AF-BEC6-11CB805C0AAE}" destId="{DA40DC6D-2285-4A01-A87F-6B5729117048}" srcOrd="2" destOrd="0" presId="urn:microsoft.com/office/officeart/2008/layout/PictureStrips"/>
    <dgm:cxn modelId="{C855815E-4A55-4DB7-A771-EE1DA696EFB5}" type="presParOf" srcId="{DA40DC6D-2285-4A01-A87F-6B5729117048}" destId="{0353CA76-3B22-4E12-A490-F674D60362B9}" srcOrd="0" destOrd="0" presId="urn:microsoft.com/office/officeart/2008/layout/PictureStrips"/>
    <dgm:cxn modelId="{4C731AB4-A6D4-4055-B7C1-B4A667C77A41}" type="presParOf" srcId="{DA40DC6D-2285-4A01-A87F-6B5729117048}" destId="{DD1FDE80-F4D8-42DA-9B92-E2A1142EA15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60B4A-2E03-45EC-9C3C-44C31F93612F}">
      <dsp:nvSpPr>
        <dsp:cNvPr id="0" name=""/>
        <dsp:cNvSpPr/>
      </dsp:nvSpPr>
      <dsp:spPr>
        <a:xfrm>
          <a:off x="516562" y="291914"/>
          <a:ext cx="3387614" cy="17861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14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</a:rPr>
            <a:t>Врожденный</a:t>
          </a:r>
          <a:r>
            <a:rPr lang="ru-RU" sz="2200" kern="1200" dirty="0" smtClean="0"/>
            <a:t> (видовой, наследственный, генетический)</a:t>
          </a:r>
          <a:endParaRPr lang="ru-RU" sz="2200" kern="1200" dirty="0"/>
        </a:p>
      </dsp:txBody>
      <dsp:txXfrm>
        <a:off x="516562" y="291914"/>
        <a:ext cx="3387614" cy="1786171"/>
      </dsp:txXfrm>
    </dsp:sp>
    <dsp:sp modelId="{5B6809EB-F0DB-4CCB-B268-D1FB9C296CAE}">
      <dsp:nvSpPr>
        <dsp:cNvPr id="0" name=""/>
        <dsp:cNvSpPr/>
      </dsp:nvSpPr>
      <dsp:spPr>
        <a:xfrm>
          <a:off x="75059" y="391102"/>
          <a:ext cx="862337" cy="129350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3CA76-3B22-4E12-A490-F674D60362B9}">
      <dsp:nvSpPr>
        <dsp:cNvPr id="0" name=""/>
        <dsp:cNvSpPr/>
      </dsp:nvSpPr>
      <dsp:spPr>
        <a:xfrm>
          <a:off x="4214917" y="318394"/>
          <a:ext cx="3939622" cy="17332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87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</a:rPr>
            <a:t>Приобретенный</a:t>
          </a:r>
          <a:endParaRPr lang="ru-RU" sz="3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214917" y="318394"/>
        <a:ext cx="3939622" cy="1733212"/>
      </dsp:txXfrm>
    </dsp:sp>
    <dsp:sp modelId="{DD1FDE80-F4D8-42DA-9B92-E2A1142EA151}">
      <dsp:nvSpPr>
        <dsp:cNvPr id="0" name=""/>
        <dsp:cNvSpPr/>
      </dsp:nvSpPr>
      <dsp:spPr>
        <a:xfrm>
          <a:off x="4050766" y="391604"/>
          <a:ext cx="861792" cy="129268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Факторы естественного (врожденного) иммунитета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33265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" y="332656"/>
            <a:ext cx="1595437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1820" y="1482303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Кафедра клинической иммунологии</a:t>
            </a:r>
            <a:endParaRPr lang="ru-RU" sz="24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365104"/>
            <a:ext cx="4032448" cy="1487016"/>
          </a:xfrm>
        </p:spPr>
        <p:txBody>
          <a:bodyPr/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solidFill>
                  <a:prstClr val="black"/>
                </a:solidFill>
                <a:latin typeface="Arial" charset="0"/>
              </a:rPr>
              <a:t>Работу выполнила студентка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solidFill>
                  <a:prstClr val="black"/>
                </a:solidFill>
                <a:latin typeface="Arial" charset="0"/>
              </a:rPr>
              <a:t>311 группы специальность «педиатрия»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solidFill>
                  <a:prstClr val="black"/>
                </a:solidFill>
                <a:latin typeface="Arial" charset="0"/>
              </a:rPr>
              <a:t>Иванова Л.С.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68004"/>
            <a:ext cx="4464496" cy="3150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1880" y="6251245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Красноярск, 2017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10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Активация комплемента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/>
          <a:lstStyle/>
          <a:p>
            <a:r>
              <a:rPr lang="ru-RU" dirty="0"/>
              <a:t>Активация системы комплемента протекает </a:t>
            </a:r>
            <a:r>
              <a:rPr lang="ru-RU" b="1" i="1" dirty="0"/>
              <a:t>классическим</a:t>
            </a:r>
            <a:r>
              <a:rPr lang="ru-RU" dirty="0"/>
              <a:t> и </a:t>
            </a:r>
            <a:r>
              <a:rPr lang="ru-RU" b="1" i="1" dirty="0"/>
              <a:t>альтернативным</a:t>
            </a:r>
            <a:r>
              <a:rPr lang="ru-RU" dirty="0"/>
              <a:t> путями в виде цепной </a:t>
            </a:r>
            <a:r>
              <a:rPr lang="ru-RU" dirty="0" smtClean="0"/>
              <a:t>реакции </a:t>
            </a:r>
            <a:r>
              <a:rPr lang="ru-RU" dirty="0"/>
              <a:t>за счет их ферментативного </a:t>
            </a:r>
            <a:r>
              <a:rPr lang="ru-RU" dirty="0" smtClean="0"/>
              <a:t>расщепления.</a:t>
            </a:r>
          </a:p>
          <a:p>
            <a:r>
              <a:rPr lang="ru-RU" u="sng" dirty="0"/>
              <a:t>Классический путь:</a:t>
            </a:r>
            <a:r>
              <a:rPr lang="ru-RU" dirty="0"/>
              <a:t> комплемент активируется комплексом антиген-антитело</a:t>
            </a:r>
          </a:p>
          <a:p>
            <a:r>
              <a:rPr lang="ru-RU" u="sng" dirty="0"/>
              <a:t>Альтернативный путь:</a:t>
            </a:r>
            <a:r>
              <a:rPr lang="ru-RU" dirty="0"/>
              <a:t> комплемент активируется </a:t>
            </a:r>
            <a:r>
              <a:rPr lang="ru-RU" dirty="0" err="1" smtClean="0"/>
              <a:t>липополисахаридами</a:t>
            </a:r>
            <a:r>
              <a:rPr lang="ru-RU" dirty="0" smtClean="0"/>
              <a:t> клеточной стенки бактерий (эндотоксины)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3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582" cy="6858000"/>
          </a:xfrm>
        </p:spPr>
      </p:pic>
    </p:spTree>
    <p:extLst>
      <p:ext uri="{BB962C8B-B14F-4D97-AF65-F5344CB8AC3E}">
        <p14:creationId xmlns:p14="http://schemas.microsoft.com/office/powerpoint/2010/main" val="23010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Клеточные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Система фагоцитов</a:t>
            </a:r>
            <a:r>
              <a:rPr lang="ru-RU" dirty="0"/>
              <a:t> является основным </a:t>
            </a:r>
            <a:r>
              <a:rPr lang="ru-RU" dirty="0" err="1"/>
              <a:t>эффекторным</a:t>
            </a:r>
            <a:r>
              <a:rPr lang="ru-RU" dirty="0"/>
              <a:t> звеном механизмов врождённой резистентности человеческого организма. К фагоцитам относятся такие клетки, как </a:t>
            </a:r>
            <a:r>
              <a:rPr lang="ru-RU" dirty="0" err="1"/>
              <a:t>мононуклеарные</a:t>
            </a:r>
            <a:r>
              <a:rPr lang="ru-RU" dirty="0"/>
              <a:t> фагоциты (в частности — моноциты и макрофаги), дендритные клетки и нейтрофилы. </a:t>
            </a:r>
            <a:r>
              <a:rPr lang="ru-RU" dirty="0" smtClean="0"/>
              <a:t>Участвуют в </a:t>
            </a:r>
            <a:r>
              <a:rPr lang="ru-RU" dirty="0"/>
              <a:t>запуске и регуляции механизмов иммунитета и обеспечивают непосредственную защиту от чужеродных веществ путём их элиминации.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Клеточные факторы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85513"/>
            <a:ext cx="2915851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ru-RU" b="1" i="1" dirty="0" smtClean="0"/>
              <a:t>Макрофаги </a:t>
            </a:r>
            <a:r>
              <a:rPr lang="ru-RU" dirty="0"/>
              <a:t>представляют собой клетки многоцелевого </a:t>
            </a:r>
            <a:r>
              <a:rPr lang="ru-RU" dirty="0" smtClean="0"/>
              <a:t>назначения, </a:t>
            </a:r>
            <a:r>
              <a:rPr lang="ru-RU" dirty="0"/>
              <a:t>обитающие в тканях и производящие широкий спектр биохимических факторов, включая ферменты, белки системы комплемента и регуляторные </a:t>
            </a:r>
            <a:r>
              <a:rPr lang="ru-RU" dirty="0" smtClean="0"/>
              <a:t>факторы, </a:t>
            </a:r>
            <a:r>
              <a:rPr lang="ru-RU" dirty="0"/>
              <a:t>выполняют роль уборщиков, избавляя организм от изношенных </a:t>
            </a:r>
            <a:r>
              <a:rPr lang="ru-RU" dirty="0" smtClean="0"/>
              <a:t>клеток.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6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Клеточные факторы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68" y="4098377"/>
            <a:ext cx="5069632" cy="27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b="1" i="1" dirty="0" smtClean="0"/>
              <a:t>Дендритные клетки - </a:t>
            </a:r>
            <a:r>
              <a:rPr lang="ru-RU" dirty="0"/>
              <a:t>представляют собой фагоциты в тканях, которые соприкасаются с внешней средой</a:t>
            </a:r>
            <a:r>
              <a:rPr lang="ru-RU" dirty="0" smtClean="0"/>
              <a:t>, </a:t>
            </a:r>
            <a:r>
              <a:rPr lang="ru-RU" dirty="0"/>
              <a:t>напоминают дендриты нейронов наличием многочисленных </a:t>
            </a:r>
            <a:r>
              <a:rPr lang="ru-RU" dirty="0" smtClean="0"/>
              <a:t>отростков. </a:t>
            </a:r>
            <a:r>
              <a:rPr lang="ru-RU" dirty="0"/>
              <a:t>С</a:t>
            </a:r>
            <a:r>
              <a:rPr lang="ru-RU" dirty="0" smtClean="0"/>
              <a:t>лужат </a:t>
            </a:r>
            <a:r>
              <a:rPr lang="ru-RU" dirty="0"/>
              <a:t>связующим звеном между врождённым и приобретённым иммунитетом, </a:t>
            </a:r>
            <a:r>
              <a:rPr lang="ru-RU" dirty="0" smtClean="0"/>
              <a:t>так как они </a:t>
            </a:r>
            <a:r>
              <a:rPr lang="ru-RU" dirty="0"/>
              <a:t>представляют антиген </a:t>
            </a:r>
            <a:r>
              <a:rPr lang="ru-RU" dirty="0" smtClean="0"/>
              <a:t>T-клеткам.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5610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Клеточные факторы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92" y="1196752"/>
            <a:ext cx="8229600" cy="54006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Нейтрофилы - </a:t>
            </a:r>
            <a:r>
              <a:rPr lang="ru-RU" dirty="0"/>
              <a:t>Составляют 55-60% всех лейкоцитов. </a:t>
            </a:r>
            <a:r>
              <a:rPr lang="ru-RU" dirty="0" smtClean="0"/>
              <a:t>Средний </a:t>
            </a:r>
            <a:r>
              <a:rPr lang="ru-RU" dirty="0"/>
              <a:t>срок жизни нейтрофилов – 7 часов. </a:t>
            </a:r>
            <a:r>
              <a:rPr lang="ru-RU" dirty="0" smtClean="0"/>
              <a:t>В </a:t>
            </a:r>
            <a:r>
              <a:rPr lang="ru-RU" dirty="0"/>
              <a:t>цитоплазме имеют 3 типа гранул – </a:t>
            </a:r>
            <a:r>
              <a:rPr lang="ru-RU" dirty="0" err="1"/>
              <a:t>азурофильные</a:t>
            </a:r>
            <a:r>
              <a:rPr lang="ru-RU" dirty="0"/>
              <a:t>, специфические и </a:t>
            </a:r>
            <a:r>
              <a:rPr lang="ru-RU" dirty="0" smtClean="0"/>
              <a:t>С-частицы. Из гранул высвобождаются ферменты, образуются свободные радикалы которые действуют бактерицидно.</a:t>
            </a:r>
          </a:p>
          <a:p>
            <a:r>
              <a:rPr lang="ru-RU" dirty="0" smtClean="0"/>
              <a:t>Основной </a:t>
            </a:r>
            <a:r>
              <a:rPr lang="ru-RU" dirty="0"/>
              <a:t>их функцией является </a:t>
            </a:r>
            <a:r>
              <a:rPr lang="ru-RU" i="1" dirty="0"/>
              <a:t>фагоцитоз </a:t>
            </a:r>
            <a:r>
              <a:rPr lang="ru-RU" dirty="0"/>
              <a:t>чужеродных объектов (бактерий, клеток). </a:t>
            </a:r>
          </a:p>
          <a:p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44824"/>
            <a:ext cx="1423676" cy="136815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0875">
            <a:off x="8209254" y="3425209"/>
            <a:ext cx="71040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7201">
            <a:off x="8157056" y="4365104"/>
            <a:ext cx="625599" cy="61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5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63" y="4879317"/>
            <a:ext cx="2448946" cy="19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Система гранулоцитов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04056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Эозинофилы – </a:t>
            </a:r>
            <a:r>
              <a:rPr lang="ru-RU" dirty="0" smtClean="0"/>
              <a:t>составляют 1-3% в крови, </a:t>
            </a:r>
            <a:r>
              <a:rPr lang="ru-RU" dirty="0"/>
              <a:t>и</a:t>
            </a:r>
            <a:r>
              <a:rPr lang="ru-RU" dirty="0" smtClean="0"/>
              <a:t>грают </a:t>
            </a:r>
            <a:r>
              <a:rPr lang="ru-RU" dirty="0"/>
              <a:t>большую роль в противопаразитарном иммунитете и </a:t>
            </a:r>
            <a:r>
              <a:rPr lang="ru-RU" dirty="0" smtClean="0"/>
              <a:t>аллергии, в гранулах </a:t>
            </a:r>
            <a:r>
              <a:rPr lang="ru-RU" dirty="0"/>
              <a:t>содержится основной белок - </a:t>
            </a:r>
            <a:r>
              <a:rPr lang="ru-RU" dirty="0" err="1"/>
              <a:t>цитотоксин</a:t>
            </a:r>
            <a:r>
              <a:rPr lang="ru-RU" dirty="0"/>
              <a:t> и </a:t>
            </a:r>
            <a:r>
              <a:rPr lang="ru-RU" dirty="0" err="1"/>
              <a:t>нейроцитотоксин</a:t>
            </a:r>
            <a:r>
              <a:rPr lang="ru-RU" dirty="0"/>
              <a:t>, повреждающие паразитов и собственные клетки </a:t>
            </a:r>
            <a:r>
              <a:rPr lang="ru-RU" dirty="0" smtClean="0"/>
              <a:t>организма, при </a:t>
            </a:r>
            <a:r>
              <a:rPr lang="ru-RU" dirty="0"/>
              <a:t>активации эозинофилов из гранул высвобождается большое количество медиаторов аллергических реакций.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775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Система гранулоцитов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545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Базофилы</a:t>
            </a:r>
            <a:r>
              <a:rPr lang="ru-RU" dirty="0" smtClean="0"/>
              <a:t> – составляют 0-1%, участвуют </a:t>
            </a:r>
            <a:r>
              <a:rPr lang="ru-RU" dirty="0"/>
              <a:t>в аллергических реакциях. На поверхности базофилов имеются </a:t>
            </a:r>
            <a:r>
              <a:rPr lang="ru-RU" dirty="0" err="1"/>
              <a:t>Fce</a:t>
            </a:r>
            <a:r>
              <a:rPr lang="ru-RU" dirty="0"/>
              <a:t>-рецепторы, связывающие </a:t>
            </a:r>
            <a:r>
              <a:rPr lang="ru-RU" dirty="0" err="1"/>
              <a:t>IgE</a:t>
            </a:r>
            <a:r>
              <a:rPr lang="ru-RU" dirty="0"/>
              <a:t>. В гранулах базофилов содержится большое количество медиаторов аллергии (гистамин, серотонин, фактор активации тромбоцитов, простагландины, </a:t>
            </a:r>
            <a:r>
              <a:rPr lang="ru-RU" dirty="0" err="1"/>
              <a:t>лейкотриены</a:t>
            </a:r>
            <a:r>
              <a:rPr lang="ru-RU" dirty="0"/>
              <a:t>, факторы хемотаксиса, гепарин). Эти медиаторы выделяются при </a:t>
            </a:r>
            <a:r>
              <a:rPr lang="ru-RU" dirty="0" err="1"/>
              <a:t>дегрануляции</a:t>
            </a:r>
            <a:r>
              <a:rPr lang="ru-RU" dirty="0"/>
              <a:t> базофилов, которая возникает после взаимодействия антитела класса </a:t>
            </a:r>
            <a:r>
              <a:rPr lang="ru-RU" dirty="0" err="1"/>
              <a:t>IgE</a:t>
            </a:r>
            <a:r>
              <a:rPr lang="ru-RU" dirty="0"/>
              <a:t> с соответствующим аллергеном.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72" y="5013176"/>
            <a:ext cx="1676400" cy="17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7058953" cy="25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Иммунитет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Иммунитет</a:t>
            </a:r>
            <a:r>
              <a:rPr lang="ru-RU" dirty="0" smtClean="0"/>
              <a:t> - </a:t>
            </a:r>
            <a:r>
              <a:rPr lang="ru-RU" dirty="0"/>
              <a:t>способ защиты организма от живых тел и веществ, несущих на себе признаки генетической </a:t>
            </a:r>
            <a:r>
              <a:rPr lang="ru-RU" dirty="0" smtClean="0"/>
              <a:t>чужеродности; </a:t>
            </a:r>
          </a:p>
          <a:p>
            <a:pPr marL="0" indent="0">
              <a:buNone/>
            </a:pPr>
            <a:r>
              <a:rPr lang="ru-RU" dirty="0" smtClean="0"/>
              <a:t>способ </a:t>
            </a:r>
            <a:r>
              <a:rPr lang="ru-RU" dirty="0"/>
              <a:t>поддержания гомеостаза организма, один из важнейших факторов сохранения структурной и функциональной целостности организма, сохранения его биологической  и генетической индивидуальности.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0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Иммунитет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096654"/>
              </p:ext>
            </p:extLst>
          </p:nvPr>
        </p:nvGraphicFramePr>
        <p:xfrm>
          <a:off x="385192" y="1107429"/>
          <a:ext cx="8229600" cy="237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3453908" y="962726"/>
            <a:ext cx="612068" cy="468052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6056" y="933414"/>
            <a:ext cx="576064" cy="468052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328498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Врожденный иммунитет </a:t>
            </a:r>
            <a:r>
              <a:rPr lang="ru-RU" sz="2400" b="1" dirty="0" smtClean="0"/>
              <a:t>- </a:t>
            </a:r>
            <a:r>
              <a:rPr lang="ru-RU" sz="2400" dirty="0" smtClean="0"/>
              <a:t>это </a:t>
            </a:r>
            <a:r>
              <a:rPr lang="ru-RU" sz="2400" dirty="0"/>
              <a:t>выработанная в процессе филогенеза генетически закрепленная, передающаяся по наследству невосприимчивость особей данного вида к какому-либо чужеродному агенту</a:t>
            </a:r>
            <a:r>
              <a:rPr lang="ru-RU" sz="2400" dirty="0" smtClean="0"/>
              <a:t>.</a:t>
            </a:r>
          </a:p>
          <a:p>
            <a:r>
              <a:rPr lang="ru-RU" sz="2400" b="1" i="1" dirty="0"/>
              <a:t>Приобретенный иммунитет </a:t>
            </a:r>
            <a:r>
              <a:rPr lang="ru-RU" sz="2400" dirty="0"/>
              <a:t>- это невосприимчивость к чужеродному агенту чувствительного к нему организма </a:t>
            </a:r>
            <a:r>
              <a:rPr lang="ru-RU" sz="2400" dirty="0" smtClean="0"/>
              <a:t>человека, </a:t>
            </a:r>
            <a:r>
              <a:rPr lang="ru-RU" sz="2400" dirty="0"/>
              <a:t>приобретаемая в процессе индивидуального развития</a:t>
            </a:r>
            <a:r>
              <a:rPr lang="ru-RU" sz="2400" dirty="0" smtClean="0"/>
              <a:t>, </a:t>
            </a:r>
            <a:r>
              <a:rPr lang="ru-RU" sz="2400" dirty="0"/>
              <a:t>которая реализуется лишь при необходимости и в определенных условиях.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70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Факторы врожденного иммунитета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Механические факторы </a:t>
            </a:r>
            <a:r>
              <a:rPr lang="ru-RU" dirty="0" smtClean="0"/>
              <a:t>(кожа и слизистые);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Гуморальные факторы </a:t>
            </a:r>
            <a:r>
              <a:rPr lang="ru-RU" dirty="0" smtClean="0"/>
              <a:t>(система комплемента, </a:t>
            </a:r>
            <a:r>
              <a:rPr lang="ru-RU" dirty="0"/>
              <a:t>лизоцим, </a:t>
            </a:r>
            <a:r>
              <a:rPr lang="ru-RU" dirty="0" err="1"/>
              <a:t>пропердин</a:t>
            </a:r>
            <a:r>
              <a:rPr lang="ru-RU" dirty="0"/>
              <a:t>, бета-лизины, </a:t>
            </a:r>
            <a:r>
              <a:rPr lang="ru-RU" dirty="0" err="1"/>
              <a:t>лейкины</a:t>
            </a:r>
            <a:r>
              <a:rPr lang="ru-RU" dirty="0"/>
              <a:t>, </a:t>
            </a:r>
            <a:r>
              <a:rPr lang="ru-RU" dirty="0" smtClean="0"/>
              <a:t>интерфероны);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Клеточные факторы </a:t>
            </a:r>
            <a:r>
              <a:rPr lang="ru-RU" dirty="0" smtClean="0"/>
              <a:t>(</a:t>
            </a:r>
            <a:r>
              <a:rPr lang="ru-RU" dirty="0"/>
              <a:t>нейтрофилы, макрофаги, дендритные клетки, эозинофилы, базофилы, естественные </a:t>
            </a:r>
            <a:r>
              <a:rPr lang="ru-RU" dirty="0" smtClean="0"/>
              <a:t>киллеры);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Воспаление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9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Механические факторы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22" y="3933056"/>
            <a:ext cx="2819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6995120" cy="56886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500" b="1" i="1" dirty="0" smtClean="0"/>
              <a:t>Кожа</a:t>
            </a:r>
            <a:r>
              <a:rPr lang="ru-RU" sz="3500" dirty="0" smtClean="0"/>
              <a:t> - </a:t>
            </a:r>
            <a:r>
              <a:rPr lang="ru-RU" sz="3500" dirty="0"/>
              <a:t>покрыта </a:t>
            </a:r>
            <a:r>
              <a:rPr lang="ru-RU" sz="3500" i="1" dirty="0"/>
              <a:t>многослойным плоским </a:t>
            </a:r>
            <a:r>
              <a:rPr lang="ru-RU" sz="3500" i="1" dirty="0" smtClean="0"/>
              <a:t>эпителием</a:t>
            </a:r>
            <a:r>
              <a:rPr lang="ru-RU" sz="3500" dirty="0" smtClean="0"/>
              <a:t>, обладает высокой способностью к самоочищению; </a:t>
            </a:r>
            <a:r>
              <a:rPr lang="ru-RU" sz="3500" dirty="0" err="1" smtClean="0"/>
              <a:t>кератиноциты</a:t>
            </a:r>
            <a:r>
              <a:rPr lang="ru-RU" sz="3500" dirty="0" smtClean="0"/>
              <a:t> рогового слоя при гибели начинают </a:t>
            </a:r>
            <a:r>
              <a:rPr lang="ru-RU" sz="3500" dirty="0" err="1" smtClean="0"/>
              <a:t>слущиваться</a:t>
            </a:r>
            <a:r>
              <a:rPr lang="ru-RU" sz="3500" dirty="0" smtClean="0"/>
              <a:t>, также теряют рецепторы для адгезии  микроорганизмов. Играют </a:t>
            </a:r>
            <a:r>
              <a:rPr lang="ru-RU" sz="3500" dirty="0"/>
              <a:t>роль </a:t>
            </a:r>
            <a:r>
              <a:rPr lang="ru-RU" sz="3500" i="1" dirty="0"/>
              <a:t>продукты</a:t>
            </a:r>
            <a:r>
              <a:rPr lang="ru-RU" sz="3500" dirty="0"/>
              <a:t> </a:t>
            </a:r>
            <a:r>
              <a:rPr lang="ru-RU" sz="3500" i="1" dirty="0"/>
              <a:t>потовых и сальных желез </a:t>
            </a:r>
            <a:r>
              <a:rPr lang="ru-RU" sz="3500" i="1" dirty="0"/>
              <a:t>содержащих</a:t>
            </a:r>
            <a:r>
              <a:rPr lang="ru-RU" sz="3500" dirty="0"/>
              <a:t> молочную, жирные кислоты, ферменты, антибактериальные пептиды, оказывающие антимикробное </a:t>
            </a:r>
            <a:r>
              <a:rPr lang="ru-RU" sz="3500" dirty="0" smtClean="0"/>
              <a:t>действие.</a:t>
            </a:r>
            <a:endParaRPr lang="ru-RU" sz="35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4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Механические факторы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26" y="1244884"/>
            <a:ext cx="2314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6984776" cy="54726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b="1" i="1" dirty="0" smtClean="0"/>
              <a:t>Слизистые оболочки </a:t>
            </a:r>
            <a:r>
              <a:rPr lang="ru-RU" dirty="0" smtClean="0"/>
              <a:t>– выработка бокаловидными клетками </a:t>
            </a:r>
            <a:r>
              <a:rPr lang="ru-RU" i="1" dirty="0" smtClean="0"/>
              <a:t>слизи</a:t>
            </a:r>
            <a:r>
              <a:rPr lang="ru-RU" dirty="0" smtClean="0"/>
              <a:t>, которая </a:t>
            </a:r>
            <a:r>
              <a:rPr lang="ru-RU" dirty="0"/>
              <a:t>служит для связывания и обездвиживания </a:t>
            </a:r>
            <a:r>
              <a:rPr lang="ru-RU" dirty="0" smtClean="0"/>
              <a:t>микроорганизмов; </a:t>
            </a:r>
            <a:r>
              <a:rPr lang="ru-RU" i="1" dirty="0" smtClean="0"/>
              <a:t>реснички</a:t>
            </a:r>
            <a:r>
              <a:rPr lang="ru-RU" dirty="0" smtClean="0"/>
              <a:t> – образования, которые совершают быстрые движения, удаляя инородные частицы. Если </a:t>
            </a:r>
            <a:r>
              <a:rPr lang="ru-RU" dirty="0"/>
              <a:t>постоянно действующих механизмов оказывается недостаточно, то включаются «аварийные» механизмы очистки организма, такие как </a:t>
            </a:r>
            <a:r>
              <a:rPr lang="ru-RU" i="1" dirty="0"/>
              <a:t>кашель, чихание, рвота и диарея</a:t>
            </a:r>
            <a:r>
              <a:rPr lang="ru-RU" dirty="0"/>
              <a:t>.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93096"/>
            <a:ext cx="1926657" cy="190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4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Гуморальные факторы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544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Лизоцим - </a:t>
            </a:r>
            <a:r>
              <a:rPr lang="ru-RU" dirty="0"/>
              <a:t>фермент, продуцируемый моноцитами крови и тканевыми макрофагами. </a:t>
            </a:r>
            <a:r>
              <a:rPr lang="ru-RU" dirty="0" smtClean="0"/>
              <a:t> </a:t>
            </a:r>
            <a:r>
              <a:rPr lang="ru-RU" dirty="0"/>
              <a:t>Этот </a:t>
            </a:r>
            <a:r>
              <a:rPr lang="ru-RU" dirty="0" smtClean="0"/>
              <a:t>белок </a:t>
            </a:r>
            <a:r>
              <a:rPr lang="ru-RU" dirty="0"/>
              <a:t>содержится во всех биологических жидкостях человеческого организма (слюне, слезах, ликворе, плазме крови и др.) и обуславливает их бактерицидные свойства. Лизоцим расщепляет </a:t>
            </a:r>
            <a:r>
              <a:rPr lang="ru-RU" dirty="0" err="1"/>
              <a:t>муреин</a:t>
            </a:r>
            <a:r>
              <a:rPr lang="ru-RU" dirty="0"/>
              <a:t>, входящий в состав клеточной стенки бактерий, что приводит к лизису этих микроорганизмов.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545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Гуморальные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03244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b="1" i="1" dirty="0" smtClean="0"/>
              <a:t>Интерферон </a:t>
            </a:r>
            <a:r>
              <a:rPr lang="ru-RU" dirty="0" smtClean="0"/>
              <a:t>– белок, синтезирующийся клетками иммунной системы, блокирующий </a:t>
            </a:r>
            <a:r>
              <a:rPr lang="ru-RU" dirty="0"/>
              <a:t>распространение вируса путем подавления синтеза белков оболочки вируса, а также синтеза вирусной РНК</a:t>
            </a:r>
            <a:r>
              <a:rPr lang="ru-RU" dirty="0" smtClean="0"/>
              <a:t>.</a:t>
            </a:r>
            <a:r>
              <a:rPr lang="ru-RU" dirty="0"/>
              <a:t> Их подразделяют на три класса: α-интерферон (лейкоцитарный), β-интерферон (</a:t>
            </a:r>
            <a:r>
              <a:rPr lang="ru-RU" dirty="0" err="1"/>
              <a:t>фибробластный</a:t>
            </a:r>
            <a:r>
              <a:rPr lang="ru-RU" dirty="0"/>
              <a:t>), γ-интерферон (иммунный). </a:t>
            </a:r>
            <a:endParaRPr lang="ru-RU" dirty="0"/>
          </a:p>
        </p:txBody>
      </p:sp>
      <p:sp>
        <p:nvSpPr>
          <p:cNvPr id="4" name="AutoShape 2" descr="https://upload.wikimedia.org/wikipedia/commons/thumb/6/6f/1RH2Recombinant_Human_Interferon-Alpha_2b.png/120px-1RH2Recombinant_Human_Interferon-Alpha_2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36933"/>
            <a:ext cx="186831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73049"/>
            <a:ext cx="1552068" cy="129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359024" cy="107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3690" y="611781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интерферон-</a:t>
            </a:r>
            <a:r>
              <a:rPr lang="el-GR" b="1" dirty="0"/>
              <a:t>α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66648" y="61178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интерферон-</a:t>
            </a:r>
            <a:r>
              <a:rPr lang="el-GR" b="1" dirty="0"/>
              <a:t>β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61178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интерферон-</a:t>
            </a:r>
            <a:r>
              <a:rPr lang="el-GR" b="1" dirty="0"/>
              <a:t>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24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Гуморальные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b="1" i="1" dirty="0" smtClean="0"/>
              <a:t>Комплемент – </a:t>
            </a:r>
            <a:r>
              <a:rPr lang="ru-RU" dirty="0" smtClean="0"/>
              <a:t>система из </a:t>
            </a:r>
            <a:r>
              <a:rPr lang="ru-RU" dirty="0"/>
              <a:t>26 белков, опосредующих воспалительные реакции с участием гранулоцитов и макрофагов, ее составляющие также участвуют в реакциях свертывания крови и способствуют межклеточным взаимодействиям, необходимым для процессинга антигенов, вызывают лизис бактерий и вирусов. В условиях физиологической нормы компоненты системы находятся в неактивной форме. Основные 13 компонентов системы комплемента обозначаются буквой С </a:t>
            </a:r>
            <a:r>
              <a:rPr lang="ru-RU" dirty="0" err="1"/>
              <a:t>с</a:t>
            </a:r>
            <a:r>
              <a:rPr lang="ru-RU" dirty="0"/>
              <a:t> соответствующим номером (CI, С2, СЗ и т. д.)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55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779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Факторы естественного (врожденного) иммунитета</vt:lpstr>
      <vt:lpstr>Иммунитет</vt:lpstr>
      <vt:lpstr>Иммунитет</vt:lpstr>
      <vt:lpstr>Факторы врожденного иммунитета</vt:lpstr>
      <vt:lpstr>Механические факторы</vt:lpstr>
      <vt:lpstr>Механические факторы</vt:lpstr>
      <vt:lpstr>Гуморальные факторы</vt:lpstr>
      <vt:lpstr>Гуморальные факторы</vt:lpstr>
      <vt:lpstr>Гуморальные факторы</vt:lpstr>
      <vt:lpstr>Активация комплемента</vt:lpstr>
      <vt:lpstr>Презентация PowerPoint</vt:lpstr>
      <vt:lpstr>Клеточные факторы</vt:lpstr>
      <vt:lpstr>Клеточные факторы</vt:lpstr>
      <vt:lpstr>Клеточные факторы</vt:lpstr>
      <vt:lpstr>Клеточные факторы</vt:lpstr>
      <vt:lpstr>Система гранулоцитов</vt:lpstr>
      <vt:lpstr>Система гранулоцитов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естественного (врожденного) иммунитета</dc:title>
  <dc:creator>Лиля</dc:creator>
  <cp:lastModifiedBy>Лиля</cp:lastModifiedBy>
  <cp:revision>14</cp:revision>
  <dcterms:created xsi:type="dcterms:W3CDTF">2017-03-01T11:55:40Z</dcterms:created>
  <dcterms:modified xsi:type="dcterms:W3CDTF">2017-03-01T14:41:02Z</dcterms:modified>
</cp:coreProperties>
</file>