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7" r:id="rId2"/>
    <p:sldId id="258" r:id="rId3"/>
    <p:sldId id="259" r:id="rId4"/>
    <p:sldId id="288" r:id="rId5"/>
    <p:sldId id="289" r:id="rId6"/>
    <p:sldId id="292" r:id="rId7"/>
    <p:sldId id="293" r:id="rId8"/>
    <p:sldId id="305" r:id="rId9"/>
    <p:sldId id="294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8737" autoAdjust="0"/>
  </p:normalViewPr>
  <p:slideViewPr>
    <p:cSldViewPr snapToGrid="0">
      <p:cViewPr varScale="1">
        <p:scale>
          <a:sx n="65" d="100"/>
          <a:sy n="65" d="100"/>
        </p:scale>
        <p:origin x="9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A653-4DE8-45E3-84C9-50C5F0D6F25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212FE-80FE-41E8-8BFB-709C9609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6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7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5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73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9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1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7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10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92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4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4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4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0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0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6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2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FF0511-EFD0-4B21-A1AB-29949DCD4A78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643" y="1312607"/>
            <a:ext cx="11236038" cy="2241754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 патологической </a:t>
            </a:r>
            <a:r>
              <a:rPr lang="ru-RU" sz="4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приращение плаценты)</a:t>
            </a:r>
            <a:endParaRPr lang="ru-RU" sz="44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8036" y="5347855"/>
            <a:ext cx="4003964" cy="1510145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Кудрина Виктория Олеговна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Ординатор 2-го года Специальности 31.08.11 «УЗД»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47454" y="0"/>
            <a:ext cx="8812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Красноярский государственный медицинский университет им. Проф. В.Ф.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МЗ 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542"/>
            <a:ext cx="6105832" cy="26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82" y="-68826"/>
            <a:ext cx="10364451" cy="1120877"/>
          </a:xfrm>
        </p:spPr>
        <p:txBody>
          <a:bodyPr>
            <a:normAutofit/>
          </a:bodyPr>
          <a:lstStyle/>
          <a:p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приращение плаценты при разной степени наполнения мочевого пузыря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298" y="3864084"/>
            <a:ext cx="12344400" cy="2649673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наполнение 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невозможно оценить непрерывность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стенки МП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наполненным МП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четкая визуализация анатомических структур 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утеровезикальной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гиперваскуляризации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пустой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МП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недостаточная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контура передней стенки матки и задней стенки МП на протяжении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1394" y="491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3136" y="998591"/>
            <a:ext cx="3328739" cy="2910353"/>
            <a:chOff x="0" y="0"/>
            <a:chExt cx="4649" cy="295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6 46"/>
                <a:gd name="T3" fmla="*/ 46 h 278"/>
                <a:gd name="T4" fmla="+- 0 102 46"/>
                <a:gd name="T5" fmla="*/ T4 w 278"/>
                <a:gd name="T6" fmla="+- 0 46 46"/>
                <a:gd name="T7" fmla="*/ 46 h 278"/>
                <a:gd name="T8" fmla="+- 0 69 46"/>
                <a:gd name="T9" fmla="*/ T8 w 278"/>
                <a:gd name="T10" fmla="+- 0 46 46"/>
                <a:gd name="T11" fmla="*/ 46 h 278"/>
                <a:gd name="T12" fmla="+- 0 53 46"/>
                <a:gd name="T13" fmla="*/ T12 w 278"/>
                <a:gd name="T14" fmla="+- 0 53 46"/>
                <a:gd name="T15" fmla="*/ 53 h 278"/>
                <a:gd name="T16" fmla="+- 0 46 46"/>
                <a:gd name="T17" fmla="*/ T16 w 278"/>
                <a:gd name="T18" fmla="+- 0 69 46"/>
                <a:gd name="T19" fmla="*/ 69 h 278"/>
                <a:gd name="T20" fmla="+- 0 46 46"/>
                <a:gd name="T21" fmla="*/ T20 w 278"/>
                <a:gd name="T22" fmla="+- 0 102 46"/>
                <a:gd name="T23" fmla="*/ 102 h 278"/>
                <a:gd name="T24" fmla="+- 0 46 46"/>
                <a:gd name="T25" fmla="*/ T24 w 278"/>
                <a:gd name="T26" fmla="+- 0 266 46"/>
                <a:gd name="T27" fmla="*/ 266 h 278"/>
                <a:gd name="T28" fmla="+- 0 46 46"/>
                <a:gd name="T29" fmla="*/ T28 w 278"/>
                <a:gd name="T30" fmla="+- 0 299 46"/>
                <a:gd name="T31" fmla="*/ 299 h 278"/>
                <a:gd name="T32" fmla="+- 0 53 46"/>
                <a:gd name="T33" fmla="*/ T32 w 278"/>
                <a:gd name="T34" fmla="+- 0 316 46"/>
                <a:gd name="T35" fmla="*/ 316 h 278"/>
                <a:gd name="T36" fmla="+- 0 69 46"/>
                <a:gd name="T37" fmla="*/ T36 w 278"/>
                <a:gd name="T38" fmla="+- 0 322 46"/>
                <a:gd name="T39" fmla="*/ 322 h 278"/>
                <a:gd name="T40" fmla="+- 0 102 46"/>
                <a:gd name="T41" fmla="*/ T40 w 278"/>
                <a:gd name="T42" fmla="+- 0 323 46"/>
                <a:gd name="T43" fmla="*/ 323 h 278"/>
                <a:gd name="T44" fmla="+- 0 266 46"/>
                <a:gd name="T45" fmla="*/ T44 w 278"/>
                <a:gd name="T46" fmla="+- 0 323 46"/>
                <a:gd name="T47" fmla="*/ 323 h 278"/>
                <a:gd name="T48" fmla="+- 0 299 46"/>
                <a:gd name="T49" fmla="*/ T48 w 278"/>
                <a:gd name="T50" fmla="+- 0 322 46"/>
                <a:gd name="T51" fmla="*/ 322 h 278"/>
                <a:gd name="T52" fmla="+- 0 316 46"/>
                <a:gd name="T53" fmla="*/ T52 w 278"/>
                <a:gd name="T54" fmla="+- 0 316 46"/>
                <a:gd name="T55" fmla="*/ 316 h 278"/>
                <a:gd name="T56" fmla="+- 0 322 46"/>
                <a:gd name="T57" fmla="*/ T56 w 278"/>
                <a:gd name="T58" fmla="+- 0 299 46"/>
                <a:gd name="T59" fmla="*/ 299 h 278"/>
                <a:gd name="T60" fmla="+- 0 323 46"/>
                <a:gd name="T61" fmla="*/ T60 w 278"/>
                <a:gd name="T62" fmla="+- 0 266 46"/>
                <a:gd name="T63" fmla="*/ 266 h 278"/>
                <a:gd name="T64" fmla="+- 0 323 46"/>
                <a:gd name="T65" fmla="*/ T64 w 278"/>
                <a:gd name="T66" fmla="+- 0 102 46"/>
                <a:gd name="T67" fmla="*/ 102 h 278"/>
                <a:gd name="T68" fmla="+- 0 322 46"/>
                <a:gd name="T69" fmla="*/ T68 w 278"/>
                <a:gd name="T70" fmla="+- 0 69 46"/>
                <a:gd name="T71" fmla="*/ 69 h 278"/>
                <a:gd name="T72" fmla="+- 0 316 46"/>
                <a:gd name="T73" fmla="*/ T72 w 278"/>
                <a:gd name="T74" fmla="+- 0 53 46"/>
                <a:gd name="T75" fmla="*/ 53 h 278"/>
                <a:gd name="T76" fmla="+- 0 299 46"/>
                <a:gd name="T77" fmla="*/ T76 w 278"/>
                <a:gd name="T78" fmla="+- 0 46 46"/>
                <a:gd name="T79" fmla="*/ 46 h 278"/>
                <a:gd name="T80" fmla="+- 0 266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6 46"/>
                <a:gd name="T3" fmla="*/ 46 h 278"/>
                <a:gd name="T4" fmla="+- 0 69 46"/>
                <a:gd name="T5" fmla="*/ T4 w 278"/>
                <a:gd name="T6" fmla="+- 0 46 46"/>
                <a:gd name="T7" fmla="*/ 46 h 278"/>
                <a:gd name="T8" fmla="+- 0 53 46"/>
                <a:gd name="T9" fmla="*/ T8 w 278"/>
                <a:gd name="T10" fmla="+- 0 53 46"/>
                <a:gd name="T11" fmla="*/ 53 h 278"/>
                <a:gd name="T12" fmla="+- 0 46 46"/>
                <a:gd name="T13" fmla="*/ T12 w 278"/>
                <a:gd name="T14" fmla="+- 0 69 46"/>
                <a:gd name="T15" fmla="*/ 69 h 278"/>
                <a:gd name="T16" fmla="+- 0 46 46"/>
                <a:gd name="T17" fmla="*/ T16 w 278"/>
                <a:gd name="T18" fmla="+- 0 102 46"/>
                <a:gd name="T19" fmla="*/ 102 h 278"/>
                <a:gd name="T20" fmla="+- 0 46 46"/>
                <a:gd name="T21" fmla="*/ T20 w 278"/>
                <a:gd name="T22" fmla="+- 0 266 46"/>
                <a:gd name="T23" fmla="*/ 266 h 278"/>
                <a:gd name="T24" fmla="+- 0 46 46"/>
                <a:gd name="T25" fmla="*/ T24 w 278"/>
                <a:gd name="T26" fmla="+- 0 299 46"/>
                <a:gd name="T27" fmla="*/ 299 h 278"/>
                <a:gd name="T28" fmla="+- 0 53 46"/>
                <a:gd name="T29" fmla="*/ T28 w 278"/>
                <a:gd name="T30" fmla="+- 0 316 46"/>
                <a:gd name="T31" fmla="*/ 316 h 278"/>
                <a:gd name="T32" fmla="+- 0 69 46"/>
                <a:gd name="T33" fmla="*/ T32 w 278"/>
                <a:gd name="T34" fmla="+- 0 322 46"/>
                <a:gd name="T35" fmla="*/ 322 h 278"/>
                <a:gd name="T36" fmla="+- 0 102 46"/>
                <a:gd name="T37" fmla="*/ T36 w 278"/>
                <a:gd name="T38" fmla="+- 0 323 46"/>
                <a:gd name="T39" fmla="*/ 323 h 278"/>
                <a:gd name="T40" fmla="+- 0 266 46"/>
                <a:gd name="T41" fmla="*/ T40 w 278"/>
                <a:gd name="T42" fmla="+- 0 323 46"/>
                <a:gd name="T43" fmla="*/ 323 h 278"/>
                <a:gd name="T44" fmla="+- 0 299 46"/>
                <a:gd name="T45" fmla="*/ T44 w 278"/>
                <a:gd name="T46" fmla="+- 0 322 46"/>
                <a:gd name="T47" fmla="*/ 322 h 278"/>
                <a:gd name="T48" fmla="+- 0 316 46"/>
                <a:gd name="T49" fmla="*/ T48 w 278"/>
                <a:gd name="T50" fmla="+- 0 316 46"/>
                <a:gd name="T51" fmla="*/ 316 h 278"/>
                <a:gd name="T52" fmla="+- 0 322 46"/>
                <a:gd name="T53" fmla="*/ T52 w 278"/>
                <a:gd name="T54" fmla="+- 0 299 46"/>
                <a:gd name="T55" fmla="*/ 299 h 278"/>
                <a:gd name="T56" fmla="+- 0 323 46"/>
                <a:gd name="T57" fmla="*/ T56 w 278"/>
                <a:gd name="T58" fmla="+- 0 266 46"/>
                <a:gd name="T59" fmla="*/ 266 h 278"/>
                <a:gd name="T60" fmla="+- 0 323 46"/>
                <a:gd name="T61" fmla="*/ T60 w 278"/>
                <a:gd name="T62" fmla="+- 0 102 46"/>
                <a:gd name="T63" fmla="*/ 102 h 278"/>
                <a:gd name="T64" fmla="+- 0 322 46"/>
                <a:gd name="T65" fmla="*/ T64 w 278"/>
                <a:gd name="T66" fmla="+- 0 69 46"/>
                <a:gd name="T67" fmla="*/ 69 h 278"/>
                <a:gd name="T68" fmla="+- 0 316 46"/>
                <a:gd name="T69" fmla="*/ T68 w 278"/>
                <a:gd name="T70" fmla="+- 0 53 46"/>
                <a:gd name="T71" fmla="*/ 53 h 278"/>
                <a:gd name="T72" fmla="+- 0 299 46"/>
                <a:gd name="T73" fmla="*/ T72 w 278"/>
                <a:gd name="T74" fmla="+- 0 46 46"/>
                <a:gd name="T75" fmla="*/ 46 h 278"/>
                <a:gd name="T76" fmla="+- 0 266 46"/>
                <a:gd name="T77" fmla="*/ T76 w 278"/>
                <a:gd name="T78" fmla="+- 0 46 46"/>
                <a:gd name="T79" fmla="*/ 46 h 278"/>
                <a:gd name="T80" fmla="+- 0 102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7" y="62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483427" y="998591"/>
            <a:ext cx="3687096" cy="2910353"/>
            <a:chOff x="0" y="0"/>
            <a:chExt cx="4649" cy="2952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8" y="43"/>
              <a:ext cx="278" cy="278"/>
            </a:xfrm>
            <a:custGeom>
              <a:avLst/>
              <a:gdLst>
                <a:gd name="T0" fmla="+- 0 259 38"/>
                <a:gd name="T1" fmla="*/ T0 w 278"/>
                <a:gd name="T2" fmla="+- 0 44 44"/>
                <a:gd name="T3" fmla="*/ 44 h 278"/>
                <a:gd name="T4" fmla="+- 0 95 38"/>
                <a:gd name="T5" fmla="*/ T4 w 278"/>
                <a:gd name="T6" fmla="+- 0 44 44"/>
                <a:gd name="T7" fmla="*/ 44 h 278"/>
                <a:gd name="T8" fmla="+- 0 62 38"/>
                <a:gd name="T9" fmla="*/ T8 w 278"/>
                <a:gd name="T10" fmla="+- 0 45 44"/>
                <a:gd name="T11" fmla="*/ 45 h 278"/>
                <a:gd name="T12" fmla="+- 0 45 38"/>
                <a:gd name="T13" fmla="*/ T12 w 278"/>
                <a:gd name="T14" fmla="+- 0 51 44"/>
                <a:gd name="T15" fmla="*/ 51 h 278"/>
                <a:gd name="T16" fmla="+- 0 39 38"/>
                <a:gd name="T17" fmla="*/ T16 w 278"/>
                <a:gd name="T18" fmla="+- 0 68 44"/>
                <a:gd name="T19" fmla="*/ 68 h 278"/>
                <a:gd name="T20" fmla="+- 0 38 38"/>
                <a:gd name="T21" fmla="*/ T20 w 278"/>
                <a:gd name="T22" fmla="+- 0 100 44"/>
                <a:gd name="T23" fmla="*/ 100 h 278"/>
                <a:gd name="T24" fmla="+- 0 38 38"/>
                <a:gd name="T25" fmla="*/ T24 w 278"/>
                <a:gd name="T26" fmla="+- 0 264 44"/>
                <a:gd name="T27" fmla="*/ 264 h 278"/>
                <a:gd name="T28" fmla="+- 0 39 38"/>
                <a:gd name="T29" fmla="*/ T28 w 278"/>
                <a:gd name="T30" fmla="+- 0 297 44"/>
                <a:gd name="T31" fmla="*/ 297 h 278"/>
                <a:gd name="T32" fmla="+- 0 45 38"/>
                <a:gd name="T33" fmla="*/ T32 w 278"/>
                <a:gd name="T34" fmla="+- 0 314 44"/>
                <a:gd name="T35" fmla="*/ 314 h 278"/>
                <a:gd name="T36" fmla="+- 0 62 38"/>
                <a:gd name="T37" fmla="*/ T36 w 278"/>
                <a:gd name="T38" fmla="+- 0 320 44"/>
                <a:gd name="T39" fmla="*/ 320 h 278"/>
                <a:gd name="T40" fmla="+- 0 95 38"/>
                <a:gd name="T41" fmla="*/ T40 w 278"/>
                <a:gd name="T42" fmla="+- 0 321 44"/>
                <a:gd name="T43" fmla="*/ 321 h 278"/>
                <a:gd name="T44" fmla="+- 0 259 38"/>
                <a:gd name="T45" fmla="*/ T44 w 278"/>
                <a:gd name="T46" fmla="+- 0 321 44"/>
                <a:gd name="T47" fmla="*/ 321 h 278"/>
                <a:gd name="T48" fmla="+- 0 292 38"/>
                <a:gd name="T49" fmla="*/ T48 w 278"/>
                <a:gd name="T50" fmla="+- 0 320 44"/>
                <a:gd name="T51" fmla="*/ 320 h 278"/>
                <a:gd name="T52" fmla="+- 0 309 38"/>
                <a:gd name="T53" fmla="*/ T52 w 278"/>
                <a:gd name="T54" fmla="+- 0 314 44"/>
                <a:gd name="T55" fmla="*/ 314 h 278"/>
                <a:gd name="T56" fmla="+- 0 315 38"/>
                <a:gd name="T57" fmla="*/ T56 w 278"/>
                <a:gd name="T58" fmla="+- 0 297 44"/>
                <a:gd name="T59" fmla="*/ 297 h 278"/>
                <a:gd name="T60" fmla="+- 0 316 38"/>
                <a:gd name="T61" fmla="*/ T60 w 278"/>
                <a:gd name="T62" fmla="+- 0 264 44"/>
                <a:gd name="T63" fmla="*/ 264 h 278"/>
                <a:gd name="T64" fmla="+- 0 316 38"/>
                <a:gd name="T65" fmla="*/ T64 w 278"/>
                <a:gd name="T66" fmla="+- 0 100 44"/>
                <a:gd name="T67" fmla="*/ 100 h 278"/>
                <a:gd name="T68" fmla="+- 0 315 38"/>
                <a:gd name="T69" fmla="*/ T68 w 278"/>
                <a:gd name="T70" fmla="+- 0 68 44"/>
                <a:gd name="T71" fmla="*/ 68 h 278"/>
                <a:gd name="T72" fmla="+- 0 309 38"/>
                <a:gd name="T73" fmla="*/ T72 w 278"/>
                <a:gd name="T74" fmla="+- 0 51 44"/>
                <a:gd name="T75" fmla="*/ 51 h 278"/>
                <a:gd name="T76" fmla="+- 0 292 38"/>
                <a:gd name="T77" fmla="*/ T76 w 278"/>
                <a:gd name="T78" fmla="+- 0 45 44"/>
                <a:gd name="T79" fmla="*/ 45 h 278"/>
                <a:gd name="T80" fmla="+- 0 259 38"/>
                <a:gd name="T81" fmla="*/ T80 w 278"/>
                <a:gd name="T82" fmla="+- 0 44 44"/>
                <a:gd name="T83" fmla="*/ 4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" y="43"/>
              <a:ext cx="278" cy="278"/>
            </a:xfrm>
            <a:custGeom>
              <a:avLst/>
              <a:gdLst>
                <a:gd name="T0" fmla="+- 0 95 38"/>
                <a:gd name="T1" fmla="*/ T0 w 278"/>
                <a:gd name="T2" fmla="+- 0 44 44"/>
                <a:gd name="T3" fmla="*/ 44 h 278"/>
                <a:gd name="T4" fmla="+- 0 62 38"/>
                <a:gd name="T5" fmla="*/ T4 w 278"/>
                <a:gd name="T6" fmla="+- 0 45 44"/>
                <a:gd name="T7" fmla="*/ 45 h 278"/>
                <a:gd name="T8" fmla="+- 0 45 38"/>
                <a:gd name="T9" fmla="*/ T8 w 278"/>
                <a:gd name="T10" fmla="+- 0 51 44"/>
                <a:gd name="T11" fmla="*/ 51 h 278"/>
                <a:gd name="T12" fmla="+- 0 39 38"/>
                <a:gd name="T13" fmla="*/ T12 w 278"/>
                <a:gd name="T14" fmla="+- 0 68 44"/>
                <a:gd name="T15" fmla="*/ 68 h 278"/>
                <a:gd name="T16" fmla="+- 0 38 38"/>
                <a:gd name="T17" fmla="*/ T16 w 278"/>
                <a:gd name="T18" fmla="+- 0 100 44"/>
                <a:gd name="T19" fmla="*/ 100 h 278"/>
                <a:gd name="T20" fmla="+- 0 38 38"/>
                <a:gd name="T21" fmla="*/ T20 w 278"/>
                <a:gd name="T22" fmla="+- 0 264 44"/>
                <a:gd name="T23" fmla="*/ 264 h 278"/>
                <a:gd name="T24" fmla="+- 0 39 38"/>
                <a:gd name="T25" fmla="*/ T24 w 278"/>
                <a:gd name="T26" fmla="+- 0 297 44"/>
                <a:gd name="T27" fmla="*/ 297 h 278"/>
                <a:gd name="T28" fmla="+- 0 45 38"/>
                <a:gd name="T29" fmla="*/ T28 w 278"/>
                <a:gd name="T30" fmla="+- 0 314 44"/>
                <a:gd name="T31" fmla="*/ 314 h 278"/>
                <a:gd name="T32" fmla="+- 0 62 38"/>
                <a:gd name="T33" fmla="*/ T32 w 278"/>
                <a:gd name="T34" fmla="+- 0 320 44"/>
                <a:gd name="T35" fmla="*/ 320 h 278"/>
                <a:gd name="T36" fmla="+- 0 95 38"/>
                <a:gd name="T37" fmla="*/ T36 w 278"/>
                <a:gd name="T38" fmla="+- 0 321 44"/>
                <a:gd name="T39" fmla="*/ 321 h 278"/>
                <a:gd name="T40" fmla="+- 0 259 38"/>
                <a:gd name="T41" fmla="*/ T40 w 278"/>
                <a:gd name="T42" fmla="+- 0 321 44"/>
                <a:gd name="T43" fmla="*/ 321 h 278"/>
                <a:gd name="T44" fmla="+- 0 292 38"/>
                <a:gd name="T45" fmla="*/ T44 w 278"/>
                <a:gd name="T46" fmla="+- 0 320 44"/>
                <a:gd name="T47" fmla="*/ 320 h 278"/>
                <a:gd name="T48" fmla="+- 0 309 38"/>
                <a:gd name="T49" fmla="*/ T48 w 278"/>
                <a:gd name="T50" fmla="+- 0 314 44"/>
                <a:gd name="T51" fmla="*/ 314 h 278"/>
                <a:gd name="T52" fmla="+- 0 315 38"/>
                <a:gd name="T53" fmla="*/ T52 w 278"/>
                <a:gd name="T54" fmla="+- 0 297 44"/>
                <a:gd name="T55" fmla="*/ 297 h 278"/>
                <a:gd name="T56" fmla="+- 0 316 38"/>
                <a:gd name="T57" fmla="*/ T56 w 278"/>
                <a:gd name="T58" fmla="+- 0 264 44"/>
                <a:gd name="T59" fmla="*/ 264 h 278"/>
                <a:gd name="T60" fmla="+- 0 316 38"/>
                <a:gd name="T61" fmla="*/ T60 w 278"/>
                <a:gd name="T62" fmla="+- 0 100 44"/>
                <a:gd name="T63" fmla="*/ 100 h 278"/>
                <a:gd name="T64" fmla="+- 0 315 38"/>
                <a:gd name="T65" fmla="*/ T64 w 278"/>
                <a:gd name="T66" fmla="+- 0 68 44"/>
                <a:gd name="T67" fmla="*/ 68 h 278"/>
                <a:gd name="T68" fmla="+- 0 309 38"/>
                <a:gd name="T69" fmla="*/ T68 w 278"/>
                <a:gd name="T70" fmla="+- 0 51 44"/>
                <a:gd name="T71" fmla="*/ 51 h 278"/>
                <a:gd name="T72" fmla="+- 0 292 38"/>
                <a:gd name="T73" fmla="*/ T72 w 278"/>
                <a:gd name="T74" fmla="+- 0 45 44"/>
                <a:gd name="T75" fmla="*/ 45 h 278"/>
                <a:gd name="T76" fmla="+- 0 259 38"/>
                <a:gd name="T77" fmla="*/ T76 w 278"/>
                <a:gd name="T78" fmla="+- 0 44 44"/>
                <a:gd name="T79" fmla="*/ 44 h 278"/>
                <a:gd name="T80" fmla="+- 0 95 38"/>
                <a:gd name="T81" fmla="*/ T80 w 278"/>
                <a:gd name="T82" fmla="+- 0 44 44"/>
                <a:gd name="T83" fmla="*/ 4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8" y="80"/>
              <a:ext cx="14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075" y="998591"/>
            <a:ext cx="4451868" cy="29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1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9652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 признаки приращения плаценты. В-режим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3013" y="899653"/>
            <a:ext cx="11665974" cy="5737121"/>
          </a:xfrm>
        </p:spPr>
        <p:txBody>
          <a:bodyPr>
            <a:noAutofit/>
          </a:bodyPr>
          <a:lstStyle/>
          <a:p>
            <a:pPr lvl="0"/>
            <a:r>
              <a:rPr lang="ru-RU" sz="24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рерывистость </a:t>
            </a:r>
            <a:r>
              <a:rPr lang="ru-RU" sz="2400" u="sng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гипоэхогенного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плацентарной площадкой (патологическое распространение ворсин хориона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миометрий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плацентарные лакуны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множественных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полостей, часто с турбулентным кровотоком</a:t>
            </a:r>
          </a:p>
          <a:p>
            <a:pPr lvl="0"/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Прерывистость </a:t>
            </a:r>
            <a:r>
              <a:rPr lang="ru-RU" sz="2400" u="sng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гиперэхогенной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границы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серозной оболочкой матки и полостью МП</a:t>
            </a:r>
          </a:p>
          <a:p>
            <a:pPr lvl="0"/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Истончение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плацентарной площадкой менее 1 мм, либо отсутствие его визуализации </a:t>
            </a:r>
          </a:p>
          <a:p>
            <a:pPr lvl="0"/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еформация контура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матки кнаружи вследствие выбухания плацентарной  ткани</a:t>
            </a:r>
          </a:p>
          <a:p>
            <a:pPr lvl="0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лацентарная ткань 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прерывает контур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серозной оболочки и определяется за пределами матки, чаще всего в просвете МП (при его наполнении)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767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942" y="0"/>
            <a:ext cx="11145490" cy="884903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 признаки приращения плаценты. ЦДК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9213" y="884904"/>
            <a:ext cx="11665974" cy="5589638"/>
          </a:xfrm>
        </p:spPr>
        <p:txBody>
          <a:bodyPr>
            <a:normAutofit/>
          </a:bodyPr>
          <a:lstStyle/>
          <a:p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Утеровезикальная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гиперваскуляризация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–между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миометрием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задней стенкой МП (отражают плотно расположенных извитых сосудов с разнонаправленным кровотоком)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Субплацентарная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гиперваскуляризация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(отражают множество плотно расположенных извитых сосудов с разнонаправленным кровотоком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Сосудистые мостики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сосуды направлены от плаценты через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пределы серозной оболочки матки в МП (др. органы)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Сосуды, питающие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плацентарные лакуны, приводящие к турбулентности кровотока внутри лакун</a:t>
            </a:r>
          </a:p>
          <a:p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огут встречаться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нормальной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обязателен учет клинических факторов риска данной патологии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098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846" y="-14748"/>
            <a:ext cx="10364451" cy="988922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Приращение плаценты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1530" y="4570935"/>
            <a:ext cx="6114522" cy="174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гипоэхогенной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ретропл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центарной зоны между плацентарной площадкой и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миометрием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(Верхняя треть передней стенки матки)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2633" y="974174"/>
            <a:ext cx="4282101" cy="3465091"/>
            <a:chOff x="1164" y="249"/>
            <a:chExt cx="4649" cy="288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248"/>
              <a:ext cx="4649" cy="2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06" y="1355"/>
              <a:ext cx="1247" cy="5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712" y="1314"/>
              <a:ext cx="142" cy="98"/>
            </a:xfrm>
            <a:custGeom>
              <a:avLst/>
              <a:gdLst>
                <a:gd name="T0" fmla="+- 0 2712 2712"/>
                <a:gd name="T1" fmla="*/ T0 w 142"/>
                <a:gd name="T2" fmla="+- 0 1315 1315"/>
                <a:gd name="T3" fmla="*/ 1315 h 98"/>
                <a:gd name="T4" fmla="+- 0 2815 2712"/>
                <a:gd name="T5" fmla="*/ T4 w 142"/>
                <a:gd name="T6" fmla="+- 0 1412 1315"/>
                <a:gd name="T7" fmla="*/ 1412 h 98"/>
                <a:gd name="T8" fmla="+- 0 2806 2712"/>
                <a:gd name="T9" fmla="*/ T8 w 142"/>
                <a:gd name="T10" fmla="+- 0 1355 1315"/>
                <a:gd name="T11" fmla="*/ 1355 h 98"/>
                <a:gd name="T12" fmla="+- 0 2854 2712"/>
                <a:gd name="T13" fmla="*/ T12 w 142"/>
                <a:gd name="T14" fmla="+- 0 1323 1315"/>
                <a:gd name="T15" fmla="*/ 1323 h 98"/>
                <a:gd name="T16" fmla="+- 0 2712 2712"/>
                <a:gd name="T17" fmla="*/ T16 w 142"/>
                <a:gd name="T18" fmla="+- 0 1315 1315"/>
                <a:gd name="T19" fmla="*/ 1315 h 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42" h="98">
                  <a:moveTo>
                    <a:pt x="0" y="0"/>
                  </a:moveTo>
                  <a:lnTo>
                    <a:pt x="103" y="97"/>
                  </a:lnTo>
                  <a:lnTo>
                    <a:pt x="94" y="40"/>
                  </a:lnTo>
                  <a:lnTo>
                    <a:pt x="14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776" y="1193"/>
              <a:ext cx="0" cy="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19" y="1122"/>
              <a:ext cx="130" cy="128"/>
            </a:xfrm>
            <a:custGeom>
              <a:avLst/>
              <a:gdLst>
                <a:gd name="T0" fmla="+- 0 4849 4720"/>
                <a:gd name="T1" fmla="*/ T0 w 130"/>
                <a:gd name="T2" fmla="+- 0 1122 1122"/>
                <a:gd name="T3" fmla="*/ 1122 h 128"/>
                <a:gd name="T4" fmla="+- 0 4720 4720"/>
                <a:gd name="T5" fmla="*/ T4 w 130"/>
                <a:gd name="T6" fmla="+- 0 1179 1122"/>
                <a:gd name="T7" fmla="*/ 1179 h 128"/>
                <a:gd name="T8" fmla="+- 0 4776 4720"/>
                <a:gd name="T9" fmla="*/ T8 w 130"/>
                <a:gd name="T10" fmla="+- 0 1193 1122"/>
                <a:gd name="T11" fmla="*/ 1193 h 128"/>
                <a:gd name="T12" fmla="+- 0 4787 4720"/>
                <a:gd name="T13" fmla="*/ T12 w 130"/>
                <a:gd name="T14" fmla="+- 0 1249 1122"/>
                <a:gd name="T15" fmla="*/ 1249 h 128"/>
                <a:gd name="T16" fmla="+- 0 4849 4720"/>
                <a:gd name="T17" fmla="*/ T16 w 130"/>
                <a:gd name="T18" fmla="+- 0 1122 1122"/>
                <a:gd name="T19" fmla="*/ 1122 h 1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30" h="128">
                  <a:moveTo>
                    <a:pt x="129" y="0"/>
                  </a:moveTo>
                  <a:lnTo>
                    <a:pt x="0" y="57"/>
                  </a:lnTo>
                  <a:lnTo>
                    <a:pt x="56" y="71"/>
                  </a:lnTo>
                  <a:lnTo>
                    <a:pt x="67" y="12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6358072" y="4570934"/>
            <a:ext cx="5471651" cy="135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плацентарной площадкой менее 1 мм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072" y="1024520"/>
            <a:ext cx="4010044" cy="3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517" y="0"/>
            <a:ext cx="10364451" cy="679341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Выбухание  плацентарной  ткани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63052" y="4869120"/>
            <a:ext cx="5383787" cy="1223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контура матки кнаружи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6" y="798405"/>
            <a:ext cx="4665542" cy="3951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3716" y="1078623"/>
            <a:ext cx="55165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экзофитная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пролабирует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просвет мочевого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пузыря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нечеткий контур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лакуны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2569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530" y="0"/>
            <a:ext cx="10364451" cy="856322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Приращение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4341" y="4955187"/>
            <a:ext cx="5369039" cy="673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Утеровезикальная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гиперваскуляризация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49" y="988788"/>
            <a:ext cx="4125535" cy="3612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76" y="988787"/>
            <a:ext cx="4335983" cy="36127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09768" y="4601498"/>
            <a:ext cx="7782232" cy="1980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 marR="252095" algn="just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</a:pP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Субплацентарная</a:t>
            </a:r>
            <a:r>
              <a:rPr lang="ru-RU" sz="2400" b="1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гиперваскуляризация</a:t>
            </a:r>
            <a:endParaRPr lang="ru-RU" sz="2400" b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1945" marR="252095" algn="just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сосуд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питающий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лакун</a:t>
            </a:r>
          </a:p>
          <a:p>
            <a:pPr marL="321945" marR="252095" algn="just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субплацентарная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гиперваскуляризация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1945" marR="252095" algn="just">
              <a:lnSpc>
                <a:spcPct val="96000"/>
              </a:lnSpc>
              <a:spcBef>
                <a:spcPts val="325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утеровезикальная</a:t>
            </a:r>
            <a:r>
              <a:rPr lang="ru-RU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гиперваскуляризация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выбухания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плаценты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просвет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МП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4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027" y="38652"/>
            <a:ext cx="10364451" cy="849642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Сосудистые мостики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1161" y="4764794"/>
            <a:ext cx="11380839" cy="1393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сосудов направлен перпендикулярно контуру матки за ее пределы</a:t>
            </a:r>
          </a:p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10139" y="888294"/>
            <a:ext cx="4203290" cy="3683706"/>
            <a:chOff x="0" y="0"/>
            <a:chExt cx="4649" cy="3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624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49254" y="888294"/>
            <a:ext cx="4036457" cy="3683706"/>
            <a:chOff x="0" y="0"/>
            <a:chExt cx="4649" cy="347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" y="313"/>
              <a:ext cx="265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424"/>
              <a:ext cx="209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485"/>
              <a:ext cx="169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3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91" y="0"/>
            <a:ext cx="10364451" cy="87107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0774" y="871070"/>
            <a:ext cx="10589968" cy="5707624"/>
          </a:xfrm>
        </p:spPr>
        <p:txBody>
          <a:bodyPr>
            <a:normAutofit lnSpcReduction="10000"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 является основным и наиболее доступным инструментальным методом диагностики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патологической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приращения плаценты)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возможна в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триместре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 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три исследования: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18–20, 28–30 и 32–34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влияние калибровки скоростной шкалы ЦДК на оценку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васкуляризации</a:t>
            </a: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настоящее время используется как дополнительный метод исследования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своевременно диагностировать патологическую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плацентацию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поможет существенно снизить риски развития массивной кровопотери как во время беременности, так и при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родоразрешении</a:t>
            </a: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3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30" y="143107"/>
            <a:ext cx="10364451" cy="711519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402095"/>
            <a:ext cx="7952453" cy="3305391"/>
          </a:xfrm>
        </p:spPr>
      </p:pic>
    </p:spTree>
    <p:extLst>
      <p:ext uri="{BB962C8B-B14F-4D97-AF65-F5344CB8AC3E}">
        <p14:creationId xmlns:p14="http://schemas.microsoft.com/office/powerpoint/2010/main" val="147936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5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20" y="0"/>
            <a:ext cx="10364451" cy="86392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1" y="725374"/>
            <a:ext cx="11733012" cy="5980226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Патологическое прикрепление плаценты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серьезной акушерской проблемой, связанной с риском массивной кровопотери как во время беременности, так и при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родоразрешении</a:t>
            </a:r>
            <a:endParaRPr lang="ru-RU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позволяют </a:t>
            </a:r>
            <a:r>
              <a:rPr lang="ru-RU" sz="2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риски развития кровопотери, сохранить не только жизнь роженице и ребенку, но в ряде случаев матку 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–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качество жизни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с реализацией специфических функций, включая менструальную и репродуктивную </a:t>
            </a:r>
          </a:p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наиболее доступным инструментальным методом диагностики данной патологии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4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189027"/>
            <a:ext cx="10364451" cy="656101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678" y="845128"/>
            <a:ext cx="10397613" cy="4932218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ультразвуковой семиотики </a:t>
            </a: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методов диагностики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патологической </a:t>
            </a:r>
            <a:r>
              <a:rPr lang="ru-RU" sz="2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предлежании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приращении </a:t>
            </a: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плаценты)</a:t>
            </a:r>
          </a:p>
        </p:txBody>
      </p:sp>
    </p:spTree>
    <p:extLst>
      <p:ext uri="{BB962C8B-B14F-4D97-AF65-F5344CB8AC3E}">
        <p14:creationId xmlns:p14="http://schemas.microsoft.com/office/powerpoint/2010/main" val="35546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280220"/>
            <a:ext cx="10364451" cy="1061883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критерии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290" y="1091380"/>
            <a:ext cx="10988173" cy="5102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основных вида аномального расположения плаценты: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расположение плаценты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(край плаценты находится в нижнем маточном сегменте на расстоянии от 3 до 5 см от внутреннего зева после 30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 и менее 3 см – на сроке до 30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u="sng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sz="2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(край плаценты находится на расстоянии менее 3 см от внутреннего зева, перекрывая его полностью,  либо  частично  (полное и частичное)</a:t>
            </a:r>
          </a:p>
          <a:p>
            <a:pPr marL="0" indent="0">
              <a:buNone/>
            </a:pPr>
            <a:r>
              <a:rPr lang="ru-RU" sz="28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Предлежанием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считается, когда ткань плаценты перекрывает внутренний зев цервикального канала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93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092296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критерии приращения плаценты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3746" y="871070"/>
            <a:ext cx="11110453" cy="5824698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Ворсины хориона проникают в стенку матки в области ее перешейка значительно глубже, чем в тело матки: вследствие этого часто возникает плотное прикрепление плаценты, а иногда истинное ее приращение </a:t>
            </a:r>
          </a:p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формы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(Классификация FIGO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adhaerens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плотное прикрепление плаценты в типичном месте стенки матки</a:t>
            </a:r>
          </a:p>
          <a:p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Рlacenta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accreta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относительное приращение ворсин</a:t>
            </a:r>
          </a:p>
          <a:p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Рlacenta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increta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истинное приращение c проникновением ворсин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миометрий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достигают наружного слоя</a:t>
            </a:r>
          </a:p>
          <a:p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Рlacenta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percreta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врастание ворсин до серозной оболочки матки, и иногда достигают смежных тазовых органов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584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503" y="339213"/>
            <a:ext cx="10364451" cy="840658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инструментальной диагностики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3961" y="1076632"/>
            <a:ext cx="11838039" cy="4889115"/>
          </a:xfrm>
        </p:spPr>
        <p:txBody>
          <a:bodyPr/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линии дородовой диагностики патологической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рекомендовано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</a:t>
            </a:r>
            <a:endParaRPr lang="en-US" sz="28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с ЦДК и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допплерометрией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обязательным методом диагностики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предлежания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подозрении на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accreta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increta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percreta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</a:t>
            </a:r>
            <a:endParaRPr lang="ru-RU" sz="28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96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46569"/>
            <a:ext cx="10364451" cy="1018554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критерии диагностики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0439" y="1165123"/>
            <a:ext cx="11017045" cy="5191432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 приращения (инвазии) плаценты  возможна в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триместре беременности </a:t>
            </a:r>
            <a:endParaRPr lang="en-US" sz="28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минимум три исследования: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18–20, 28–30 и 32–34 </a:t>
            </a:r>
            <a:r>
              <a:rPr lang="ru-RU" sz="28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 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патологической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sz="2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крови при беременности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 скудных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кровомазаний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профузного кровотечения) 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3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1820"/>
            <a:ext cx="10364451" cy="1210283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FIGO по диагностике приращения плаценты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2239" y="1106128"/>
            <a:ext cx="11447520" cy="5427407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недорогой и доступный метод диагностики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Женщины, у которых диагностирована беременность в рубце после кесарева сечения в первом триместре, должны быть информированы о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 риске </a:t>
            </a:r>
            <a:r>
              <a:rPr lang="ru-RU" sz="28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гистерэктомии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анамнезе кесарева сечения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выполнена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тщательная оценка плацентарной площадки</a:t>
            </a:r>
          </a:p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MРТ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является обязательным методом диагностики при подозрении на приращение плаценты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3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10" y="0"/>
            <a:ext cx="11415251" cy="996683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УЗИ. В-режим.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приращение плаценты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079" y="3518910"/>
            <a:ext cx="11596895" cy="3088367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ТВУЗИ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–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ТАУЗИ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конвексным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датчиком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–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ТАУЗИ линейным  датчиком</a:t>
            </a:r>
          </a:p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цервикальный канал,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плацента,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угол между контуром матки 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выбухающей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частью плаценты (“маточная грыжа” в области рубца),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патологические лакуны,      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прерывистость стенки матки и мочевого пузыря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" y="846219"/>
            <a:ext cx="3749890" cy="2672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69" y="846219"/>
            <a:ext cx="3749890" cy="2672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859" y="846219"/>
            <a:ext cx="3625167" cy="26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237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956</TotalTime>
  <Words>903</Words>
  <Application>Microsoft Office PowerPoint</Application>
  <PresentationFormat>Широкоэкранный</PresentationFormat>
  <Paragraphs>89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Капля</vt:lpstr>
      <vt:lpstr>Ультразвуковая диагностика патологической плацентации (предлежание и приращение плаценты)</vt:lpstr>
      <vt:lpstr>Введение</vt:lpstr>
      <vt:lpstr>Цель</vt:lpstr>
      <vt:lpstr>Диагностические критерии предлежания плаценты </vt:lpstr>
      <vt:lpstr>Диагностические критерии приращения плаценты</vt:lpstr>
      <vt:lpstr>Методы инструментальной диагностики </vt:lpstr>
      <vt:lpstr>Временные критерии диагностики</vt:lpstr>
      <vt:lpstr>Рекомендации FIGO по диагностике приращения плаценты</vt:lpstr>
      <vt:lpstr>УЗИ. В-режим. Предлежание и приращение плаценты</vt:lpstr>
      <vt:lpstr>Предлежание и приращение плаценты при разной степени наполнения мочевого пузыря</vt:lpstr>
      <vt:lpstr>Ультразвуковые признаки приращения плаценты. В-режим</vt:lpstr>
      <vt:lpstr>Ультразвуковые признаки приращения плаценты. ЦДК</vt:lpstr>
      <vt:lpstr>Приращение плаценты</vt:lpstr>
      <vt:lpstr>Выбухание  плацентарной  ткани</vt:lpstr>
      <vt:lpstr>Приращение плаценты</vt:lpstr>
      <vt:lpstr>Сосудистые мостики</vt:lpstr>
      <vt:lpstr>Заключение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Дифференциальная диагностика изменений в регионарных лимфатических узлах у больных меланомой кожи при ультразвуковом исследовании</dc:title>
  <dc:creator>никита кудрин</dc:creator>
  <cp:lastModifiedBy>никита кудрин</cp:lastModifiedBy>
  <cp:revision>133</cp:revision>
  <dcterms:created xsi:type="dcterms:W3CDTF">2022-10-20T09:25:34Z</dcterms:created>
  <dcterms:modified xsi:type="dcterms:W3CDTF">2023-04-04T13:31:56Z</dcterms:modified>
</cp:coreProperties>
</file>