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304" r:id="rId9"/>
    <p:sldId id="310" r:id="rId10"/>
    <p:sldId id="261" r:id="rId11"/>
    <p:sldId id="262" r:id="rId12"/>
    <p:sldId id="263" r:id="rId13"/>
    <p:sldId id="274" r:id="rId14"/>
    <p:sldId id="320" r:id="rId15"/>
    <p:sldId id="323" r:id="rId16"/>
    <p:sldId id="264" r:id="rId17"/>
    <p:sldId id="278" r:id="rId18"/>
    <p:sldId id="279" r:id="rId19"/>
    <p:sldId id="301" r:id="rId20"/>
    <p:sldId id="295" r:id="rId21"/>
    <p:sldId id="280" r:id="rId22"/>
    <p:sldId id="319" r:id="rId23"/>
    <p:sldId id="281" r:id="rId24"/>
    <p:sldId id="282" r:id="rId25"/>
    <p:sldId id="321" r:id="rId26"/>
    <p:sldId id="322" r:id="rId27"/>
    <p:sldId id="283" r:id="rId28"/>
    <p:sldId id="293" r:id="rId29"/>
    <p:sldId id="302" r:id="rId30"/>
    <p:sldId id="292" r:id="rId31"/>
    <p:sldId id="284" r:id="rId32"/>
    <p:sldId id="285" r:id="rId33"/>
    <p:sldId id="296" r:id="rId34"/>
    <p:sldId id="297" r:id="rId35"/>
    <p:sldId id="303" r:id="rId36"/>
    <p:sldId id="299" r:id="rId37"/>
    <p:sldId id="298" r:id="rId38"/>
    <p:sldId id="300" r:id="rId39"/>
    <p:sldId id="308" r:id="rId40"/>
    <p:sldId id="309" r:id="rId41"/>
    <p:sldId id="286" r:id="rId42"/>
    <p:sldId id="288" r:id="rId43"/>
    <p:sldId id="289" r:id="rId44"/>
    <p:sldId id="290" r:id="rId45"/>
    <p:sldId id="276" r:id="rId46"/>
    <p:sldId id="318" r:id="rId47"/>
    <p:sldId id="277" r:id="rId48"/>
    <p:sldId id="324" r:id="rId49"/>
    <p:sldId id="269" r:id="rId50"/>
    <p:sldId id="270" r:id="rId51"/>
    <p:sldId id="305" r:id="rId52"/>
    <p:sldId id="306" r:id="rId53"/>
    <p:sldId id="307" r:id="rId54"/>
    <p:sldId id="29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45016-1CC8-49C9-827C-CFF18A38C3A8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6D07-2DD5-465C-A9F2-A81FB3A97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4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934F15-1291-458B-BCA6-18F8B6FE8346}" type="slidenum">
              <a:rPr lang="ru-RU" smtClean="0">
                <a:latin typeface="Arial" charset="0"/>
              </a:rPr>
              <a:pPr eaLnBrk="1" hangingPunct="1"/>
              <a:t>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21B184-C0DB-4D75-A1E4-FC4E9D41FEDF}" type="slidenum">
              <a:rPr lang="ru-RU" smtClean="0">
                <a:latin typeface="Times New Roman" pitchFamily="18" charset="0"/>
              </a:rPr>
              <a:pPr eaLnBrk="1" hangingPunct="1"/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8C372E-F700-4C7C-8422-758E722B3004}" type="slidenum">
              <a:rPr lang="ru-RU" smtClean="0">
                <a:latin typeface="Times New Roman" pitchFamily="18" charset="0"/>
              </a:rPr>
              <a:pPr eaLnBrk="1" hangingPunct="1"/>
              <a:t>15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ECE1BD-C4DA-4455-86C6-55EDA3A647A5}" type="slidenum">
              <a:rPr lang="ru-RU" smtClean="0">
                <a:latin typeface="Times New Roman" pitchFamily="18" charset="0"/>
              </a:rPr>
              <a:pPr eaLnBrk="1" hangingPunct="1"/>
              <a:t>22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0C581C-86CD-44D9-9B8E-FCB36E6CF83B}" type="slidenum">
              <a:rPr lang="ru-RU" smtClean="0">
                <a:latin typeface="Times New Roman" pitchFamily="18" charset="0"/>
              </a:rPr>
              <a:pPr eaLnBrk="1" hangingPunct="1"/>
              <a:t>48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6D07-2DD5-465C-A9F2-A81FB3A97786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2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7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A991-D632-414A-8C04-E4DEAE91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0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6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9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0BA2-E500-49B9-9D2C-1BBD48F1979A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47ED0-9E18-4A65-A24C-0E639ACE2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877304/" TargetMode="External"/><Relationship Id="rId2" Type="http://schemas.openxmlformats.org/officeDocument/2006/relationships/hyperlink" Target="http://base.garant.ru/17913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se.garant.ru/410000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mailto:myugal@mail.ru" TargetMode="Externa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babyzzz.ru/wp-content/uploads/2014/09/%D0%BC%D0%B5%D0%B4%D1%81%D0%B5%D1%81%D1%82%D1%80%D0%B0-%D1%81-%D1%83%D0%BA%D0%BE%D0%BB%D0%BE%D0%BC.jpg" TargetMode="External"/><Relationship Id="rId4" Type="http://schemas.openxmlformats.org/officeDocument/2006/relationships/hyperlink" Target="mailto:gordiezav@yandex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www.consultant.ru/" TargetMode="External"/><Relationship Id="rId2" Type="http://schemas.openxmlformats.org/officeDocument/2006/relationships/hyperlink" Target="https://www.rosminzdrav.ru/ministry/61/22/stranitsa-979/stranitsa-9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630616" cy="30517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Амбулаторная практика и диспансерное наблюдение за детьми с респираторной патологией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9190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К.м.н., доцент </a:t>
            </a:r>
            <a:r>
              <a:rPr lang="ru-RU" b="1" dirty="0" err="1" smtClean="0">
                <a:solidFill>
                  <a:schemeClr val="tx1"/>
                </a:solidFill>
              </a:rPr>
              <a:t>Гордиец</a:t>
            </a:r>
            <a:r>
              <a:rPr lang="ru-RU" b="1" dirty="0" smtClean="0">
                <a:solidFill>
                  <a:schemeClr val="tx1"/>
                </a:solidFill>
              </a:rPr>
              <a:t> Анастасия Викторовна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Д.м.н., доцент </a:t>
            </a:r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алактионова Марина Юрьевна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26 ноября 2016г.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4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Учебные пособия, методические рекомендации, монографии, статьи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Галактионова М.Ю., </a:t>
            </a:r>
            <a:r>
              <a:rPr lang="ru-RU" b="1" dirty="0" err="1"/>
              <a:t>Матыскина</a:t>
            </a:r>
            <a:r>
              <a:rPr lang="ru-RU" b="1" dirty="0"/>
              <a:t> Н.В.,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Гордиец</a:t>
            </a:r>
            <a:r>
              <a:rPr lang="ru-RU" b="1" dirty="0" smtClean="0"/>
              <a:t> </a:t>
            </a:r>
            <a:r>
              <a:rPr lang="ru-RU" b="1" dirty="0"/>
              <a:t>А.В.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Организация диспансерного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наблюдения и санаторно-курортного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лечения детей и подростков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с хроническими </a:t>
            </a:r>
            <a:r>
              <a:rPr lang="ru-RU" b="1" dirty="0" smtClean="0"/>
              <a:t>заболеваниями</a:t>
            </a:r>
          </a:p>
          <a:p>
            <a:pPr marL="0" indent="0" algn="ctr">
              <a:buNone/>
            </a:pPr>
            <a:r>
              <a:rPr lang="ru-RU" b="1" dirty="0" smtClean="0"/>
              <a:t>2015г., </a:t>
            </a:r>
            <a:r>
              <a:rPr lang="ru-RU" b="1" dirty="0" err="1" smtClean="0"/>
              <a:t>КрасГМУ</a:t>
            </a:r>
            <a:endParaRPr lang="ru-RU" b="1" dirty="0" smtClean="0"/>
          </a:p>
          <a:p>
            <a:pPr marL="0" indent="0" algn="ctr">
              <a:buNone/>
            </a:pPr>
            <a:r>
              <a:rPr lang="en-US" dirty="0"/>
              <a:t>http://krasgmu.ru/umkd_files/metod/1_organizatsiya_dispansernogo_nablyudeniya.pdf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4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1926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7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Ведение пациентов с БА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Наблюдение детей с БА осуществляется аллергологом-иммунологом и педиатром.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показаниям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проводятся консультации пульмонолога,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оториноларинголога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гастроэнтеролога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фтизиатра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невролога.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амбулаторно-поликлинических условиях кратность консультаций аллерголога-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иммунолога, в зависимости от тяжести течения астмы у пациента и уровня контроля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болезнью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может составить 1 раз в 1-6 месяцев, педиатром - 1 раз в 3-6 месяцев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Обследование детей с подозрением на БА может проводиться как в дневном, так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круглосуточном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стационаре, а также амбулаторно (в зависимости от выраженности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симптомов заболевания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региональных возможностей здравоохранения).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госпитализации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целях обследования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назначения (а также коррекции) базисной терапии могут составить от 5 до 14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дней 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зависимости от состояния пациента).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Детям с обострением БА лечебные мероприятия могут проводиться амбулаторно,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бригадой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скорой помощи», в отделениях неотложной помощи, в дневном / круглосуточном стационаре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(Цитирование по Федеральным клиническим рекомендациям, 2016г)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7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Три </a:t>
            </a:r>
            <a:r>
              <a:rPr lang="ru-RU" b="1" dirty="0">
                <a:solidFill>
                  <a:srgbClr val="FF0000"/>
                </a:solidFill>
              </a:rPr>
              <a:t>основных </a:t>
            </a:r>
            <a:r>
              <a:rPr lang="ru-RU" b="1" dirty="0" smtClean="0">
                <a:solidFill>
                  <a:srgbClr val="FF0000"/>
                </a:solidFill>
              </a:rPr>
              <a:t>аспекта реабилитации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55776" y="1844824"/>
            <a:ext cx="5976664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медицинскую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798" y="3304903"/>
            <a:ext cx="6675040" cy="14904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социальную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55776" y="4941168"/>
            <a:ext cx="6315000" cy="1562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профессиональную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01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период обострения и в ремиссию: противовирусная</a:t>
            </a:r>
            <a:r>
              <a:rPr lang="ru-RU" sz="3600" b="1" smtClean="0">
                <a:solidFill>
                  <a:srgbClr val="CC3300"/>
                </a:solidFill>
                <a:latin typeface="Tahoma" pitchFamily="34" charset="0"/>
              </a:rPr>
              <a:t> </a:t>
            </a:r>
            <a:r>
              <a:rPr lang="ru-RU" sz="3600" b="1" smtClean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терапия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7950" y="1357313"/>
            <a:ext cx="64801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 индукторы ИФН - высоко- и низкомолекулярные соединения природного и синтетического происхождения, стимулирующие выработку эндогенных ИФН</a:t>
            </a:r>
          </a:p>
        </p:txBody>
      </p:sp>
      <p:pic>
        <p:nvPicPr>
          <p:cNvPr id="13" name="Picture 7" descr="&amp;Acy;&amp;ncy;&amp;acy;&amp;fcy;&amp;iecy;&amp;rcy;&amp;ocy;&amp;ncy; &amp;dcy;&amp;iecy;&amp;tcy;&amp;scy;&amp;k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85860"/>
            <a:ext cx="185223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:\Users\starikovana\Desktop\Ergo_pack-мини.jpg"/>
          <p:cNvPicPr>
            <a:picLocks noChangeAspect="1" noChangeArrowheads="1"/>
          </p:cNvPicPr>
          <p:nvPr/>
        </p:nvPicPr>
        <p:blipFill>
          <a:blip r:embed="rId4" cstate="screen"/>
          <a:srcRect l="4731" r="14837" b="13792"/>
          <a:stretch>
            <a:fillRect/>
          </a:stretch>
        </p:blipFill>
        <p:spPr bwMode="auto">
          <a:xfrm>
            <a:off x="6643702" y="5000636"/>
            <a:ext cx="1872208" cy="151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00063" y="3643313"/>
            <a:ext cx="550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800" b="1">
                <a:solidFill>
                  <a:srgbClr val="C00000"/>
                </a:solidFill>
              </a:rPr>
              <a:t>Сублингвально по 1 табл. 1-3 раза в день </a:t>
            </a:r>
          </a:p>
        </p:txBody>
      </p:sp>
      <p:pic>
        <p:nvPicPr>
          <p:cNvPr id="512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0"/>
            <a:ext cx="1403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500063" y="4365625"/>
            <a:ext cx="83200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Тройной эффект Эргоферона обеспечивают его компоненты: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афинно очищенные:</a:t>
            </a:r>
          </a:p>
          <a:p>
            <a:pPr>
              <a:buClr>
                <a:srgbClr val="006699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антитела к гамма-интерферону</a:t>
            </a:r>
          </a:p>
          <a:p>
            <a:pPr>
              <a:buClr>
                <a:srgbClr val="006699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антитела к </a:t>
            </a:r>
            <a:r>
              <a:rPr lang="en-US" alt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CD4</a:t>
            </a:r>
          </a:p>
          <a:p>
            <a:pPr>
              <a:buClr>
                <a:srgbClr val="006699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антитела к гистамину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99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714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357438" y="857250"/>
            <a:ext cx="6572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000066"/>
                </a:solidFill>
                <a:latin typeface="Calibri" pitchFamily="34" charset="0"/>
              </a:rPr>
              <a:t>ежедневные прогулки на свежем воздухе;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000066"/>
                </a:solidFill>
                <a:latin typeface="Calibri" pitchFamily="34" charset="0"/>
              </a:rPr>
              <a:t>регулярное проветривание помещений и исключение курения;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600" dirty="0" err="1">
                <a:solidFill>
                  <a:srgbClr val="000066"/>
                </a:solidFill>
                <a:latin typeface="Calibri" pitchFamily="34" charset="0"/>
              </a:rPr>
              <a:t>з</a:t>
            </a:r>
            <a:r>
              <a:rPr lang="en-AU" sz="2600" dirty="0" err="1">
                <a:solidFill>
                  <a:srgbClr val="000066"/>
                </a:solidFill>
                <a:latin typeface="Calibri" pitchFamily="34" charset="0"/>
              </a:rPr>
              <a:t>акаливание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600" dirty="0">
                <a:solidFill>
                  <a:srgbClr val="000066"/>
                </a:solidFill>
                <a:latin typeface="Calibri" pitchFamily="34" charset="0"/>
              </a:rPr>
              <a:t>м</a:t>
            </a:r>
            <a:r>
              <a:rPr lang="en-AU" sz="2600" dirty="0" err="1">
                <a:solidFill>
                  <a:srgbClr val="000066"/>
                </a:solidFill>
                <a:latin typeface="Calibri" pitchFamily="34" charset="0"/>
              </a:rPr>
              <a:t>ожно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AU" sz="2600" dirty="0" err="1">
                <a:solidFill>
                  <a:srgbClr val="000066"/>
                </a:solidFill>
                <a:latin typeface="Calibri" pitchFamily="34" charset="0"/>
              </a:rPr>
              <a:t>начинать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AU" sz="2600" dirty="0" err="1">
                <a:solidFill>
                  <a:srgbClr val="000066"/>
                </a:solidFill>
                <a:latin typeface="Calibri" pitchFamily="34" charset="0"/>
              </a:rPr>
              <a:t>после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AU" sz="2600" dirty="0" err="1">
                <a:solidFill>
                  <a:srgbClr val="000066"/>
                </a:solidFill>
                <a:latin typeface="Calibri" pitchFamily="34" charset="0"/>
              </a:rPr>
              <a:t>нетяжелого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600" dirty="0">
                <a:solidFill>
                  <a:srgbClr val="000066"/>
                </a:solidFill>
                <a:latin typeface="Calibri" pitchFamily="34" charset="0"/>
              </a:rPr>
              <a:t>ОРЗ</a:t>
            </a:r>
            <a:r>
              <a:rPr lang="en-AU" sz="2600" dirty="0">
                <a:solidFill>
                  <a:srgbClr val="000066"/>
                </a:solidFill>
                <a:latin typeface="Calibri" pitchFamily="34" charset="0"/>
              </a:rPr>
              <a:t> – </a:t>
            </a:r>
            <a:r>
              <a:rPr lang="en-AU" sz="2600" dirty="0" err="1">
                <a:solidFill>
                  <a:srgbClr val="990033"/>
                </a:solidFill>
                <a:latin typeface="Calibri" pitchFamily="34" charset="0"/>
              </a:rPr>
              <a:t>через</a:t>
            </a:r>
            <a:r>
              <a:rPr lang="en-AU" sz="2600" dirty="0">
                <a:solidFill>
                  <a:srgbClr val="990033"/>
                </a:solidFill>
                <a:latin typeface="Calibri" pitchFamily="34" charset="0"/>
              </a:rPr>
              <a:t> 7 – 10 </a:t>
            </a:r>
            <a:r>
              <a:rPr lang="en-AU" sz="2600" dirty="0" err="1">
                <a:solidFill>
                  <a:srgbClr val="990033"/>
                </a:solidFill>
                <a:latin typeface="Calibri" pitchFamily="34" charset="0"/>
              </a:rPr>
              <a:t>дней</a:t>
            </a:r>
            <a:r>
              <a:rPr lang="en-AU" sz="2600" dirty="0">
                <a:solidFill>
                  <a:srgbClr val="990033"/>
                </a:solidFill>
                <a:latin typeface="Calibri" pitchFamily="34" charset="0"/>
              </a:rPr>
              <a:t>;</a:t>
            </a:r>
            <a:endParaRPr lang="ru-RU" sz="2800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5" name="Рисунок 15" descr="Рисунок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221457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0" y="3643313"/>
            <a:ext cx="5857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3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препарат, в составе которого были бы и витамины и минералы и растительные экстракты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128588" y="3027363"/>
            <a:ext cx="69294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Рациональная витаминотерапия</a:t>
            </a:r>
          </a:p>
        </p:txBody>
      </p:sp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1143000" y="142875"/>
            <a:ext cx="69294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Повышение резистентности</a:t>
            </a:r>
          </a:p>
        </p:txBody>
      </p:sp>
      <p:pic>
        <p:nvPicPr>
          <p:cNvPr id="8199" name="Picture 2" descr="Элькар 25 м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7625"/>
            <a:ext cx="2000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9"/>
          <p:cNvSpPr>
            <a:spLocks noChangeArrowheads="1"/>
          </p:cNvSpPr>
          <p:nvPr/>
        </p:nvSpPr>
        <p:spPr bwMode="auto">
          <a:xfrm>
            <a:off x="428625" y="5286375"/>
            <a:ext cx="642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>
                <a:solidFill>
                  <a:srgbClr val="000066"/>
                </a:solidFill>
                <a:latin typeface="Arial" charset="0"/>
                <a:cs typeface="Tahoma" pitchFamily="34" charset="0"/>
              </a:rPr>
              <a:t>обладает не только метаболическим, но и иммуностимулирующим эффектом.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>
                <a:solidFill>
                  <a:srgbClr val="000066"/>
                </a:solidFill>
                <a:latin typeface="Arial" charset="0"/>
                <a:cs typeface="Tahoma" pitchFamily="34" charset="0"/>
              </a:rPr>
              <a:t>;  улучшает  иммунологический статус,  стабилизирует энергообмен в лимфоцитах</a:t>
            </a:r>
          </a:p>
        </p:txBody>
      </p:sp>
      <p:sp>
        <p:nvSpPr>
          <p:cNvPr id="8201" name="Rectangle 2"/>
          <p:cNvSpPr txBox="1">
            <a:spLocks noChangeArrowheads="1"/>
          </p:cNvSpPr>
          <p:nvPr/>
        </p:nvSpPr>
        <p:spPr bwMode="auto">
          <a:xfrm>
            <a:off x="214313" y="4689475"/>
            <a:ext cx="69294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Биоэнергетическая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29449468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Немедикаментозные методы лечения БА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Должны проводиться в фазе стихания и ремиссии БА ср. тяжелого и легкого течения и включают в себя:</a:t>
            </a:r>
          </a:p>
          <a:p>
            <a:r>
              <a:rPr lang="ru-RU" dirty="0"/>
              <a:t>р</a:t>
            </a:r>
            <a:r>
              <a:rPr lang="ru-RU" dirty="0" smtClean="0"/>
              <a:t>еспираторную терапию,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инезиотерапию</a:t>
            </a:r>
            <a:r>
              <a:rPr lang="ru-RU" dirty="0" smtClean="0"/>
              <a:t>,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пелеотерапию</a:t>
            </a:r>
            <a:r>
              <a:rPr lang="ru-RU" dirty="0" smtClean="0"/>
              <a:t>,</a:t>
            </a:r>
          </a:p>
          <a:p>
            <a:r>
              <a:rPr lang="ru-RU" dirty="0"/>
              <a:t>г</a:t>
            </a:r>
            <a:r>
              <a:rPr lang="ru-RU" dirty="0" smtClean="0"/>
              <a:t>орноклиматическое лечение,</a:t>
            </a:r>
          </a:p>
          <a:p>
            <a:r>
              <a:rPr lang="ru-RU" dirty="0" err="1"/>
              <a:t>ф</a:t>
            </a:r>
            <a:r>
              <a:rPr lang="ru-RU" dirty="0" err="1" smtClean="0"/>
              <a:t>изиолечение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лазерную терапию, </a:t>
            </a:r>
          </a:p>
          <a:p>
            <a:r>
              <a:rPr lang="ru-RU" dirty="0" smtClean="0"/>
              <a:t>иглоукалывание, </a:t>
            </a:r>
          </a:p>
          <a:p>
            <a:r>
              <a:rPr lang="ru-RU" dirty="0" smtClean="0"/>
              <a:t>фитотерапию, </a:t>
            </a:r>
          </a:p>
          <a:p>
            <a:r>
              <a:rPr lang="ru-RU" dirty="0" smtClean="0"/>
              <a:t>психотерапию.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(Цитирование по учебному пособию. Казань, 2013г)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50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g.inforico.ua/a/konsultacii-i-lechenie-dlya-detey--db22-1348505589339555-3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agpravda.ru/upload/materials/full_fiz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errum-body.ru/wp-content/uploads/2013/12/vidyi-kardio-trenazh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Амбулаторная тактика?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700808"/>
            <a:ext cx="417646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Нуждается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диспансериза-ции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реабилитации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4008" y="1700808"/>
            <a:ext cx="417646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нуждается 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диспансериза-ции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реабилитации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112474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57894" y="1124744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5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ervacjks.com.ua/images/raznoe/zaka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4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03557"/>
            <a:ext cx="2519531" cy="2154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071813" y="1143000"/>
            <a:ext cx="5715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снижение интенсивности антигенного воздействия (санация очагов хронической инфекции, восстановление целостности эпителия слизистой) 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рациональное питание и р</a:t>
            </a:r>
            <a:r>
              <a:rPr lang="en-AU" sz="2400" b="1">
                <a:solidFill>
                  <a:srgbClr val="000066"/>
                </a:solidFill>
                <a:latin typeface="Calibri" pitchFamily="34" charset="0"/>
              </a:rPr>
              <a:t>егулярный прием пищи 4-5 раз в день. </a:t>
            </a:r>
            <a:endParaRPr lang="ru-RU" sz="2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п</a:t>
            </a:r>
            <a:r>
              <a:rPr lang="en-AU" sz="2400" b="1">
                <a:solidFill>
                  <a:srgbClr val="000066"/>
                </a:solidFill>
                <a:latin typeface="Calibri" pitchFamily="34" charset="0"/>
              </a:rPr>
              <a:t>олноценный ночной сон, соответствующий возрастным нормам. Дневной сон 1-2 часа.</a:t>
            </a:r>
            <a:endParaRPr lang="ru-RU" sz="2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и</a:t>
            </a:r>
            <a:r>
              <a:rPr lang="en-AU" sz="2400" b="1">
                <a:solidFill>
                  <a:srgbClr val="000066"/>
                </a:solidFill>
                <a:latin typeface="Calibri" pitchFamily="34" charset="0"/>
              </a:rPr>
              <a:t>сключение стрессовых ситуаций и занятий, </a:t>
            </a:r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AU" sz="2400" b="1">
                <a:solidFill>
                  <a:srgbClr val="000066"/>
                </a:solidFill>
                <a:latin typeface="Calibri" pitchFamily="34" charset="0"/>
              </a:rPr>
              <a:t>приводящих к переутомлению или перевозбуждению ребенка</a:t>
            </a:r>
            <a:endParaRPr lang="ru-RU" sz="2600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7250" y="142875"/>
            <a:ext cx="77724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kern="0" dirty="0">
                <a:solidFill>
                  <a:srgbClr val="CC3300"/>
                </a:solidFill>
                <a:latin typeface="Calibri" pitchFamily="34" charset="0"/>
                <a:ea typeface="+mj-ea"/>
                <a:cs typeface="+mj-cs"/>
              </a:rPr>
              <a:t>Детям, перенесшим острую патологию респираторного тракта,  рекомендовано:</a:t>
            </a:r>
          </a:p>
        </p:txBody>
      </p:sp>
      <p:pic>
        <p:nvPicPr>
          <p:cNvPr id="6" name="Picture 1029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 l="10714" t="11811" r="8928" b="17322"/>
          <a:stretch>
            <a:fillRect/>
          </a:stretch>
        </p:blipFill>
        <p:spPr bwMode="auto">
          <a:xfrm>
            <a:off x="214282" y="3929066"/>
            <a:ext cx="264320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8115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remya4e.com/uploads/posts/2016-05/1464344589_benefits-of-massage-for-childre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data.ru/w/images/8/8d/%D0%9E%D1%81%D0%BD%D0%BE%D0%B2%D1%8B_%D1%84%D0%B8%D1%82%D0%BE%D1%82%D0%B5%D1%80%D0%B0%D0%BF%D0%B8%D0%B8_%D0%BA%D0%BD%D0%B8%D0%B3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24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ushinka.ru/upload/3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32047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0" y="95250"/>
            <a:ext cx="73580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Противовоспалительная терапия (тропная к слизистой дыхательного тракта)</a:t>
            </a: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214313" y="1071563"/>
            <a:ext cx="46434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ru-RU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секретолитический эффект;</a:t>
            </a:r>
          </a:p>
          <a:p>
            <a:pPr eaLnBrk="0" hangingPunct="0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ru-RU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противовоспалительный эффект;</a:t>
            </a:r>
          </a:p>
          <a:p>
            <a:pPr eaLnBrk="0" hangingPunct="0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ru-RU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противовирусные эффекты;</a:t>
            </a:r>
          </a:p>
          <a:p>
            <a:pPr eaLnBrk="0" hangingPunct="0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ru-RU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иммуномодулирующий эффект</a:t>
            </a:r>
            <a:endParaRPr lang="de-DE" sz="2000" b="1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6148" name="Группа 7"/>
          <p:cNvGrpSpPr>
            <a:grpSpLocks/>
          </p:cNvGrpSpPr>
          <p:nvPr/>
        </p:nvGrpSpPr>
        <p:grpSpPr bwMode="auto">
          <a:xfrm>
            <a:off x="6500813" y="785813"/>
            <a:ext cx="2208212" cy="1252537"/>
            <a:chOff x="2648282" y="4126005"/>
            <a:chExt cx="3529810" cy="2788357"/>
          </a:xfrm>
        </p:grpSpPr>
        <p:pic>
          <p:nvPicPr>
            <p:cNvPr id="6150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0" t="7391" r="26453" b="15080"/>
            <a:stretch>
              <a:fillRect/>
            </a:stretch>
          </p:blipFill>
          <p:spPr bwMode="auto">
            <a:xfrm>
              <a:off x="5004048" y="4126005"/>
              <a:ext cx="1174044" cy="278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1" t="13033" r="10580" b="12617"/>
            <a:stretch>
              <a:fillRect/>
            </a:stretch>
          </p:blipFill>
          <p:spPr bwMode="auto">
            <a:xfrm>
              <a:off x="2648282" y="5096555"/>
              <a:ext cx="2359379" cy="18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2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/>
          <a:stretch>
            <a:fillRect/>
          </a:stretch>
        </p:blipFill>
        <p:spPr>
          <a:xfrm>
            <a:off x="658813" y="2465388"/>
            <a:ext cx="7896225" cy="4249737"/>
          </a:xfrm>
        </p:spPr>
      </p:pic>
    </p:spTree>
    <p:extLst>
      <p:ext uri="{BB962C8B-B14F-4D97-AF65-F5344CB8AC3E}">
        <p14:creationId xmlns:p14="http://schemas.microsoft.com/office/powerpoint/2010/main" val="1653169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1806" r="1611" b="23828"/>
          <a:stretch>
            <a:fillRect/>
          </a:stretch>
        </p:blipFill>
        <p:spPr>
          <a:xfrm>
            <a:off x="323850" y="1989138"/>
            <a:ext cx="8502650" cy="40846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388" y="404813"/>
            <a:ext cx="6840537" cy="133191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Тонзилгон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Н– лекарственный растительный препарат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комплексного действия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для лечения и профилактики ОРИ и воспалительных заболеваний ротоглотки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у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детей от 1 года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15888"/>
            <a:ext cx="18256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08486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siki.net/pics/2012/09/1349036579_0c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20480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vashnevrolog.ru/wp-content/uploads/2015/09/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7" y="764704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6" y="116632"/>
            <a:ext cx="884883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05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3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 Наименование медицинской организации                                     Код формы по </a:t>
            </a:r>
            <a:r>
              <a:rPr lang="ru-RU" b="1" dirty="0">
                <a:hlinkClick r:id="rId2"/>
              </a:rPr>
              <a:t>ОКУД</a:t>
            </a:r>
            <a:r>
              <a:rPr lang="ru-RU" b="1" dirty="0"/>
              <a:t> _______________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                                                                      Код организации по ОКПО ____________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____________________________________                                          Медицинская документация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                                                                               Учетная </a:t>
            </a:r>
            <a:r>
              <a:rPr lang="ru-RU" b="1" dirty="0">
                <a:hlinkClick r:id="rId3"/>
              </a:rPr>
              <a:t>форма</a:t>
            </a:r>
            <a:r>
              <a:rPr lang="ru-RU" b="1" dirty="0"/>
              <a:t> N 030/у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Адрес                                                                  Утверждена приказом Минздрава России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____________________________________                                       от 15 декабря 2014 г. N 834н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 marL="0" indent="0">
              <a:buNone/>
            </a:pPr>
            <a:r>
              <a:rPr lang="ru-RU" b="1" dirty="0"/>
              <a:t>     </a:t>
            </a:r>
            <a:r>
              <a:rPr lang="ru-RU" sz="3700" b="1" dirty="0"/>
              <a:t>КОНТРОЛЬНАЯ КАРТА ДИСПАНСЕРНОГО НАБЛЮДЕНИЯ N 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/>
            </a:r>
            <a:br>
              <a:rPr lang="ru-RU" sz="3700" b="1" dirty="0"/>
            </a:b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1. Диагноз заболевания, по поводу которого пациент подлежит диспансерному наблюдению: 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__________________________________________________________________________ Код по </a:t>
            </a:r>
            <a:r>
              <a:rPr lang="ru-RU" sz="3700" b="1" dirty="0">
                <a:hlinkClick r:id="rId4"/>
              </a:rPr>
              <a:t>МКБ-10</a:t>
            </a:r>
            <a:r>
              <a:rPr lang="ru-RU" sz="3700" b="1" dirty="0"/>
              <a:t> 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2. Дата заполнения карты: число ___ месяц ___________ год 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3. Специальность врача ____________________ 4. ФИО врача ____________________________________________________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5. Дата установления диагноза ____________ 6. Диагноз установлен: впервые - 1, повторно - 2.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7. Заболевание выявлено при: обращении за лечением -1, профилактическом осмотре - 2.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8. Дата начала диспансерного наблюдения _________ 9. Дата прекращения диспансерного наблюдения 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10. Причины прекращения диспансерного наблюдения: выздоровление - 1,  выбытие  из  района   обслуживания - 2,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смерть - 3.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11. Фамилия, имя, отчество пациента _________________________________________________________________________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12. Пол: муж. -1, жен. - 2 13. Дата рождения: число __________ месяц ________________________ год 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14. Место регистрации: субъект Российской Федерации _________________________________________________________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район __________________________ город _________________________ населенный пункт ___________________________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улица ______________________ дом ________ квартира ______________ тел. ______________________________________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15. Код категории льготы _______________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16. Контроль посещений: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17. Сведения об изменении </a:t>
            </a:r>
            <a:r>
              <a:rPr lang="ru-RU" sz="3700" b="1" dirty="0" smtClean="0"/>
              <a:t>диагноза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18. Сопутствующие заболевания </a:t>
            </a:r>
            <a:endParaRPr lang="ru-RU" sz="3700" b="1" dirty="0" smtClean="0"/>
          </a:p>
          <a:p>
            <a:pPr marL="0" indent="0">
              <a:buNone/>
            </a:pPr>
            <a:r>
              <a:rPr lang="ru-RU" sz="3700" b="1" dirty="0"/>
              <a:t>19. Лечебно-профилактические мероприятия</a:t>
            </a:r>
            <a:endParaRPr lang="ru-RU" sz="3700" dirty="0"/>
          </a:p>
          <a:p>
            <a:pPr marL="0" indent="0">
              <a:buNone/>
            </a:pP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712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525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4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032448" cy="655272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Гомеопатия - один из древних методов, в основе применяемых  препаратов - лекарственные растения и микроэлементы. Наиболее значимые результаты получают у детей с аллергическими и кожными заболеваниями, патологией желудочно-кишечного тракта, аномалиями конституции.</a:t>
            </a:r>
          </a:p>
          <a:p>
            <a:endParaRPr lang="ru-RU" dirty="0"/>
          </a:p>
        </p:txBody>
      </p:sp>
      <p:pic>
        <p:nvPicPr>
          <p:cNvPr id="26626" name="Picture 2" descr="http://www.polykhrest.od.ua/images/it_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7625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royalmedgroup.com/inc/img/~generated/~default/deti%20lecheni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496944" cy="63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0485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4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0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0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55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vpravda.ru/Images/Photos/63503533895531955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43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32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ree-kupons.ru/uploads/coupons/4918-v_klinike_alfa_tsentr_zdorovya_25_skidki_na_pervichnyj_priem_na_vseh_vrach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2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18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90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188640"/>
            <a:ext cx="906075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9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педиатром составляется план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за ребенком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889248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99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8621"/>
            <a:ext cx="3528392" cy="29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063"/>
            <a:ext cx="3333750" cy="35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965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fontAlgn="base"/>
            <a:r>
              <a:rPr lang="ru-RU" b="1" dirty="0"/>
              <a:t>Министерство здравоохранения Красноярского края имеет возможность направлять на санаторно-курортное лечение в санатории, находящиеся в ведении Министерства здравоохранения Российской Федерации:</a:t>
            </a:r>
            <a:endParaRPr lang="ru-RU" dirty="0"/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Для детей с заболеваниями органов дыхания (с 4 лет)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566273"/>
              </p:ext>
            </p:extLst>
          </p:nvPr>
        </p:nvGraphicFramePr>
        <p:xfrm>
          <a:off x="251520" y="-1"/>
          <a:ext cx="8640959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73"/>
                <a:gridCol w="2791043"/>
                <a:gridCol w="2791043"/>
              </a:tblGrid>
              <a:tr h="376253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санатория: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отделений: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13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«Детский пульмонологический санаторий «Колчаново»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187439, Ленинградская область, Волховский район, п/о Колчаново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75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«Детский пульмонологический санаторий «Кратово»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140130, Московская область, Раменский район, пос. Кратово, ул. Тверская,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75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«Детский пульмонологический санаторий «Отрадное»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238561, Калининградская область, г. Светлогорск, Калининградский проспект, 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54173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«Детский санаторий «Бимлюк»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353440, Краснодарский край, г. Анапа, Пионерский проспект, 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75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«Детский санаторий «Васильевское»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143088, Московская область, Одинцовский район, п/о санатория им. Герцена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13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«Детский санаторий «Отдых»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140180, Московская область, г. Жуковский, ул. Дзержинского, 1/11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54173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«Санаторий «Луч»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357716, Ставропольский край, г. Кисловодск, ул. Коминтерна, 10-11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94416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Филиал «Российский научный центр восстановительной медицины и курортологии» - «Санаторно-курортный комплекс «Вулан»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353486, Краснодарский край, г. Геленджик, с. Архипо-Осиповка, пер. Глухой, д. 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40758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«Детский санаторий «Белокуриха»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Алтайский край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  <a:tr h="675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"Санаторий "Шафраново"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452100, Башкортостан, Альшеевский район, с.Шафраново, ул Железнодорожная, д.20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лечения детей в сопровождении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3" marR="53923" marT="48531" marB="48531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Социальная </a:t>
            </a:r>
            <a:r>
              <a:rPr lang="ru-RU" dirty="0" smtClean="0"/>
              <a:t>реабилитация</a:t>
            </a:r>
            <a:endParaRPr lang="ru-RU" dirty="0"/>
          </a:p>
        </p:txBody>
      </p:sp>
      <p:pic>
        <p:nvPicPr>
          <p:cNvPr id="18434" name="Picture 2" descr="http://kattrys.ru/uploads/posts/2013-10/thumbs/1381602152_17280074509499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alibri" pitchFamily="34" charset="0"/>
              </a:rPr>
              <a:t>Цели диспансеризации ЧБД: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3340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0066"/>
                </a:solidFill>
                <a:latin typeface="Calibri" pitchFamily="34" charset="0"/>
              </a:rPr>
              <a:t>Выявление больных, которым может быть установлен конкретный диагноз и проведено соответствующее лечение;</a:t>
            </a:r>
            <a:endParaRPr lang="ru-RU" sz="2800" b="1" smtClean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CC3300"/>
                </a:solidFill>
                <a:latin typeface="Calibri" pitchFamily="34" charset="0"/>
              </a:rPr>
              <a:t>максимальное устранение имеющихся экзо- и эндогенных факторов риска;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0066"/>
                </a:solidFill>
                <a:latin typeface="Calibri" pitchFamily="34" charset="0"/>
              </a:rPr>
              <a:t>сохранение, дальнейшее развитие, укрепление здоровья;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0066"/>
                </a:solidFill>
                <a:latin typeface="Calibri" pitchFamily="34" charset="0"/>
              </a:rPr>
              <a:t>обеспечение своевременной психосоциальной адаптации;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0066"/>
                </a:solidFill>
                <a:latin typeface="Calibri" pitchFamily="34" charset="0"/>
              </a:rPr>
              <a:t>гармоничное развитие ведущих органов, систем всего организма в целом</a:t>
            </a:r>
          </a:p>
        </p:txBody>
      </p:sp>
    </p:spTree>
    <p:extLst>
      <p:ext uri="{BB962C8B-B14F-4D97-AF65-F5344CB8AC3E}">
        <p14:creationId xmlns:p14="http://schemas.microsoft.com/office/powerpoint/2010/main" val="618910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3312368" cy="652534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</a:t>
            </a:r>
            <a:r>
              <a:rPr lang="ru-RU" dirty="0"/>
              <a:t>детей к усвоению программы дошкольного учреждения или </a:t>
            </a:r>
            <a:r>
              <a:rPr lang="ru-RU" dirty="0" smtClean="0"/>
              <a:t>школы</a:t>
            </a:r>
            <a:endParaRPr lang="ru-RU" dirty="0"/>
          </a:p>
        </p:txBody>
      </p:sp>
      <p:pic>
        <p:nvPicPr>
          <p:cNvPr id="19458" name="Picture 2" descr="http://www.stihi.ru/pics/2015/04/24/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58011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5629275" cy="2625725"/>
          </a:xfrm>
          <a:noFill/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</a:pPr>
            <a:r>
              <a:rPr lang="ru-RU" sz="2800" b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Использовать до и после вакцинации общеукрепляющую и стимулирующую терапию (витамины, препараты интерферона, антиоксиданты, биостимуляторы, адаптогены);</a:t>
            </a:r>
            <a:br>
              <a:rPr lang="ru-RU" sz="2800" b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z="2800" b="1" smtClean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388" y="115888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Вакцинация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52400" y="39624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8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Рекомендуется проводить вакцинацию в начале недели и в первой половине дня, чтобы обеспечить медицинское наблюдение после иммунизации и во избежание осложнений</a:t>
            </a: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ru-RU" sz="2800" b="1">
                <a:solidFill>
                  <a:srgbClr val="000066"/>
                </a:solidFill>
                <a:cs typeface="Times New Roman" pitchFamily="18" charset="0"/>
              </a:rPr>
            </a:br>
            <a:endParaRPr lang="ru-RU" sz="2800" b="1">
              <a:solidFill>
                <a:srgbClr val="000066"/>
              </a:solidFill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736"/>
            <a:ext cx="2957304" cy="228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75402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окончании календарного года на каждого ребенка, находившегося на диспансерном наблюдении, составляется годовой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эпикриз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Чем руководствуется участковый педиатр при поиске ответа о необходимости диспансерного наблюдения?</a:t>
            </a:r>
            <a:endParaRPr lang="ru-RU" sz="6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37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Снятие ребенка с учета осуществляется при обязательном участии педиатра и специалиста, которым наблюдался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показателей диспансеризации на оплату труда участкового педиатра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Выплаты </a:t>
            </a:r>
            <a:r>
              <a:rPr lang="ru-RU" i="1" dirty="0"/>
              <a:t>стимулирующего характера</a:t>
            </a:r>
            <a:r>
              <a:rPr lang="ru-RU" dirty="0"/>
              <a:t>:</a:t>
            </a:r>
          </a:p>
          <a:p>
            <a:r>
              <a:rPr lang="ru-RU" dirty="0" smtClean="0"/>
              <a:t>Выплаты </a:t>
            </a:r>
            <a:r>
              <a:rPr lang="ru-RU" dirty="0"/>
              <a:t>за важность выполняемой работы, степень самостоятельности и   ответственности</a:t>
            </a:r>
          </a:p>
          <a:p>
            <a:r>
              <a:rPr lang="ru-RU" dirty="0" smtClean="0"/>
              <a:t>Выплаты </a:t>
            </a:r>
            <a:r>
              <a:rPr lang="ru-RU" dirty="0"/>
              <a:t>за интенсивность и высокие результаты труда;</a:t>
            </a:r>
          </a:p>
          <a:p>
            <a:r>
              <a:rPr lang="ru-RU" dirty="0" smtClean="0"/>
              <a:t>Выплаты </a:t>
            </a:r>
            <a:r>
              <a:rPr lang="ru-RU" dirty="0"/>
              <a:t>за качество выполняемых работ;</a:t>
            </a:r>
          </a:p>
          <a:p>
            <a:r>
              <a:rPr lang="ru-RU" dirty="0"/>
              <a:t>Данные выплаты производятся ежемесячно на основании протокола оценки. Оценка работы производится в баллах  согласно  протоколу </a:t>
            </a:r>
            <a:r>
              <a:rPr lang="ru-RU" dirty="0" smtClean="0"/>
              <a:t> 1 </a:t>
            </a:r>
            <a:r>
              <a:rPr lang="ru-RU" dirty="0"/>
              <a:t>раз  в </a:t>
            </a:r>
            <a:r>
              <a:rPr lang="ru-RU" dirty="0" smtClean="0"/>
              <a:t>квартал</a:t>
            </a:r>
            <a:r>
              <a:rPr lang="ru-RU" dirty="0"/>
              <a:t> </a:t>
            </a:r>
            <a:r>
              <a:rPr lang="ru-RU" dirty="0" smtClean="0"/>
              <a:t>(максимум 205 баллов).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087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443922"/>
              </p:ext>
            </p:extLst>
          </p:nvPr>
        </p:nvGraphicFramePr>
        <p:xfrm>
          <a:off x="683568" y="188640"/>
          <a:ext cx="7603700" cy="455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740"/>
                <a:gridCol w="1520740"/>
                <a:gridCol w="1520740"/>
                <a:gridCol w="1520740"/>
                <a:gridCol w="1520740"/>
              </a:tblGrid>
              <a:tr h="51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Врач - педиатр участковый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часов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Стоимость 1 балла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Оклад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5454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вред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медстаж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2999.7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повыш. Квал.(1 раз в 5 лет)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272.7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категория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1472.58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совместительство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1363.5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медстаж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340.875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повыш. Квал.(1 раз в 5 лет)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68.17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категория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368.15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Баллы на 1,0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11531.25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совмещение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доплата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1090.8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Баллы на 0,25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56.25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2882.8125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1" marR="8801" marT="8801" marB="88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27844.54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08257"/>
              </p:ext>
            </p:extLst>
          </p:nvPr>
        </p:nvGraphicFramePr>
        <p:xfrm>
          <a:off x="539552" y="4869160"/>
          <a:ext cx="8229599" cy="181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455"/>
                <a:gridCol w="1986455"/>
                <a:gridCol w="1135117"/>
                <a:gridCol w="1986455"/>
                <a:gridCol w="1135117"/>
              </a:tblGrid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36000 в квартал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 дополнительно для участковой службы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9843.75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37688.29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коэффициент и сев.надбавка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22612.97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60301.26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руки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52462.10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52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диспансеризации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Полнота охвата детей периодическими осмотрами: число детей, фактически осмотренных / число детей, подлежащих осмотру по плану.</a:t>
            </a:r>
          </a:p>
          <a:p>
            <a:pPr lvl="0"/>
            <a:r>
              <a:rPr lang="ru-RU" dirty="0"/>
              <a:t> Показатель диспансеризации больных детей: число пациентов, состоящих на диспансерном учете на конец года х 100 / общее количество больных детей на участке.</a:t>
            </a:r>
          </a:p>
          <a:p>
            <a:pPr lvl="0"/>
            <a:r>
              <a:rPr lang="ru-RU" dirty="0"/>
              <a:t> Показатель эффективности диспансеризации: число детей, снятых с диспансерного учета в связи с выздоровлением / общее число детей, состоящих на диспансерном учете на конец года. </a:t>
            </a:r>
          </a:p>
          <a:p>
            <a:r>
              <a:rPr lang="ru-RU" dirty="0"/>
              <a:t>	Этот показатель вычисляется по каждой </a:t>
            </a:r>
            <a:r>
              <a:rPr lang="ru-RU" dirty="0" err="1"/>
              <a:t>нозоологической</a:t>
            </a:r>
            <a:r>
              <a:rPr lang="ru-RU" dirty="0"/>
              <a:t> группе </a:t>
            </a:r>
            <a:r>
              <a:rPr lang="ru-RU" dirty="0" smtClean="0"/>
              <a:t>отдельно, а так же по группе ЧДБ. </a:t>
            </a:r>
            <a:r>
              <a:rPr lang="ru-RU" dirty="0"/>
              <a:t>Так же рассчитываются показатели эффективности диспансеризации, формируемые как «улучшение», «без перемен», «ухудшение». Отражают эффективность диспансеризации и показатели частоты обострений.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93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945A3A-8D9B-489B-9D3D-715ECEC44601}" type="slidenum">
              <a:rPr lang="ru-RU"/>
              <a:pPr eaLnBrk="1" hangingPunct="1"/>
              <a:t>54</a:t>
            </a:fld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rgbClr val="000066"/>
                </a:solidFill>
              </a:rPr>
              <a:t>Кафедра поликлинической педиатрии и пропедевтики детских болезней с курсом ПО</a:t>
            </a:r>
            <a:r>
              <a:rPr lang="ru-RU" sz="4000" b="1" smtClean="0">
                <a:solidFill>
                  <a:srgbClr val="000066"/>
                </a:solidFill>
              </a:rPr>
              <a:t/>
            </a:r>
            <a:br>
              <a:rPr lang="ru-RU" sz="4000" b="1" smtClean="0">
                <a:solidFill>
                  <a:srgbClr val="000066"/>
                </a:solidFill>
              </a:rPr>
            </a:br>
            <a:endParaRPr lang="ru-RU" sz="4000" b="1" smtClean="0">
              <a:solidFill>
                <a:srgbClr val="000066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4581128"/>
            <a:ext cx="6192813" cy="20450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myugal</a:t>
            </a:r>
            <a:r>
              <a:rPr lang="ru-RU" sz="3000" i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3000" i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3000" i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000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gordiezav@yandex.ru</a:t>
            </a:r>
            <a:endParaRPr lang="ru-RU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000" i="1" u="sng" dirty="0"/>
          </a:p>
          <a:p>
            <a:pPr algn="ctr">
              <a:lnSpc>
                <a:spcPct val="80000"/>
              </a:lnSpc>
              <a:buNone/>
            </a:pPr>
            <a:endParaRPr lang="ru-RU" sz="2000" i="1" u="sng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A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sp>
        <p:nvSpPr>
          <p:cNvPr id="2053" name="AutoShape 4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AutoShape 5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AutoShape 6" descr="%D0%BC%D0%B5%D0%B4%D1%81%D0%B5%D1%81%D1%82%D1%80%D0%B0-%D1%81-%D1%83%D0%BA%D0%BE%D0%BB%D0%BE%D0%BC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30175" y="46038"/>
            <a:ext cx="5076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340767"/>
            <a:ext cx="190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7" y="1369398"/>
            <a:ext cx="20882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169915" cy="20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поиска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12068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21.11.2011 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323-ФЗ 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 основах охраны здоровья граждан в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37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40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санаторно-курортное лечения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 клинические рекомендации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Внебольничная пневмония у детей, 2015г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медицинской помощи детям с кистозным фиброзом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муковисцидозом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2015г.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 бронхолегочной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дисплазией, 2014г.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Национальная программа «Бронхиальная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астма у детей. Стратегия лечения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профилактика», 2012г.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Оказание медицинской помощи  детям с бронхиальной астмой, 2015г. </a:t>
            </a:r>
          </a:p>
          <a:p>
            <a:pPr marL="0" indent="0">
              <a:buNone/>
            </a:pPr>
            <a:r>
              <a:rPr lang="ru-RU" sz="2400" u="sng" dirty="0">
                <a:hlinkClick r:id="rId2"/>
              </a:rPr>
              <a:t>https://www.rosminzdrav.ru</a:t>
            </a:r>
            <a:r>
              <a:rPr lang="ru-RU" sz="2400" u="sng" dirty="0" smtClean="0">
                <a:hlinkClick r:id="rId2"/>
              </a:rPr>
              <a:t>/</a:t>
            </a:r>
          </a:p>
          <a:p>
            <a:pPr marL="0" indent="0">
              <a:buNone/>
            </a:pPr>
            <a:r>
              <a:rPr lang="ru-RU" sz="2400" u="sng" dirty="0" smtClean="0"/>
              <a:t>http</a:t>
            </a:r>
            <a:r>
              <a:rPr lang="ru-RU" sz="2400" u="sng" dirty="0"/>
              <a:t>://</a:t>
            </a:r>
            <a:r>
              <a:rPr lang="ru-RU" sz="2400" u="sng" dirty="0" smtClean="0"/>
              <a:t>mzur.ru/</a:t>
            </a:r>
            <a:endParaRPr lang="ru-RU" sz="2400" dirty="0"/>
          </a:p>
          <a:p>
            <a:pPr marL="0" indent="0">
              <a:buNone/>
            </a:pPr>
            <a:r>
              <a:rPr lang="ru-RU" sz="2400" u="sng" dirty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http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www.consultant.ru/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1791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Сайты МЗ РФ и Красноярского края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42535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 декабря 2015 г. № 2724-р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«Перечень жизненно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необходимых и важнейших лекарственных препаратов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медицинского применения на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Постановление Правительства Красноярского края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23 декабря 2014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№ 636-п «Об утверждении территориальной программы государственных гарантий бесплатного оказания гражданам РФ медицинской помощи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расноярском крае на 2015 год и плановый период 2016 и 2017 годов»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санаториев для лечения детей на 2016 год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Adminn\Desktop\доклад\logo-86a2d56450066ca62b51c37e7eed33ce12a0d51bcdd2e14b5f83a5524c9ac1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48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n\Desktop\доклад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16835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БРОНХИАЛЬНАЯ АСТМА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CINA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Контроль </a:t>
            </a:r>
            <a:r>
              <a:rPr lang="ru-RU" b="1" dirty="0"/>
              <a:t>управления симптомов и факторов риска неблагоприятных исходов (расчет «будущих рисков ») </a:t>
            </a:r>
            <a:endParaRPr lang="ru-RU" dirty="0"/>
          </a:p>
          <a:p>
            <a:r>
              <a:rPr lang="ru-RU" b="1" dirty="0"/>
              <a:t>Каждый пациент должен иметь индивидуальный письменный план действий астмы </a:t>
            </a:r>
            <a:endParaRPr lang="ru-RU" dirty="0"/>
          </a:p>
          <a:p>
            <a:r>
              <a:rPr lang="ru-RU" b="1" dirty="0"/>
              <a:t>Персонализированное управление астмы.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41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marina\Pictures\80726629_large_aybo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5"/>
          <a:stretch>
            <a:fillRect/>
          </a:stretch>
        </p:blipFill>
        <p:spPr bwMode="auto">
          <a:xfrm>
            <a:off x="5778500" y="714375"/>
            <a:ext cx="3365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1"/>
          <p:cNvSpPr>
            <a:spLocks noChangeArrowheads="1"/>
          </p:cNvSpPr>
          <p:nvPr/>
        </p:nvSpPr>
        <p:spPr bwMode="auto">
          <a:xfrm>
            <a:off x="142875" y="857250"/>
            <a:ext cx="6572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1. Скрининг- обследование 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Приказ МЗРФ №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621 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от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30.12.03 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г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. «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О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комплексной оценке состояния  здоровья детей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»)</a:t>
            </a:r>
            <a:r>
              <a:rPr lang="ru-RU" sz="2200" b="1" i="1">
                <a:solidFill>
                  <a:srgbClr val="000066"/>
                </a:solidFill>
                <a:latin typeface="Calibri" pitchFamily="34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2. Наблюдение </a:t>
            </a:r>
            <a:r>
              <a:rPr lang="ru-RU" sz="2200" b="1">
                <a:solidFill>
                  <a:srgbClr val="990033"/>
                </a:solidFill>
                <a:latin typeface="Calibri" pitchFamily="34" charset="0"/>
              </a:rPr>
              <a:t>во </a:t>
            </a:r>
            <a:r>
              <a:rPr lang="en-US" sz="2200" b="1">
                <a:solidFill>
                  <a:srgbClr val="990033"/>
                </a:solidFill>
                <a:latin typeface="Calibri" pitchFamily="34" charset="0"/>
              </a:rPr>
              <a:t>II</a:t>
            </a:r>
            <a:r>
              <a:rPr lang="ru-RU" sz="2200" b="1">
                <a:solidFill>
                  <a:srgbClr val="990033"/>
                </a:solidFill>
                <a:latin typeface="Calibri" pitchFamily="34" charset="0"/>
              </a:rPr>
              <a:t>-й группе</a:t>
            </a: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 здоровья;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3. Динамический контроль за состоянием здоровья при профосмотрах и ежегодно врачом педиатром; консультация ЛОР врача, аллерголога- иммунолога;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42875" y="3643313"/>
            <a:ext cx="63579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4. Организация и оценка эффективности оздоровительных мероприятий</a:t>
            </a:r>
            <a:r>
              <a:rPr lang="ru-RU" sz="22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своевременная санация очагов хронической инфекции</a:t>
            </a:r>
            <a:r>
              <a:rPr lang="ru-RU" sz="22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200" b="1">
                <a:solidFill>
                  <a:srgbClr val="000066"/>
                </a:solidFill>
                <a:latin typeface="Calibri" pitchFamily="34" charset="0"/>
              </a:rPr>
              <a:t>восстановление работоспособности и физического развития детей</a:t>
            </a:r>
            <a:endParaRPr lang="ru-RU" sz="2200" b="1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" y="5643563"/>
            <a:ext cx="8786813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сохранение, дальнейшее развитие, укрепление здоровья и обеспечение своевременной психосоциальной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адаптации</a:t>
            </a:r>
            <a:endParaRPr lang="ru-RU" sz="2400" b="1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4" name="Rectangle 2"/>
          <p:cNvSpPr txBox="1">
            <a:spLocks noChangeArrowheads="1"/>
          </p:cNvSpPr>
          <p:nvPr/>
        </p:nvSpPr>
        <p:spPr bwMode="auto">
          <a:xfrm>
            <a:off x="468313" y="214313"/>
            <a:ext cx="7772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Диспансеризация ЧБД</a:t>
            </a:r>
          </a:p>
        </p:txBody>
      </p:sp>
    </p:spTree>
    <p:extLst>
      <p:ext uri="{BB962C8B-B14F-4D97-AF65-F5344CB8AC3E}">
        <p14:creationId xmlns:p14="http://schemas.microsoft.com/office/powerpoint/2010/main" val="2647211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1553</Words>
  <Application>Microsoft Office PowerPoint</Application>
  <PresentationFormat>Экран (4:3)</PresentationFormat>
  <Paragraphs>309</Paragraphs>
  <Slides>54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Амбулаторная практика и диспансерное наблюдение за детьми с респираторной патологией</vt:lpstr>
      <vt:lpstr>Амбулаторная тактика?</vt:lpstr>
      <vt:lpstr>Презентация PowerPoint</vt:lpstr>
      <vt:lpstr>Презентация PowerPoint</vt:lpstr>
      <vt:lpstr>Чем руководствуется участковый педиатр при поиске ответа о необходимости диспансерного наблюдения?</vt:lpstr>
      <vt:lpstr>Алгоритм поиска</vt:lpstr>
      <vt:lpstr>Сайты МЗ РФ и Красноярского края</vt:lpstr>
      <vt:lpstr> БРОНХИАЛЬНАЯ АСТМА 2016 г. CINA </vt:lpstr>
      <vt:lpstr>Презентация PowerPoint</vt:lpstr>
      <vt:lpstr>Учебные пособия, методические рекомендации, монографии, статьи</vt:lpstr>
      <vt:lpstr>Презентация PowerPoint</vt:lpstr>
      <vt:lpstr>Ведение пациентов с БА</vt:lpstr>
      <vt:lpstr>Презентация PowerPoint</vt:lpstr>
      <vt:lpstr>В период обострения и в ремиссию: противовирусная терапия</vt:lpstr>
      <vt:lpstr>Презентация PowerPoint</vt:lpstr>
      <vt:lpstr>Немедикаментозные методы лечения 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диспансеризации ЧБД:</vt:lpstr>
      <vt:lpstr>Презентация PowerPoint</vt:lpstr>
      <vt:lpstr>Использовать до и после вакцинации общеукрепляющую и стимулирующую терапию (витамины, препараты интерферона, антиоксиданты, биостимуляторы, адаптогены); </vt:lpstr>
      <vt:lpstr>Презентация PowerPoint</vt:lpstr>
      <vt:lpstr>Презентация PowerPoint</vt:lpstr>
      <vt:lpstr>Влияние показателей диспансеризации на оплату труда участкового педиатра</vt:lpstr>
      <vt:lpstr>Презентация PowerPoint</vt:lpstr>
      <vt:lpstr>Показатели диспансеризации</vt:lpstr>
      <vt:lpstr>Кафедра поликлинической педиатрии и пропедевтики детских болезней с курсом ПО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32</cp:revision>
  <dcterms:created xsi:type="dcterms:W3CDTF">2016-11-24T12:48:45Z</dcterms:created>
  <dcterms:modified xsi:type="dcterms:W3CDTF">2016-11-26T11:44:40Z</dcterms:modified>
</cp:coreProperties>
</file>