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7" r:id="rId9"/>
    <p:sldId id="262" r:id="rId10"/>
    <p:sldId id="263" r:id="rId11"/>
    <p:sldId id="265" r:id="rId12"/>
    <p:sldId id="266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4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B6-47B3-A427-3C1C86DA3C96}"/>
              </c:ext>
            </c:extLst>
          </c:dPt>
          <c:dPt>
            <c:idx val="1"/>
            <c:bubble3D val="0"/>
            <c:explosion val="23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DB6-47B3-A427-3C1C86DA3C9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DB6-47B3-A427-3C1C86DA3C9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DB6-47B3-A427-3C1C86DA3C96}"/>
              </c:ext>
            </c:extLst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9F-4013-B09D-3043426516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Показатель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25400" cap="rnd">
                <a:solidFill>
                  <a:schemeClr val="bg2">
                    <a:lumMod val="60000"/>
                    <a:lumOff val="40000"/>
                  </a:schemeClr>
                </a:solidFill>
              </a:ln>
              <a:effectLst/>
            </c:spPr>
            <c:trendlineType val="linear"/>
            <c:dispRSqr val="0"/>
            <c:dispEq val="0"/>
          </c:trendline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8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96-4741-8B95-9EC31374F2E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22623344"/>
        <c:axId val="1122626672"/>
      </c:lineChart>
      <c:catAx>
        <c:axId val="112262334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2626672"/>
        <c:crosses val="autoZero"/>
        <c:auto val="1"/>
        <c:lblAlgn val="ctr"/>
        <c:lblOffset val="100"/>
        <c:noMultiLvlLbl val="0"/>
      </c:catAx>
      <c:valAx>
        <c:axId val="112262667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2623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529F-AFF4-41D9-9D07-134F8B2FE54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5717-625C-4942-BCA2-E9D3D8F04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851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529F-AFF4-41D9-9D07-134F8B2FE54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5717-625C-4942-BCA2-E9D3D8F04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04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529F-AFF4-41D9-9D07-134F8B2FE54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5717-625C-4942-BCA2-E9D3D8F04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052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529F-AFF4-41D9-9D07-134F8B2FE54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5717-625C-4942-BCA2-E9D3D8F045F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8002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529F-AFF4-41D9-9D07-134F8B2FE54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5717-625C-4942-BCA2-E9D3D8F04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258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529F-AFF4-41D9-9D07-134F8B2FE54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5717-625C-4942-BCA2-E9D3D8F04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807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529F-AFF4-41D9-9D07-134F8B2FE54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5717-625C-4942-BCA2-E9D3D8F04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490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529F-AFF4-41D9-9D07-134F8B2FE54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5717-625C-4942-BCA2-E9D3D8F04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301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529F-AFF4-41D9-9D07-134F8B2FE54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5717-625C-4942-BCA2-E9D3D8F04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7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529F-AFF4-41D9-9D07-134F8B2FE54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5717-625C-4942-BCA2-E9D3D8F04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249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529F-AFF4-41D9-9D07-134F8B2FE54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5717-625C-4942-BCA2-E9D3D8F04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569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529F-AFF4-41D9-9D07-134F8B2FE54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5717-625C-4942-BCA2-E9D3D8F04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406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529F-AFF4-41D9-9D07-134F8B2FE54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5717-625C-4942-BCA2-E9D3D8F04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82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529F-AFF4-41D9-9D07-134F8B2FE54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5717-625C-4942-BCA2-E9D3D8F04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90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529F-AFF4-41D9-9D07-134F8B2FE54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5717-625C-4942-BCA2-E9D3D8F04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93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529F-AFF4-41D9-9D07-134F8B2FE54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5717-625C-4942-BCA2-E9D3D8F04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9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529F-AFF4-41D9-9D07-134F8B2FE54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5717-625C-4942-BCA2-E9D3D8F04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83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89529F-AFF4-41D9-9D07-134F8B2FE54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35717-625C-4942-BCA2-E9D3D8F04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669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C12121-BE2E-43FD-BECD-0FF28AEF45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Изучение госпитализированной заболеваемости населения районного центра А.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DB4312-B238-4982-AB31-0278E9AE3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8956" y="4960137"/>
            <a:ext cx="4536374" cy="1463040"/>
          </a:xfrm>
        </p:spPr>
        <p:txBody>
          <a:bodyPr>
            <a:normAutofit/>
          </a:bodyPr>
          <a:lstStyle/>
          <a:p>
            <a:r>
              <a:rPr lang="ru-RU" dirty="0"/>
              <a:t>Выполнила: Ищенко </a:t>
            </a:r>
            <a:r>
              <a:rPr lang="ru-RU"/>
              <a:t>НаталИя</a:t>
            </a:r>
            <a:r>
              <a:rPr lang="ru-RU" dirty="0"/>
              <a:t>, 107 группа педиатрии</a:t>
            </a:r>
          </a:p>
          <a:p>
            <a:r>
              <a:rPr lang="ru-RU" dirty="0"/>
              <a:t>Проверила: к.ф.-м.н., доцент </a:t>
            </a:r>
            <a:r>
              <a:rPr lang="ru-RU" dirty="0" err="1"/>
              <a:t>Голденок</a:t>
            </a:r>
            <a:r>
              <a:rPr lang="ru-RU" dirty="0"/>
              <a:t> Елена Евгеньевна</a:t>
            </a:r>
          </a:p>
        </p:txBody>
      </p:sp>
    </p:spTree>
    <p:extLst>
      <p:ext uri="{BB962C8B-B14F-4D97-AF65-F5344CB8AC3E}">
        <p14:creationId xmlns:p14="http://schemas.microsoft.com/office/powerpoint/2010/main" val="738895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78D15-3428-4A7C-B231-F133ABE5A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Изучение возраста и пола инвалидов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3AE08CC-0D94-4490-8252-1AB21714D4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0662228"/>
              </p:ext>
            </p:extLst>
          </p:nvPr>
        </p:nvGraphicFramePr>
        <p:xfrm>
          <a:off x="1061012" y="2024743"/>
          <a:ext cx="10443601" cy="43914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7140">
                  <a:extLst>
                    <a:ext uri="{9D8B030D-6E8A-4147-A177-3AD203B41FA5}">
                      <a16:colId xmlns:a16="http://schemas.microsoft.com/office/drawing/2014/main" val="1260911269"/>
                    </a:ext>
                  </a:extLst>
                </a:gridCol>
                <a:gridCol w="1249986">
                  <a:extLst>
                    <a:ext uri="{9D8B030D-6E8A-4147-A177-3AD203B41FA5}">
                      <a16:colId xmlns:a16="http://schemas.microsoft.com/office/drawing/2014/main" val="2602737071"/>
                    </a:ext>
                  </a:extLst>
                </a:gridCol>
                <a:gridCol w="1249986">
                  <a:extLst>
                    <a:ext uri="{9D8B030D-6E8A-4147-A177-3AD203B41FA5}">
                      <a16:colId xmlns:a16="http://schemas.microsoft.com/office/drawing/2014/main" val="2982380091"/>
                    </a:ext>
                  </a:extLst>
                </a:gridCol>
                <a:gridCol w="1125605">
                  <a:extLst>
                    <a:ext uri="{9D8B030D-6E8A-4147-A177-3AD203B41FA5}">
                      <a16:colId xmlns:a16="http://schemas.microsoft.com/office/drawing/2014/main" val="2866662528"/>
                    </a:ext>
                  </a:extLst>
                </a:gridCol>
                <a:gridCol w="1125605">
                  <a:extLst>
                    <a:ext uri="{9D8B030D-6E8A-4147-A177-3AD203B41FA5}">
                      <a16:colId xmlns:a16="http://schemas.microsoft.com/office/drawing/2014/main" val="1053823385"/>
                    </a:ext>
                  </a:extLst>
                </a:gridCol>
                <a:gridCol w="1125605">
                  <a:extLst>
                    <a:ext uri="{9D8B030D-6E8A-4147-A177-3AD203B41FA5}">
                      <a16:colId xmlns:a16="http://schemas.microsoft.com/office/drawing/2014/main" val="1669109545"/>
                    </a:ext>
                  </a:extLst>
                </a:gridCol>
                <a:gridCol w="1319674">
                  <a:extLst>
                    <a:ext uri="{9D8B030D-6E8A-4147-A177-3AD203B41FA5}">
                      <a16:colId xmlns:a16="http://schemas.microsoft.com/office/drawing/2014/main" val="4210422524"/>
                    </a:ext>
                  </a:extLst>
                </a:gridCol>
              </a:tblGrid>
              <a:tr h="12938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500" dirty="0">
                          <a:effectLst/>
                          <a:latin typeface="+mj-lt"/>
                        </a:rPr>
                        <a:t>Возрастная группа</a:t>
                      </a:r>
                      <a:endParaRPr lang="ru-RU" sz="25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508" marR="123508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500" dirty="0">
                          <a:effectLst/>
                          <a:latin typeface="+mj-lt"/>
                        </a:rPr>
                        <a:t>2019</a:t>
                      </a:r>
                      <a:endParaRPr lang="ru-RU" sz="25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508" marR="123508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508" marR="123508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500" dirty="0">
                          <a:effectLst/>
                          <a:latin typeface="+mj-lt"/>
                        </a:rPr>
                        <a:t>2020</a:t>
                      </a:r>
                      <a:endParaRPr lang="ru-RU" sz="25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508" marR="123508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508" marR="123508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500" dirty="0">
                          <a:effectLst/>
                          <a:latin typeface="+mj-lt"/>
                        </a:rPr>
                        <a:t>2021</a:t>
                      </a:r>
                      <a:endParaRPr lang="ru-RU" sz="25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123508" marR="123508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500" dirty="0">
                          <a:effectLst/>
                        </a:rPr>
                        <a:t>2021</a:t>
                      </a:r>
                      <a:endParaRPr lang="ru-RU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508" marR="123508" marT="0" marB="0"/>
                </a:tc>
                <a:extLst>
                  <a:ext uri="{0D108BD9-81ED-4DB2-BD59-A6C34878D82A}">
                    <a16:rowId xmlns:a16="http://schemas.microsoft.com/office/drawing/2014/main" val="3875914869"/>
                  </a:ext>
                </a:extLst>
              </a:tr>
              <a:tr h="6195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5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508" marR="1235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5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 marL="123508" marR="1235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5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</a:p>
                  </a:txBody>
                  <a:tcPr marL="123508" marR="1235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5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 marL="123508" marR="1235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5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</a:p>
                  </a:txBody>
                  <a:tcPr marL="123508" marR="1235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5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 marL="123508" marR="1235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5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</a:p>
                  </a:txBody>
                  <a:tcPr marL="123508" marR="123508" marT="0" marB="0"/>
                </a:tc>
                <a:extLst>
                  <a:ext uri="{0D108BD9-81ED-4DB2-BD59-A6C34878D82A}">
                    <a16:rowId xmlns:a16="http://schemas.microsoft.com/office/drawing/2014/main" val="130598402"/>
                  </a:ext>
                </a:extLst>
              </a:tr>
              <a:tr h="6195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500" dirty="0">
                          <a:effectLst/>
                          <a:latin typeface="+mj-lt"/>
                        </a:rPr>
                        <a:t>Младше 14 лет</a:t>
                      </a:r>
                      <a:endParaRPr lang="ru-RU" sz="25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508" marR="1235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5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508" marR="1235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5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508" marR="1235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5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508" marR="1235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5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508" marR="1235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5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508" marR="1235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5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508" marR="123508" marT="0" marB="0"/>
                </a:tc>
                <a:extLst>
                  <a:ext uri="{0D108BD9-81ED-4DB2-BD59-A6C34878D82A}">
                    <a16:rowId xmlns:a16="http://schemas.microsoft.com/office/drawing/2014/main" val="3106919657"/>
                  </a:ext>
                </a:extLst>
              </a:tr>
              <a:tr h="6195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500">
                          <a:effectLst/>
                          <a:latin typeface="+mj-lt"/>
                        </a:rPr>
                        <a:t>15-40 лет</a:t>
                      </a:r>
                      <a:endParaRPr lang="ru-RU" sz="25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508" marR="1235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5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508" marR="1235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5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508" marR="1235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5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508" marR="1235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5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508" marR="1235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5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508" marR="1235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5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508" marR="123508" marT="0" marB="0"/>
                </a:tc>
                <a:extLst>
                  <a:ext uri="{0D108BD9-81ED-4DB2-BD59-A6C34878D82A}">
                    <a16:rowId xmlns:a16="http://schemas.microsoft.com/office/drawing/2014/main" val="2038891456"/>
                  </a:ext>
                </a:extLst>
              </a:tr>
              <a:tr h="6195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500">
                          <a:effectLst/>
                          <a:latin typeface="+mj-lt"/>
                        </a:rPr>
                        <a:t>40-55 лет</a:t>
                      </a:r>
                      <a:endParaRPr lang="ru-RU" sz="25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508" marR="1235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5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508" marR="1235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5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508" marR="1235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5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508" marR="1235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5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508" marR="1235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5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508" marR="1235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5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508" marR="123508" marT="0" marB="0"/>
                </a:tc>
                <a:extLst>
                  <a:ext uri="{0D108BD9-81ED-4DB2-BD59-A6C34878D82A}">
                    <a16:rowId xmlns:a16="http://schemas.microsoft.com/office/drawing/2014/main" val="3393758258"/>
                  </a:ext>
                </a:extLst>
              </a:tr>
              <a:tr h="6195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500">
                          <a:effectLst/>
                          <a:latin typeface="+mj-lt"/>
                        </a:rPr>
                        <a:t>56 лет и старше</a:t>
                      </a:r>
                      <a:endParaRPr lang="ru-RU" sz="25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508" marR="1235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5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508" marR="1235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5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508" marR="1235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5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508" marR="1235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5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508" marR="1235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5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508" marR="1235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5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3508" marR="123508" marT="0" marB="0"/>
                </a:tc>
                <a:extLst>
                  <a:ext uri="{0D108BD9-81ED-4DB2-BD59-A6C34878D82A}">
                    <a16:rowId xmlns:a16="http://schemas.microsoft.com/office/drawing/2014/main" val="2531754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280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2BA079-B134-4E23-AC98-10FCB728E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Расчет показателей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77420-B0AB-4AC2-BA59-B9BCEF2B2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069" y="1778091"/>
            <a:ext cx="4644421" cy="438955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Для расчета экстенсивных показателей необходимо найти отношение количества человек в конкретной группе ко всем людям в группе:</a:t>
            </a:r>
          </a:p>
          <a:p>
            <a:pPr lvl="1"/>
            <a:r>
              <a:rPr lang="ru-RU" dirty="0"/>
              <a:t>Доля </a:t>
            </a:r>
            <a:r>
              <a:rPr lang="ru-RU" dirty="0" err="1"/>
              <a:t>госпитализировнных</a:t>
            </a:r>
            <a:r>
              <a:rPr lang="ru-RU" dirty="0"/>
              <a:t> по причине </a:t>
            </a:r>
            <a:r>
              <a:rPr lang="ru-RU" sz="1800" kern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респираторных заболеваний</a:t>
            </a:r>
          </a:p>
          <a:p>
            <a:pPr lvl="1"/>
            <a:r>
              <a:rPr lang="ru-RU" dirty="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+mn-cs"/>
              </a:rPr>
              <a:t>Доля госпитализированных из-за </a:t>
            </a:r>
            <a:r>
              <a:rPr lang="ru-RU" sz="1800" kern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обострений заболеваний сердечно-сосудистой системы</a:t>
            </a:r>
          </a:p>
          <a:p>
            <a:pPr lvl="1"/>
            <a:r>
              <a:rPr lang="ru-RU" dirty="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+mn-cs"/>
              </a:rPr>
              <a:t>Доля госпитализированных по </a:t>
            </a:r>
            <a:r>
              <a:rPr lang="ru-RU" sz="1800" kern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причинам травм</a:t>
            </a:r>
            <a:endParaRPr lang="ru-RU" dirty="0"/>
          </a:p>
          <a:p>
            <a:r>
              <a:rPr lang="ru-RU" dirty="0"/>
              <a:t>Экстенсивные показатели наиболее информативно отражаются секторной диаграммой.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CAFA4E0B-85E0-473A-BD0B-7D2119FD8C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0269285"/>
              </p:ext>
            </p:extLst>
          </p:nvPr>
        </p:nvGraphicFramePr>
        <p:xfrm>
          <a:off x="5884164" y="1778091"/>
          <a:ext cx="5888841" cy="3925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4768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2024D6-8FB7-4C2A-8ADD-E5FD90FC3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Расчет показателей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69C850-90B3-467E-A56C-EBF545B1D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4644421" cy="4257052"/>
          </a:xfrm>
        </p:spPr>
        <p:txBody>
          <a:bodyPr>
            <a:normAutofit/>
          </a:bodyPr>
          <a:lstStyle/>
          <a:p>
            <a:r>
              <a:rPr lang="ru-RU" dirty="0"/>
              <a:t>Для расчета интенсивных показателей (например, на 1000 человек) необходимо найти отношение количества человек в исследуемой группе ко всему населению.</a:t>
            </a:r>
          </a:p>
          <a:p>
            <a:r>
              <a:rPr lang="ru-RU" dirty="0"/>
              <a:t>Для наибольшей информативности интенсивные показатели описываются графиком, например, изменение показателя госпитализируемых за 4 года.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160CBD79-DC11-46B9-9E03-4D3421BFE9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8921005"/>
              </p:ext>
            </p:extLst>
          </p:nvPr>
        </p:nvGraphicFramePr>
        <p:xfrm>
          <a:off x="5986483" y="2015732"/>
          <a:ext cx="5840845" cy="389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2465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4FA05D-05DA-48F0-B8D7-1561F6D92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535A62-8EEC-47D8-AD8D-11A728E23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Полученный показатель темпа роста характеризует исследуемое нами изменение показателя инвалидизации, полученные экстенсивные показатели характеризуют структуру явления.</a:t>
            </a:r>
          </a:p>
        </p:txBody>
      </p:sp>
    </p:spTree>
    <p:extLst>
      <p:ext uri="{BB962C8B-B14F-4D97-AF65-F5344CB8AC3E}">
        <p14:creationId xmlns:p14="http://schemas.microsoft.com/office/powerpoint/2010/main" val="2658375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3AAAE-155A-4D0F-9BDC-2800F06DD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Поставленная задача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22B148-041D-41F0-B770-165C29B59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Изучить госпитализированную заболеваемость населения районного центра А в динамике за 3 года. Разработать комплекс мероприятий в работе поликлиники и стационара ЦРБ. Единицей учета считать случай госпитализации больного в стационар по поводу заболевания. В качестве учетных документов использовать «Статистическую карту выбывшего из стационара» (ф. 066/у), Статистический талон (ф. 025-2/у), а также карту стационарного больного (ф. 003).</a:t>
            </a:r>
          </a:p>
        </p:txBody>
      </p:sp>
    </p:spTree>
    <p:extLst>
      <p:ext uri="{BB962C8B-B14F-4D97-AF65-F5344CB8AC3E}">
        <p14:creationId xmlns:p14="http://schemas.microsoft.com/office/powerpoint/2010/main" val="2381457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833F1F-5E2E-417E-AF1B-71A09126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и 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0BC810-D23E-46B2-BD56-3DFC5A1D5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Цель: изучение госпитализированной заболеваемости населения районного центра А</a:t>
            </a:r>
          </a:p>
          <a:p>
            <a:r>
              <a:rPr lang="ru-RU" dirty="0"/>
              <a:t>Задачи:</a:t>
            </a:r>
          </a:p>
          <a:p>
            <a:pPr lvl="1"/>
            <a:r>
              <a:rPr lang="ru-RU" dirty="0"/>
              <a:t>Изучить возможные причины первичной заболеваемости</a:t>
            </a:r>
          </a:p>
          <a:p>
            <a:pPr lvl="1"/>
            <a:r>
              <a:rPr lang="ru-RU" dirty="0"/>
              <a:t>Провести расчет экстенсивных и интенсивных показателей</a:t>
            </a:r>
          </a:p>
          <a:p>
            <a:pPr lvl="1"/>
            <a:r>
              <a:rPr lang="ru-RU" dirty="0"/>
              <a:t>Сделать выводы о заболеваемости</a:t>
            </a:r>
          </a:p>
          <a:p>
            <a:r>
              <a:rPr lang="ru-RU" dirty="0"/>
              <a:t>Гипотеза: заболеваемость населения районного центра А. </a:t>
            </a:r>
            <a:r>
              <a:rPr lang="ru-RU" dirty="0" err="1"/>
              <a:t>умнеьшилась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25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D903C1-91C4-420C-9A2C-CF7A8A13B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Объект и предмет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BFF814-C5BC-4120-8B7A-8ED5502E1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Объект исследования: первичная заболеваемость</a:t>
            </a:r>
          </a:p>
          <a:p>
            <a:r>
              <a:rPr lang="ru-RU" dirty="0"/>
              <a:t>Единица исследования: случай госпитализации больного в стационар по поводу заболевания</a:t>
            </a:r>
          </a:p>
          <a:p>
            <a:r>
              <a:rPr lang="ru-RU" dirty="0"/>
              <a:t>Предмет исследования: причины первичной заболеваемости населения</a:t>
            </a:r>
          </a:p>
          <a:p>
            <a:pPr marL="0" indent="0">
              <a:buNone/>
            </a:pPr>
            <a:r>
              <a:rPr lang="ru-RU" dirty="0"/>
              <a:t>Обеспечение репрезентативности происходит за счет исследования достаточно крупной выборки, состоящей из всего районного пункта.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1208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D2E589-C5CC-4A58-89E3-7A03D655F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первичного наблюдения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A7ADBD-F6C1-4A39-B231-EA134451D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715109" cy="4195481"/>
          </a:xfrm>
        </p:spPr>
        <p:txBody>
          <a:bodyPr>
            <a:normAutofit/>
          </a:bodyPr>
          <a:lstStyle/>
          <a:p>
            <a:pPr lvl="1"/>
            <a:r>
              <a:rPr lang="ru-RU" sz="2800" dirty="0"/>
              <a:t>ФИО пациента (на основе ф. 066/у)</a:t>
            </a:r>
          </a:p>
          <a:p>
            <a:pPr lvl="1"/>
            <a:r>
              <a:rPr lang="ru-RU" sz="2800" dirty="0"/>
              <a:t>Пол пациента (на основе ф. 066/у)</a:t>
            </a:r>
          </a:p>
          <a:p>
            <a:pPr lvl="1"/>
            <a:r>
              <a:rPr lang="ru-RU" sz="2800" dirty="0"/>
              <a:t>Дата постановки на учет (на основе ф. 025-2/у)</a:t>
            </a:r>
          </a:p>
          <a:p>
            <a:pPr lvl="1"/>
            <a:r>
              <a:rPr lang="ru-RU" sz="2800" dirty="0"/>
              <a:t>Заболевание, по причине которого диспансеризация (на основе ф. 025-2/у)</a:t>
            </a:r>
          </a:p>
          <a:p>
            <a:pPr lvl="1"/>
            <a:r>
              <a:rPr lang="ru-RU" sz="2800" dirty="0"/>
              <a:t>Медицинское заключение (на основе ф. 003)</a:t>
            </a:r>
          </a:p>
          <a:p>
            <a:pPr lvl="1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2999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07B98-4667-4A97-A806-07C0307D0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4082262" cy="1499616"/>
          </a:xfrm>
        </p:spPr>
        <p:txBody>
          <a:bodyPr/>
          <a:lstStyle/>
          <a:p>
            <a:r>
              <a:rPr lang="ru-RU" dirty="0"/>
              <a:t>Учетные документы</a:t>
            </a:r>
          </a:p>
        </p:txBody>
      </p:sp>
      <p:pic>
        <p:nvPicPr>
          <p:cNvPr id="1030" name="Picture 6" descr="Медицинская справка для водителей. Форма 003-В/у | Образец - бланк - форма  - 2022">
            <a:extLst>
              <a:ext uri="{FF2B5EF4-FFF2-40B4-BE49-F238E27FC236}">
                <a16:creationId xmlns:a16="http://schemas.microsoft.com/office/drawing/2014/main" id="{BE51941C-98CF-4227-98AA-1731D5C97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681" y="214420"/>
            <a:ext cx="4585241" cy="642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830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07B98-4667-4A97-A806-07C0307D0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4082262" cy="1499616"/>
          </a:xfrm>
        </p:spPr>
        <p:txBody>
          <a:bodyPr/>
          <a:lstStyle/>
          <a:p>
            <a:r>
              <a:rPr lang="ru-RU" dirty="0"/>
              <a:t>Учетные документы</a:t>
            </a:r>
          </a:p>
        </p:txBody>
      </p:sp>
      <p:pic>
        <p:nvPicPr>
          <p:cNvPr id="3" name="Picture 2" descr="Форма 066/у-02: статистическая карта выбывшего из стационара  круглосуточного пребывания, дневного стационара при больничном учреждении">
            <a:extLst>
              <a:ext uri="{FF2B5EF4-FFF2-40B4-BE49-F238E27FC236}">
                <a16:creationId xmlns:a16="http://schemas.microsoft.com/office/drawing/2014/main" id="{F18831A8-AD08-46FB-9E1B-5827F4ACF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390" y="1537236"/>
            <a:ext cx="6664407" cy="428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342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BC0F6B-FFE6-4341-826F-58413E7C0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571" y="131966"/>
            <a:ext cx="4656117" cy="6594068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9235695-C82F-4B71-83D3-11049FD3B293}"/>
              </a:ext>
            </a:extLst>
          </p:cNvPr>
          <p:cNvSpPr txBox="1">
            <a:spLocks/>
          </p:cNvSpPr>
          <p:nvPr/>
        </p:nvSpPr>
        <p:spPr>
          <a:xfrm>
            <a:off x="1024128" y="585216"/>
            <a:ext cx="4082262" cy="14996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/>
              <a:t>Учетные документы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876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F9F70D-4793-4D32-A7ED-F7EC65490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Изучение количественной структуры госпитализированных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D9A81A4-3487-4A31-8F25-BDFFCCD2B1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8054842"/>
              </p:ext>
            </p:extLst>
          </p:nvPr>
        </p:nvGraphicFramePr>
        <p:xfrm>
          <a:off x="1616528" y="2428361"/>
          <a:ext cx="9594168" cy="42052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2750">
                  <a:extLst>
                    <a:ext uri="{9D8B030D-6E8A-4147-A177-3AD203B41FA5}">
                      <a16:colId xmlns:a16="http://schemas.microsoft.com/office/drawing/2014/main" val="489028667"/>
                    </a:ext>
                  </a:extLst>
                </a:gridCol>
                <a:gridCol w="1463867">
                  <a:extLst>
                    <a:ext uri="{9D8B030D-6E8A-4147-A177-3AD203B41FA5}">
                      <a16:colId xmlns:a16="http://schemas.microsoft.com/office/drawing/2014/main" val="2925508740"/>
                    </a:ext>
                  </a:extLst>
                </a:gridCol>
                <a:gridCol w="1463867">
                  <a:extLst>
                    <a:ext uri="{9D8B030D-6E8A-4147-A177-3AD203B41FA5}">
                      <a16:colId xmlns:a16="http://schemas.microsoft.com/office/drawing/2014/main" val="3982854275"/>
                    </a:ext>
                  </a:extLst>
                </a:gridCol>
                <a:gridCol w="1318204">
                  <a:extLst>
                    <a:ext uri="{9D8B030D-6E8A-4147-A177-3AD203B41FA5}">
                      <a16:colId xmlns:a16="http://schemas.microsoft.com/office/drawing/2014/main" val="3727903801"/>
                    </a:ext>
                  </a:extLst>
                </a:gridCol>
                <a:gridCol w="1545480">
                  <a:extLst>
                    <a:ext uri="{9D8B030D-6E8A-4147-A177-3AD203B41FA5}">
                      <a16:colId xmlns:a16="http://schemas.microsoft.com/office/drawing/2014/main" val="2613788480"/>
                    </a:ext>
                  </a:extLst>
                </a:gridCol>
              </a:tblGrid>
              <a:tr h="3476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Количество госпитализированных</a:t>
                      </a:r>
                      <a:endParaRPr lang="ru-RU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2019</a:t>
                      </a:r>
                      <a:endParaRPr lang="ru-RU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  <a:latin typeface="+mj-lt"/>
                        </a:rPr>
                        <a:t>2020</a:t>
                      </a:r>
                      <a:endParaRPr lang="ru-RU" sz="18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2021</a:t>
                      </a:r>
                      <a:endParaRPr lang="ru-RU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6971306"/>
                  </a:ext>
                </a:extLst>
              </a:tr>
              <a:tr h="7265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Общее количество госпитализированных</a:t>
                      </a:r>
                      <a:endParaRPr lang="ru-RU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8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8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6134830"/>
                  </a:ext>
                </a:extLst>
              </a:tr>
              <a:tr h="7265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Число госпитализированных из-за респираторных заболеваний</a:t>
                      </a:r>
                      <a:endParaRPr lang="ru-RU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8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8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9120940"/>
                  </a:ext>
                </a:extLst>
              </a:tr>
              <a:tr h="7265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Число госпитализированных из-за обострений заболеваний сердечно-сосудистой системы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8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8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8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542140"/>
                  </a:ext>
                </a:extLst>
              </a:tr>
              <a:tr h="7265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Число госпитализированных по причинам травм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8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8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2981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30463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Ион</Template>
  <TotalTime>142</TotalTime>
  <Words>419</Words>
  <PresentationFormat>Широкоэкранный</PresentationFormat>
  <Paragraphs>62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Ион</vt:lpstr>
      <vt:lpstr>Изучение госпитализированной заболеваемости населения районного центра А.</vt:lpstr>
      <vt:lpstr>Поставленная задача исследования</vt:lpstr>
      <vt:lpstr>Цели и задачи</vt:lpstr>
      <vt:lpstr>Объект и предмет исследования</vt:lpstr>
      <vt:lpstr>Образец первичного наблюдения</vt:lpstr>
      <vt:lpstr>Учетные документы</vt:lpstr>
      <vt:lpstr>Учетные документы</vt:lpstr>
      <vt:lpstr>Презентация PowerPoint</vt:lpstr>
      <vt:lpstr>Изучение количественной структуры госпитализированных</vt:lpstr>
      <vt:lpstr>Изучение возраста и пола инвалидов</vt:lpstr>
      <vt:lpstr>Расчет показателей</vt:lpstr>
      <vt:lpstr>Расчет показателей</vt:lpstr>
      <vt:lpstr>Выводы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2022-05-31T18:18:06Z</dcterms:created>
  <dcterms:modified xsi:type="dcterms:W3CDTF">2022-06-01T13:06:27Z</dcterms:modified>
</cp:coreProperties>
</file>