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7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7E7FD-37D9-40E3-A968-8029CE7D1874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62E2-DF93-46E2-93A3-950BB73E6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97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A62E2-DF93-46E2-93A3-950BB73E65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48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0963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7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0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97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525418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7986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7941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0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7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553205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0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F1A15D-E15A-4B00-AAEE-EEDE07DC745B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90DC92-0135-47B7-9209-90FCDCE3F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616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rcrz.kz/docs/clinic_protocol/tc/%D0%9B%D1%8F%D0%BC%D0%B1%D0%BB%D0%B8%D0%BE%D0%B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ls.rosminzdrav.ru/Grls_View_v2.aspx?routingGuid=2da9f2bf-5fea-49ce-93a6-2fd35decf5b2&amp;t=" TargetMode="Externa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z.kz/docs/clinic_protocol/tc/%D0%9B%D1%8F%D0%BC%D0%B1%D0%BB%D0%B8%D0%BE%D0%B7.pdf" TargetMode="External"/><Relationship Id="rId2" Type="http://schemas.openxmlformats.org/officeDocument/2006/relationships/hyperlink" Target="http://grls.rosminzdrav.ru/Grls_View_v2.aspx?routingGuid=e74a796d-55ad-4261-acb2-7518ad21d3d8&amp;t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klinicheskie-i-epidemiologicheskie-aspekty-lyamblioza-u-detey-shkolnogo-vozrasta" TargetMode="External"/><Relationship Id="rId2" Type="http://schemas.openxmlformats.org/officeDocument/2006/relationships/hyperlink" Target="http://grls.rosminzdrav.ru/Grls_View_v2.aspx?routingGuid=084666a3-4b28-46d3-84c1-0bf778d2e5fb&amp;t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rz.kz/docs/clinic_protocol/tc/%D0%9B%D1%8F%D0%BC%D0%B1%D0%BB%D0%B8%D0%BE%D0%B7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klinicheskie-i-epidemiologicheskie-aspekty-lyamblioza-u-detey-shkolnogo-vozrasta" TargetMode="External"/><Relationship Id="rId2" Type="http://schemas.openxmlformats.org/officeDocument/2006/relationships/hyperlink" Target="http://grls.rosminzdrav.ru/Grls_View_v2.aspx?routingGuid=084666a3-4b28-46d3-84c1-0bf778d2e5fb&amp;t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rz.kz/docs/clinic_protocol/tc/%D0%9B%D1%8F%D0%BC%D0%B1%D0%BB%D0%B8%D0%BE%D0%B7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klinicheskie-i-epidemiologicheskie-aspekty-lyamblioza-u-detey-shkolnogo-vozrasta" TargetMode="External"/><Relationship Id="rId2" Type="http://schemas.openxmlformats.org/officeDocument/2006/relationships/hyperlink" Target="http://grls.rosminzdrav.ru/Grls_View_v2.aspx?routingGuid=a4c297e0-d54f-4dd6-91a1-31b60f6bc5d6&amp;t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c162a0ff-c5d9-4903-8c66-20165dc1bb25&amp;t=" TargetMode="External"/><Relationship Id="rId2" Type="http://schemas.openxmlformats.org/officeDocument/2006/relationships/hyperlink" Target="https://cyberleninka.ru/article/n/effektivnost-preparata-stopdiar-v-lechenii-lyamblioz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nikvi.ru/docs/2335_maket_30.pdf" TargetMode="External"/><Relationship Id="rId3" Type="http://schemas.microsoft.com/office/2007/relationships/hdphoto" Target="../media/hdphoto6.wdp"/><Relationship Id="rId7" Type="http://schemas.openxmlformats.org/officeDocument/2006/relationships/hyperlink" Target="http://kokb45.ru/wp-content/uploads/2018/06/Urogenitalnyj-trihomoniaz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medlib.ru/book/ISBN9785970415306.html" TargetMode="Externa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nikvi.ru/docs/2335_maket_30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okb45.ru/wp-content/uploads/2018/06/Urogenitalnyj-trihomoniaz.pdf" TargetMode="External"/><Relationship Id="rId7" Type="http://schemas.microsoft.com/office/2007/relationships/hdphoto" Target="../media/hdphoto8.wdp"/><Relationship Id="rId2" Type="http://schemas.openxmlformats.org/officeDocument/2006/relationships/hyperlink" Target="https://cnikvi.ru/docs/2335_maket_3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library.ru/item.asp?id=26342865" TargetMode="External"/><Relationship Id="rId4" Type="http://schemas.openxmlformats.org/officeDocument/2006/relationships/hyperlink" Target="https://elibrary.ru/item.asp?id=3058546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nikvi.ru/docs/2335_maket_30.pdf" TargetMode="External"/><Relationship Id="rId2" Type="http://schemas.openxmlformats.org/officeDocument/2006/relationships/hyperlink" Target="http://grls.rosminzdrav.ru/Grls_View_v2.aspx?routingGuid=e74a796d-55ad-4261-acb2-7518ad21d3d8&amp;t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brary.ru/item.asp?id=26342865" TargetMode="External"/><Relationship Id="rId5" Type="http://schemas.openxmlformats.org/officeDocument/2006/relationships/hyperlink" Target="https://elibrary.ru/item.asp?id=30585468" TargetMode="External"/><Relationship Id="rId4" Type="http://schemas.openxmlformats.org/officeDocument/2006/relationships/hyperlink" Target="http://kokb45.ru/wp-content/uploads/2018/06/Urogenitalnyj-trihomoniaz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30585468" TargetMode="External"/><Relationship Id="rId2" Type="http://schemas.openxmlformats.org/officeDocument/2006/relationships/hyperlink" Target="http://grls.rosminzdrav.ru/Grls_View_v2.aspx?routingGuid=6fb0d20e-43e1-4154-9761-f078b74455dc&amp;t=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38514324" TargetMode="External"/><Relationship Id="rId2" Type="http://schemas.openxmlformats.org/officeDocument/2006/relationships/hyperlink" Target="http://grls.rosminzdrav.ru/Grls_View_v2.aspx?routingGuid=0d7f5041-f843-4038-bb9e-86fb17c80b42&amp;t=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kb45.ru/wp-content/uploads/2018/06/Urogenitalnyj-trihomoniaz.pdf" TargetMode="External"/><Relationship Id="rId2" Type="http://schemas.openxmlformats.org/officeDocument/2006/relationships/hyperlink" Target="https://cnikvi.ru/docs/2335_maket_3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ls.rosminzdrav.ru/Grls_View_v2.aspx?routingGuid=7507b35f-01a9-4504-8aa8-fc563fc0b373&amp;t=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z.kz/docs/clinic_protocol/tc/%D0%9B%D1%8F%D0%BC%D0%B1%D0%BB%D0%B8%D0%BE%D0%B7.pdf" TargetMode="External"/><Relationship Id="rId2" Type="http://schemas.openxmlformats.org/officeDocument/2006/relationships/hyperlink" Target="http://kokb45.ru/wp-content/uploads/2018/06/Urogenitalnyj-trihomoniaz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ks.ru/folder/1372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ru/book/ISBN9785970408506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seases.medelement.com/disease/%D1%82%D0%BE%D0%BA%D1%81%D0%BE%D0%BF%D0%BB%D0%B0%D0%B7%D0%BC%D0%BE%D0%B7/14915" TargetMode="External"/><Relationship Id="rId3" Type="http://schemas.openxmlformats.org/officeDocument/2006/relationships/hyperlink" Target="http://www.rcrz.kz/docs/clinic_protocol/tc/%D0%9B%D1%8F%D0%BC%D0%B1%D0%BB%D0%B8%D0%BE%D0%B7.pdf" TargetMode="External"/><Relationship Id="rId7" Type="http://schemas.openxmlformats.org/officeDocument/2006/relationships/hyperlink" Target="http://niidi.ru/dotAsset/144a99cc-dcc1-443a-a862-d217a596d684.pdf" TargetMode="External"/><Relationship Id="rId12" Type="http://schemas.openxmlformats.org/officeDocument/2006/relationships/hyperlink" Target="http://grls.rosminzdrav.ru/grls.aspx" TargetMode="External"/><Relationship Id="rId2" Type="http://schemas.openxmlformats.org/officeDocument/2006/relationships/hyperlink" Target="http://www.studmedlib.ru/ru/book/ISBN97859704085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noi.ru/uploads/files/protokoly/Malyria_adult.pdf" TargetMode="External"/><Relationship Id="rId11" Type="http://schemas.openxmlformats.org/officeDocument/2006/relationships/hyperlink" Target="https://www.rlsnet.ru/mkb_index_id_762.htm#tradenames" TargetMode="External"/><Relationship Id="rId5" Type="http://schemas.openxmlformats.org/officeDocument/2006/relationships/hyperlink" Target="https://cnikvi.ru/docs/2335_maket_30.pdf" TargetMode="External"/><Relationship Id="rId10" Type="http://schemas.openxmlformats.org/officeDocument/2006/relationships/hyperlink" Target="http://www.rcrz.kz/docs/clinic_protocol/2016/2%D0%BF%D0%B3/%D0%9E%D1%80%D1%84%D0%B0%D0%BD%D0%BD%D1%8B%D0%B5%20%D0%B7%D0%B0%D0%B1%D0%BE%D0%BB%D0%B5%D0%B2%D0%B0%D0%BD%D0%B8%D1%8F/%D0%9B%D0%B5%D0%B9%D1%88%D0%BC%D0%B0%D0%BD%D0%B8%D0%BE%D0%B7.pdf" TargetMode="External"/><Relationship Id="rId4" Type="http://schemas.openxmlformats.org/officeDocument/2006/relationships/hyperlink" Target="http://kokb45.ru/wp-content/uploads/2018/06/Urogenitalnyj-trihomoniaz.pdf" TargetMode="External"/><Relationship Id="rId9" Type="http://schemas.openxmlformats.org/officeDocument/2006/relationships/hyperlink" Target="http://niidi.ru/dotAsset/fd07ab85-a5df-4701-a577-e8b1bd483794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book/ISBN9785970415306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rz.kz/docs/clinic_protocol/tc/%D0%9B%D1%8F%D0%BC%D0%B1%D0%BB%D0%B8%D0%BE%D0%B7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udmedlib.ru/book/ISBN9785970415306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crz.kz/docs/clinic_protocol/tc/%D0%9B%D1%8F%D0%BC%D0%B1%D0%BB%D0%B8%D0%BE%D0%B7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A2C55B-CEF0-4AFA-AA3A-A5597A787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555" y="2131837"/>
            <a:ext cx="9049303" cy="2995058"/>
          </a:xfrm>
        </p:spPr>
        <p:txBody>
          <a:bodyPr>
            <a:noAutofit/>
          </a:bodyPr>
          <a:lstStyle/>
          <a:p>
            <a:pPr algn="ctr"/>
            <a:r>
              <a:rPr lang="ru-RU" sz="2500" dirty="0" err="1"/>
              <a:t>Противопротозойные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 средства. </a:t>
            </a:r>
            <a:br>
              <a:rPr lang="ru-RU" sz="2500" dirty="0"/>
            </a:br>
            <a:r>
              <a:rPr lang="ru-RU" sz="2500" dirty="0"/>
              <a:t>Лекарственные </a:t>
            </a:r>
            <a:br>
              <a:rPr lang="ru-RU" sz="2500" dirty="0"/>
            </a:br>
            <a:r>
              <a:rPr lang="ru-RU" sz="2500" dirty="0"/>
              <a:t>средства </a:t>
            </a:r>
            <a:br>
              <a:rPr lang="ru-RU" sz="2500" dirty="0"/>
            </a:br>
            <a:r>
              <a:rPr lang="ru-RU" sz="2500" dirty="0"/>
              <a:t>для лечения </a:t>
            </a:r>
            <a:br>
              <a:rPr lang="ru-RU" sz="2500" dirty="0"/>
            </a:br>
            <a:r>
              <a:rPr lang="ru-RU" sz="2500" dirty="0"/>
              <a:t>лямблиоза </a:t>
            </a:r>
            <a:br>
              <a:rPr lang="ru-RU" sz="2500" dirty="0"/>
            </a:br>
            <a:r>
              <a:rPr lang="ru-RU" sz="2500" dirty="0"/>
              <a:t>и </a:t>
            </a:r>
            <a:br>
              <a:rPr lang="ru-RU" sz="2500" dirty="0"/>
            </a:br>
            <a:r>
              <a:rPr lang="ru-RU" sz="2500" dirty="0"/>
              <a:t>трихомониаза.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C9DCBA8-1EC0-457C-A686-194ADFE4F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27" y="6065074"/>
            <a:ext cx="6902363" cy="41947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Работу выполнила </a:t>
            </a:r>
            <a:r>
              <a:rPr lang="ru-RU" dirty="0">
                <a:solidFill>
                  <a:srgbClr val="002060"/>
                </a:solidFill>
              </a:rPr>
              <a:t>Щербань Д.А., 313 </a:t>
            </a:r>
            <a:r>
              <a:rPr lang="ru-RU" dirty="0" err="1">
                <a:solidFill>
                  <a:srgbClr val="002060"/>
                </a:solidFill>
              </a:rPr>
              <a:t>пед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2B8420-E2A7-44EF-8203-A2CC4DFED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42" b="93576" l="2344" r="96745">
                        <a14:backgroundMark x1="72266" y1="30903" x2="72266" y2="30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69863" flipH="1" flipV="1">
            <a:off x="757643" y="3081487"/>
            <a:ext cx="2799370" cy="2099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FA9D6B-FDDE-45C3-9ED0-0E7F580D40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167" b="90833" l="10000" r="90000">
                        <a14:foregroundMark x1="52500" y1="25333" x2="52500" y2="25333"/>
                        <a14:foregroundMark x1="52833" y1="23667" x2="52833" y2="23667"/>
                        <a14:foregroundMark x1="53500" y1="22167" x2="53500" y2="22167"/>
                        <a14:foregroundMark x1="41500" y1="21833" x2="41500" y2="21833"/>
                        <a14:foregroundMark x1="46833" y1="23167" x2="46833" y2="23167"/>
                        <a14:backgroundMark x1="33667" y1="54333" x2="33667" y2="54333"/>
                        <a14:backgroundMark x1="52000" y1="17167" x2="52000" y2="17167"/>
                        <a14:backgroundMark x1="70000" y1="32167" x2="70000" y2="32167"/>
                        <a14:backgroundMark x1="50000" y1="26167" x2="50000" y2="26167"/>
                        <a14:backgroundMark x1="53000" y1="26000" x2="53000" y2="26000"/>
                        <a14:backgroundMark x1="51667" y1="25833" x2="51667" y2="25833"/>
                      </a14:backgroundRemoval>
                    </a14:imgEffect>
                  </a14:imgLayer>
                </a14:imgProps>
              </a:ext>
            </a:extLst>
          </a:blip>
          <a:srcRect l="25249" t="15554" r="31877" b="9573"/>
          <a:stretch/>
        </p:blipFill>
        <p:spPr>
          <a:xfrm rot="7336549" flipV="1">
            <a:off x="9279215" y="2789518"/>
            <a:ext cx="1706326" cy="29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05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5320A5-E2DD-47B4-BB0D-754F4C5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3755"/>
          </a:xfrm>
        </p:spPr>
        <p:txBody>
          <a:bodyPr>
            <a:normAutofit/>
          </a:bodyPr>
          <a:lstStyle/>
          <a:p>
            <a:r>
              <a:rPr lang="ru-RU" sz="4300" dirty="0"/>
              <a:t>Препараты для лечения лямблиоза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979D1F-A733-42C3-B090-3F66ACDF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55939"/>
            <a:ext cx="10178322" cy="4423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Производное 5-нитрамидазола – </a:t>
            </a:r>
            <a:r>
              <a:rPr lang="ru-RU" sz="2400" b="1" u="sng" dirty="0"/>
              <a:t>МЕТРОНИДАЗОЛ</a:t>
            </a:r>
          </a:p>
          <a:p>
            <a:r>
              <a:rPr lang="ru-RU" sz="2400" dirty="0"/>
              <a:t>МД: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70822BA-8564-4FFD-8D5F-B6757C7E7CAA}"/>
              </a:ext>
            </a:extLst>
          </p:cNvPr>
          <p:cNvSpPr/>
          <p:nvPr/>
        </p:nvSpPr>
        <p:spPr>
          <a:xfrm rot="2029071">
            <a:off x="3915052" y="2432481"/>
            <a:ext cx="3275860" cy="41725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AB08DA7F-A986-4D24-A39C-572E5DE28F09}"/>
              </a:ext>
            </a:extLst>
          </p:cNvPr>
          <p:cNvSpPr/>
          <p:nvPr/>
        </p:nvSpPr>
        <p:spPr>
          <a:xfrm>
            <a:off x="6720396" y="2716567"/>
            <a:ext cx="541538" cy="79899"/>
          </a:xfrm>
          <a:custGeom>
            <a:avLst/>
            <a:gdLst>
              <a:gd name="connsiteX0" fmla="*/ 0 w 541538"/>
              <a:gd name="connsiteY0" fmla="*/ 79899 h 79899"/>
              <a:gd name="connsiteX1" fmla="*/ 541538 w 541538"/>
              <a:gd name="connsiteY1" fmla="*/ 0 h 7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538" h="79899">
                <a:moveTo>
                  <a:pt x="0" y="79899"/>
                </a:moveTo>
                <a:lnTo>
                  <a:pt x="54153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305E329B-3175-4A07-89BD-198283C48E77}"/>
              </a:ext>
            </a:extLst>
          </p:cNvPr>
          <p:cNvSpPr/>
          <p:nvPr/>
        </p:nvSpPr>
        <p:spPr>
          <a:xfrm>
            <a:off x="6667130" y="2423604"/>
            <a:ext cx="1482571" cy="319596"/>
          </a:xfrm>
          <a:custGeom>
            <a:avLst/>
            <a:gdLst>
              <a:gd name="connsiteX0" fmla="*/ 0 w 1482571"/>
              <a:gd name="connsiteY0" fmla="*/ 319596 h 319596"/>
              <a:gd name="connsiteX1" fmla="*/ 35511 w 1482571"/>
              <a:gd name="connsiteY1" fmla="*/ 186431 h 319596"/>
              <a:gd name="connsiteX2" fmla="*/ 44388 w 1482571"/>
              <a:gd name="connsiteY2" fmla="*/ 159798 h 319596"/>
              <a:gd name="connsiteX3" fmla="*/ 62144 w 1482571"/>
              <a:gd name="connsiteY3" fmla="*/ 142043 h 319596"/>
              <a:gd name="connsiteX4" fmla="*/ 79899 w 1482571"/>
              <a:gd name="connsiteY4" fmla="*/ 115410 h 319596"/>
              <a:gd name="connsiteX5" fmla="*/ 106532 w 1482571"/>
              <a:gd name="connsiteY5" fmla="*/ 106532 h 319596"/>
              <a:gd name="connsiteX6" fmla="*/ 133165 w 1482571"/>
              <a:gd name="connsiteY6" fmla="*/ 88777 h 319596"/>
              <a:gd name="connsiteX7" fmla="*/ 195309 w 1482571"/>
              <a:gd name="connsiteY7" fmla="*/ 71021 h 319596"/>
              <a:gd name="connsiteX8" fmla="*/ 310719 w 1482571"/>
              <a:gd name="connsiteY8" fmla="*/ 79899 h 319596"/>
              <a:gd name="connsiteX9" fmla="*/ 337352 w 1482571"/>
              <a:gd name="connsiteY9" fmla="*/ 97654 h 319596"/>
              <a:gd name="connsiteX10" fmla="*/ 408373 w 1482571"/>
              <a:gd name="connsiteY10" fmla="*/ 133165 h 319596"/>
              <a:gd name="connsiteX11" fmla="*/ 461639 w 1482571"/>
              <a:gd name="connsiteY11" fmla="*/ 150920 h 319596"/>
              <a:gd name="connsiteX12" fmla="*/ 488272 w 1482571"/>
              <a:gd name="connsiteY12" fmla="*/ 159798 h 319596"/>
              <a:gd name="connsiteX13" fmla="*/ 656948 w 1482571"/>
              <a:gd name="connsiteY13" fmla="*/ 150920 h 319596"/>
              <a:gd name="connsiteX14" fmla="*/ 692458 w 1482571"/>
              <a:gd name="connsiteY14" fmla="*/ 115410 h 319596"/>
              <a:gd name="connsiteX15" fmla="*/ 719091 w 1482571"/>
              <a:gd name="connsiteY15" fmla="*/ 97654 h 319596"/>
              <a:gd name="connsiteX16" fmla="*/ 736847 w 1482571"/>
              <a:gd name="connsiteY16" fmla="*/ 79899 h 319596"/>
              <a:gd name="connsiteX17" fmla="*/ 763480 w 1482571"/>
              <a:gd name="connsiteY17" fmla="*/ 62144 h 319596"/>
              <a:gd name="connsiteX18" fmla="*/ 807868 w 1482571"/>
              <a:gd name="connsiteY18" fmla="*/ 17755 h 319596"/>
              <a:gd name="connsiteX19" fmla="*/ 861134 w 1482571"/>
              <a:gd name="connsiteY19" fmla="*/ 0 h 319596"/>
              <a:gd name="connsiteX20" fmla="*/ 949911 w 1482571"/>
              <a:gd name="connsiteY20" fmla="*/ 17755 h 319596"/>
              <a:gd name="connsiteX21" fmla="*/ 985421 w 1482571"/>
              <a:gd name="connsiteY21" fmla="*/ 44388 h 319596"/>
              <a:gd name="connsiteX22" fmla="*/ 1012054 w 1482571"/>
              <a:gd name="connsiteY22" fmla="*/ 53266 h 319596"/>
              <a:gd name="connsiteX23" fmla="*/ 1056443 w 1482571"/>
              <a:gd name="connsiteY23" fmla="*/ 71021 h 319596"/>
              <a:gd name="connsiteX24" fmla="*/ 1118587 w 1482571"/>
              <a:gd name="connsiteY24" fmla="*/ 88777 h 319596"/>
              <a:gd name="connsiteX25" fmla="*/ 1154097 w 1482571"/>
              <a:gd name="connsiteY25" fmla="*/ 106532 h 319596"/>
              <a:gd name="connsiteX26" fmla="*/ 1340528 w 1482571"/>
              <a:gd name="connsiteY26" fmla="*/ 97654 h 319596"/>
              <a:gd name="connsiteX27" fmla="*/ 1367161 w 1482571"/>
              <a:gd name="connsiteY27" fmla="*/ 79899 h 319596"/>
              <a:gd name="connsiteX28" fmla="*/ 1393794 w 1482571"/>
              <a:gd name="connsiteY28" fmla="*/ 71021 h 319596"/>
              <a:gd name="connsiteX29" fmla="*/ 1438183 w 1482571"/>
              <a:gd name="connsiteY29" fmla="*/ 53266 h 319596"/>
              <a:gd name="connsiteX30" fmla="*/ 1482571 w 1482571"/>
              <a:gd name="connsiteY30" fmla="*/ 35511 h 31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82571" h="319596">
                <a:moveTo>
                  <a:pt x="0" y="319596"/>
                </a:moveTo>
                <a:cubicBezTo>
                  <a:pt x="11837" y="275208"/>
                  <a:pt x="23216" y="230695"/>
                  <a:pt x="35511" y="186431"/>
                </a:cubicBezTo>
                <a:cubicBezTo>
                  <a:pt x="38016" y="177415"/>
                  <a:pt x="39573" y="167822"/>
                  <a:pt x="44388" y="159798"/>
                </a:cubicBezTo>
                <a:cubicBezTo>
                  <a:pt x="48694" y="152621"/>
                  <a:pt x="56915" y="148579"/>
                  <a:pt x="62144" y="142043"/>
                </a:cubicBezTo>
                <a:cubicBezTo>
                  <a:pt x="68809" y="133712"/>
                  <a:pt x="71568" y="122075"/>
                  <a:pt x="79899" y="115410"/>
                </a:cubicBezTo>
                <a:cubicBezTo>
                  <a:pt x="87206" y="109564"/>
                  <a:pt x="98162" y="110717"/>
                  <a:pt x="106532" y="106532"/>
                </a:cubicBezTo>
                <a:cubicBezTo>
                  <a:pt x="116075" y="101760"/>
                  <a:pt x="123622" y="93549"/>
                  <a:pt x="133165" y="88777"/>
                </a:cubicBezTo>
                <a:cubicBezTo>
                  <a:pt x="145902" y="82408"/>
                  <a:pt x="183930" y="73866"/>
                  <a:pt x="195309" y="71021"/>
                </a:cubicBezTo>
                <a:cubicBezTo>
                  <a:pt x="233779" y="73980"/>
                  <a:pt x="272796" y="72788"/>
                  <a:pt x="310719" y="79899"/>
                </a:cubicBezTo>
                <a:cubicBezTo>
                  <a:pt x="321206" y="81865"/>
                  <a:pt x="327985" y="92545"/>
                  <a:pt x="337352" y="97654"/>
                </a:cubicBezTo>
                <a:cubicBezTo>
                  <a:pt x="360588" y="110328"/>
                  <a:pt x="383263" y="124795"/>
                  <a:pt x="408373" y="133165"/>
                </a:cubicBezTo>
                <a:lnTo>
                  <a:pt x="461639" y="150920"/>
                </a:lnTo>
                <a:lnTo>
                  <a:pt x="488272" y="159798"/>
                </a:lnTo>
                <a:cubicBezTo>
                  <a:pt x="544497" y="156839"/>
                  <a:pt x="601930" y="162880"/>
                  <a:pt x="656948" y="150920"/>
                </a:cubicBezTo>
                <a:cubicBezTo>
                  <a:pt x="673306" y="147364"/>
                  <a:pt x="679748" y="126304"/>
                  <a:pt x="692458" y="115410"/>
                </a:cubicBezTo>
                <a:cubicBezTo>
                  <a:pt x="700559" y="108466"/>
                  <a:pt x="710759" y="104319"/>
                  <a:pt x="719091" y="97654"/>
                </a:cubicBezTo>
                <a:cubicBezTo>
                  <a:pt x="725627" y="92425"/>
                  <a:pt x="730311" y="85128"/>
                  <a:pt x="736847" y="79899"/>
                </a:cubicBezTo>
                <a:cubicBezTo>
                  <a:pt x="745179" y="73234"/>
                  <a:pt x="755450" y="69170"/>
                  <a:pt x="763480" y="62144"/>
                </a:cubicBezTo>
                <a:cubicBezTo>
                  <a:pt x="779228" y="48365"/>
                  <a:pt x="788017" y="24372"/>
                  <a:pt x="807868" y="17755"/>
                </a:cubicBezTo>
                <a:lnTo>
                  <a:pt x="861134" y="0"/>
                </a:lnTo>
                <a:cubicBezTo>
                  <a:pt x="874789" y="1951"/>
                  <a:pt x="929254" y="5951"/>
                  <a:pt x="949911" y="17755"/>
                </a:cubicBezTo>
                <a:cubicBezTo>
                  <a:pt x="962757" y="25096"/>
                  <a:pt x="972575" y="37047"/>
                  <a:pt x="985421" y="44388"/>
                </a:cubicBezTo>
                <a:cubicBezTo>
                  <a:pt x="993546" y="49031"/>
                  <a:pt x="1003292" y="49980"/>
                  <a:pt x="1012054" y="53266"/>
                </a:cubicBezTo>
                <a:cubicBezTo>
                  <a:pt x="1026975" y="58861"/>
                  <a:pt x="1041325" y="65982"/>
                  <a:pt x="1056443" y="71021"/>
                </a:cubicBezTo>
                <a:cubicBezTo>
                  <a:pt x="1090226" y="82282"/>
                  <a:pt x="1088666" y="75954"/>
                  <a:pt x="1118587" y="88777"/>
                </a:cubicBezTo>
                <a:cubicBezTo>
                  <a:pt x="1130751" y="93990"/>
                  <a:pt x="1142260" y="100614"/>
                  <a:pt x="1154097" y="106532"/>
                </a:cubicBezTo>
                <a:cubicBezTo>
                  <a:pt x="1216241" y="103573"/>
                  <a:pt x="1278794" y="105371"/>
                  <a:pt x="1340528" y="97654"/>
                </a:cubicBezTo>
                <a:cubicBezTo>
                  <a:pt x="1351115" y="96331"/>
                  <a:pt x="1357618" y="84671"/>
                  <a:pt x="1367161" y="79899"/>
                </a:cubicBezTo>
                <a:cubicBezTo>
                  <a:pt x="1375531" y="75714"/>
                  <a:pt x="1385032" y="74307"/>
                  <a:pt x="1393794" y="71021"/>
                </a:cubicBezTo>
                <a:cubicBezTo>
                  <a:pt x="1408715" y="65426"/>
                  <a:pt x="1423620" y="59738"/>
                  <a:pt x="1438183" y="53266"/>
                </a:cubicBezTo>
                <a:cubicBezTo>
                  <a:pt x="1481110" y="34188"/>
                  <a:pt x="1459392" y="35511"/>
                  <a:pt x="1482571" y="355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04B74B5-5C2A-4AF0-A920-8B84867D255E}"/>
              </a:ext>
            </a:extLst>
          </p:cNvPr>
          <p:cNvSpPr/>
          <p:nvPr/>
        </p:nvSpPr>
        <p:spPr>
          <a:xfrm>
            <a:off x="6826928" y="2592280"/>
            <a:ext cx="1864311" cy="275207"/>
          </a:xfrm>
          <a:custGeom>
            <a:avLst/>
            <a:gdLst>
              <a:gd name="connsiteX0" fmla="*/ 0 w 1864311"/>
              <a:gd name="connsiteY0" fmla="*/ 266330 h 275207"/>
              <a:gd name="connsiteX1" fmla="*/ 239697 w 1864311"/>
              <a:gd name="connsiteY1" fmla="*/ 248574 h 275207"/>
              <a:gd name="connsiteX2" fmla="*/ 408373 w 1864311"/>
              <a:gd name="connsiteY2" fmla="*/ 257452 h 275207"/>
              <a:gd name="connsiteX3" fmla="*/ 488272 w 1864311"/>
              <a:gd name="connsiteY3" fmla="*/ 266330 h 275207"/>
              <a:gd name="connsiteX4" fmla="*/ 523783 w 1864311"/>
              <a:gd name="connsiteY4" fmla="*/ 275207 h 275207"/>
              <a:gd name="connsiteX5" fmla="*/ 665825 w 1864311"/>
              <a:gd name="connsiteY5" fmla="*/ 266330 h 275207"/>
              <a:gd name="connsiteX6" fmla="*/ 683581 w 1864311"/>
              <a:gd name="connsiteY6" fmla="*/ 239697 h 275207"/>
              <a:gd name="connsiteX7" fmla="*/ 736847 w 1864311"/>
              <a:gd name="connsiteY7" fmla="*/ 186431 h 275207"/>
              <a:gd name="connsiteX8" fmla="*/ 781235 w 1864311"/>
              <a:gd name="connsiteY8" fmla="*/ 124287 h 275207"/>
              <a:gd name="connsiteX9" fmla="*/ 798990 w 1864311"/>
              <a:gd name="connsiteY9" fmla="*/ 97654 h 275207"/>
              <a:gd name="connsiteX10" fmla="*/ 825623 w 1864311"/>
              <a:gd name="connsiteY10" fmla="*/ 71021 h 275207"/>
              <a:gd name="connsiteX11" fmla="*/ 834501 w 1864311"/>
              <a:gd name="connsiteY11" fmla="*/ 44388 h 275207"/>
              <a:gd name="connsiteX12" fmla="*/ 861134 w 1864311"/>
              <a:gd name="connsiteY12" fmla="*/ 26633 h 275207"/>
              <a:gd name="connsiteX13" fmla="*/ 905522 w 1864311"/>
              <a:gd name="connsiteY13" fmla="*/ 0 h 275207"/>
              <a:gd name="connsiteX14" fmla="*/ 1083076 w 1864311"/>
              <a:gd name="connsiteY14" fmla="*/ 8877 h 275207"/>
              <a:gd name="connsiteX15" fmla="*/ 1118587 w 1864311"/>
              <a:gd name="connsiteY15" fmla="*/ 17755 h 275207"/>
              <a:gd name="connsiteX16" fmla="*/ 1162975 w 1864311"/>
              <a:gd name="connsiteY16" fmla="*/ 26633 h 275207"/>
              <a:gd name="connsiteX17" fmla="*/ 1225119 w 1864311"/>
              <a:gd name="connsiteY17" fmla="*/ 53266 h 275207"/>
              <a:gd name="connsiteX18" fmla="*/ 1269507 w 1864311"/>
              <a:gd name="connsiteY18" fmla="*/ 71021 h 275207"/>
              <a:gd name="connsiteX19" fmla="*/ 1331651 w 1864311"/>
              <a:gd name="connsiteY19" fmla="*/ 88776 h 275207"/>
              <a:gd name="connsiteX20" fmla="*/ 1420427 w 1864311"/>
              <a:gd name="connsiteY20" fmla="*/ 106532 h 275207"/>
              <a:gd name="connsiteX21" fmla="*/ 1864311 w 1864311"/>
              <a:gd name="connsiteY21" fmla="*/ 106532 h 27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64311" h="275207">
                <a:moveTo>
                  <a:pt x="0" y="266330"/>
                </a:moveTo>
                <a:cubicBezTo>
                  <a:pt x="92544" y="254762"/>
                  <a:pt x="128251" y="248574"/>
                  <a:pt x="239697" y="248574"/>
                </a:cubicBezTo>
                <a:cubicBezTo>
                  <a:pt x="296000" y="248574"/>
                  <a:pt x="352148" y="254493"/>
                  <a:pt x="408373" y="257452"/>
                </a:cubicBezTo>
                <a:cubicBezTo>
                  <a:pt x="435006" y="260411"/>
                  <a:pt x="461787" y="262255"/>
                  <a:pt x="488272" y="266330"/>
                </a:cubicBezTo>
                <a:cubicBezTo>
                  <a:pt x="500331" y="268185"/>
                  <a:pt x="511582" y="275207"/>
                  <a:pt x="523783" y="275207"/>
                </a:cubicBezTo>
                <a:cubicBezTo>
                  <a:pt x="571223" y="275207"/>
                  <a:pt x="618478" y="269289"/>
                  <a:pt x="665825" y="266330"/>
                </a:cubicBezTo>
                <a:cubicBezTo>
                  <a:pt x="671744" y="257452"/>
                  <a:pt x="676492" y="247672"/>
                  <a:pt x="683581" y="239697"/>
                </a:cubicBezTo>
                <a:cubicBezTo>
                  <a:pt x="700263" y="220930"/>
                  <a:pt x="722919" y="207324"/>
                  <a:pt x="736847" y="186431"/>
                </a:cubicBezTo>
                <a:cubicBezTo>
                  <a:pt x="778690" y="123665"/>
                  <a:pt x="726178" y="201368"/>
                  <a:pt x="781235" y="124287"/>
                </a:cubicBezTo>
                <a:cubicBezTo>
                  <a:pt x="787437" y="115605"/>
                  <a:pt x="792160" y="105851"/>
                  <a:pt x="798990" y="97654"/>
                </a:cubicBezTo>
                <a:cubicBezTo>
                  <a:pt x="807027" y="88009"/>
                  <a:pt x="816745" y="79899"/>
                  <a:pt x="825623" y="71021"/>
                </a:cubicBezTo>
                <a:cubicBezTo>
                  <a:pt x="828582" y="62143"/>
                  <a:pt x="828655" y="51695"/>
                  <a:pt x="834501" y="44388"/>
                </a:cubicBezTo>
                <a:cubicBezTo>
                  <a:pt x="841166" y="36057"/>
                  <a:pt x="852803" y="33298"/>
                  <a:pt x="861134" y="26633"/>
                </a:cubicBezTo>
                <a:cubicBezTo>
                  <a:pt x="895952" y="-1222"/>
                  <a:pt x="859269" y="15416"/>
                  <a:pt x="905522" y="0"/>
                </a:cubicBezTo>
                <a:cubicBezTo>
                  <a:pt x="964707" y="2959"/>
                  <a:pt x="1024022" y="3956"/>
                  <a:pt x="1083076" y="8877"/>
                </a:cubicBezTo>
                <a:cubicBezTo>
                  <a:pt x="1095235" y="9890"/>
                  <a:pt x="1106676" y="15108"/>
                  <a:pt x="1118587" y="17755"/>
                </a:cubicBezTo>
                <a:cubicBezTo>
                  <a:pt x="1133317" y="21028"/>
                  <a:pt x="1148179" y="23674"/>
                  <a:pt x="1162975" y="26633"/>
                </a:cubicBezTo>
                <a:cubicBezTo>
                  <a:pt x="1225327" y="57808"/>
                  <a:pt x="1172870" y="33673"/>
                  <a:pt x="1225119" y="53266"/>
                </a:cubicBezTo>
                <a:cubicBezTo>
                  <a:pt x="1240040" y="58861"/>
                  <a:pt x="1254586" y="65426"/>
                  <a:pt x="1269507" y="71021"/>
                </a:cubicBezTo>
                <a:cubicBezTo>
                  <a:pt x="1290217" y="78787"/>
                  <a:pt x="1309876" y="84110"/>
                  <a:pt x="1331651" y="88776"/>
                </a:cubicBezTo>
                <a:cubicBezTo>
                  <a:pt x="1361159" y="95099"/>
                  <a:pt x="1390266" y="105527"/>
                  <a:pt x="1420427" y="106532"/>
                </a:cubicBezTo>
                <a:cubicBezTo>
                  <a:pt x="1568306" y="111461"/>
                  <a:pt x="1716350" y="106532"/>
                  <a:pt x="1864311" y="1065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C36BCE67-55B8-43B2-B97C-86DFAF92B4B1}"/>
              </a:ext>
            </a:extLst>
          </p:cNvPr>
          <p:cNvSpPr/>
          <p:nvPr/>
        </p:nvSpPr>
        <p:spPr>
          <a:xfrm>
            <a:off x="6542843" y="2086252"/>
            <a:ext cx="1589103" cy="710214"/>
          </a:xfrm>
          <a:custGeom>
            <a:avLst/>
            <a:gdLst>
              <a:gd name="connsiteX0" fmla="*/ 35510 w 1589103"/>
              <a:gd name="connsiteY0" fmla="*/ 710214 h 710214"/>
              <a:gd name="connsiteX1" fmla="*/ 26633 w 1589103"/>
              <a:gd name="connsiteY1" fmla="*/ 523783 h 710214"/>
              <a:gd name="connsiteX2" fmla="*/ 8877 w 1589103"/>
              <a:gd name="connsiteY2" fmla="*/ 488272 h 710214"/>
              <a:gd name="connsiteX3" fmla="*/ 0 w 1589103"/>
              <a:gd name="connsiteY3" fmla="*/ 452762 h 710214"/>
              <a:gd name="connsiteX4" fmla="*/ 8877 w 1589103"/>
              <a:gd name="connsiteY4" fmla="*/ 275208 h 710214"/>
              <a:gd name="connsiteX5" fmla="*/ 26633 w 1589103"/>
              <a:gd name="connsiteY5" fmla="*/ 239698 h 710214"/>
              <a:gd name="connsiteX6" fmla="*/ 133165 w 1589103"/>
              <a:gd name="connsiteY6" fmla="*/ 150921 h 710214"/>
              <a:gd name="connsiteX7" fmla="*/ 159798 w 1589103"/>
              <a:gd name="connsiteY7" fmla="*/ 142043 h 710214"/>
              <a:gd name="connsiteX8" fmla="*/ 656947 w 1589103"/>
              <a:gd name="connsiteY8" fmla="*/ 133165 h 710214"/>
              <a:gd name="connsiteX9" fmla="*/ 692458 w 1589103"/>
              <a:gd name="connsiteY9" fmla="*/ 115410 h 710214"/>
              <a:gd name="connsiteX10" fmla="*/ 798990 w 1589103"/>
              <a:gd name="connsiteY10" fmla="*/ 97655 h 710214"/>
              <a:gd name="connsiteX11" fmla="*/ 905522 w 1589103"/>
              <a:gd name="connsiteY11" fmla="*/ 62144 h 710214"/>
              <a:gd name="connsiteX12" fmla="*/ 932155 w 1589103"/>
              <a:gd name="connsiteY12" fmla="*/ 53266 h 710214"/>
              <a:gd name="connsiteX13" fmla="*/ 958788 w 1589103"/>
              <a:gd name="connsiteY13" fmla="*/ 44389 h 710214"/>
              <a:gd name="connsiteX14" fmla="*/ 1012054 w 1589103"/>
              <a:gd name="connsiteY14" fmla="*/ 17756 h 710214"/>
              <a:gd name="connsiteX15" fmla="*/ 1029809 w 1589103"/>
              <a:gd name="connsiteY15" fmla="*/ 0 h 710214"/>
              <a:gd name="connsiteX16" fmla="*/ 1074198 w 1589103"/>
              <a:gd name="connsiteY16" fmla="*/ 8878 h 710214"/>
              <a:gd name="connsiteX17" fmla="*/ 1136341 w 1589103"/>
              <a:gd name="connsiteY17" fmla="*/ 62144 h 710214"/>
              <a:gd name="connsiteX18" fmla="*/ 1162974 w 1589103"/>
              <a:gd name="connsiteY18" fmla="*/ 71022 h 710214"/>
              <a:gd name="connsiteX19" fmla="*/ 1225118 w 1589103"/>
              <a:gd name="connsiteY19" fmla="*/ 97655 h 710214"/>
              <a:gd name="connsiteX20" fmla="*/ 1305017 w 1589103"/>
              <a:gd name="connsiteY20" fmla="*/ 115410 h 710214"/>
              <a:gd name="connsiteX21" fmla="*/ 1589103 w 1589103"/>
              <a:gd name="connsiteY21" fmla="*/ 115410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89103" h="710214">
                <a:moveTo>
                  <a:pt x="35510" y="710214"/>
                </a:moveTo>
                <a:cubicBezTo>
                  <a:pt x="32551" y="648070"/>
                  <a:pt x="34045" y="585554"/>
                  <a:pt x="26633" y="523783"/>
                </a:cubicBezTo>
                <a:cubicBezTo>
                  <a:pt x="25056" y="510643"/>
                  <a:pt x="13524" y="500664"/>
                  <a:pt x="8877" y="488272"/>
                </a:cubicBezTo>
                <a:cubicBezTo>
                  <a:pt x="4593" y="476848"/>
                  <a:pt x="2959" y="464599"/>
                  <a:pt x="0" y="452762"/>
                </a:cubicBezTo>
                <a:cubicBezTo>
                  <a:pt x="2959" y="393577"/>
                  <a:pt x="1527" y="334009"/>
                  <a:pt x="8877" y="275208"/>
                </a:cubicBezTo>
                <a:cubicBezTo>
                  <a:pt x="10518" y="262076"/>
                  <a:pt x="18366" y="250032"/>
                  <a:pt x="26633" y="239698"/>
                </a:cubicBezTo>
                <a:cubicBezTo>
                  <a:pt x="44617" y="217219"/>
                  <a:pt x="101813" y="161372"/>
                  <a:pt x="133165" y="150921"/>
                </a:cubicBezTo>
                <a:cubicBezTo>
                  <a:pt x="142043" y="147962"/>
                  <a:pt x="150445" y="142360"/>
                  <a:pt x="159798" y="142043"/>
                </a:cubicBezTo>
                <a:cubicBezTo>
                  <a:pt x="325446" y="136428"/>
                  <a:pt x="491231" y="136124"/>
                  <a:pt x="656947" y="133165"/>
                </a:cubicBezTo>
                <a:cubicBezTo>
                  <a:pt x="668784" y="127247"/>
                  <a:pt x="679619" y="118620"/>
                  <a:pt x="692458" y="115410"/>
                </a:cubicBezTo>
                <a:cubicBezTo>
                  <a:pt x="727384" y="106679"/>
                  <a:pt x="798990" y="97655"/>
                  <a:pt x="798990" y="97655"/>
                </a:cubicBezTo>
                <a:lnTo>
                  <a:pt x="905522" y="62144"/>
                </a:lnTo>
                <a:lnTo>
                  <a:pt x="932155" y="53266"/>
                </a:lnTo>
                <a:lnTo>
                  <a:pt x="958788" y="44389"/>
                </a:lnTo>
                <a:cubicBezTo>
                  <a:pt x="1000135" y="3039"/>
                  <a:pt x="946608" y="50479"/>
                  <a:pt x="1012054" y="17756"/>
                </a:cubicBezTo>
                <a:cubicBezTo>
                  <a:pt x="1019540" y="14013"/>
                  <a:pt x="1023891" y="5919"/>
                  <a:pt x="1029809" y="0"/>
                </a:cubicBezTo>
                <a:cubicBezTo>
                  <a:pt x="1044605" y="2959"/>
                  <a:pt x="1060409" y="2750"/>
                  <a:pt x="1074198" y="8878"/>
                </a:cubicBezTo>
                <a:cubicBezTo>
                  <a:pt x="1122687" y="30429"/>
                  <a:pt x="1096755" y="35753"/>
                  <a:pt x="1136341" y="62144"/>
                </a:cubicBezTo>
                <a:cubicBezTo>
                  <a:pt x="1144127" y="67335"/>
                  <a:pt x="1154096" y="68063"/>
                  <a:pt x="1162974" y="71022"/>
                </a:cubicBezTo>
                <a:cubicBezTo>
                  <a:pt x="1192233" y="100279"/>
                  <a:pt x="1171021" y="85634"/>
                  <a:pt x="1225118" y="97655"/>
                </a:cubicBezTo>
                <a:cubicBezTo>
                  <a:pt x="1242017" y="101410"/>
                  <a:pt x="1289785" y="114998"/>
                  <a:pt x="1305017" y="115410"/>
                </a:cubicBezTo>
                <a:cubicBezTo>
                  <a:pt x="1399678" y="117968"/>
                  <a:pt x="1494408" y="115410"/>
                  <a:pt x="1589103" y="1154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D79EBD-6BA0-4FED-9D66-726AD5BE8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53778" y1="37333" x2="53778" y2="37333"/>
                        <a14:foregroundMark x1="51000" y1="37185" x2="51000" y2="37185"/>
                        <a14:foregroundMark x1="48000" y1="38519" x2="48000" y2="38519"/>
                        <a14:foregroundMark x1="38889" y1="64741" x2="38889" y2="64741"/>
                        <a14:foregroundMark x1="37778" y1="70519" x2="37778" y2="70519"/>
                        <a14:foregroundMark x1="9667" y1="67556" x2="9667" y2="67556"/>
                        <a14:foregroundMark x1="76222" y1="42815" x2="76222" y2="42815"/>
                        <a14:foregroundMark x1="82667" y1="14074" x2="82667" y2="14074"/>
                        <a14:foregroundMark x1="98778" y1="11111" x2="98778" y2="11111"/>
                        <a14:backgroundMark x1="22444" y1="82074" x2="22444" y2="82074"/>
                        <a14:backgroundMark x1="52778" y1="85037" x2="52778" y2="85037"/>
                        <a14:backgroundMark x1="74111" y1="73778" x2="74111" y2="73778"/>
                        <a14:backgroundMark x1="77222" y1="72000" x2="77222" y2="72000"/>
                        <a14:backgroundMark x1="77667" y1="64444" x2="77667" y2="64444"/>
                        <a14:backgroundMark x1="72667" y1="61630" x2="72667" y2="61630"/>
                        <a14:backgroundMark x1="66556" y1="55704" x2="66556" y2="55704"/>
                        <a14:backgroundMark x1="62111" y1="51407" x2="61667" y2="50074"/>
                        <a14:backgroundMark x1="60444" y1="48593" x2="60556" y2="47407"/>
                        <a14:backgroundMark x1="61667" y1="46074" x2="62111" y2="46074"/>
                        <a14:backgroundMark x1="90222" y1="83407" x2="90222" y2="83407"/>
                        <a14:backgroundMark x1="93556" y1="67852" x2="93556" y2="67852"/>
                        <a14:backgroundMark x1="95778" y1="76741" x2="95778" y2="76741"/>
                        <a14:backgroundMark x1="95778" y1="76741" x2="95778" y2="76741"/>
                        <a14:backgroundMark x1="89667" y1="79852" x2="88556" y2="80741"/>
                        <a14:backgroundMark x1="76778" y1="84000" x2="76778" y2="84000"/>
                        <a14:backgroundMark x1="74222" y1="85778" x2="74222" y2="86222"/>
                        <a14:backgroundMark x1="81222" y1="88889" x2="81778" y2="89185"/>
                        <a14:backgroundMark x1="90556" y1="90519" x2="90556" y2="90519"/>
                        <a14:backgroundMark x1="91222" y1="90519" x2="91222" y2="90519"/>
                        <a14:backgroundMark x1="59444" y1="90074" x2="59444" y2="90074"/>
                        <a14:backgroundMark x1="50556" y1="91111" x2="50556" y2="91111"/>
                        <a14:backgroundMark x1="49444" y1="91111" x2="49444" y2="91111"/>
                        <a14:backgroundMark x1="45222" y1="88000" x2="44778" y2="87259"/>
                        <a14:backgroundMark x1="39889" y1="84593" x2="40222" y2="83407"/>
                        <a14:backgroundMark x1="44778" y1="80000" x2="46444" y2="78370"/>
                        <a14:backgroundMark x1="54778" y1="73926" x2="54778" y2="73926"/>
                        <a14:backgroundMark x1="59333" y1="73333" x2="59889" y2="73630"/>
                        <a14:backgroundMark x1="63111" y1="81926" x2="63444" y2="82519"/>
                        <a14:backgroundMark x1="68667" y1="89630" x2="68667" y2="89630"/>
                        <a14:backgroundMark x1="69444" y1="92148" x2="69444" y2="92148"/>
                        <a14:backgroundMark x1="65000" y1="92593" x2="63667" y2="92741"/>
                        <a14:backgroundMark x1="51333" y1="92741" x2="51111" y2="92741"/>
                        <a14:backgroundMark x1="44222" y1="92741" x2="42556" y2="93037"/>
                        <a14:backgroundMark x1="31667" y1="93037" x2="31222" y2="93185"/>
                        <a14:backgroundMark x1="30444" y1="93185" x2="38889" y2="89778"/>
                        <a14:backgroundMark x1="48778" y1="85630" x2="58667" y2="82074"/>
                        <a14:backgroundMark x1="73667" y1="76296" x2="74556" y2="75704"/>
                        <a14:backgroundMark x1="78667" y1="71852" x2="80667" y2="69481"/>
                        <a14:backgroundMark x1="87444" y1="64444" x2="88333" y2="62370"/>
                        <a14:backgroundMark x1="94778" y1="31259" x2="94778" y2="31259"/>
                        <a14:backgroundMark x1="81556" y1="27852" x2="81556" y2="27852"/>
                        <a14:backgroundMark x1="83556" y1="21926" x2="83556" y2="21926"/>
                        <a14:backgroundMark x1="86667" y1="16593" x2="86667" y2="16593"/>
                        <a14:backgroundMark x1="93444" y1="12000" x2="93444" y2="12000"/>
                        <a14:backgroundMark x1="97333" y1="6519" x2="97333" y2="6519"/>
                        <a14:backgroundMark x1="67000" y1="33185" x2="67000" y2="33185"/>
                        <a14:backgroundMark x1="72778" y1="33778" x2="72778" y2="33778"/>
                        <a14:backgroundMark x1="61889" y1="33926" x2="61889" y2="33926"/>
                        <a14:backgroundMark x1="57778" y1="35259" x2="57778" y2="35259"/>
                        <a14:backgroundMark x1="50444" y1="43407" x2="50444" y2="43407"/>
                        <a14:backgroundMark x1="47444" y1="50667" x2="47444" y2="50667"/>
                        <a14:backgroundMark x1="44889" y1="54370" x2="44889" y2="54370"/>
                        <a14:backgroundMark x1="45222" y1="58815" x2="45222" y2="58815"/>
                        <a14:backgroundMark x1="46556" y1="61481" x2="46556" y2="61481"/>
                        <a14:backgroundMark x1="42222" y1="62222" x2="42222" y2="62222"/>
                        <a14:backgroundMark x1="42333" y1="59704" x2="42333" y2="59704"/>
                        <a14:backgroundMark x1="37111" y1="66370" x2="37111" y2="66370"/>
                        <a14:backgroundMark x1="32222" y1="67259" x2="32222" y2="67259"/>
                        <a14:backgroundMark x1="33778" y1="65778" x2="33778" y2="65778"/>
                        <a14:backgroundMark x1="34444" y1="68889" x2="34444" y2="68889"/>
                        <a14:backgroundMark x1="28333" y1="65778" x2="28333" y2="65778"/>
                        <a14:backgroundMark x1="22667" y1="66963" x2="22667" y2="66963"/>
                        <a14:backgroundMark x1="18444" y1="67704" x2="18444" y2="67704"/>
                        <a14:backgroundMark x1="11889" y1="71259" x2="11889" y2="71259"/>
                        <a14:backgroundMark x1="9000" y1="74370" x2="9000" y2="74370"/>
                        <a14:backgroundMark x1="5222" y1="80444" x2="5222" y2="80444"/>
                        <a14:backgroundMark x1="3444" y1="86074" x2="3444" y2="86074"/>
                        <a14:backgroundMark x1="3889" y1="91556" x2="3889" y2="91556"/>
                        <a14:backgroundMark x1="3111" y1="88444" x2="3111" y2="88444"/>
                        <a14:backgroundMark x1="5000" y1="90667" x2="5000" y2="90667"/>
                        <a14:backgroundMark x1="889" y1="93926" x2="889" y2="93926"/>
                        <a14:backgroundMark x1="778" y1="91556" x2="778" y2="9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55097">
            <a:off x="5399624" y="3521822"/>
            <a:ext cx="1969177" cy="1476883"/>
          </a:xfrm>
          <a:prstGeom prst="rect">
            <a:avLst/>
          </a:prstGeom>
        </p:spPr>
      </p:pic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019311ED-17B8-46FF-9DA5-F653FA153D5E}"/>
              </a:ext>
            </a:extLst>
          </p:cNvPr>
          <p:cNvSpPr/>
          <p:nvPr/>
        </p:nvSpPr>
        <p:spPr>
          <a:xfrm>
            <a:off x="4262654" y="3967966"/>
            <a:ext cx="532661" cy="941033"/>
          </a:xfrm>
          <a:custGeom>
            <a:avLst/>
            <a:gdLst>
              <a:gd name="connsiteX0" fmla="*/ 390618 w 532661"/>
              <a:gd name="connsiteY0" fmla="*/ 301841 h 941033"/>
              <a:gd name="connsiteX1" fmla="*/ 417251 w 532661"/>
              <a:gd name="connsiteY1" fmla="*/ 230820 h 941033"/>
              <a:gd name="connsiteX2" fmla="*/ 426129 w 532661"/>
              <a:gd name="connsiteY2" fmla="*/ 186431 h 941033"/>
              <a:gd name="connsiteX3" fmla="*/ 461639 w 532661"/>
              <a:gd name="connsiteY3" fmla="*/ 115410 h 941033"/>
              <a:gd name="connsiteX4" fmla="*/ 461639 w 532661"/>
              <a:gd name="connsiteY4" fmla="*/ 8878 h 941033"/>
              <a:gd name="connsiteX5" fmla="*/ 435006 w 532661"/>
              <a:gd name="connsiteY5" fmla="*/ 0 h 941033"/>
              <a:gd name="connsiteX6" fmla="*/ 310719 w 532661"/>
              <a:gd name="connsiteY6" fmla="*/ 17756 h 941033"/>
              <a:gd name="connsiteX7" fmla="*/ 292963 w 532661"/>
              <a:gd name="connsiteY7" fmla="*/ 35511 h 941033"/>
              <a:gd name="connsiteX8" fmla="*/ 266330 w 532661"/>
              <a:gd name="connsiteY8" fmla="*/ 53266 h 941033"/>
              <a:gd name="connsiteX9" fmla="*/ 230820 w 532661"/>
              <a:gd name="connsiteY9" fmla="*/ 97655 h 941033"/>
              <a:gd name="connsiteX10" fmla="*/ 213064 w 532661"/>
              <a:gd name="connsiteY10" fmla="*/ 115410 h 941033"/>
              <a:gd name="connsiteX11" fmla="*/ 168676 w 532661"/>
              <a:gd name="connsiteY11" fmla="*/ 177554 h 941033"/>
              <a:gd name="connsiteX12" fmla="*/ 150921 w 532661"/>
              <a:gd name="connsiteY12" fmla="*/ 221942 h 941033"/>
              <a:gd name="connsiteX13" fmla="*/ 142043 w 532661"/>
              <a:gd name="connsiteY13" fmla="*/ 284086 h 941033"/>
              <a:gd name="connsiteX14" fmla="*/ 133165 w 532661"/>
              <a:gd name="connsiteY14" fmla="*/ 435006 h 941033"/>
              <a:gd name="connsiteX15" fmla="*/ 88777 w 532661"/>
              <a:gd name="connsiteY15" fmla="*/ 497150 h 941033"/>
              <a:gd name="connsiteX16" fmla="*/ 79899 w 532661"/>
              <a:gd name="connsiteY16" fmla="*/ 523783 h 941033"/>
              <a:gd name="connsiteX17" fmla="*/ 35511 w 532661"/>
              <a:gd name="connsiteY17" fmla="*/ 585926 h 941033"/>
              <a:gd name="connsiteX18" fmla="*/ 17756 w 532661"/>
              <a:gd name="connsiteY18" fmla="*/ 612559 h 941033"/>
              <a:gd name="connsiteX19" fmla="*/ 0 w 532661"/>
              <a:gd name="connsiteY19" fmla="*/ 665825 h 941033"/>
              <a:gd name="connsiteX20" fmla="*/ 26633 w 532661"/>
              <a:gd name="connsiteY20" fmla="*/ 763480 h 941033"/>
              <a:gd name="connsiteX21" fmla="*/ 71022 w 532661"/>
              <a:gd name="connsiteY21" fmla="*/ 807868 h 941033"/>
              <a:gd name="connsiteX22" fmla="*/ 88777 w 532661"/>
              <a:gd name="connsiteY22" fmla="*/ 843379 h 941033"/>
              <a:gd name="connsiteX23" fmla="*/ 106532 w 532661"/>
              <a:gd name="connsiteY23" fmla="*/ 887767 h 941033"/>
              <a:gd name="connsiteX24" fmla="*/ 142043 w 532661"/>
              <a:gd name="connsiteY24" fmla="*/ 941033 h 941033"/>
              <a:gd name="connsiteX25" fmla="*/ 159798 w 532661"/>
              <a:gd name="connsiteY25" fmla="*/ 878889 h 941033"/>
              <a:gd name="connsiteX26" fmla="*/ 177554 w 532661"/>
              <a:gd name="connsiteY26" fmla="*/ 861134 h 941033"/>
              <a:gd name="connsiteX27" fmla="*/ 239697 w 532661"/>
              <a:gd name="connsiteY27" fmla="*/ 772357 h 941033"/>
              <a:gd name="connsiteX28" fmla="*/ 257453 w 532661"/>
              <a:gd name="connsiteY28" fmla="*/ 727969 h 941033"/>
              <a:gd name="connsiteX29" fmla="*/ 266330 w 532661"/>
              <a:gd name="connsiteY29" fmla="*/ 701336 h 941033"/>
              <a:gd name="connsiteX30" fmla="*/ 284086 w 532661"/>
              <a:gd name="connsiteY30" fmla="*/ 683581 h 941033"/>
              <a:gd name="connsiteX31" fmla="*/ 337352 w 532661"/>
              <a:gd name="connsiteY31" fmla="*/ 603682 h 941033"/>
              <a:gd name="connsiteX32" fmla="*/ 363985 w 532661"/>
              <a:gd name="connsiteY32" fmla="*/ 585926 h 941033"/>
              <a:gd name="connsiteX33" fmla="*/ 443884 w 532661"/>
              <a:gd name="connsiteY33" fmla="*/ 568171 h 941033"/>
              <a:gd name="connsiteX34" fmla="*/ 479395 w 532661"/>
              <a:gd name="connsiteY34" fmla="*/ 497150 h 941033"/>
              <a:gd name="connsiteX35" fmla="*/ 488272 w 532661"/>
              <a:gd name="connsiteY35" fmla="*/ 461639 h 941033"/>
              <a:gd name="connsiteX36" fmla="*/ 497150 w 532661"/>
              <a:gd name="connsiteY36" fmla="*/ 435006 h 941033"/>
              <a:gd name="connsiteX37" fmla="*/ 506028 w 532661"/>
              <a:gd name="connsiteY37" fmla="*/ 390618 h 941033"/>
              <a:gd name="connsiteX38" fmla="*/ 523783 w 532661"/>
              <a:gd name="connsiteY38" fmla="*/ 363985 h 941033"/>
              <a:gd name="connsiteX39" fmla="*/ 532661 w 532661"/>
              <a:gd name="connsiteY39" fmla="*/ 337352 h 9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2661" h="941033">
                <a:moveTo>
                  <a:pt x="390618" y="301841"/>
                </a:moveTo>
                <a:cubicBezTo>
                  <a:pt x="396047" y="288269"/>
                  <a:pt x="412613" y="249373"/>
                  <a:pt x="417251" y="230820"/>
                </a:cubicBezTo>
                <a:cubicBezTo>
                  <a:pt x="420911" y="216181"/>
                  <a:pt x="420712" y="200515"/>
                  <a:pt x="426129" y="186431"/>
                </a:cubicBezTo>
                <a:cubicBezTo>
                  <a:pt x="435630" y="161727"/>
                  <a:pt x="461639" y="115410"/>
                  <a:pt x="461639" y="115410"/>
                </a:cubicBezTo>
                <a:cubicBezTo>
                  <a:pt x="468949" y="78862"/>
                  <a:pt x="480517" y="46633"/>
                  <a:pt x="461639" y="8878"/>
                </a:cubicBezTo>
                <a:cubicBezTo>
                  <a:pt x="457454" y="508"/>
                  <a:pt x="443884" y="2959"/>
                  <a:pt x="435006" y="0"/>
                </a:cubicBezTo>
                <a:cubicBezTo>
                  <a:pt x="433485" y="138"/>
                  <a:pt x="338169" y="1286"/>
                  <a:pt x="310719" y="17756"/>
                </a:cubicBezTo>
                <a:cubicBezTo>
                  <a:pt x="303542" y="22062"/>
                  <a:pt x="299499" y="30282"/>
                  <a:pt x="292963" y="35511"/>
                </a:cubicBezTo>
                <a:cubicBezTo>
                  <a:pt x="284631" y="42176"/>
                  <a:pt x="274661" y="46601"/>
                  <a:pt x="266330" y="53266"/>
                </a:cubicBezTo>
                <a:cubicBezTo>
                  <a:pt x="242514" y="72319"/>
                  <a:pt x="251327" y="72022"/>
                  <a:pt x="230820" y="97655"/>
                </a:cubicBezTo>
                <a:cubicBezTo>
                  <a:pt x="225591" y="104191"/>
                  <a:pt x="218422" y="108980"/>
                  <a:pt x="213064" y="115410"/>
                </a:cubicBezTo>
                <a:cubicBezTo>
                  <a:pt x="208037" y="121442"/>
                  <a:pt x="174442" y="166022"/>
                  <a:pt x="168676" y="177554"/>
                </a:cubicBezTo>
                <a:cubicBezTo>
                  <a:pt x="161549" y="191807"/>
                  <a:pt x="156839" y="207146"/>
                  <a:pt x="150921" y="221942"/>
                </a:cubicBezTo>
                <a:cubicBezTo>
                  <a:pt x="147962" y="242657"/>
                  <a:pt x="143781" y="263233"/>
                  <a:pt x="142043" y="284086"/>
                </a:cubicBezTo>
                <a:cubicBezTo>
                  <a:pt x="137858" y="334306"/>
                  <a:pt x="142180" y="385425"/>
                  <a:pt x="133165" y="435006"/>
                </a:cubicBezTo>
                <a:cubicBezTo>
                  <a:pt x="128582" y="460214"/>
                  <a:pt x="105948" y="479978"/>
                  <a:pt x="88777" y="497150"/>
                </a:cubicBezTo>
                <a:cubicBezTo>
                  <a:pt x="85818" y="506028"/>
                  <a:pt x="84084" y="515413"/>
                  <a:pt x="79899" y="523783"/>
                </a:cubicBezTo>
                <a:cubicBezTo>
                  <a:pt x="72923" y="537735"/>
                  <a:pt x="42217" y="576538"/>
                  <a:pt x="35511" y="585926"/>
                </a:cubicBezTo>
                <a:cubicBezTo>
                  <a:pt x="29309" y="594608"/>
                  <a:pt x="22089" y="602809"/>
                  <a:pt x="17756" y="612559"/>
                </a:cubicBezTo>
                <a:cubicBezTo>
                  <a:pt x="10155" y="629662"/>
                  <a:pt x="0" y="665825"/>
                  <a:pt x="0" y="665825"/>
                </a:cubicBezTo>
                <a:cubicBezTo>
                  <a:pt x="6592" y="718558"/>
                  <a:pt x="-2742" y="729909"/>
                  <a:pt x="26633" y="763480"/>
                </a:cubicBezTo>
                <a:cubicBezTo>
                  <a:pt x="40412" y="779228"/>
                  <a:pt x="71022" y="807868"/>
                  <a:pt x="71022" y="807868"/>
                </a:cubicBezTo>
                <a:cubicBezTo>
                  <a:pt x="76940" y="819705"/>
                  <a:pt x="83402" y="831285"/>
                  <a:pt x="88777" y="843379"/>
                </a:cubicBezTo>
                <a:cubicBezTo>
                  <a:pt x="95249" y="857941"/>
                  <a:pt x="98901" y="873777"/>
                  <a:pt x="106532" y="887767"/>
                </a:cubicBezTo>
                <a:cubicBezTo>
                  <a:pt x="116750" y="906501"/>
                  <a:pt x="142043" y="941033"/>
                  <a:pt x="142043" y="941033"/>
                </a:cubicBezTo>
                <a:cubicBezTo>
                  <a:pt x="143700" y="934405"/>
                  <a:pt x="154342" y="887983"/>
                  <a:pt x="159798" y="878889"/>
                </a:cubicBezTo>
                <a:cubicBezTo>
                  <a:pt x="164104" y="871712"/>
                  <a:pt x="172754" y="867991"/>
                  <a:pt x="177554" y="861134"/>
                </a:cubicBezTo>
                <a:cubicBezTo>
                  <a:pt x="245914" y="763478"/>
                  <a:pt x="196345" y="815711"/>
                  <a:pt x="239697" y="772357"/>
                </a:cubicBezTo>
                <a:cubicBezTo>
                  <a:pt x="245616" y="757561"/>
                  <a:pt x="251858" y="742890"/>
                  <a:pt x="257453" y="727969"/>
                </a:cubicBezTo>
                <a:cubicBezTo>
                  <a:pt x="260739" y="719207"/>
                  <a:pt x="261515" y="709360"/>
                  <a:pt x="266330" y="701336"/>
                </a:cubicBezTo>
                <a:cubicBezTo>
                  <a:pt x="270636" y="694159"/>
                  <a:pt x="278167" y="689499"/>
                  <a:pt x="284086" y="683581"/>
                </a:cubicBezTo>
                <a:cubicBezTo>
                  <a:pt x="298679" y="654393"/>
                  <a:pt x="311085" y="624696"/>
                  <a:pt x="337352" y="603682"/>
                </a:cubicBezTo>
                <a:cubicBezTo>
                  <a:pt x="345684" y="597017"/>
                  <a:pt x="354178" y="590129"/>
                  <a:pt x="363985" y="585926"/>
                </a:cubicBezTo>
                <a:cubicBezTo>
                  <a:pt x="374949" y="581227"/>
                  <a:pt x="435992" y="569750"/>
                  <a:pt x="443884" y="568171"/>
                </a:cubicBezTo>
                <a:cubicBezTo>
                  <a:pt x="455721" y="544497"/>
                  <a:pt x="472976" y="522828"/>
                  <a:pt x="479395" y="497150"/>
                </a:cubicBezTo>
                <a:cubicBezTo>
                  <a:pt x="482354" y="485313"/>
                  <a:pt x="484920" y="473371"/>
                  <a:pt x="488272" y="461639"/>
                </a:cubicBezTo>
                <a:cubicBezTo>
                  <a:pt x="490843" y="452641"/>
                  <a:pt x="494880" y="444084"/>
                  <a:pt x="497150" y="435006"/>
                </a:cubicBezTo>
                <a:cubicBezTo>
                  <a:pt x="500810" y="420368"/>
                  <a:pt x="500730" y="404746"/>
                  <a:pt x="506028" y="390618"/>
                </a:cubicBezTo>
                <a:cubicBezTo>
                  <a:pt x="509774" y="380628"/>
                  <a:pt x="519011" y="373528"/>
                  <a:pt x="523783" y="363985"/>
                </a:cubicBezTo>
                <a:cubicBezTo>
                  <a:pt x="527968" y="355615"/>
                  <a:pt x="532661" y="337352"/>
                  <a:pt x="532661" y="337352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B3CC30-6433-4163-B161-CE1A809833C1}"/>
              </a:ext>
            </a:extLst>
          </p:cNvPr>
          <p:cNvSpPr txBox="1"/>
          <p:nvPr/>
        </p:nvSpPr>
        <p:spPr>
          <a:xfrm>
            <a:off x="1251678" y="3667766"/>
            <a:ext cx="221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Метронидазол</a:t>
            </a:r>
            <a:r>
              <a:rPr lang="ru-RU" sz="2400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EA2F86-67CD-449C-A02E-8DCB6A3A84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339" y="4102868"/>
            <a:ext cx="2702472" cy="9698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96DE7F-A840-484B-8805-DB0E046C4F3F}"/>
              </a:ext>
            </a:extLst>
          </p:cNvPr>
          <p:cNvSpPr txBox="1"/>
          <p:nvPr/>
        </p:nvSpPr>
        <p:spPr>
          <a:xfrm>
            <a:off x="1758581" y="2362906"/>
            <a:ext cx="3056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Белковые комплексы </a:t>
            </a:r>
            <a:br>
              <a:rPr lang="ru-RU" sz="2400" dirty="0"/>
            </a:br>
            <a:r>
              <a:rPr lang="ru-RU" sz="2400" dirty="0"/>
              <a:t>клетки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C1D1BE47-1EED-4DD6-A99B-E7D0C41369F1}"/>
              </a:ext>
            </a:extLst>
          </p:cNvPr>
          <p:cNvCxnSpPr>
            <a:cxnSpLocks/>
          </p:cNvCxnSpPr>
          <p:nvPr/>
        </p:nvCxnSpPr>
        <p:spPr>
          <a:xfrm>
            <a:off x="2944620" y="2846474"/>
            <a:ext cx="1440949" cy="12159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F036EA1B-D6D3-4F2A-AB40-BF83C520FF9A}"/>
              </a:ext>
            </a:extLst>
          </p:cNvPr>
          <p:cNvCxnSpPr>
            <a:cxnSpLocks/>
          </p:cNvCxnSpPr>
          <p:nvPr/>
        </p:nvCxnSpPr>
        <p:spPr>
          <a:xfrm flipH="1">
            <a:off x="4413324" y="3713104"/>
            <a:ext cx="554854" cy="9350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955393-F32A-4AE1-B130-F1554DED28D1}"/>
              </a:ext>
            </a:extLst>
          </p:cNvPr>
          <p:cNvSpPr txBox="1"/>
          <p:nvPr/>
        </p:nvSpPr>
        <p:spPr>
          <a:xfrm>
            <a:off x="4845293" y="341143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697019-FBF9-4AE2-9E02-C675631E54E9}"/>
              </a:ext>
            </a:extLst>
          </p:cNvPr>
          <p:cNvSpPr txBox="1"/>
          <p:nvPr/>
        </p:nvSpPr>
        <p:spPr>
          <a:xfrm>
            <a:off x="4080500" y="5034899"/>
            <a:ext cx="1980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 с восстановленной </a:t>
            </a:r>
            <a:br>
              <a:rPr lang="ru-RU" dirty="0"/>
            </a:br>
            <a:r>
              <a:rPr lang="ru-RU" dirty="0"/>
              <a:t>нитрогруппой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833C664-F920-4494-A724-79F663AC278E}"/>
              </a:ext>
            </a:extLst>
          </p:cNvPr>
          <p:cNvSpPr/>
          <p:nvPr/>
        </p:nvSpPr>
        <p:spPr>
          <a:xfrm>
            <a:off x="3824994" y="4932631"/>
            <a:ext cx="2149456" cy="1186657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xmlns="" id="{ED016BCD-D1F0-45C3-8FCE-0B6A36755FB6}"/>
              </a:ext>
            </a:extLst>
          </p:cNvPr>
          <p:cNvCxnSpPr>
            <a:cxnSpLocks/>
            <a:stCxn id="14" idx="3"/>
            <a:endCxn id="25" idx="0"/>
          </p:cNvCxnSpPr>
          <p:nvPr/>
        </p:nvCxnSpPr>
        <p:spPr>
          <a:xfrm>
            <a:off x="3655811" y="4587789"/>
            <a:ext cx="1243911" cy="344842"/>
          </a:xfrm>
          <a:prstGeom prst="curved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64503D6F-32BF-4B57-9C72-99C4436BF3B8}"/>
              </a:ext>
            </a:extLst>
          </p:cNvPr>
          <p:cNvCxnSpPr>
            <a:stCxn id="25" idx="7"/>
          </p:cNvCxnSpPr>
          <p:nvPr/>
        </p:nvCxnSpPr>
        <p:spPr>
          <a:xfrm flipV="1">
            <a:off x="5659669" y="5032267"/>
            <a:ext cx="528067" cy="7414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8BD54B7-1F02-49F4-B198-D8C2E8731FA5}"/>
              </a:ext>
            </a:extLst>
          </p:cNvPr>
          <p:cNvSpPr txBox="1"/>
          <p:nvPr/>
        </p:nvSpPr>
        <p:spPr>
          <a:xfrm>
            <a:off x="5889065" y="275683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ДНК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7D7C63CF-BC8D-46FF-A58E-9F8DBBFAF79A}"/>
              </a:ext>
            </a:extLst>
          </p:cNvPr>
          <p:cNvCxnSpPr/>
          <p:nvPr/>
        </p:nvCxnSpPr>
        <p:spPr>
          <a:xfrm>
            <a:off x="6384212" y="4932631"/>
            <a:ext cx="788945" cy="55173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81DC866-0D3E-499D-9643-3B39B037ED7B}"/>
              </a:ext>
            </a:extLst>
          </p:cNvPr>
          <p:cNvSpPr txBox="1"/>
          <p:nvPr/>
        </p:nvSpPr>
        <p:spPr>
          <a:xfrm>
            <a:off x="6667130" y="5503406"/>
            <a:ext cx="3019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Ингибирование</a:t>
            </a:r>
            <a:br>
              <a:rPr lang="ru-RU" sz="2400" dirty="0"/>
            </a:br>
            <a:r>
              <a:rPr lang="ru-RU" sz="2400" dirty="0"/>
              <a:t>синтеза </a:t>
            </a:r>
            <a:r>
              <a:rPr lang="ru-RU" sz="2400" dirty="0" err="1"/>
              <a:t>нукл</a:t>
            </a:r>
            <a:r>
              <a:rPr lang="ru-RU" sz="2400" dirty="0"/>
              <a:t>. кислот,</a:t>
            </a:r>
            <a:br>
              <a:rPr lang="ru-RU" sz="2400" dirty="0"/>
            </a:br>
            <a:r>
              <a:rPr lang="ru-RU" sz="2400" dirty="0"/>
              <a:t>смерть клетки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7B9BD1-1D18-49F2-866D-091D35FD3F67}"/>
              </a:ext>
            </a:extLst>
          </p:cNvPr>
          <p:cNvSpPr txBox="1"/>
          <p:nvPr/>
        </p:nvSpPr>
        <p:spPr>
          <a:xfrm>
            <a:off x="8028328" y="2705418"/>
            <a:ext cx="4351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Метронидазол</a:t>
            </a:r>
            <a:r>
              <a:rPr lang="ru-RU" sz="2400" dirty="0"/>
              <a:t> взаимодействует с внутриклеточными белками, </a:t>
            </a:r>
            <a:br>
              <a:rPr lang="ru-RU" sz="2400" dirty="0"/>
            </a:br>
            <a:r>
              <a:rPr lang="ru-RU" sz="2400" dirty="0"/>
              <a:t>превращаясь в восстановленную форму, </a:t>
            </a:r>
            <a:br>
              <a:rPr lang="ru-RU" sz="2400" dirty="0"/>
            </a:br>
            <a:r>
              <a:rPr lang="ru-RU" sz="2400" dirty="0"/>
              <a:t>которая ингибирует синтез нуклеиновых кислот. 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1F09A075-8868-4814-86E1-FA3E4EE25A74}"/>
              </a:ext>
            </a:extLst>
          </p:cNvPr>
          <p:cNvCxnSpPr>
            <a:cxnSpLocks/>
          </p:cNvCxnSpPr>
          <p:nvPr/>
        </p:nvCxnSpPr>
        <p:spPr>
          <a:xfrm>
            <a:off x="8028328" y="2729883"/>
            <a:ext cx="0" cy="2653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90DABE-E008-483B-A0DF-1A69B63B9433}"/>
              </a:ext>
            </a:extLst>
          </p:cNvPr>
          <p:cNvSpPr txBox="1"/>
          <p:nvPr/>
        </p:nvSpPr>
        <p:spPr>
          <a:xfrm>
            <a:off x="1553592" y="5484366"/>
            <a:ext cx="88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1A411-4239-4066-91A2-3CDF83B4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4844322" cy="798345"/>
          </a:xfrm>
        </p:spPr>
        <p:txBody>
          <a:bodyPr>
            <a:normAutofit/>
          </a:bodyPr>
          <a:lstStyle/>
          <a:p>
            <a:r>
              <a:rPr lang="ru-RU" sz="4300" dirty="0" err="1"/>
              <a:t>Метронидазол</a:t>
            </a:r>
            <a:endParaRPr lang="ru-RU" sz="4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29DF18-4409-4264-A680-5057910B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9305"/>
            <a:ext cx="6303219" cy="445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ФК (при пероральном приёме):</a:t>
            </a:r>
            <a:br>
              <a:rPr lang="ru-RU" sz="2400" dirty="0"/>
            </a:br>
            <a:r>
              <a:rPr lang="ru-RU" sz="2400" dirty="0"/>
              <a:t>- быстро всасывается, приём пищи не влияет</a:t>
            </a:r>
            <a:br>
              <a:rPr lang="ru-RU" sz="2400" dirty="0"/>
            </a:br>
            <a:r>
              <a:rPr lang="ru-RU" sz="2400" dirty="0"/>
              <a:t>- биодоступность 80%</a:t>
            </a:r>
            <a:br>
              <a:rPr lang="ru-RU" sz="2400" dirty="0"/>
            </a:br>
            <a:r>
              <a:rPr lang="ru-RU" sz="2400" dirty="0"/>
              <a:t>- связь с белками до 20%</a:t>
            </a:r>
            <a:br>
              <a:rPr lang="ru-RU" sz="2400" dirty="0"/>
            </a:br>
            <a:r>
              <a:rPr lang="ru-RU" sz="2400" dirty="0"/>
              <a:t>- быстро проникает в ткани, грудное молоко, </a:t>
            </a:r>
            <a:br>
              <a:rPr lang="ru-RU" sz="2400" dirty="0"/>
            </a:br>
            <a:r>
              <a:rPr lang="ru-RU" sz="2400" dirty="0"/>
              <a:t>плацентарный барьер</a:t>
            </a:r>
            <a:br>
              <a:rPr lang="ru-RU" sz="2400" dirty="0"/>
            </a:br>
            <a:r>
              <a:rPr lang="ru-RU" sz="2400" dirty="0"/>
              <a:t>- выводится в основном почками</a:t>
            </a:r>
            <a:br>
              <a:rPr lang="ru-RU" sz="2400" dirty="0"/>
            </a:br>
            <a:r>
              <a:rPr lang="ru-RU" sz="2400" dirty="0"/>
              <a:t>- Т1/2 = 8-10 часов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Применяется с 6 лет 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444980-73A2-439D-9626-393D86E801F0}"/>
              </a:ext>
            </a:extLst>
          </p:cNvPr>
          <p:cNvSpPr txBox="1"/>
          <p:nvPr/>
        </p:nvSpPr>
        <p:spPr>
          <a:xfrm>
            <a:off x="7253854" y="2246051"/>
            <a:ext cx="4553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Взрослые и дети от 16 лет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Metronidazoli</a:t>
            </a:r>
            <a:r>
              <a:rPr lang="en-US" sz="2400" dirty="0"/>
              <a:t> 0,5 N30</a:t>
            </a:r>
            <a:br>
              <a:rPr lang="en-US" sz="2400" dirty="0"/>
            </a:br>
            <a:r>
              <a:rPr lang="en-US" sz="2400" dirty="0"/>
              <a:t>     D.S. </a:t>
            </a:r>
            <a:r>
              <a:rPr lang="ru-RU" sz="2400" dirty="0"/>
              <a:t>Внутрь по 1 таблетки </a:t>
            </a:r>
            <a:br>
              <a:rPr lang="ru-RU" sz="2400" dirty="0"/>
            </a:br>
            <a:r>
              <a:rPr lang="ru-RU" sz="2400" dirty="0"/>
              <a:t>                3 раза в день, 7 дней.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0D7823-4A86-413E-9DFD-1CAA1F2C8937}"/>
              </a:ext>
            </a:extLst>
          </p:cNvPr>
          <p:cNvSpPr txBox="1"/>
          <p:nvPr/>
        </p:nvSpPr>
        <p:spPr>
          <a:xfrm>
            <a:off x="7253854" y="4064286"/>
            <a:ext cx="4220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Дети 6-15 лет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Metronidazoli</a:t>
            </a:r>
            <a:r>
              <a:rPr lang="en-US" sz="2400" dirty="0"/>
              <a:t> 0,25 N30</a:t>
            </a:r>
            <a:br>
              <a:rPr lang="en-US" sz="2400" dirty="0"/>
            </a:br>
            <a:r>
              <a:rPr lang="en-US" sz="2400" dirty="0"/>
              <a:t>     D.S. </a:t>
            </a:r>
            <a:r>
              <a:rPr lang="ru-RU" sz="2400" dirty="0"/>
              <a:t>Внутрь по 1 таблетке </a:t>
            </a:r>
            <a:br>
              <a:rPr lang="ru-RU" sz="2400" dirty="0"/>
            </a:br>
            <a:r>
              <a:rPr lang="ru-RU" sz="2400" dirty="0"/>
              <a:t>                2 раза в день, 7 дней.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319CC9-58E2-4F3C-AFCB-E6C3F5601EEA}"/>
              </a:ext>
            </a:extLst>
          </p:cNvPr>
          <p:cNvSpPr txBox="1"/>
          <p:nvPr/>
        </p:nvSpPr>
        <p:spPr>
          <a:xfrm>
            <a:off x="1553592" y="5484366"/>
            <a:ext cx="88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60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BF25C-A38A-4587-B3EB-B4016587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0590"/>
          </a:xfrm>
        </p:spPr>
        <p:txBody>
          <a:bodyPr>
            <a:normAutofit/>
          </a:bodyPr>
          <a:lstStyle/>
          <a:p>
            <a:r>
              <a:rPr lang="ru-RU" sz="4300" dirty="0"/>
              <a:t>ПРЕПАРАТЫ ДЛЯ ЛЕЧЕНИЯ ЛЯМБЛИОЗА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7575C-8F6D-42CC-87B9-021DE336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62975"/>
            <a:ext cx="10178322" cy="4716617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АЛБЕНДАЗОЛ</a:t>
            </a:r>
            <a:r>
              <a:rPr lang="ru-RU" sz="2400" b="1" dirty="0"/>
              <a:t> </a:t>
            </a:r>
            <a:r>
              <a:rPr lang="ru-RU" sz="2400" b="1" u="sng" dirty="0"/>
              <a:t>(НЕМОЗОЛ)</a:t>
            </a:r>
          </a:p>
          <a:p>
            <a:r>
              <a:rPr lang="ru-RU" sz="2400" dirty="0"/>
              <a:t>МД: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938886-A770-449A-891F-587DF8F3DF79}"/>
              </a:ext>
            </a:extLst>
          </p:cNvPr>
          <p:cNvSpPr/>
          <p:nvPr/>
        </p:nvSpPr>
        <p:spPr>
          <a:xfrm>
            <a:off x="3488924" y="1899821"/>
            <a:ext cx="3737499" cy="479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Поступление в паразита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4D09D53-B8AD-4FB3-AD4C-09579130D004}"/>
              </a:ext>
            </a:extLst>
          </p:cNvPr>
          <p:cNvSpPr/>
          <p:nvPr/>
        </p:nvSpPr>
        <p:spPr>
          <a:xfrm>
            <a:off x="2867487" y="2649984"/>
            <a:ext cx="4989251" cy="1469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Блокирует активность </a:t>
            </a:r>
            <a:r>
              <a:rPr lang="ru-RU" sz="2400" dirty="0" err="1"/>
              <a:t>микротубулярной</a:t>
            </a:r>
            <a:r>
              <a:rPr lang="ru-RU" sz="2400" dirty="0"/>
              <a:t> системы;</a:t>
            </a:r>
            <a:br>
              <a:rPr lang="ru-RU" sz="2400" dirty="0"/>
            </a:br>
            <a:r>
              <a:rPr lang="ru-RU" sz="2400" dirty="0"/>
              <a:t>Снижает поступление глюкозы в паразита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DE991B-6030-491F-AD48-41E8BD8AAA75}"/>
              </a:ext>
            </a:extLst>
          </p:cNvPr>
          <p:cNvSpPr/>
          <p:nvPr/>
        </p:nvSpPr>
        <p:spPr>
          <a:xfrm>
            <a:off x="2512380" y="4559039"/>
            <a:ext cx="5690586" cy="1320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ПРЕКРАЩЕНИЕ ДЕЛЕНИЯ/СМЕРТЬ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18D35DB4-96BE-42ED-8B58-90411EF3C29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357674" y="2379216"/>
            <a:ext cx="4439" cy="27076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810CC848-A882-443C-AB62-71D9FA70F5B0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5357673" y="4119239"/>
            <a:ext cx="4440" cy="4398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5E88E9-B7FD-4656-B576-8DBE6033227D}"/>
              </a:ext>
            </a:extLst>
          </p:cNvPr>
          <p:cNvSpPr txBox="1"/>
          <p:nvPr/>
        </p:nvSpPr>
        <p:spPr>
          <a:xfrm>
            <a:off x="1251678" y="5879592"/>
            <a:ext cx="926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5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B40DA-5946-4342-B0A4-9160163B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6249954" cy="842733"/>
          </a:xfrm>
        </p:spPr>
        <p:txBody>
          <a:bodyPr>
            <a:normAutofit/>
          </a:bodyPr>
          <a:lstStyle/>
          <a:p>
            <a:r>
              <a:rPr lang="ru-RU" sz="4300" dirty="0"/>
              <a:t>АЛБЕНДАЗОЛ</a:t>
            </a:r>
            <a:r>
              <a:rPr lang="en-US" sz="4300" dirty="0"/>
              <a:t> (</a:t>
            </a:r>
            <a:r>
              <a:rPr lang="ru-RU" sz="4300" dirty="0" err="1"/>
              <a:t>Немозол</a:t>
            </a:r>
            <a:r>
              <a:rPr lang="en-US" sz="4300" dirty="0"/>
              <a:t>)</a:t>
            </a:r>
            <a:endParaRPr lang="ru-RU" sz="4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1AC3FB-7146-4D79-8939-CD220577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4917"/>
            <a:ext cx="5140244" cy="44946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/>
              <a:t>ФК (таблетки для внутреннего применения)</a:t>
            </a:r>
            <a:br>
              <a:rPr lang="ru-RU" sz="2600" dirty="0"/>
            </a:br>
            <a:r>
              <a:rPr lang="ru-RU" sz="2600" dirty="0"/>
              <a:t>- плохо абсорбируется из ЖКТ</a:t>
            </a:r>
            <a:br>
              <a:rPr lang="ru-RU" sz="2600" dirty="0"/>
            </a:br>
            <a:r>
              <a:rPr lang="ru-RU" sz="2600" dirty="0"/>
              <a:t>- приём жирной пищи повышает</a:t>
            </a:r>
            <a:br>
              <a:rPr lang="ru-RU" sz="2600" dirty="0"/>
            </a:br>
            <a:r>
              <a:rPr lang="ru-RU" sz="2600" dirty="0"/>
              <a:t>всасываемость в 5 раз</a:t>
            </a:r>
            <a:br>
              <a:rPr lang="ru-RU" sz="2600" dirty="0"/>
            </a:br>
            <a:r>
              <a:rPr lang="ru-RU" sz="2600" dirty="0"/>
              <a:t>- биодоступность низкая</a:t>
            </a:r>
            <a:br>
              <a:rPr lang="ru-RU" sz="2600" dirty="0"/>
            </a:br>
            <a:r>
              <a:rPr lang="ru-RU" sz="2600" dirty="0"/>
              <a:t>- </a:t>
            </a:r>
            <a:r>
              <a:rPr lang="ru-RU" sz="2600" dirty="0" err="1"/>
              <a:t>метаболизируется</a:t>
            </a:r>
            <a:r>
              <a:rPr lang="ru-RU" sz="2600" dirty="0"/>
              <a:t> в печени</a:t>
            </a:r>
            <a:br>
              <a:rPr lang="ru-RU" sz="2600" dirty="0"/>
            </a:br>
            <a:r>
              <a:rPr lang="ru-RU" sz="2600" dirty="0"/>
              <a:t>- полностью распространяется по организму</a:t>
            </a:r>
            <a:br>
              <a:rPr lang="ru-RU" sz="2600" dirty="0"/>
            </a:br>
            <a:r>
              <a:rPr lang="ru-RU" sz="2600" dirty="0"/>
              <a:t>- выводится почками</a:t>
            </a:r>
            <a:br>
              <a:rPr lang="ru-RU" sz="2600" dirty="0"/>
            </a:br>
            <a:r>
              <a:rPr lang="ru-RU" sz="2600" dirty="0"/>
              <a:t>- Т1/2 = 8-12 ч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Применяется с 1 года!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85C2D9-3BDA-49EE-A924-D5DD8E131AF3}"/>
              </a:ext>
            </a:extLst>
          </p:cNvPr>
          <p:cNvSpPr txBox="1"/>
          <p:nvPr/>
        </p:nvSpPr>
        <p:spPr>
          <a:xfrm>
            <a:off x="6769052" y="1384917"/>
            <a:ext cx="4253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Взрослые и дети после </a:t>
            </a:r>
            <a:r>
              <a:rPr lang="ru-RU" sz="2400" dirty="0"/>
              <a:t>3</a:t>
            </a:r>
            <a:r>
              <a:rPr lang="ru-RU" sz="2400" u="sng" dirty="0"/>
              <a:t>-х лет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Albendazoli</a:t>
            </a:r>
            <a:r>
              <a:rPr lang="ru-RU" sz="2400" dirty="0"/>
              <a:t> </a:t>
            </a:r>
            <a:r>
              <a:rPr lang="en-US" sz="2400" dirty="0"/>
              <a:t>0,4 N5 </a:t>
            </a:r>
            <a:br>
              <a:rPr lang="en-US" sz="2400" dirty="0"/>
            </a:br>
            <a:r>
              <a:rPr lang="en-US" sz="2400" dirty="0"/>
              <a:t>      D.S. </a:t>
            </a:r>
            <a:r>
              <a:rPr lang="ru-RU" sz="2400" dirty="0"/>
              <a:t>Внутрь по 1 таблетки</a:t>
            </a:r>
            <a:br>
              <a:rPr lang="ru-RU" sz="2400" dirty="0"/>
            </a:br>
            <a:r>
              <a:rPr lang="ru-RU" sz="2400" dirty="0"/>
              <a:t>                  1 раз в день, 5 дней.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5A7C94-D0C2-4C4E-AA16-3F818D60E1BE}"/>
              </a:ext>
            </a:extLst>
          </p:cNvPr>
          <p:cNvSpPr txBox="1"/>
          <p:nvPr/>
        </p:nvSpPr>
        <p:spPr>
          <a:xfrm>
            <a:off x="6769052" y="3013178"/>
            <a:ext cx="47119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Дети до 10 кг, старше года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Susp. </a:t>
            </a:r>
            <a:r>
              <a:rPr lang="en-US" sz="2400" dirty="0" err="1"/>
              <a:t>Albendazoli</a:t>
            </a:r>
            <a:r>
              <a:rPr lang="en-US" sz="2400" dirty="0"/>
              <a:t> 2%-20ml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dirty="0" err="1"/>
              <a:t>D.t.d.</a:t>
            </a:r>
            <a:r>
              <a:rPr lang="en-US" sz="2400" dirty="0"/>
              <a:t> N3</a:t>
            </a:r>
            <a:br>
              <a:rPr lang="en-US" sz="2400" dirty="0"/>
            </a:br>
            <a:r>
              <a:rPr lang="en-US" sz="2400" dirty="0"/>
              <a:t>      S.</a:t>
            </a:r>
            <a:r>
              <a:rPr lang="ru-RU" sz="2400" dirty="0"/>
              <a:t>Внутрь по 10 </a:t>
            </a:r>
            <a:r>
              <a:rPr lang="en-US" sz="2400" dirty="0"/>
              <a:t>ml</a:t>
            </a:r>
            <a:r>
              <a:rPr lang="ru-RU" sz="2400" dirty="0"/>
              <a:t> 1 раз в день, </a:t>
            </a:r>
            <a:br>
              <a:rPr lang="ru-RU" sz="2400" dirty="0"/>
            </a:br>
            <a:r>
              <a:rPr lang="ru-RU" sz="2400" dirty="0"/>
              <a:t>            5 дней.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581AA-B8E8-4496-AD33-A93489F6E38D}"/>
              </a:ext>
            </a:extLst>
          </p:cNvPr>
          <p:cNvSpPr txBox="1"/>
          <p:nvPr/>
        </p:nvSpPr>
        <p:spPr>
          <a:xfrm>
            <a:off x="6769052" y="4910096"/>
            <a:ext cx="4718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Дети до </a:t>
            </a:r>
            <a:r>
              <a:rPr lang="ru-RU" sz="2400" dirty="0"/>
              <a:t>3</a:t>
            </a:r>
            <a:r>
              <a:rPr lang="ru-RU" sz="2400" u="sng" dirty="0"/>
              <a:t>-х лет больше 10 кг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Susp.: </a:t>
            </a:r>
            <a:r>
              <a:rPr lang="en-US" sz="2400" dirty="0" err="1"/>
              <a:t>Albendazoli</a:t>
            </a:r>
            <a:r>
              <a:rPr lang="en-US" sz="2400" dirty="0"/>
              <a:t> 2%-20ml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dirty="0" err="1"/>
              <a:t>D.t.d.</a:t>
            </a:r>
            <a:r>
              <a:rPr lang="en-US" sz="2400" dirty="0"/>
              <a:t> N 5</a:t>
            </a:r>
            <a:br>
              <a:rPr lang="en-US" sz="2400" dirty="0"/>
            </a:br>
            <a:r>
              <a:rPr lang="en-US" sz="2400" dirty="0"/>
              <a:t>      S. </a:t>
            </a:r>
            <a:r>
              <a:rPr lang="ru-RU" sz="2400" dirty="0"/>
              <a:t>Внутрь по 20 </a:t>
            </a:r>
            <a:r>
              <a:rPr lang="en-US" sz="2400" dirty="0"/>
              <a:t>ml</a:t>
            </a:r>
            <a:r>
              <a:rPr lang="ru-RU" sz="2400" dirty="0"/>
              <a:t> 1 раз в день,</a:t>
            </a:r>
            <a:br>
              <a:rPr lang="ru-RU" sz="2400" dirty="0"/>
            </a:br>
            <a:r>
              <a:rPr lang="ru-RU" sz="2400" dirty="0"/>
              <a:t>             5 дней.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DE122D9-DEE0-4B73-BC1F-D8E9D4BBC21A}"/>
              </a:ext>
            </a:extLst>
          </p:cNvPr>
          <p:cNvSpPr/>
          <p:nvPr/>
        </p:nvSpPr>
        <p:spPr>
          <a:xfrm>
            <a:off x="6391922" y="1322773"/>
            <a:ext cx="5370991" cy="5526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B9833A9-6986-4E37-9783-4D90D07E7375}"/>
              </a:ext>
            </a:extLst>
          </p:cNvPr>
          <p:cNvCxnSpPr/>
          <p:nvPr/>
        </p:nvCxnSpPr>
        <p:spPr>
          <a:xfrm>
            <a:off x="6391922" y="3013178"/>
            <a:ext cx="53709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5F58CAA-FE03-4E46-9EA0-E5A388B6104E}"/>
              </a:ext>
            </a:extLst>
          </p:cNvPr>
          <p:cNvCxnSpPr/>
          <p:nvPr/>
        </p:nvCxnSpPr>
        <p:spPr>
          <a:xfrm>
            <a:off x="6391922" y="4952170"/>
            <a:ext cx="53709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0918ED-EB39-4F04-A982-3D158083AE70}"/>
              </a:ext>
            </a:extLst>
          </p:cNvPr>
          <p:cNvSpPr txBox="1"/>
          <p:nvPr/>
        </p:nvSpPr>
        <p:spPr>
          <a:xfrm>
            <a:off x="1251678" y="5879592"/>
            <a:ext cx="926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18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2C6E9-65BB-4C7B-8FAC-DAF8E3B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1813"/>
          </a:xfrm>
        </p:spPr>
        <p:txBody>
          <a:bodyPr>
            <a:normAutofit/>
          </a:bodyPr>
          <a:lstStyle/>
          <a:p>
            <a:r>
              <a:rPr lang="ru-RU" sz="4300" dirty="0" err="1"/>
              <a:t>Нифурател</a:t>
            </a:r>
            <a:r>
              <a:rPr lang="ru-RU" sz="4300" dirty="0"/>
              <a:t> (</a:t>
            </a:r>
            <a:r>
              <a:rPr lang="ru-RU" sz="4300" dirty="0" err="1"/>
              <a:t>макмирор</a:t>
            </a:r>
            <a:r>
              <a:rPr lang="ru-RU" sz="4300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1BA7D0-51E1-43E0-B352-C7223AB2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8486"/>
            <a:ext cx="10178322" cy="1207364"/>
          </a:xfrm>
        </p:spPr>
        <p:txBody>
          <a:bodyPr>
            <a:noAutofit/>
          </a:bodyPr>
          <a:lstStyle/>
          <a:p>
            <a:r>
              <a:rPr lang="ru-RU" sz="2400" dirty="0"/>
              <a:t>Противомикробное и </a:t>
            </a:r>
            <a:r>
              <a:rPr lang="ru-RU" sz="2400" dirty="0" err="1"/>
              <a:t>противопротозойное</a:t>
            </a:r>
            <a:r>
              <a:rPr lang="ru-RU" sz="2400" dirty="0"/>
              <a:t> средство, группа </a:t>
            </a:r>
            <a:r>
              <a:rPr lang="ru-RU" sz="2400" dirty="0" err="1"/>
              <a:t>нитрофуранов</a:t>
            </a:r>
            <a:endParaRPr lang="ru-RU" sz="2400" dirty="0"/>
          </a:p>
          <a:p>
            <a:r>
              <a:rPr lang="ru-RU" sz="2400" dirty="0"/>
              <a:t>Низкая токсичность, широкий спектр действия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74644F-DD75-4DBE-A249-4180A40F603B}"/>
              </a:ext>
            </a:extLst>
          </p:cNvPr>
          <p:cNvSpPr txBox="1"/>
          <p:nvPr/>
        </p:nvSpPr>
        <p:spPr>
          <a:xfrm>
            <a:off x="1180656" y="2644170"/>
            <a:ext cx="5946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Дети (до 18 лет) по 0,015 на 1 кг массы тела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Nifurateli</a:t>
            </a:r>
            <a:r>
              <a:rPr lang="en-US" sz="2400" dirty="0"/>
              <a:t> 0,2 N20</a:t>
            </a:r>
            <a:br>
              <a:rPr lang="en-US" sz="2400" dirty="0"/>
            </a:br>
            <a:r>
              <a:rPr lang="en-US" sz="2400" dirty="0"/>
              <a:t>     D.S. </a:t>
            </a:r>
            <a:r>
              <a:rPr lang="ru-RU" sz="2400" dirty="0"/>
              <a:t>Внутрь по 2 таблетки 2 раза</a:t>
            </a:r>
            <a:br>
              <a:rPr lang="ru-RU" sz="2400" dirty="0"/>
            </a:br>
            <a:r>
              <a:rPr lang="ru-RU" sz="2400" dirty="0"/>
              <a:t>                в день, 7 дней.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1D3AE0-2D51-4F7F-8748-A60DB1AC2268}"/>
              </a:ext>
            </a:extLst>
          </p:cNvPr>
          <p:cNvSpPr txBox="1"/>
          <p:nvPr/>
        </p:nvSpPr>
        <p:spPr>
          <a:xfrm>
            <a:off x="1251678" y="4452150"/>
            <a:ext cx="4034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Взрослые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Nifurateli</a:t>
            </a:r>
            <a:r>
              <a:rPr lang="en-US" sz="2400" dirty="0"/>
              <a:t> 0,2 N20</a:t>
            </a:r>
            <a:br>
              <a:rPr lang="en-US" sz="2400" dirty="0"/>
            </a:br>
            <a:r>
              <a:rPr lang="en-US" sz="2400" dirty="0"/>
              <a:t>      D.S. </a:t>
            </a:r>
            <a:r>
              <a:rPr lang="ru-RU" sz="2400" dirty="0"/>
              <a:t>Внутрь по 2 таблетки</a:t>
            </a:r>
            <a:br>
              <a:rPr lang="ru-RU" sz="2400" dirty="0"/>
            </a:br>
            <a:r>
              <a:rPr lang="ru-RU" sz="2400" dirty="0"/>
              <a:t>                 3 раза в день, 7 дней.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471988-96C2-44FF-A001-5E60C5F05D33}"/>
              </a:ext>
            </a:extLst>
          </p:cNvPr>
          <p:cNvSpPr txBox="1"/>
          <p:nvPr/>
        </p:nvSpPr>
        <p:spPr>
          <a:xfrm>
            <a:off x="1180656" y="5829284"/>
            <a:ext cx="88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18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EFB43D-755E-4343-8653-4CA3CAED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3957"/>
          </a:xfrm>
        </p:spPr>
        <p:txBody>
          <a:bodyPr>
            <a:normAutofit/>
          </a:bodyPr>
          <a:lstStyle/>
          <a:p>
            <a:r>
              <a:rPr lang="ru-RU" sz="4300" dirty="0"/>
              <a:t>Другие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B116FC-8C55-43CE-AB70-9091C15B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61815"/>
            <a:ext cx="10178322" cy="217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/>
              <a:t>НИФУРОКСАЗИД</a:t>
            </a:r>
            <a:r>
              <a:rPr lang="ru-RU" sz="2400" dirty="0"/>
              <a:t> </a:t>
            </a:r>
            <a:r>
              <a:rPr lang="ru-RU" sz="2400" b="1" u="sng" dirty="0"/>
              <a:t>(СТОПДИАР) </a:t>
            </a:r>
          </a:p>
          <a:p>
            <a:pPr>
              <a:buFontTx/>
              <a:buChar char="-"/>
            </a:pPr>
            <a:r>
              <a:rPr lang="ru-RU" sz="2400" dirty="0"/>
              <a:t>При резистентности лямблий к предыдущим препаратам </a:t>
            </a:r>
          </a:p>
          <a:p>
            <a:pPr>
              <a:buFontTx/>
              <a:buChar char="-"/>
            </a:pPr>
            <a:r>
              <a:rPr lang="ru-RU" sz="2400" dirty="0"/>
              <a:t>Плохая переносимость прошлых препаратов </a:t>
            </a:r>
          </a:p>
          <a:p>
            <a:pPr>
              <a:buFontTx/>
              <a:buChar char="-"/>
            </a:pPr>
            <a:r>
              <a:rPr lang="ru-RU" sz="2400" dirty="0"/>
              <a:t>Нет достаточной доказательной базы для назначения </a:t>
            </a:r>
            <a:r>
              <a:rPr lang="ru-RU" sz="2400" dirty="0" err="1"/>
              <a:t>нифуроксазида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58FA54-8ACA-4AFF-A749-93C8D4F8E2EE}"/>
              </a:ext>
            </a:extLst>
          </p:cNvPr>
          <p:cNvSpPr txBox="1"/>
          <p:nvPr/>
        </p:nvSpPr>
        <p:spPr>
          <a:xfrm>
            <a:off x="1376039" y="3018772"/>
            <a:ext cx="4452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Rp.: Susp. </a:t>
            </a:r>
            <a:r>
              <a:rPr lang="en-US" sz="2400" dirty="0" err="1"/>
              <a:t>Nifuroxazidi</a:t>
            </a:r>
            <a:r>
              <a:rPr lang="en-US" sz="2400" dirty="0"/>
              <a:t> </a:t>
            </a:r>
            <a:r>
              <a:rPr lang="ru-RU" sz="2400" dirty="0"/>
              <a:t>4,4%-90</a:t>
            </a:r>
            <a:r>
              <a:rPr lang="en-US" sz="2400" dirty="0"/>
              <a:t> ml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D.t.d.</a:t>
            </a:r>
            <a:r>
              <a:rPr lang="en-US" sz="2400" dirty="0"/>
              <a:t> N 1</a:t>
            </a:r>
            <a:br>
              <a:rPr lang="en-US" sz="2400" dirty="0"/>
            </a:br>
            <a:r>
              <a:rPr lang="en-US" sz="2400" dirty="0"/>
              <a:t>     S. </a:t>
            </a:r>
            <a:endParaRPr lang="ru-RU" sz="2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28BC3E8-8CF2-47BC-9D4D-EFFDBA1A0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2035346"/>
              </p:ext>
            </p:extLst>
          </p:nvPr>
        </p:nvGraphicFramePr>
        <p:xfrm>
          <a:off x="2152550" y="3848470"/>
          <a:ext cx="927744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359">
                  <a:extLst>
                    <a:ext uri="{9D8B030D-6E8A-4147-A177-3AD203B41FA5}">
                      <a16:colId xmlns:a16="http://schemas.microsoft.com/office/drawing/2014/main" xmlns="" val="685992926"/>
                    </a:ext>
                  </a:extLst>
                </a:gridCol>
                <a:gridCol w="7577090">
                  <a:extLst>
                    <a:ext uri="{9D8B030D-6E8A-4147-A177-3AD203B41FA5}">
                      <a16:colId xmlns:a16="http://schemas.microsoft.com/office/drawing/2014/main" xmlns="" val="3166597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Дозировка (принимать внутрь)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27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1-6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2,5 мл (1 маленькая мерная ложка) 2 раза в сутки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004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6 мес. – 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2,5 мл (1 маленькая мерная ложка) 3 раза в сутки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85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3-6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мл (1 большая мерная ложка) 3 раза в сутки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27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6-18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мл (1 большая мерная ложка) 3-4 раза в сутки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40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взрослые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мл (1 большая мерная ложка) 4 раза в сутки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4440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B921D5-7423-467A-B4AB-B9806F4189A9}"/>
              </a:ext>
            </a:extLst>
          </p:cNvPr>
          <p:cNvSpPr txBox="1"/>
          <p:nvPr/>
        </p:nvSpPr>
        <p:spPr>
          <a:xfrm>
            <a:off x="7341833" y="3355759"/>
            <a:ext cx="397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Применять не более 7 дней!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FBCDCE-DE75-4C92-85D5-06F7FDD06978}"/>
              </a:ext>
            </a:extLst>
          </p:cNvPr>
          <p:cNvSpPr txBox="1"/>
          <p:nvPr/>
        </p:nvSpPr>
        <p:spPr>
          <a:xfrm>
            <a:off x="1251678" y="5945339"/>
            <a:ext cx="88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66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F7AF0-1A1C-42CD-8EE1-4A94418B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3870738" cy="745079"/>
          </a:xfrm>
        </p:spPr>
        <p:txBody>
          <a:bodyPr>
            <a:normAutofit/>
          </a:bodyPr>
          <a:lstStyle/>
          <a:p>
            <a:r>
              <a:rPr lang="ru-RU" sz="4300" dirty="0"/>
              <a:t>Трихомониаз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FA5DB-3742-4A2C-8057-521EA59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644" y="226383"/>
            <a:ext cx="6667204" cy="1238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- это инфекция, передаваемая половым путём, возбудителем которой является </a:t>
            </a:r>
            <a:br>
              <a:rPr lang="ru-RU" sz="2400" dirty="0"/>
            </a:br>
            <a:r>
              <a:rPr lang="ru-RU" sz="2400" dirty="0" err="1"/>
              <a:t>Trichomonas</a:t>
            </a:r>
            <a:r>
              <a:rPr lang="ru-RU" sz="2400" dirty="0"/>
              <a:t> </a:t>
            </a:r>
            <a:r>
              <a:rPr lang="ru-RU" sz="2400" dirty="0" err="1"/>
              <a:t>vaginalis</a:t>
            </a:r>
            <a:r>
              <a:rPr lang="ru-RU" sz="2400" dirty="0"/>
              <a:t>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5A0A6B6-C35A-4283-B462-239B506A1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9856344"/>
              </p:ext>
            </p:extLst>
          </p:nvPr>
        </p:nvGraphicFramePr>
        <p:xfrm>
          <a:off x="1100756" y="1464817"/>
          <a:ext cx="104490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241">
                  <a:extLst>
                    <a:ext uri="{9D8B030D-6E8A-4147-A177-3AD203B41FA5}">
                      <a16:colId xmlns:a16="http://schemas.microsoft.com/office/drawing/2014/main" xmlns="" val="4230943411"/>
                    </a:ext>
                  </a:extLst>
                </a:gridCol>
                <a:gridCol w="7628850">
                  <a:extLst>
                    <a:ext uri="{9D8B030D-6E8A-4147-A177-3AD203B41FA5}">
                      <a16:colId xmlns:a16="http://schemas.microsoft.com/office/drawing/2014/main" xmlns="" val="3267535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Путь передачи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Половой, вертикальный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12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Источник заражения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Больной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615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Тропизм трихомонады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Плоский эпителий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11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 счёт слизистого секрета, </a:t>
                      </a:r>
                      <a:r>
                        <a:rPr lang="ru-RU" dirty="0" err="1"/>
                        <a:t>апоптозных</a:t>
                      </a:r>
                      <a:r>
                        <a:rPr lang="ru-RU" dirty="0"/>
                        <a:t> клеток, облигатной флоры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820391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93862-78E5-41EB-B56C-2CB8A1ED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6102" t="12298" r="17090"/>
          <a:stretch/>
        </p:blipFill>
        <p:spPr>
          <a:xfrm>
            <a:off x="1571348" y="2948178"/>
            <a:ext cx="4358935" cy="3318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4DD59F-59AF-4E23-BB9C-E1A4BEB85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10518" r="10453" b="8627"/>
          <a:stretch/>
        </p:blipFill>
        <p:spPr>
          <a:xfrm>
            <a:off x="6096000" y="2948177"/>
            <a:ext cx="3861787" cy="334872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E0D207B-905A-43EC-8950-B577693DC4E5}"/>
              </a:ext>
            </a:extLst>
          </p:cNvPr>
          <p:cNvSpPr/>
          <p:nvPr/>
        </p:nvSpPr>
        <p:spPr>
          <a:xfrm>
            <a:off x="2760955" y="5513033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C8718BE-69CD-460D-8D63-9FFF7ABC3672}"/>
              </a:ext>
            </a:extLst>
          </p:cNvPr>
          <p:cNvSpPr/>
          <p:nvPr/>
        </p:nvSpPr>
        <p:spPr>
          <a:xfrm>
            <a:off x="2829016" y="5335478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07C0A08-780B-46CA-BCC9-88255AD76A06}"/>
              </a:ext>
            </a:extLst>
          </p:cNvPr>
          <p:cNvSpPr/>
          <p:nvPr/>
        </p:nvSpPr>
        <p:spPr>
          <a:xfrm>
            <a:off x="2908915" y="5157923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F7D7856-DBB0-4D9E-9B4A-02CF67235822}"/>
              </a:ext>
            </a:extLst>
          </p:cNvPr>
          <p:cNvSpPr/>
          <p:nvPr/>
        </p:nvSpPr>
        <p:spPr>
          <a:xfrm>
            <a:off x="2908915" y="4971490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4C7AE2F-2669-401D-AD34-7DC2C0B18B8B}"/>
              </a:ext>
            </a:extLst>
          </p:cNvPr>
          <p:cNvSpPr/>
          <p:nvPr/>
        </p:nvSpPr>
        <p:spPr>
          <a:xfrm>
            <a:off x="2962180" y="4856080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DB0D2D9-EC94-4EFA-94C5-EF3F79EB5536}"/>
              </a:ext>
            </a:extLst>
          </p:cNvPr>
          <p:cNvSpPr/>
          <p:nvPr/>
        </p:nvSpPr>
        <p:spPr>
          <a:xfrm>
            <a:off x="3042079" y="4628219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68718B2E-39B7-4675-AF8D-F5BBFA76E09A}"/>
              </a:ext>
            </a:extLst>
          </p:cNvPr>
          <p:cNvSpPr/>
          <p:nvPr/>
        </p:nvSpPr>
        <p:spPr>
          <a:xfrm>
            <a:off x="3188525" y="4449426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EC66FEA-CC18-4142-A79B-6D825B0EED8C}"/>
              </a:ext>
            </a:extLst>
          </p:cNvPr>
          <p:cNvSpPr/>
          <p:nvPr/>
        </p:nvSpPr>
        <p:spPr>
          <a:xfrm>
            <a:off x="3764090" y="4549562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59848040-77F4-4DAA-84E9-89F9AF28257A}"/>
              </a:ext>
            </a:extLst>
          </p:cNvPr>
          <p:cNvSpPr/>
          <p:nvPr/>
        </p:nvSpPr>
        <p:spPr>
          <a:xfrm>
            <a:off x="3434140" y="4467181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48C0847-E1C6-48D7-8ED0-AEB46AEEF2B7}"/>
              </a:ext>
            </a:extLst>
          </p:cNvPr>
          <p:cNvSpPr/>
          <p:nvPr/>
        </p:nvSpPr>
        <p:spPr>
          <a:xfrm>
            <a:off x="3601335" y="4498616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90EB2378-5487-4B04-8C88-B173A65BDB44}"/>
              </a:ext>
            </a:extLst>
          </p:cNvPr>
          <p:cNvSpPr/>
          <p:nvPr/>
        </p:nvSpPr>
        <p:spPr>
          <a:xfrm>
            <a:off x="3929807" y="4582591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6DACD83C-58A6-4908-B004-AC4755A0344F}"/>
              </a:ext>
            </a:extLst>
          </p:cNvPr>
          <p:cNvSpPr/>
          <p:nvPr/>
        </p:nvSpPr>
        <p:spPr>
          <a:xfrm>
            <a:off x="4085225" y="4521927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79F78177-8A63-497B-8697-DCAA3BC61054}"/>
              </a:ext>
            </a:extLst>
          </p:cNvPr>
          <p:cNvSpPr/>
          <p:nvPr/>
        </p:nvSpPr>
        <p:spPr>
          <a:xfrm>
            <a:off x="4209511" y="4233401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2BF8E3D2-2B09-494D-BB1C-19867AE0BAF6}"/>
              </a:ext>
            </a:extLst>
          </p:cNvPr>
          <p:cNvSpPr/>
          <p:nvPr/>
        </p:nvSpPr>
        <p:spPr>
          <a:xfrm>
            <a:off x="4174001" y="4325138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C57BB25-A4D8-4A18-8888-74A5CF09DF29}"/>
              </a:ext>
            </a:extLst>
          </p:cNvPr>
          <p:cNvSpPr/>
          <p:nvPr/>
        </p:nvSpPr>
        <p:spPr>
          <a:xfrm>
            <a:off x="4289410" y="4291107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171FF33-67F2-48B2-918F-216516D2EC78}"/>
              </a:ext>
            </a:extLst>
          </p:cNvPr>
          <p:cNvSpPr/>
          <p:nvPr/>
        </p:nvSpPr>
        <p:spPr>
          <a:xfrm>
            <a:off x="4580854" y="3992782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0B4F744-C1A2-4498-A124-8C22DE8A4737}"/>
              </a:ext>
            </a:extLst>
          </p:cNvPr>
          <p:cNvSpPr/>
          <p:nvPr/>
        </p:nvSpPr>
        <p:spPr>
          <a:xfrm>
            <a:off x="4527590" y="4071201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65CD0BE-00CB-4758-9543-614E68F1DBB9}"/>
              </a:ext>
            </a:extLst>
          </p:cNvPr>
          <p:cNvSpPr/>
          <p:nvPr/>
        </p:nvSpPr>
        <p:spPr>
          <a:xfrm flipV="1">
            <a:off x="4348556" y="4175696"/>
            <a:ext cx="93216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100D5AF-8D40-476F-B330-CE64DC092A7F}"/>
              </a:ext>
            </a:extLst>
          </p:cNvPr>
          <p:cNvSpPr/>
          <p:nvPr/>
        </p:nvSpPr>
        <p:spPr>
          <a:xfrm>
            <a:off x="8176296" y="4671129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06323D2D-D64E-4E15-90E7-6AD9AD429261}"/>
              </a:ext>
            </a:extLst>
          </p:cNvPr>
          <p:cNvSpPr/>
          <p:nvPr/>
        </p:nvSpPr>
        <p:spPr>
          <a:xfrm>
            <a:off x="8154138" y="4856080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72340E5-6591-446B-B390-3179882C027C}"/>
              </a:ext>
            </a:extLst>
          </p:cNvPr>
          <p:cNvSpPr/>
          <p:nvPr/>
        </p:nvSpPr>
        <p:spPr>
          <a:xfrm>
            <a:off x="8106792" y="5051391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BAD0B13C-F49F-4C72-888B-E41A7B658365}"/>
              </a:ext>
            </a:extLst>
          </p:cNvPr>
          <p:cNvSpPr/>
          <p:nvPr/>
        </p:nvSpPr>
        <p:spPr>
          <a:xfrm>
            <a:off x="8026893" y="5215628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DE845FDB-5367-4CF4-9D7E-58BA7EF4BAAA}"/>
              </a:ext>
            </a:extLst>
          </p:cNvPr>
          <p:cNvSpPr/>
          <p:nvPr/>
        </p:nvSpPr>
        <p:spPr>
          <a:xfrm>
            <a:off x="7972109" y="5335478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4561B52-1928-486C-A9D9-3770832645F9}"/>
              </a:ext>
            </a:extLst>
          </p:cNvPr>
          <p:cNvSpPr/>
          <p:nvPr/>
        </p:nvSpPr>
        <p:spPr>
          <a:xfrm>
            <a:off x="7933677" y="5499717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8BD4203-17AE-4A6E-809F-359CB61F7130}"/>
              </a:ext>
            </a:extLst>
          </p:cNvPr>
          <p:cNvSpPr/>
          <p:nvPr/>
        </p:nvSpPr>
        <p:spPr>
          <a:xfrm>
            <a:off x="3459406" y="5273333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C8845633-8F2C-45E7-BFAC-759AE8DE2795}"/>
              </a:ext>
            </a:extLst>
          </p:cNvPr>
          <p:cNvSpPr/>
          <p:nvPr/>
        </p:nvSpPr>
        <p:spPr>
          <a:xfrm>
            <a:off x="3514039" y="5393183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C02BDDB2-585F-467E-A837-94943B2A5CB2}"/>
              </a:ext>
            </a:extLst>
          </p:cNvPr>
          <p:cNvSpPr/>
          <p:nvPr/>
        </p:nvSpPr>
        <p:spPr>
          <a:xfrm>
            <a:off x="3548108" y="5515434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9F92A10C-610E-41FA-9D89-1516ECBBA252}"/>
              </a:ext>
            </a:extLst>
          </p:cNvPr>
          <p:cNvSpPr/>
          <p:nvPr/>
        </p:nvSpPr>
        <p:spPr>
          <a:xfrm>
            <a:off x="4536503" y="3725677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35432C29-B675-428D-882D-BB00107DEED3}"/>
              </a:ext>
            </a:extLst>
          </p:cNvPr>
          <p:cNvSpPr/>
          <p:nvPr/>
        </p:nvSpPr>
        <p:spPr>
          <a:xfrm>
            <a:off x="3589515" y="5073948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B40DDB0D-C9DE-460B-878F-E0E350CE2F44}"/>
              </a:ext>
            </a:extLst>
          </p:cNvPr>
          <p:cNvSpPr/>
          <p:nvPr/>
        </p:nvSpPr>
        <p:spPr>
          <a:xfrm>
            <a:off x="3706464" y="3796890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4D3751D-D70C-4CA7-8160-3335C8709061}"/>
              </a:ext>
            </a:extLst>
          </p:cNvPr>
          <p:cNvSpPr/>
          <p:nvPr/>
        </p:nvSpPr>
        <p:spPr>
          <a:xfrm>
            <a:off x="3564395" y="4685924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CC1631D8-ED1E-4EB6-9290-8A0E42447E8C}"/>
              </a:ext>
            </a:extLst>
          </p:cNvPr>
          <p:cNvSpPr/>
          <p:nvPr/>
        </p:nvSpPr>
        <p:spPr>
          <a:xfrm>
            <a:off x="3611806" y="5425733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4DD5B980-A48E-44DB-9E3A-D07577915C28}"/>
              </a:ext>
            </a:extLst>
          </p:cNvPr>
          <p:cNvSpPr/>
          <p:nvPr/>
        </p:nvSpPr>
        <p:spPr>
          <a:xfrm>
            <a:off x="7595697" y="5082826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853AD33B-B224-4222-899B-236232D3EFF3}"/>
              </a:ext>
            </a:extLst>
          </p:cNvPr>
          <p:cNvSpPr/>
          <p:nvPr/>
        </p:nvSpPr>
        <p:spPr>
          <a:xfrm>
            <a:off x="7729639" y="5315320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592E138A-9B60-4E77-BF4B-428E20F3AA2B}"/>
              </a:ext>
            </a:extLst>
          </p:cNvPr>
          <p:cNvSpPr/>
          <p:nvPr/>
        </p:nvSpPr>
        <p:spPr>
          <a:xfrm>
            <a:off x="7595697" y="5435170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4239535-A325-404B-A186-3FED23F2B79A}"/>
              </a:ext>
            </a:extLst>
          </p:cNvPr>
          <p:cNvSpPr/>
          <p:nvPr/>
        </p:nvSpPr>
        <p:spPr>
          <a:xfrm>
            <a:off x="7435121" y="5493795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4822AF18-895E-4427-9CD4-2DEC231ABCAB}"/>
              </a:ext>
            </a:extLst>
          </p:cNvPr>
          <p:cNvSpPr/>
          <p:nvPr/>
        </p:nvSpPr>
        <p:spPr>
          <a:xfrm>
            <a:off x="7773948" y="4998851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9298BCDF-6250-42BB-8399-808B6F55D8DD}"/>
              </a:ext>
            </a:extLst>
          </p:cNvPr>
          <p:cNvSpPr/>
          <p:nvPr/>
        </p:nvSpPr>
        <p:spPr>
          <a:xfrm>
            <a:off x="7408476" y="5599409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44A0FBDE-96E6-45FB-A5F3-E0D3BD6C2D29}"/>
              </a:ext>
            </a:extLst>
          </p:cNvPr>
          <p:cNvSpPr/>
          <p:nvPr/>
        </p:nvSpPr>
        <p:spPr>
          <a:xfrm>
            <a:off x="7242759" y="5625118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9A96060-FD68-4FD7-8E8D-BC470D8FDE47}"/>
              </a:ext>
            </a:extLst>
          </p:cNvPr>
          <p:cNvSpPr/>
          <p:nvPr/>
        </p:nvSpPr>
        <p:spPr>
          <a:xfrm>
            <a:off x="7485491" y="5625118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2144D45-B75E-4C9B-BAA9-E46669FE5DDF}"/>
              </a:ext>
            </a:extLst>
          </p:cNvPr>
          <p:cNvSpPr/>
          <p:nvPr/>
        </p:nvSpPr>
        <p:spPr>
          <a:xfrm>
            <a:off x="7761414" y="5109096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6D6897CE-95FF-4A5E-A1FC-71B5378998D0}"/>
              </a:ext>
            </a:extLst>
          </p:cNvPr>
          <p:cNvSpPr/>
          <p:nvPr/>
        </p:nvSpPr>
        <p:spPr>
          <a:xfrm>
            <a:off x="7411497" y="5381707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0609D2E3-D150-493A-8332-C8E3AECFEF11}"/>
              </a:ext>
            </a:extLst>
          </p:cNvPr>
          <p:cNvSpPr/>
          <p:nvPr/>
        </p:nvSpPr>
        <p:spPr>
          <a:xfrm>
            <a:off x="7686714" y="5116854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6D89439-C2AA-4187-B562-FE855BCA60A2}"/>
              </a:ext>
            </a:extLst>
          </p:cNvPr>
          <p:cNvSpPr txBox="1"/>
          <p:nvPr/>
        </p:nvSpPr>
        <p:spPr>
          <a:xfrm>
            <a:off x="2361460" y="6294067"/>
            <a:ext cx="781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         Наиболее частая             Наиболее редкая локализация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07F67D45-D066-4CEB-981A-B173052F7F29}"/>
              </a:ext>
            </a:extLst>
          </p:cNvPr>
          <p:cNvSpPr/>
          <p:nvPr/>
        </p:nvSpPr>
        <p:spPr>
          <a:xfrm>
            <a:off x="2681056" y="6413917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63D4EC96-3CD1-4B4A-B8C2-BC81589D17A5}"/>
              </a:ext>
            </a:extLst>
          </p:cNvPr>
          <p:cNvSpPr/>
          <p:nvPr/>
        </p:nvSpPr>
        <p:spPr>
          <a:xfrm>
            <a:off x="2760955" y="6403365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C172DC-BCB0-4D65-87D8-8C0D81F21521}"/>
              </a:ext>
            </a:extLst>
          </p:cNvPr>
          <p:cNvSpPr/>
          <p:nvPr/>
        </p:nvSpPr>
        <p:spPr>
          <a:xfrm>
            <a:off x="2840854" y="6454510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A21822CD-3186-4969-A0AF-5990E897E229}"/>
              </a:ext>
            </a:extLst>
          </p:cNvPr>
          <p:cNvSpPr/>
          <p:nvPr/>
        </p:nvSpPr>
        <p:spPr>
          <a:xfrm>
            <a:off x="2740239" y="6499333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0CB348F3-68B3-40CA-A1A7-01CCB8591063}"/>
              </a:ext>
            </a:extLst>
          </p:cNvPr>
          <p:cNvSpPr/>
          <p:nvPr/>
        </p:nvSpPr>
        <p:spPr>
          <a:xfrm>
            <a:off x="2829016" y="6513615"/>
            <a:ext cx="79899" cy="11541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3BEF953D-BC9C-4D51-B73F-F8652B76FA06}"/>
              </a:ext>
            </a:extLst>
          </p:cNvPr>
          <p:cNvSpPr/>
          <p:nvPr/>
        </p:nvSpPr>
        <p:spPr>
          <a:xfrm>
            <a:off x="5755861" y="6413917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2738D5F2-C39E-457E-BEBD-BE27734AD5F1}"/>
              </a:ext>
            </a:extLst>
          </p:cNvPr>
          <p:cNvSpPr/>
          <p:nvPr/>
        </p:nvSpPr>
        <p:spPr>
          <a:xfrm>
            <a:off x="5841581" y="6419082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A9675556-4673-48E0-8055-AA823A001C91}"/>
              </a:ext>
            </a:extLst>
          </p:cNvPr>
          <p:cNvSpPr/>
          <p:nvPr/>
        </p:nvSpPr>
        <p:spPr>
          <a:xfrm>
            <a:off x="5776523" y="6518775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0C3282B-26F5-4BC9-9F5F-6EC8ACA30263}"/>
              </a:ext>
            </a:extLst>
          </p:cNvPr>
          <p:cNvSpPr/>
          <p:nvPr/>
        </p:nvSpPr>
        <p:spPr>
          <a:xfrm>
            <a:off x="5874267" y="6508222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2BB73024-3517-44A1-AB7C-BC8DA45D6F16}"/>
              </a:ext>
            </a:extLst>
          </p:cNvPr>
          <p:cNvSpPr/>
          <p:nvPr/>
        </p:nvSpPr>
        <p:spPr>
          <a:xfrm>
            <a:off x="5930456" y="6445352"/>
            <a:ext cx="88702" cy="83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A9979F2-636F-43C2-BDCF-1AD43EA87447}"/>
              </a:ext>
            </a:extLst>
          </p:cNvPr>
          <p:cNvSpPr txBox="1"/>
          <p:nvPr/>
        </p:nvSpPr>
        <p:spPr>
          <a:xfrm>
            <a:off x="10418336" y="5477157"/>
            <a:ext cx="880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211DF-B187-4A3C-89C2-E5EDC31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7625992" cy="596023"/>
          </a:xfrm>
        </p:spPr>
        <p:txBody>
          <a:bodyPr>
            <a:noAutofit/>
          </a:bodyPr>
          <a:lstStyle/>
          <a:p>
            <a:r>
              <a:rPr lang="ru-RU" sz="4300" dirty="0"/>
              <a:t>Жалобы при трихомониазе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79AB83-7A75-45D4-A2D4-C0518B3B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4817"/>
            <a:ext cx="10178322" cy="441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выделения из половых путей серо-желтого цвета, нередко — пенистые, с неприятным запахом; слизистые выделения из полового члена</a:t>
            </a:r>
            <a:br>
              <a:rPr lang="ru-RU" sz="2400" dirty="0"/>
            </a:br>
            <a:r>
              <a:rPr lang="ru-RU" sz="2400" dirty="0"/>
              <a:t>- зуд, жжение в области половых органов;</a:t>
            </a:r>
            <a:br>
              <a:rPr lang="ru-RU" sz="2400" dirty="0"/>
            </a:br>
            <a:r>
              <a:rPr lang="ru-RU" sz="2400" dirty="0"/>
              <a:t>- болезненность во время половых контактов (</a:t>
            </a:r>
            <a:r>
              <a:rPr lang="ru-RU" sz="2400" dirty="0" err="1"/>
              <a:t>диспареуния</a:t>
            </a:r>
            <a:r>
              <a:rPr lang="ru-RU" sz="2400" dirty="0"/>
              <a:t>);</a:t>
            </a:r>
            <a:br>
              <a:rPr lang="ru-RU" sz="2400" dirty="0"/>
            </a:br>
            <a:r>
              <a:rPr lang="ru-RU" sz="2400" dirty="0"/>
              <a:t>- зуд, жжение, болезненность при мочеиспускании (дизурия);</a:t>
            </a:r>
            <a:br>
              <a:rPr lang="ru-RU" sz="2400" dirty="0"/>
            </a:br>
            <a:r>
              <a:rPr lang="ru-RU" sz="2400" dirty="0"/>
              <a:t>- дискомфорт и/или боль в нижней части живота</a:t>
            </a:r>
            <a:br>
              <a:rPr lang="ru-RU" sz="2400" dirty="0"/>
            </a:br>
            <a:r>
              <a:rPr lang="ru-RU" sz="2400" dirty="0"/>
              <a:t>- боль в промежности с иррадиацией в прямую кишку;</a:t>
            </a:r>
            <a:br>
              <a:rPr lang="ru-RU" sz="2400" dirty="0"/>
            </a:br>
            <a:r>
              <a:rPr lang="ru-RU" sz="2400" dirty="0"/>
              <a:t>- эрозивно-язвенные высыпания на коже головки полового члена;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dirty="0" err="1"/>
              <a:t>гематоспермия</a:t>
            </a:r>
            <a:r>
              <a:rPr lang="ru-RU" sz="2400" dirty="0"/>
              <a:t> (редко);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C6136B-253C-4056-B970-4A765997231C}"/>
              </a:ext>
            </a:extLst>
          </p:cNvPr>
          <p:cNvSpPr/>
          <p:nvPr/>
        </p:nvSpPr>
        <p:spPr>
          <a:xfrm>
            <a:off x="1332486" y="5879593"/>
            <a:ext cx="88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97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C6BE7-2A8B-49BF-98D3-9010D1D9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6800369" cy="851611"/>
          </a:xfrm>
        </p:spPr>
        <p:txBody>
          <a:bodyPr>
            <a:normAutofit/>
          </a:bodyPr>
          <a:lstStyle/>
          <a:p>
            <a:r>
              <a:rPr lang="ru-RU" sz="4300" dirty="0"/>
              <a:t>Лечение трихомониаза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17F9A9-C691-4D24-A7CE-C3D57B1A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Для лечения трихомониаза используются препараты группы </a:t>
            </a:r>
            <a:r>
              <a:rPr lang="ru-RU" sz="2400" dirty="0" err="1"/>
              <a:t>нитроимидазола</a:t>
            </a:r>
            <a:r>
              <a:rPr lang="ru-RU" sz="2400" dirty="0"/>
              <a:t> (</a:t>
            </a:r>
            <a:r>
              <a:rPr lang="ru-RU" sz="2400" dirty="0" err="1"/>
              <a:t>метронидазол</a:t>
            </a:r>
            <a:r>
              <a:rPr lang="ru-RU" sz="2400" dirty="0"/>
              <a:t>, </a:t>
            </a:r>
            <a:r>
              <a:rPr lang="ru-RU" sz="2400" dirty="0" err="1"/>
              <a:t>тинидазол</a:t>
            </a:r>
            <a:r>
              <a:rPr lang="ru-RU" sz="2400" dirty="0"/>
              <a:t>, </a:t>
            </a:r>
            <a:r>
              <a:rPr lang="ru-RU" sz="2400" dirty="0" err="1"/>
              <a:t>орнидазол</a:t>
            </a:r>
            <a:r>
              <a:rPr lang="ru-RU" sz="2400" dirty="0"/>
              <a:t>).</a:t>
            </a:r>
          </a:p>
          <a:p>
            <a:r>
              <a:rPr lang="ru-RU" sz="2400" dirty="0"/>
              <a:t>Назначается как местное, так и системная терапия. </a:t>
            </a:r>
          </a:p>
          <a:p>
            <a:r>
              <a:rPr lang="ru-RU" sz="2400" dirty="0"/>
              <a:t>У женщин применение местной терапии распространено наиболее широко, чем у мужчин. </a:t>
            </a:r>
          </a:p>
          <a:p>
            <a:r>
              <a:rPr lang="ru-RU" sz="2400" dirty="0"/>
              <a:t>Лечение одновременно обоих половых партнёров!!! </a:t>
            </a:r>
          </a:p>
          <a:p>
            <a:r>
              <a:rPr lang="ru-RU" sz="2400" dirty="0"/>
              <a:t>Существует два подхода к лечению трихомониаза. Лучшие результаты показывает подход с длительным применением (5-7 дней) и меньшей дозой препарата, чем с высокой дозой однократно.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6B3B40-5FFB-4140-979E-024DC71BAC9D}"/>
              </a:ext>
            </a:extLst>
          </p:cNvPr>
          <p:cNvSpPr txBox="1"/>
          <p:nvPr/>
        </p:nvSpPr>
        <p:spPr>
          <a:xfrm>
            <a:off x="1251678" y="6106283"/>
            <a:ext cx="31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01475C-F8B8-4127-92DB-9354E3C637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52253" y1="28452" x2="52253" y2="28452"/>
                        <a14:foregroundMark x1="55279" y1="28751" x2="55279" y2="28751"/>
                        <a14:foregroundMark x1="74378" y1="27974" x2="74378" y2="27974"/>
                        <a14:foregroundMark x1="57028" y1="26778" x2="57028" y2="26778"/>
                        <a14:foregroundMark x1="63416" y1="23192" x2="63416" y2="23192"/>
                        <a14:foregroundMark x1="63013" y1="35864" x2="63013" y2="35864"/>
                        <a14:foregroundMark x1="53396" y1="32995" x2="53396" y2="32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2753">
            <a:off x="7631839" y="-349380"/>
            <a:ext cx="3047772" cy="3428999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169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F8253-1402-4C45-9BCE-09FD131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6072400" cy="798345"/>
          </a:xfrm>
        </p:spPr>
        <p:txBody>
          <a:bodyPr/>
          <a:lstStyle/>
          <a:p>
            <a:r>
              <a:rPr lang="ru-RU" dirty="0"/>
              <a:t>Препарат Выбора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98CD0A-7256-4C0B-AE87-5BAAB5EA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87514"/>
            <a:ext cx="6516283" cy="1620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u="sng" dirty="0"/>
              <a:t>МЕТРОНИДАЗОЛ</a:t>
            </a:r>
          </a:p>
          <a:p>
            <a:r>
              <a:rPr lang="ru-RU" sz="2400" dirty="0"/>
              <a:t>Подтверждённая эффективность лечения</a:t>
            </a:r>
          </a:p>
          <a:p>
            <a:r>
              <a:rPr lang="ru-RU" sz="2400" dirty="0"/>
              <a:t>Доступность</a:t>
            </a:r>
          </a:p>
          <a:p>
            <a:r>
              <a:rPr lang="ru-RU" sz="2400" dirty="0"/>
              <a:t>Беременным разрешён не ранее </a:t>
            </a:r>
            <a:r>
              <a:rPr lang="en-US" sz="2400" dirty="0"/>
              <a:t>II </a:t>
            </a:r>
            <a:r>
              <a:rPr lang="ru-RU" sz="2400" dirty="0"/>
              <a:t>триместра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69DC8-51BB-4B5F-8B16-45AF96473982}"/>
              </a:ext>
            </a:extLst>
          </p:cNvPr>
          <p:cNvSpPr txBox="1"/>
          <p:nvPr/>
        </p:nvSpPr>
        <p:spPr>
          <a:xfrm>
            <a:off x="1497294" y="3684169"/>
            <a:ext cx="4598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Системное применение </a:t>
            </a:r>
            <a:r>
              <a:rPr lang="ru-RU" sz="2400" dirty="0"/>
              <a:t>при подтверждённом диагнозе: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Metronidazoli</a:t>
            </a:r>
            <a:r>
              <a:rPr lang="en-US" sz="2400" dirty="0"/>
              <a:t> 0,5 N30</a:t>
            </a:r>
            <a:br>
              <a:rPr lang="en-US" sz="2400" dirty="0"/>
            </a:br>
            <a:r>
              <a:rPr lang="en-US" sz="2400" dirty="0"/>
              <a:t>      D.S.</a:t>
            </a:r>
            <a:r>
              <a:rPr lang="ru-RU" sz="2400" dirty="0"/>
              <a:t> Внутрь по 1 таблетки </a:t>
            </a:r>
            <a:br>
              <a:rPr lang="ru-RU" sz="2400" dirty="0"/>
            </a:br>
            <a:r>
              <a:rPr lang="ru-RU" sz="2400" dirty="0"/>
              <a:t>                 2 раза в день, 7 дней.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3C05FF-647D-4319-AFE2-C9D6CF4E526C}"/>
              </a:ext>
            </a:extLst>
          </p:cNvPr>
          <p:cNvSpPr txBox="1"/>
          <p:nvPr/>
        </p:nvSpPr>
        <p:spPr>
          <a:xfrm>
            <a:off x="6755907" y="3550147"/>
            <a:ext cx="3766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Детям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- по 0,01 на 1 кг массы тела </a:t>
            </a:r>
            <a:br>
              <a:rPr lang="ru-RU" sz="2400" dirty="0"/>
            </a:br>
            <a:r>
              <a:rPr lang="ru-RU" sz="2400" dirty="0"/>
              <a:t>3 раза в сутки, 5 дней.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48D52C-A392-416C-B521-80D7BAD45890}"/>
              </a:ext>
            </a:extLst>
          </p:cNvPr>
          <p:cNvSpPr txBox="1"/>
          <p:nvPr/>
        </p:nvSpPr>
        <p:spPr>
          <a:xfrm>
            <a:off x="6755907" y="4905955"/>
            <a:ext cx="4097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Беременные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Metronidazoli</a:t>
            </a:r>
            <a:r>
              <a:rPr lang="en-US" sz="2400" dirty="0"/>
              <a:t> 0,5 N30</a:t>
            </a:r>
            <a:br>
              <a:rPr lang="en-US" sz="2400" dirty="0"/>
            </a:br>
            <a:r>
              <a:rPr lang="en-US" sz="2400" dirty="0"/>
              <a:t>      D.S. </a:t>
            </a:r>
            <a:r>
              <a:rPr lang="ru-RU" sz="2400" dirty="0"/>
              <a:t>Внутрь 4 таблетки </a:t>
            </a:r>
            <a:br>
              <a:rPr lang="ru-RU" sz="2400" dirty="0"/>
            </a:br>
            <a:r>
              <a:rPr lang="ru-RU" sz="2400" dirty="0"/>
              <a:t>                 однократно.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86E68-C2E1-486B-BAED-4A1DD31002AC}"/>
              </a:ext>
            </a:extLst>
          </p:cNvPr>
          <p:cNvSpPr txBox="1"/>
          <p:nvPr/>
        </p:nvSpPr>
        <p:spPr>
          <a:xfrm>
            <a:off x="4455649" y="6106283"/>
            <a:ext cx="88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3217D9-6E12-4FDC-92A1-003A0A9C5C94}"/>
              </a:ext>
            </a:extLst>
          </p:cNvPr>
          <p:cNvSpPr txBox="1"/>
          <p:nvPr/>
        </p:nvSpPr>
        <p:spPr>
          <a:xfrm>
            <a:off x="1497294" y="6106283"/>
            <a:ext cx="31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72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CCBA8-2EDA-425F-BD07-1A233729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2476943" cy="73620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2E5DEA-2230-40A2-9A60-0514B95F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95130"/>
            <a:ext cx="8825659" cy="335575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/>
              <a:t> Актуальность темы</a:t>
            </a:r>
          </a:p>
          <a:p>
            <a:pPr>
              <a:buAutoNum type="arabicPeriod"/>
            </a:pPr>
            <a:r>
              <a:rPr lang="ru-RU" sz="2400" dirty="0"/>
              <a:t> Понятие и классификация </a:t>
            </a:r>
            <a:r>
              <a:rPr lang="ru-RU" sz="2400" dirty="0" err="1"/>
              <a:t>противопротозоиных</a:t>
            </a:r>
            <a:r>
              <a:rPr lang="ru-RU" sz="2400" dirty="0"/>
              <a:t> препаратов</a:t>
            </a:r>
          </a:p>
          <a:p>
            <a:pPr>
              <a:buAutoNum type="arabicPeriod"/>
            </a:pPr>
            <a:r>
              <a:rPr lang="ru-RU" sz="2400" dirty="0"/>
              <a:t> Лямблиоз и его лечение </a:t>
            </a:r>
          </a:p>
          <a:p>
            <a:pPr>
              <a:buAutoNum type="arabicPeriod"/>
            </a:pPr>
            <a:r>
              <a:rPr lang="ru-RU" sz="2400" dirty="0"/>
              <a:t> Трихомониаз и его лечение </a:t>
            </a:r>
          </a:p>
          <a:p>
            <a:pPr>
              <a:buAutoNum type="arabicPeriod"/>
            </a:pPr>
            <a:r>
              <a:rPr lang="ru-RU" sz="2400" dirty="0"/>
              <a:t> 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06062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7B66C3-4BE1-4824-BC52-66B3DA21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69321"/>
            <a:ext cx="10178322" cy="2834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D46606-5E9A-400D-8C88-9F2BEDCE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91953"/>
            <a:ext cx="10178322" cy="4787639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Местное лечение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- при применении </a:t>
            </a:r>
            <a:r>
              <a:rPr lang="ru-RU" sz="2400" dirty="0" err="1"/>
              <a:t>метронидазола</a:t>
            </a:r>
            <a:r>
              <a:rPr lang="ru-RU" sz="2400" dirty="0"/>
              <a:t> 0,75 + </a:t>
            </a:r>
            <a:r>
              <a:rPr lang="ru-RU" sz="2400" dirty="0" err="1"/>
              <a:t>миконазола</a:t>
            </a:r>
            <a:r>
              <a:rPr lang="ru-RU" sz="2400" dirty="0"/>
              <a:t> нитрат 0,2 (Нео-</a:t>
            </a:r>
            <a:r>
              <a:rPr lang="ru-RU" sz="2400" dirty="0" err="1"/>
              <a:t>Пенотран</a:t>
            </a:r>
            <a:r>
              <a:rPr lang="ru-RU" sz="2400" dirty="0"/>
              <a:t> </a:t>
            </a:r>
            <a:r>
              <a:rPr lang="ru-RU" sz="2400" dirty="0" err="1"/>
              <a:t>Фортэ</a:t>
            </a:r>
            <a:r>
              <a:rPr lang="ru-RU" sz="2400" dirty="0"/>
              <a:t>) лечение трихомониаза сопоставимо с применением 2,0 </a:t>
            </a:r>
            <a:r>
              <a:rPr lang="ru-RU" sz="2400" dirty="0" err="1"/>
              <a:t>метронидазола</a:t>
            </a:r>
            <a:r>
              <a:rPr lang="ru-RU" sz="2400" dirty="0"/>
              <a:t> перорально однократно, также такое лечение предпочтительно при неподтверждённом диагнозе (подозрении на трихомониаз): </a:t>
            </a:r>
          </a:p>
          <a:p>
            <a:r>
              <a:rPr lang="en-US" sz="2400" dirty="0"/>
              <a:t>Rp.: </a:t>
            </a:r>
            <a:r>
              <a:rPr lang="en-US" sz="2400" dirty="0" err="1"/>
              <a:t>Metronidazoli</a:t>
            </a:r>
            <a:r>
              <a:rPr lang="en-US" sz="2400" dirty="0"/>
              <a:t> 0,75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dirty="0" err="1"/>
              <a:t>Myconazoli</a:t>
            </a:r>
            <a:r>
              <a:rPr lang="en-US" sz="2400" dirty="0"/>
              <a:t> 0,2 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dirty="0" err="1"/>
              <a:t>D.t.d.</a:t>
            </a:r>
            <a:r>
              <a:rPr lang="en-US" sz="2400" dirty="0"/>
              <a:t> N 7 </a:t>
            </a:r>
            <a:br>
              <a:rPr lang="en-US" sz="2400" dirty="0"/>
            </a:br>
            <a:r>
              <a:rPr lang="en-US" sz="2400" dirty="0"/>
              <a:t>      S. </a:t>
            </a:r>
            <a:r>
              <a:rPr lang="ru-RU" sz="2400" dirty="0"/>
              <a:t>По 1 суппозиторию </a:t>
            </a:r>
            <a:br>
              <a:rPr lang="ru-RU" sz="2400" dirty="0"/>
            </a:br>
            <a:r>
              <a:rPr lang="ru-RU" sz="2400" dirty="0"/>
              <a:t>             1 раз в день, 7 дней.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960560-F54E-43A0-81EB-1A9D02A8B13A}"/>
              </a:ext>
            </a:extLst>
          </p:cNvPr>
          <p:cNvSpPr txBox="1"/>
          <p:nvPr/>
        </p:nvSpPr>
        <p:spPr>
          <a:xfrm>
            <a:off x="1757779" y="5879592"/>
            <a:ext cx="162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21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B67753-0476-4EF7-ADB6-97500D56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4332376" cy="780590"/>
          </a:xfrm>
        </p:spPr>
        <p:txBody>
          <a:bodyPr>
            <a:normAutofit/>
          </a:bodyPr>
          <a:lstStyle/>
          <a:p>
            <a:r>
              <a:rPr lang="ru-RU" sz="4300" dirty="0" err="1"/>
              <a:t>Орнидазол</a:t>
            </a:r>
            <a:endParaRPr lang="ru-RU" sz="4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863FC8-9079-4CFF-BB58-BD70DAC2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2673"/>
            <a:ext cx="10178322" cy="2238460"/>
          </a:xfrm>
        </p:spPr>
        <p:txBody>
          <a:bodyPr/>
          <a:lstStyle/>
          <a:p>
            <a:r>
              <a:rPr lang="ru-RU" dirty="0"/>
              <a:t>Легче переносится, чем </a:t>
            </a:r>
            <a:r>
              <a:rPr lang="ru-RU" dirty="0" err="1"/>
              <a:t>метронидазол</a:t>
            </a:r>
            <a:endParaRPr lang="ru-RU" dirty="0"/>
          </a:p>
          <a:p>
            <a:r>
              <a:rPr lang="ru-RU" dirty="0"/>
              <a:t>Сопровождается меньшими побочными эффектами</a:t>
            </a:r>
          </a:p>
          <a:p>
            <a:r>
              <a:rPr lang="ru-RU" dirty="0"/>
              <a:t>Лучше (по сравнению с </a:t>
            </a:r>
            <a:r>
              <a:rPr lang="ru-RU" dirty="0" err="1"/>
              <a:t>метронидазолом</a:t>
            </a:r>
            <a:r>
              <a:rPr lang="ru-RU" dirty="0"/>
              <a:t>) подавляет активность </a:t>
            </a:r>
            <a:r>
              <a:rPr lang="ru-RU" dirty="0" err="1"/>
              <a:t>провоспалительных</a:t>
            </a:r>
            <a:r>
              <a:rPr lang="ru-RU" dirty="0"/>
              <a:t> цитокинов  </a:t>
            </a:r>
            <a:endParaRPr lang="en-US" dirty="0"/>
          </a:p>
          <a:p>
            <a:r>
              <a:rPr lang="ru-RU" dirty="0"/>
              <a:t>Меньше доказательной базы по эффективности препарата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7734EA-1A0A-48AF-8DC8-0CDEE5F9E8DA}"/>
              </a:ext>
            </a:extLst>
          </p:cNvPr>
          <p:cNvSpPr txBox="1"/>
          <p:nvPr/>
        </p:nvSpPr>
        <p:spPr>
          <a:xfrm>
            <a:off x="1251678" y="3641133"/>
            <a:ext cx="4171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Ornidazoli</a:t>
            </a:r>
            <a:r>
              <a:rPr lang="en-US" sz="2400" dirty="0"/>
              <a:t> 0,5 N30</a:t>
            </a:r>
            <a:br>
              <a:rPr lang="en-US" sz="2400" dirty="0"/>
            </a:br>
            <a:r>
              <a:rPr lang="en-US" sz="2400" dirty="0"/>
              <a:t>      D.S. </a:t>
            </a:r>
            <a:r>
              <a:rPr lang="ru-RU" sz="2400" dirty="0"/>
              <a:t>Внутрь по 1 </a:t>
            </a:r>
            <a:r>
              <a:rPr lang="ru-RU" sz="2400" dirty="0" err="1"/>
              <a:t>теблетке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                  2 раза в сутки, 5 дней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43CC92-08C2-4C92-8D2D-432853C7F9EC}"/>
              </a:ext>
            </a:extLst>
          </p:cNvPr>
          <p:cNvSpPr txBox="1"/>
          <p:nvPr/>
        </p:nvSpPr>
        <p:spPr>
          <a:xfrm>
            <a:off x="1322772" y="4989250"/>
            <a:ext cx="4603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Детям</a:t>
            </a:r>
            <a:r>
              <a:rPr lang="ru-RU" sz="2400" dirty="0"/>
              <a:t> по 0,025 на 1 кг массы тела</a:t>
            </a:r>
            <a:br>
              <a:rPr lang="ru-RU" sz="2400" dirty="0"/>
            </a:br>
            <a:r>
              <a:rPr lang="ru-RU" sz="2400" dirty="0"/>
              <a:t>перорально 5 дней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0AE5BD-371C-45E2-A1FC-7DF91AD789F8}"/>
              </a:ext>
            </a:extLst>
          </p:cNvPr>
          <p:cNvSpPr txBox="1"/>
          <p:nvPr/>
        </p:nvSpPr>
        <p:spPr>
          <a:xfrm>
            <a:off x="1322772" y="5820247"/>
            <a:ext cx="162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34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9D3A7-C4E8-45F4-AA5C-5986C072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Тинидазол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000F5A-866D-4E31-8F0F-B7414BEC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2385"/>
            <a:ext cx="4807258" cy="6093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Частые побочные эффекты группы </a:t>
            </a:r>
            <a:r>
              <a:rPr lang="ru-RU" sz="2400" b="1" dirty="0" err="1">
                <a:solidFill>
                  <a:schemeClr val="tx1"/>
                </a:solidFill>
              </a:rPr>
              <a:t>нитроимидазола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- аллергические реакции</a:t>
            </a:r>
            <a:br>
              <a:rPr lang="ru-RU" sz="2400" dirty="0"/>
            </a:br>
            <a:r>
              <a:rPr lang="ru-RU" sz="2400" dirty="0"/>
              <a:t>- диспепсические явления (при пероральном приеме)</a:t>
            </a:r>
            <a:br>
              <a:rPr lang="ru-RU" sz="2400" dirty="0"/>
            </a:br>
            <a:r>
              <a:rPr lang="ru-RU" sz="2400" dirty="0"/>
              <a:t>- боли в животе </a:t>
            </a:r>
            <a:br>
              <a:rPr lang="ru-RU" sz="2400" dirty="0"/>
            </a:br>
            <a:r>
              <a:rPr lang="ru-RU" sz="2400" dirty="0"/>
              <a:t>- потеря аппетита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dirty="0" err="1"/>
              <a:t>головокуржения</a:t>
            </a:r>
            <a:r>
              <a:rPr lang="ru-RU" sz="2400" dirty="0"/>
              <a:t>, слабость</a:t>
            </a:r>
            <a:br>
              <a:rPr lang="ru-RU" sz="2400" dirty="0"/>
            </a:br>
            <a:r>
              <a:rPr lang="ru-RU" sz="2400" dirty="0"/>
              <a:t>- тревожность</a:t>
            </a:r>
            <a:br>
              <a:rPr lang="ru-RU" sz="2400" dirty="0"/>
            </a:br>
            <a:r>
              <a:rPr lang="ru-RU" sz="2400" dirty="0"/>
              <a:t>- редко транзиторная лейкопения</a:t>
            </a:r>
            <a:br>
              <a:rPr lang="ru-RU" sz="2400" dirty="0"/>
            </a:br>
            <a:r>
              <a:rPr lang="ru-RU" sz="2400" dirty="0"/>
              <a:t>- раздражение, зуд при местном применении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CD9F56-6A13-4900-B6C6-7FB18C5B6C7E}"/>
              </a:ext>
            </a:extLst>
          </p:cNvPr>
          <p:cNvSpPr txBox="1"/>
          <p:nvPr/>
        </p:nvSpPr>
        <p:spPr>
          <a:xfrm>
            <a:off x="1056370" y="1366582"/>
            <a:ext cx="4062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Rp.: </a:t>
            </a:r>
            <a:r>
              <a:rPr lang="en-US" sz="2400" dirty="0" err="1"/>
              <a:t>Tabl</a:t>
            </a:r>
            <a:r>
              <a:rPr lang="en-US" sz="2400" dirty="0"/>
              <a:t>. </a:t>
            </a:r>
            <a:r>
              <a:rPr lang="en-US" sz="2400" dirty="0" err="1"/>
              <a:t>Tinidazoli</a:t>
            </a:r>
            <a:r>
              <a:rPr lang="en-US" sz="2400" dirty="0"/>
              <a:t> 0,5 N30</a:t>
            </a:r>
            <a:br>
              <a:rPr lang="en-US" sz="2400" dirty="0"/>
            </a:br>
            <a:r>
              <a:rPr lang="en-US" sz="2400" dirty="0"/>
              <a:t>      D.S.</a:t>
            </a:r>
            <a:r>
              <a:rPr lang="ru-RU" sz="2400" dirty="0"/>
              <a:t> Внутрь по 1 таблетке </a:t>
            </a:r>
            <a:br>
              <a:rPr lang="ru-RU" sz="2400" dirty="0"/>
            </a:br>
            <a:r>
              <a:rPr lang="ru-RU" sz="2400" dirty="0"/>
              <a:t>                 2 раза в день, 5 дней.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ED2A7C-1D1D-4C63-B3B6-3E5D2B8E5CDF}"/>
              </a:ext>
            </a:extLst>
          </p:cNvPr>
          <p:cNvSpPr/>
          <p:nvPr/>
        </p:nvSpPr>
        <p:spPr>
          <a:xfrm>
            <a:off x="1380144" y="6106283"/>
            <a:ext cx="241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7077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7704AB-3D85-4610-8BD3-7754E7F4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1712"/>
          </a:xfrm>
        </p:spPr>
        <p:txBody>
          <a:bodyPr>
            <a:normAutofit/>
          </a:bodyPr>
          <a:lstStyle/>
          <a:p>
            <a:pPr algn="ctr"/>
            <a:r>
              <a:rPr lang="ru-RU" sz="4300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06B4C5-0BCB-4D9F-BC42-29E7C3CC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0529"/>
            <a:ext cx="10178322" cy="4539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2400" dirty="0"/>
              <a:t>Лечение лямблий и трихомониаз обычно не вызывает особых трудностей. Основным препаратом выбора при двух заболеваниях является </a:t>
            </a:r>
            <a:r>
              <a:rPr lang="ru-RU" sz="2400" dirty="0" err="1"/>
              <a:t>метронидазол</a:t>
            </a:r>
            <a:r>
              <a:rPr lang="ru-RU" sz="2400" dirty="0"/>
              <a:t>. Даже если паразиты оказываются нечувствительными к нему, то есть ряд других препаратов, позволяющих побороть их.</a:t>
            </a:r>
          </a:p>
        </p:txBody>
      </p:sp>
    </p:spTree>
    <p:extLst>
      <p:ext uri="{BB962C8B-B14F-4D97-AF65-F5344CB8AC3E}">
        <p14:creationId xmlns:p14="http://schemas.microsoft.com/office/powerpoint/2010/main" xmlns="" val="261385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19CF3-44CA-4517-9E4E-1B14915B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914016-50F3-4424-B373-D2C3FF0E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0580D8-F5A7-4BD5-A33E-F4E5F9AE4232}"/>
              </a:ext>
            </a:extLst>
          </p:cNvPr>
          <p:cNvSpPr/>
          <p:nvPr/>
        </p:nvSpPr>
        <p:spPr>
          <a:xfrm>
            <a:off x="1969074" y="2967335"/>
            <a:ext cx="8253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8872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318CE-8D24-4602-86E0-96933B16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/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34F1D8-BB35-4D73-8BF1-80E8B9BF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97981"/>
            <a:ext cx="9916431" cy="42816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2400" dirty="0"/>
              <a:t>Протозойные заболевания остаются распространённой проблемой, несмотря на развитие гигиенических условий общества. </a:t>
            </a:r>
            <a:br>
              <a:rPr lang="ru-RU" sz="2400" dirty="0"/>
            </a:br>
            <a:r>
              <a:rPr lang="ru-RU" sz="2400" dirty="0"/>
              <a:t>	Главную группу риска по лямблиозу составляют дети, так как они не всегда соблюдают правила гигиены и любят общаться с животными.  </a:t>
            </a:r>
            <a:br>
              <a:rPr lang="ru-RU" sz="2400" dirty="0"/>
            </a:br>
            <a:r>
              <a:rPr lang="ru-RU" sz="2400" dirty="0"/>
              <a:t>	Трихомониазу подвержены все люди, ведущие половую жизнь, мужчины и женщины в равной степени.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15BA22-624F-4F42-AE11-7E3BF457B63F}"/>
              </a:ext>
            </a:extLst>
          </p:cNvPr>
          <p:cNvSpPr txBox="1"/>
          <p:nvPr/>
        </p:nvSpPr>
        <p:spPr>
          <a:xfrm>
            <a:off x="1251678" y="5879592"/>
            <a:ext cx="162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126D89A-B561-42A7-B123-3FE8CC2A3793}"/>
              </a:ext>
            </a:extLst>
          </p:cNvPr>
          <p:cNvSpPr/>
          <p:nvPr/>
        </p:nvSpPr>
        <p:spPr>
          <a:xfrm>
            <a:off x="1251678" y="6248924"/>
            <a:ext cx="610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заболеваемость населения по основным классам болезней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31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0FBBB-28F8-4740-9D83-F10DBD49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5898"/>
          </a:xfrm>
        </p:spPr>
        <p:txBody>
          <a:bodyPr>
            <a:normAutofit/>
          </a:bodyPr>
          <a:lstStyle/>
          <a:p>
            <a:r>
              <a:rPr lang="ru-RU" sz="4300" b="1" dirty="0" err="1">
                <a:solidFill>
                  <a:srgbClr val="4F473A"/>
                </a:solidFill>
              </a:rPr>
              <a:t>Противопротозойные</a:t>
            </a:r>
            <a:r>
              <a:rPr lang="ru-RU" sz="4300" b="1" dirty="0">
                <a:solidFill>
                  <a:srgbClr val="4F473A"/>
                </a:solidFill>
              </a:rPr>
              <a:t>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3F6956-259C-4D7A-A416-2DE7B22A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48649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- это лекарственные средства, применяемые для лечения заболеваний, вызванных патогенными простейшими.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E4396-422C-4D8B-9CE6-963F2BB4048D}"/>
              </a:ext>
            </a:extLst>
          </p:cNvPr>
          <p:cNvSpPr txBox="1"/>
          <p:nvPr/>
        </p:nvSpPr>
        <p:spPr>
          <a:xfrm>
            <a:off x="1251678" y="6106283"/>
            <a:ext cx="88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1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D403D-EEDC-4AEA-B640-E1E25386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2834"/>
          </a:xfrm>
        </p:spPr>
        <p:txBody>
          <a:bodyPr>
            <a:normAutofit/>
          </a:bodyPr>
          <a:lstStyle/>
          <a:p>
            <a:r>
              <a:rPr lang="ru-RU" sz="4300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8F69C-0AAE-4A7D-B8ED-A4EDCD20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25119"/>
            <a:ext cx="10178322" cy="465447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Средства, применяемые для профилактики и лечения малярии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i="1" dirty="0" err="1"/>
              <a:t>хлорохин</a:t>
            </a:r>
            <a:r>
              <a:rPr lang="ru-RU" sz="2400" i="1" dirty="0"/>
              <a:t>, </a:t>
            </a:r>
            <a:r>
              <a:rPr lang="ru-RU" sz="2400" i="1" dirty="0" err="1"/>
              <a:t>гидроксихлорохин</a:t>
            </a:r>
            <a:r>
              <a:rPr lang="ru-RU" sz="2400" i="1" dirty="0"/>
              <a:t>, </a:t>
            </a:r>
            <a:r>
              <a:rPr lang="ru-RU" sz="2400" i="1" dirty="0" err="1"/>
              <a:t>мефлохин</a:t>
            </a:r>
            <a:r>
              <a:rPr lang="ru-RU" sz="2400" i="1" dirty="0"/>
              <a:t> </a:t>
            </a:r>
          </a:p>
          <a:p>
            <a:r>
              <a:rPr lang="ru-RU" sz="2400" dirty="0"/>
              <a:t>Средства, применяемы для лечения амебиаза </a:t>
            </a:r>
            <a:br>
              <a:rPr lang="ru-RU" sz="2400" dirty="0"/>
            </a:br>
            <a:r>
              <a:rPr lang="ru-RU" sz="2400" dirty="0"/>
              <a:t>- работающие в просвете органа (</a:t>
            </a:r>
            <a:r>
              <a:rPr lang="ru-RU" sz="2400" i="1" dirty="0" err="1"/>
              <a:t>интетрикс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/>
              <a:t>- системные или тканевые (</a:t>
            </a:r>
            <a:r>
              <a:rPr lang="ru-RU" sz="2400" i="1" dirty="0" err="1"/>
              <a:t>метронидазол</a:t>
            </a:r>
            <a:r>
              <a:rPr lang="ru-RU" sz="2400" i="1" dirty="0"/>
              <a:t>, трихопол, </a:t>
            </a:r>
            <a:r>
              <a:rPr lang="ru-RU" sz="2400" i="1" dirty="0" err="1"/>
              <a:t>секнидазол</a:t>
            </a:r>
            <a:r>
              <a:rPr lang="ru-RU" sz="2400" dirty="0"/>
              <a:t>)</a:t>
            </a:r>
          </a:p>
          <a:p>
            <a:r>
              <a:rPr lang="ru-RU" sz="2400" dirty="0"/>
              <a:t>Средства, применяемые при лечении лямблиоза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i="1" dirty="0" err="1"/>
              <a:t>метронидазол</a:t>
            </a:r>
            <a:r>
              <a:rPr lang="ru-RU" sz="2400" i="1" dirty="0"/>
              <a:t>, </a:t>
            </a:r>
            <a:r>
              <a:rPr lang="ru-RU" sz="2400" i="1" dirty="0" err="1"/>
              <a:t>албендазол</a:t>
            </a:r>
            <a:r>
              <a:rPr lang="ru-RU" sz="2400" i="1" dirty="0"/>
              <a:t>, </a:t>
            </a:r>
            <a:r>
              <a:rPr lang="ru-RU" sz="2400" i="1" dirty="0" err="1"/>
              <a:t>нифурател</a:t>
            </a:r>
            <a:r>
              <a:rPr lang="ru-RU" sz="2400" i="1" dirty="0"/>
              <a:t>  </a:t>
            </a:r>
          </a:p>
          <a:p>
            <a:r>
              <a:rPr lang="ru-RU" sz="2400" dirty="0"/>
              <a:t>Средства, применяемые для лечения трихомониаза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i="1" dirty="0" err="1"/>
              <a:t>метронидазол</a:t>
            </a:r>
            <a:r>
              <a:rPr lang="ru-RU" sz="2400" i="1" dirty="0"/>
              <a:t>, </a:t>
            </a:r>
            <a:r>
              <a:rPr lang="ru-RU" sz="2400" i="1" dirty="0" err="1"/>
              <a:t>тинидазол</a:t>
            </a:r>
            <a:r>
              <a:rPr lang="ru-RU" sz="2400" i="1" dirty="0"/>
              <a:t>, </a:t>
            </a:r>
            <a:r>
              <a:rPr lang="ru-RU" sz="2400" i="1" dirty="0" err="1"/>
              <a:t>орнидазол</a:t>
            </a:r>
            <a:endParaRPr lang="ru-RU" sz="2400" i="1" dirty="0"/>
          </a:p>
          <a:p>
            <a:r>
              <a:rPr lang="ru-RU" sz="2400" dirty="0"/>
              <a:t>Средства, применяемы при лечении токсоплазмоза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i="1" dirty="0" err="1"/>
              <a:t>сульфадимезин</a:t>
            </a:r>
            <a:r>
              <a:rPr lang="ru-RU" sz="2400" i="1" dirty="0"/>
              <a:t>, ко-</a:t>
            </a:r>
            <a:r>
              <a:rPr lang="ru-RU" sz="2400" i="1" dirty="0" err="1"/>
              <a:t>тримоксазол</a:t>
            </a:r>
            <a:r>
              <a:rPr lang="ru-RU" sz="2400" i="1" dirty="0"/>
              <a:t>, </a:t>
            </a:r>
            <a:r>
              <a:rPr lang="ru-RU" sz="2400" i="1" dirty="0" err="1"/>
              <a:t>спирамицин</a:t>
            </a:r>
            <a:r>
              <a:rPr lang="ru-RU" sz="2400" i="1" dirty="0"/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3504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1EF554-FB7F-4498-A5A3-174316B4C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05523"/>
            <a:ext cx="10178322" cy="2334827"/>
          </a:xfrm>
        </p:spPr>
        <p:txBody>
          <a:bodyPr>
            <a:noAutofit/>
          </a:bodyPr>
          <a:lstStyle/>
          <a:p>
            <a:r>
              <a:rPr lang="ru-RU" sz="2400" dirty="0"/>
              <a:t>Средства, применяемые при лечении </a:t>
            </a:r>
            <a:r>
              <a:rPr lang="ru-RU" sz="2400" dirty="0" err="1"/>
              <a:t>балантидиаза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i="1" dirty="0"/>
              <a:t>тетрациклин, </a:t>
            </a:r>
            <a:r>
              <a:rPr lang="ru-RU" sz="2400" i="1" dirty="0" err="1"/>
              <a:t>метронидазол</a:t>
            </a:r>
            <a:r>
              <a:rPr lang="ru-RU" sz="2400" i="1" dirty="0"/>
              <a:t>, </a:t>
            </a:r>
            <a:r>
              <a:rPr lang="ru-RU" sz="2400" i="1" dirty="0" err="1"/>
              <a:t>тинидазол</a:t>
            </a:r>
            <a:r>
              <a:rPr lang="ru-RU" sz="2400" i="1" dirty="0"/>
              <a:t>   </a:t>
            </a:r>
          </a:p>
          <a:p>
            <a:r>
              <a:rPr lang="ru-RU" sz="2400" dirty="0"/>
              <a:t>Средства, применяемые при лечении лейшманиозов</a:t>
            </a:r>
            <a:br>
              <a:rPr lang="ru-RU" sz="2400" dirty="0"/>
            </a:br>
            <a:r>
              <a:rPr lang="ru-RU" sz="2400" dirty="0"/>
              <a:t>- лечение кожного лейшманиоза (</a:t>
            </a:r>
            <a:r>
              <a:rPr lang="ru-RU" sz="2400" i="1" dirty="0"/>
              <a:t>флуконазол, </a:t>
            </a:r>
            <a:r>
              <a:rPr lang="ru-RU" sz="2400" i="1" dirty="0" err="1"/>
              <a:t>метронидазол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/>
              <a:t>- лечение висцерального лейшманиоза (</a:t>
            </a:r>
            <a:r>
              <a:rPr lang="ru-RU" sz="2400" i="1" dirty="0" err="1"/>
              <a:t>амфотерицин</a:t>
            </a:r>
            <a:r>
              <a:rPr lang="ru-RU" sz="2400" i="1" dirty="0"/>
              <a:t> </a:t>
            </a:r>
            <a:r>
              <a:rPr lang="en-US" sz="2400" i="1" dirty="0"/>
              <a:t>B</a:t>
            </a:r>
            <a:r>
              <a:rPr lang="ru-RU" sz="2400" dirty="0"/>
              <a:t>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FD2407-C776-42ED-A8A5-90990F747376}"/>
              </a:ext>
            </a:extLst>
          </p:cNvPr>
          <p:cNvSpPr txBox="1"/>
          <p:nvPr/>
        </p:nvSpPr>
        <p:spPr>
          <a:xfrm>
            <a:off x="1926589" y="5868140"/>
            <a:ext cx="84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5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8DFC2-9F86-4660-B487-604BA8D2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3852982" cy="771712"/>
          </a:xfrm>
        </p:spPr>
        <p:txBody>
          <a:bodyPr>
            <a:normAutofit/>
          </a:bodyPr>
          <a:lstStyle/>
          <a:p>
            <a:r>
              <a:rPr lang="ru-RU" sz="4300" dirty="0"/>
              <a:t>Лямблиоз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F76BD3-3329-4E04-9BCD-60FE8663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473" y="382385"/>
            <a:ext cx="7728833" cy="149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- Паразитарная инвазия, протекающая в виде латентных и </a:t>
            </a:r>
            <a:r>
              <a:rPr lang="ru-RU" sz="2400" dirty="0" err="1"/>
              <a:t>манифестных</a:t>
            </a:r>
            <a:r>
              <a:rPr lang="ru-RU" sz="2400" dirty="0"/>
              <a:t> форм, преимущественно в виде нарушений функции кишечника.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FE36E45-082B-405C-9B27-7825E547C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0507824"/>
              </p:ext>
            </p:extLst>
          </p:nvPr>
        </p:nvGraphicFramePr>
        <p:xfrm>
          <a:off x="901609" y="1795967"/>
          <a:ext cx="5067642" cy="496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142">
                  <a:extLst>
                    <a:ext uri="{9D8B030D-6E8A-4147-A177-3AD203B41FA5}">
                      <a16:colId xmlns:a16="http://schemas.microsoft.com/office/drawing/2014/main" xmlns="" val="3522078758"/>
                    </a:ext>
                  </a:extLst>
                </a:gridCol>
                <a:gridCol w="3132500">
                  <a:extLst>
                    <a:ext uri="{9D8B030D-6E8A-4147-A177-3AD203B41FA5}">
                      <a16:colId xmlns:a16="http://schemas.microsoft.com/office/drawing/2014/main" xmlns="" val="4221953118"/>
                    </a:ext>
                  </a:extLst>
                </a:gridCol>
              </a:tblGrid>
              <a:tr h="577396">
                <a:tc>
                  <a:txBody>
                    <a:bodyPr/>
                    <a:lstStyle/>
                    <a:p>
                      <a:r>
                        <a:rPr lang="ru-RU" sz="2400" dirty="0"/>
                        <a:t>Этиология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Lamblia Intestinalis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6776537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r>
                        <a:rPr lang="ru-RU" sz="2400" dirty="0"/>
                        <a:t>Источник заражения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Человек, свинья, обезьяна, кошки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02693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r>
                        <a:rPr lang="ru-RU" sz="2400" dirty="0"/>
                        <a:t>Механизм заражения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Фекально-оральный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661676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r>
                        <a:rPr lang="ru-RU" sz="2400" dirty="0"/>
                        <a:t>Место обитания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Тонкий кишечник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010798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r>
                        <a:rPr lang="ru-RU" sz="2400" dirty="0"/>
                        <a:t>Клинические проявления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Снижение аппетита, боли в животе, недомогание, отрыжка, диарея/запор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67269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B4F6AE-7954-41B4-952A-4567927BE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251" y="1795967"/>
            <a:ext cx="5936055" cy="4966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B79CE6-F598-4856-8B90-FFC89CB6BF11}"/>
              </a:ext>
            </a:extLst>
          </p:cNvPr>
          <p:cNvSpPr txBox="1"/>
          <p:nvPr/>
        </p:nvSpPr>
        <p:spPr>
          <a:xfrm>
            <a:off x="1003177" y="5956917"/>
            <a:ext cx="88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04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4462A1-EFAE-459E-A908-4BFF7D47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dirty="0"/>
              <a:t>Развитие патологических проявлений при лямблиозе зависит 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A83D05-1ED9-4D4C-AECB-F4C19D45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Вирулентности возбудителя</a:t>
            </a:r>
          </a:p>
          <a:p>
            <a:r>
              <a:rPr lang="ru-RU" sz="2400" dirty="0"/>
              <a:t>Инфекционной дозы</a:t>
            </a:r>
          </a:p>
          <a:p>
            <a:r>
              <a:rPr lang="ru-RU" sz="2400" dirty="0"/>
              <a:t>Количества и концентрации соляной кислоты в желудке</a:t>
            </a:r>
          </a:p>
          <a:p>
            <a:r>
              <a:rPr lang="ru-RU" sz="2400" dirty="0"/>
              <a:t>Иммунного статуса индивидуума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CBD11A-58CD-44A4-8B8E-4BA6D8FFDA39}"/>
              </a:ext>
            </a:extLst>
          </p:cNvPr>
          <p:cNvSpPr txBox="1"/>
          <p:nvPr/>
        </p:nvSpPr>
        <p:spPr>
          <a:xfrm>
            <a:off x="1251678" y="6106283"/>
            <a:ext cx="88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298F06-64A8-4605-B305-7CF617A17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99" b="94753" l="10000" r="90000">
                        <a14:foregroundMark x1="50100" y1="41829" x2="50100" y2="41829"/>
                        <a14:foregroundMark x1="52300" y1="40780" x2="52300" y2="40780"/>
                        <a14:foregroundMark x1="52100" y1="35832" x2="52100" y2="35832"/>
                        <a14:foregroundMark x1="52100" y1="33583" x2="52100" y2="33583"/>
                        <a14:foregroundMark x1="36600" y1="23088" x2="36600" y2="23088"/>
                        <a14:foregroundMark x1="34800" y1="23388" x2="34800" y2="23388"/>
                        <a14:foregroundMark x1="32100" y1="24738" x2="32100" y2="24738"/>
                        <a14:foregroundMark x1="33800" y1="24438" x2="33800" y2="24438"/>
                        <a14:foregroundMark x1="34200" y1="24138" x2="34200" y2="24138"/>
                        <a14:foregroundMark x1="33200" y1="24288" x2="33200" y2="24288"/>
                        <a14:foregroundMark x1="27300" y1="27586" x2="27300" y2="27586"/>
                        <a14:foregroundMark x1="54200" y1="82009" x2="54200" y2="82009"/>
                        <a14:foregroundMark x1="51300" y1="78261" x2="51300" y2="78261"/>
                        <a14:foregroundMark x1="43000" y1="73463" x2="43000" y2="73463"/>
                        <a14:foregroundMark x1="42800" y1="67766" x2="42800" y2="67766"/>
                        <a14:foregroundMark x1="44300" y1="71664" x2="44300" y2="71664"/>
                        <a14:foregroundMark x1="46500" y1="74213" x2="46500" y2="74213"/>
                        <a14:foregroundMark x1="49100" y1="77061" x2="49100" y2="77061"/>
                        <a14:foregroundMark x1="50500" y1="77811" x2="50500" y2="77811"/>
                        <a14:foregroundMark x1="54200" y1="80510" x2="54200" y2="80510"/>
                        <a14:foregroundMark x1="55900" y1="82159" x2="55900" y2="82159"/>
                        <a14:foregroundMark x1="48200" y1="76012" x2="48200" y2="76012"/>
                      </a14:backgroundRemoval>
                    </a14:imgEffect>
                  </a14:imgLayer>
                </a14:imgProps>
              </a:ext>
            </a:extLst>
          </a:blip>
          <a:srcRect l="11817" r="40369" b="12740"/>
          <a:stretch/>
        </p:blipFill>
        <p:spPr>
          <a:xfrm>
            <a:off x="5193437" y="3722209"/>
            <a:ext cx="2784477" cy="31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74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D77D0D-9B65-449A-9993-B7D93B0F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лямблиоза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9AA8B2-FBDE-4CD5-9D0D-038A5E0FD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Из-за опасности усиления интоксикации в первые дни лечения применять </a:t>
            </a:r>
            <a:r>
              <a:rPr lang="ru-RU" sz="2400" dirty="0" err="1"/>
              <a:t>противолямблиозные</a:t>
            </a:r>
            <a:r>
              <a:rPr lang="ru-RU" sz="2400" dirty="0"/>
              <a:t> препараты короткими курсами нецелесообразно. Препараты короткого курса или однократного применения лучше использовать для повторного курса, проводить который рекомендуется через 7–10 дней после первого.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937751-25A5-4526-AADA-9EE58C1ACBF2}"/>
              </a:ext>
            </a:extLst>
          </p:cNvPr>
          <p:cNvSpPr txBox="1"/>
          <p:nvPr/>
        </p:nvSpPr>
        <p:spPr>
          <a:xfrm>
            <a:off x="1500325" y="5921744"/>
            <a:ext cx="88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CD2FFB-6614-4BF2-B11A-FCB747F80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524" b="99903" l="7354" r="920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980" y="-132225"/>
            <a:ext cx="2737398" cy="25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900617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566</TotalTime>
  <Words>679</Words>
  <Application>Microsoft Office PowerPoint</Application>
  <PresentationFormat>Произвольный</PresentationFormat>
  <Paragraphs>154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Эмблема</vt:lpstr>
      <vt:lpstr>Противопротозойные  средства.  Лекарственные  средства  для лечения  лямблиоза  и  трихомониаза.</vt:lpstr>
      <vt:lpstr>План </vt:lpstr>
      <vt:lpstr>Актуальность </vt:lpstr>
      <vt:lpstr>Противопротозойные средства</vt:lpstr>
      <vt:lpstr>Классификация</vt:lpstr>
      <vt:lpstr>Слайд 6</vt:lpstr>
      <vt:lpstr>Лямблиоз</vt:lpstr>
      <vt:lpstr>Развитие патологических проявлений при лямблиозе зависит от:</vt:lpstr>
      <vt:lpstr>Лечение лямблиоза</vt:lpstr>
      <vt:lpstr>Препараты для лечения лямблиоза</vt:lpstr>
      <vt:lpstr>Метронидазол</vt:lpstr>
      <vt:lpstr>ПРЕПАРАТЫ ДЛЯ ЛЕЧЕНИЯ ЛЯМБЛИОЗА</vt:lpstr>
      <vt:lpstr>АЛБЕНДАЗОЛ (Немозол)</vt:lpstr>
      <vt:lpstr>Нифурател (макмирор)</vt:lpstr>
      <vt:lpstr>Другие средства</vt:lpstr>
      <vt:lpstr>Трихомониаз</vt:lpstr>
      <vt:lpstr>Жалобы при трихомониазе</vt:lpstr>
      <vt:lpstr>Лечение трихомониаза </vt:lpstr>
      <vt:lpstr>Препарат Выбора</vt:lpstr>
      <vt:lpstr>Слайд 20</vt:lpstr>
      <vt:lpstr>Орнидазол</vt:lpstr>
      <vt:lpstr>Тинидазол </vt:lpstr>
      <vt:lpstr>Заключение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Противопротозойные средства.  Лекарственные средства для лечения лямблиоза и трихомониаза.</dc:title>
  <dc:creator>Федор Макаров</dc:creator>
  <cp:lastModifiedBy>Марк</cp:lastModifiedBy>
  <cp:revision>55</cp:revision>
  <dcterms:created xsi:type="dcterms:W3CDTF">2020-04-29T15:41:18Z</dcterms:created>
  <dcterms:modified xsi:type="dcterms:W3CDTF">2020-05-01T04:16:45Z</dcterms:modified>
</cp:coreProperties>
</file>