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1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234871" y="1427987"/>
            <a:ext cx="7722257" cy="11410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90023" y="60452"/>
            <a:ext cx="11011953" cy="577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74850" y="3170858"/>
            <a:ext cx="8248650" cy="1809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11/12/2020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17" Type="http://schemas.openxmlformats.org/officeDocument/2006/relationships/image" Target="../media/image7.jpg"/><Relationship Id="rId2" Type="http://schemas.openxmlformats.org/officeDocument/2006/relationships/image" Target="../media/image61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7.jp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hyperlink" Target="http://www.who.int/classifications/en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9.png"/><Relationship Id="rId18" Type="http://schemas.openxmlformats.org/officeDocument/2006/relationships/image" Target="../media/image114.png"/><Relationship Id="rId3" Type="http://schemas.openxmlformats.org/officeDocument/2006/relationships/image" Target="../media/image99.png"/><Relationship Id="rId21" Type="http://schemas.openxmlformats.org/officeDocument/2006/relationships/image" Target="../media/image117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17" Type="http://schemas.openxmlformats.org/officeDocument/2006/relationships/image" Target="../media/image113.png"/><Relationship Id="rId2" Type="http://schemas.openxmlformats.org/officeDocument/2006/relationships/image" Target="../media/image98.png"/><Relationship Id="rId16" Type="http://schemas.openxmlformats.org/officeDocument/2006/relationships/image" Target="../media/image112.png"/><Relationship Id="rId20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5" Type="http://schemas.openxmlformats.org/officeDocument/2006/relationships/image" Target="../media/image111.png"/><Relationship Id="rId23" Type="http://schemas.openxmlformats.org/officeDocument/2006/relationships/image" Target="../media/image119.png"/><Relationship Id="rId10" Type="http://schemas.openxmlformats.org/officeDocument/2006/relationships/image" Target="../media/image106.png"/><Relationship Id="rId19" Type="http://schemas.openxmlformats.org/officeDocument/2006/relationships/image" Target="../media/image115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Relationship Id="rId14" Type="http://schemas.openxmlformats.org/officeDocument/2006/relationships/image" Target="../media/image110.png"/><Relationship Id="rId22" Type="http://schemas.openxmlformats.org/officeDocument/2006/relationships/image" Target="../media/image1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5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12" Type="http://schemas.openxmlformats.org/officeDocument/2006/relationships/image" Target="../media/image134.png"/><Relationship Id="rId2" Type="http://schemas.openxmlformats.org/officeDocument/2006/relationships/image" Target="../media/image124.png"/><Relationship Id="rId16" Type="http://schemas.openxmlformats.org/officeDocument/2006/relationships/image" Target="../media/image1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png"/><Relationship Id="rId11" Type="http://schemas.openxmlformats.org/officeDocument/2006/relationships/image" Target="../media/image133.png"/><Relationship Id="rId5" Type="http://schemas.openxmlformats.org/officeDocument/2006/relationships/image" Target="../media/image127.png"/><Relationship Id="rId15" Type="http://schemas.openxmlformats.org/officeDocument/2006/relationships/image" Target="../media/image136.png"/><Relationship Id="rId10" Type="http://schemas.openxmlformats.org/officeDocument/2006/relationships/image" Target="../media/image132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Relationship Id="rId1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13" Type="http://schemas.openxmlformats.org/officeDocument/2006/relationships/image" Target="../media/image146.png"/><Relationship Id="rId18" Type="http://schemas.openxmlformats.org/officeDocument/2006/relationships/image" Target="../media/image149.png"/><Relationship Id="rId3" Type="http://schemas.openxmlformats.org/officeDocument/2006/relationships/image" Target="../media/image125.png"/><Relationship Id="rId21" Type="http://schemas.openxmlformats.org/officeDocument/2006/relationships/image" Target="../media/image152.png"/><Relationship Id="rId7" Type="http://schemas.openxmlformats.org/officeDocument/2006/relationships/image" Target="../media/image141.png"/><Relationship Id="rId12" Type="http://schemas.openxmlformats.org/officeDocument/2006/relationships/image" Target="../media/image145.png"/><Relationship Id="rId17" Type="http://schemas.openxmlformats.org/officeDocument/2006/relationships/image" Target="../media/image134.png"/><Relationship Id="rId2" Type="http://schemas.openxmlformats.org/officeDocument/2006/relationships/image" Target="../media/image126.png"/><Relationship Id="rId16" Type="http://schemas.openxmlformats.org/officeDocument/2006/relationships/image" Target="../media/image148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0.png"/><Relationship Id="rId11" Type="http://schemas.openxmlformats.org/officeDocument/2006/relationships/image" Target="../media/image144.png"/><Relationship Id="rId5" Type="http://schemas.openxmlformats.org/officeDocument/2006/relationships/image" Target="../media/image139.png"/><Relationship Id="rId15" Type="http://schemas.openxmlformats.org/officeDocument/2006/relationships/image" Target="../media/image132.png"/><Relationship Id="rId10" Type="http://schemas.openxmlformats.org/officeDocument/2006/relationships/image" Target="../media/image135.png"/><Relationship Id="rId19" Type="http://schemas.openxmlformats.org/officeDocument/2006/relationships/image" Target="../media/image150.png"/><Relationship Id="rId4" Type="http://schemas.openxmlformats.org/officeDocument/2006/relationships/image" Target="../media/image138.png"/><Relationship Id="rId9" Type="http://schemas.openxmlformats.org/officeDocument/2006/relationships/image" Target="../media/image143.png"/><Relationship Id="rId14" Type="http://schemas.openxmlformats.org/officeDocument/2006/relationships/image" Target="../media/image14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6.png"/><Relationship Id="rId4" Type="http://schemas.openxmlformats.org/officeDocument/2006/relationships/image" Target="../media/image1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.jp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7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4405" marR="5080" indent="-2127885">
              <a:lnSpc>
                <a:spcPct val="114399"/>
              </a:lnSpc>
              <a:spcBef>
                <a:spcPts val="100"/>
              </a:spcBef>
            </a:pPr>
            <a:r>
              <a:rPr spc="-10" dirty="0"/>
              <a:t>Система оказания </a:t>
            </a:r>
            <a:r>
              <a:rPr spc="-5" dirty="0"/>
              <a:t>помощи по </a:t>
            </a:r>
            <a:r>
              <a:rPr spc="-15" dirty="0"/>
              <a:t>медицинской  </a:t>
            </a:r>
            <a:r>
              <a:rPr spc="-5" dirty="0"/>
              <a:t>реабилитации </a:t>
            </a:r>
            <a:r>
              <a:rPr dirty="0"/>
              <a:t>в</a:t>
            </a:r>
            <a:r>
              <a:rPr spc="-5" dirty="0"/>
              <a:t> РФ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vert="horz" wrap="square" lIns="0" tIns="201930" rIns="0" bIns="0" rtlCol="0">
            <a:spAutoFit/>
          </a:bodyPr>
          <a:lstStyle/>
          <a:p>
            <a:pPr marL="2859405" marR="996950" indent="-1857375">
              <a:lnSpc>
                <a:spcPts val="3479"/>
              </a:lnSpc>
              <a:spcBef>
                <a:spcPts val="1590"/>
              </a:spcBef>
            </a:pPr>
            <a:r>
              <a:rPr sz="3200" b="1" spc="-5" dirty="0">
                <a:latin typeface="Calibri"/>
                <a:cs typeface="Calibri"/>
              </a:rPr>
              <a:t>Профессиональные стандарты специалистов </a:t>
            </a:r>
            <a:r>
              <a:rPr sz="3200" b="1" dirty="0">
                <a:latin typeface="Calibri"/>
                <a:cs typeface="Calibri"/>
              </a:rPr>
              <a:t>по  </a:t>
            </a:r>
            <a:r>
              <a:rPr sz="3200" b="1" spc="-10" dirty="0">
                <a:latin typeface="Calibri"/>
                <a:cs typeface="Calibri"/>
              </a:rPr>
              <a:t>медицинской</a:t>
            </a:r>
            <a:r>
              <a:rPr sz="3200" b="1" dirty="0">
                <a:latin typeface="Calibri"/>
                <a:cs typeface="Calibri"/>
              </a:rPr>
              <a:t> </a:t>
            </a:r>
            <a:r>
              <a:rPr sz="3200" b="1" spc="-5" dirty="0">
                <a:latin typeface="Calibri"/>
                <a:cs typeface="Calibri"/>
              </a:rPr>
              <a:t>реабилитации</a:t>
            </a:r>
            <a:endParaRPr sz="32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3041" y="2025167"/>
          <a:ext cx="11991974" cy="39187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8400"/>
                <a:gridCol w="3286125"/>
                <a:gridCol w="2362834"/>
                <a:gridCol w="5174615"/>
              </a:tblGrid>
              <a:tr h="718367">
                <a:tc>
                  <a:txBody>
                    <a:bodyPr/>
                    <a:lstStyle/>
                    <a:p>
                      <a:pPr marL="269875" marR="261620" indent="125095">
                        <a:lnSpc>
                          <a:spcPct val="100800"/>
                        </a:lnSpc>
                        <a:spcBef>
                          <a:spcPts val="550"/>
                        </a:spcBef>
                      </a:pPr>
                      <a:r>
                        <a:rPr sz="1200" b="1" dirty="0">
                          <a:latin typeface="Calibri"/>
                          <a:cs typeface="Calibri"/>
                        </a:rPr>
                        <a:t>В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чем  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различия 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200" b="1" spc="-25" dirty="0">
                          <a:latin typeface="Calibri"/>
                          <a:cs typeface="Calibri"/>
                        </a:rPr>
                        <a:t>х</a:t>
                      </a:r>
                      <a:r>
                        <a:rPr sz="1200" b="1" spc="-30" dirty="0">
                          <a:latin typeface="Calibri"/>
                          <a:cs typeface="Calibri"/>
                        </a:rPr>
                        <a:t>о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д</a:t>
                      </a:r>
                      <a:r>
                        <a:rPr sz="1200" b="1" spc="-10" dirty="0">
                          <a:latin typeface="Calibri"/>
                          <a:cs typeface="Calibri"/>
                        </a:rPr>
                        <a:t>а</a:t>
                      </a:r>
                      <a:r>
                        <a:rPr sz="1200" b="1" dirty="0">
                          <a:latin typeface="Calibri"/>
                          <a:cs typeface="Calibri"/>
                        </a:rPr>
                        <a:t>?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698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D9969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1200" b="1" spc="-5" dirty="0">
                          <a:latin typeface="Calibri"/>
                          <a:cs typeface="Calibri"/>
                        </a:rPr>
                        <a:t>Профстандарт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marL="600710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Должность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новая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b="1" spc="-10" dirty="0">
                          <a:latin typeface="Calibri"/>
                          <a:cs typeface="Calibri"/>
                        </a:rPr>
                        <a:t>Должность </a:t>
                      </a:r>
                      <a:r>
                        <a:rPr sz="12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b="1" spc="-5" dirty="0">
                          <a:latin typeface="Calibri"/>
                          <a:cs typeface="Calibri"/>
                        </a:rPr>
                        <a:t>старая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</a:tr>
              <a:tr h="37762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1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Специалист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медицинской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реабилитации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Врач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ФРМ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66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Врач-клиницист,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врач-физиотерапевт,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врач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по ЛФК и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СМ, </a:t>
                      </a:r>
                      <a:r>
                        <a:rPr sz="1200" spc="-20" dirty="0">
                          <a:latin typeface="Calibri"/>
                          <a:cs typeface="Calibri"/>
                        </a:rPr>
                        <a:t>врач-РТ,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врач</a:t>
                      </a:r>
                      <a:r>
                        <a:rPr sz="120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МТ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844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</a:tr>
              <a:tr h="64008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2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Специалист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физической</a:t>
                      </a:r>
                      <a:r>
                        <a:rPr sz="120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терапии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Специалист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25" dirty="0">
                          <a:latin typeface="Calibri"/>
                          <a:cs typeface="Calibri"/>
                        </a:rPr>
                        <a:t>ФТ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38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91440">
                        <a:lnSpc>
                          <a:spcPct val="103299"/>
                        </a:lnSpc>
                        <a:spcBef>
                          <a:spcPts val="215"/>
                        </a:spcBef>
                      </a:pPr>
                      <a:r>
                        <a:rPr sz="1200" spc="-10" dirty="0">
                          <a:latin typeface="Calibri"/>
                          <a:cs typeface="Calibri"/>
                        </a:rPr>
                        <a:t>инструктор-методист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ЛФК, инструктор ЛФК,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м.с. по 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ФЗТ,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м.с. по </a:t>
                      </a:r>
                      <a:r>
                        <a:rPr sz="1200" spc="-35" dirty="0">
                          <a:latin typeface="Calibri"/>
                          <a:cs typeface="Calibri"/>
                        </a:rPr>
                        <a:t>РТ,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м.с. по 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массажу,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м.с.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водолечебницы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273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</a:tr>
              <a:tr h="42008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3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Специалист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эрготерапии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Специалист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по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ЭТ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35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нет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60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</a:tr>
              <a:tr h="450574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4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Медицинский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10" dirty="0">
                          <a:latin typeface="Calibri"/>
                          <a:cs typeface="Calibri"/>
                        </a:rPr>
                        <a:t>логопед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Клинический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логопед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логопед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219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</a:tr>
              <a:tr h="357808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5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Медицинский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психолог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Медицинский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психолог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58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Медицинский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психолог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736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</a:tr>
              <a:tr h="42407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6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Медицинская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сестра по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МР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Медицинская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сестра по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МР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860"/>
                        </a:spcBef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нет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1092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</a:tr>
              <a:tr h="53008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200" dirty="0">
                          <a:latin typeface="Calibri"/>
                          <a:cs typeface="Calibri"/>
                        </a:rPr>
                        <a:t>7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Медицинская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сестра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врача</a:t>
                      </a:r>
                      <a:r>
                        <a:rPr sz="120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ФРМ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4B18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Медицинская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сестра </a:t>
                      </a:r>
                      <a:r>
                        <a:rPr sz="1200" spc="-5" dirty="0">
                          <a:latin typeface="Calibri"/>
                          <a:cs typeface="Calibri"/>
                        </a:rPr>
                        <a:t>врача</a:t>
                      </a:r>
                      <a:r>
                        <a:rPr sz="12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200" dirty="0">
                          <a:latin typeface="Calibri"/>
                          <a:cs typeface="Calibri"/>
                        </a:rPr>
                        <a:t>ФРМ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A9D18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  <a:p>
                      <a:pPr marL="9144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Calibri"/>
                          <a:cs typeface="Calibri"/>
                        </a:rPr>
                        <a:t>нет</a:t>
                      </a:r>
                      <a:endParaRPr sz="12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CECE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831850" y="1819275"/>
          <a:ext cx="10534650" cy="4864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3120"/>
                <a:gridCol w="2103120"/>
                <a:gridCol w="2103119"/>
                <a:gridCol w="2103120"/>
                <a:gridCol w="2103120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Врач ФРМ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Врач </a:t>
                      </a:r>
                      <a:r>
                        <a:rPr sz="180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ФЗТ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Врач РТ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97979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Врач ЛФК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36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797979"/>
                    </a:solidFill>
                  </a:tcPr>
                </a:tc>
              </a:tr>
              <a:tr h="59052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800" spc="-45" dirty="0">
                          <a:latin typeface="Calibri"/>
                          <a:cs typeface="Calibri"/>
                        </a:rPr>
                        <a:t>ОТФ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708660">
                        <a:lnSpc>
                          <a:spcPts val="2110"/>
                        </a:lnSpc>
                        <a:spcBef>
                          <a:spcPts val="360"/>
                        </a:spcBef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Проведение  м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ед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ици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нс</a:t>
                      </a:r>
                      <a:r>
                        <a:rPr sz="1800" i="1" spc="-25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ой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07314">
                        <a:lnSpc>
                          <a:spcPts val="2110"/>
                        </a:lnSpc>
                        <a:spcBef>
                          <a:spcPts val="360"/>
                        </a:spcBef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Применение  физиотерапии</a:t>
                      </a:r>
                      <a:r>
                        <a:rPr sz="1800" i="1" spc="-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при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98755">
                        <a:lnSpc>
                          <a:spcPts val="2110"/>
                        </a:lnSpc>
                        <a:spcBef>
                          <a:spcPts val="360"/>
                        </a:spcBef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Применение  р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i="1" spc="-35" dirty="0">
                          <a:latin typeface="Calibri"/>
                          <a:cs typeface="Calibri"/>
                        </a:rPr>
                        <a:t>ф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л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е</a:t>
                      </a:r>
                      <a:r>
                        <a:rPr sz="1800" i="1" spc="-20" dirty="0">
                          <a:latin typeface="Calibri"/>
                          <a:cs typeface="Calibri"/>
                        </a:rPr>
                        <a:t>к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соте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рапии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784860">
                        <a:lnSpc>
                          <a:spcPts val="2110"/>
                        </a:lnSpc>
                        <a:spcBef>
                          <a:spcPts val="360"/>
                        </a:spcBef>
                      </a:pPr>
                      <a:r>
                        <a:rPr sz="1800" i="1" spc="5" dirty="0">
                          <a:latin typeface="Calibri"/>
                          <a:cs typeface="Calibri"/>
                        </a:rPr>
                        <a:t>П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рим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енен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ие  лечебной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</a:tcPr>
                </a:tc>
              </a:tr>
              <a:tr h="2788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8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реабилитации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8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заболеваниях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80"/>
                        </a:lnSpc>
                      </a:pPr>
                      <a:r>
                        <a:rPr sz="1800" i="1" dirty="0">
                          <a:latin typeface="Calibri"/>
                          <a:cs typeface="Calibri"/>
                        </a:rPr>
                        <a:t>при</a:t>
                      </a:r>
                      <a:r>
                        <a:rPr sz="1800" i="1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заболеваниях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80"/>
                        </a:lnSpc>
                      </a:pPr>
                      <a:r>
                        <a:rPr sz="1800" i="1" spc="-10" dirty="0">
                          <a:latin typeface="Calibri"/>
                          <a:cs typeface="Calibri"/>
                        </a:rPr>
                        <a:t>физкультуры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 при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2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5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пациентов,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5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(или)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состояниях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50"/>
                        </a:lnSpc>
                      </a:pPr>
                      <a:r>
                        <a:rPr sz="1800" i="1" dirty="0">
                          <a:latin typeface="Calibri"/>
                          <a:cs typeface="Calibri"/>
                        </a:rPr>
                        <a:t>и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(или)</a:t>
                      </a:r>
                      <a:r>
                        <a:rPr sz="1800" i="1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состояниях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5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заболеваниях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321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3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имеющих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3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(или)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состояниях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237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45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нарушения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3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функций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 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88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8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структур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2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5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организма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2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30"/>
                        </a:lnSpc>
                      </a:pPr>
                      <a:r>
                        <a:rPr sz="1800" i="1" spc="-10" dirty="0">
                          <a:latin typeface="Calibri"/>
                          <a:cs typeface="Calibri"/>
                        </a:rPr>
                        <a:t>человека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 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279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5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последовавшие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за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4319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3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ними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ограничения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889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8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жизнедеятельнос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2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5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ти,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при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2727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30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заболеваниях</a:t>
                      </a:r>
                      <a:r>
                        <a:rPr sz="1800" i="1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и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</a:tcPr>
                </a:tc>
              </a:tr>
              <a:tr h="322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ts val="2065"/>
                        </a:lnSpc>
                      </a:pPr>
                      <a:r>
                        <a:rPr sz="1800" i="1" spc="-5" dirty="0">
                          <a:latin typeface="Calibri"/>
                          <a:cs typeface="Calibri"/>
                        </a:rPr>
                        <a:t>(или)</a:t>
                      </a:r>
                      <a:r>
                        <a:rPr sz="1800" i="1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800" i="1" spc="-5" dirty="0">
                          <a:latin typeface="Calibri"/>
                          <a:cs typeface="Calibri"/>
                        </a:rPr>
                        <a:t>состояниях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C1C1C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6D6D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BEBE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</a:tbl>
          </a:graphicData>
        </a:graphic>
      </p:graphicFrame>
      <p:grpSp>
        <p:nvGrpSpPr>
          <p:cNvPr id="3" name="object 3"/>
          <p:cNvGrpSpPr/>
          <p:nvPr/>
        </p:nvGrpSpPr>
        <p:grpSpPr>
          <a:xfrm>
            <a:off x="835025" y="361950"/>
            <a:ext cx="10521950" cy="1332230"/>
            <a:chOff x="835025" y="361950"/>
            <a:chExt cx="10521950" cy="1332230"/>
          </a:xfrm>
        </p:grpSpPr>
        <p:sp>
          <p:nvSpPr>
            <p:cNvPr id="4" name="object 4"/>
            <p:cNvSpPr/>
            <p:nvPr/>
          </p:nvSpPr>
          <p:spPr>
            <a:xfrm>
              <a:off x="838200" y="365125"/>
              <a:ext cx="10515600" cy="1325562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38200" y="365125"/>
              <a:ext cx="10515600" cy="1325880"/>
            </a:xfrm>
            <a:custGeom>
              <a:avLst/>
              <a:gdLst/>
              <a:ahLst/>
              <a:cxnLst/>
              <a:rect l="l" t="t" r="r" b="b"/>
              <a:pathLst>
                <a:path w="10515600" h="1325880">
                  <a:moveTo>
                    <a:pt x="0" y="0"/>
                  </a:moveTo>
                  <a:lnTo>
                    <a:pt x="10515600" y="0"/>
                  </a:lnTo>
                  <a:lnTo>
                    <a:pt x="10515600" y="1325563"/>
                  </a:lnTo>
                  <a:lnTo>
                    <a:pt x="0" y="1325563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03019" y="216407"/>
            <a:ext cx="9588500" cy="103759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05"/>
              </a:spcBef>
            </a:pPr>
            <a:r>
              <a:rPr sz="2900" b="1" spc="-5" dirty="0">
                <a:latin typeface="Calibri"/>
                <a:cs typeface="Calibri"/>
              </a:rPr>
              <a:t>Профессиональный стандарт специалиста </a:t>
            </a:r>
            <a:r>
              <a:rPr sz="2900" b="1" dirty="0">
                <a:latin typeface="Calibri"/>
                <a:cs typeface="Calibri"/>
              </a:rPr>
              <a:t>по</a:t>
            </a:r>
            <a:r>
              <a:rPr sz="2900" b="1" spc="-15" dirty="0">
                <a:latin typeface="Calibri"/>
                <a:cs typeface="Calibri"/>
              </a:rPr>
              <a:t> </a:t>
            </a:r>
            <a:r>
              <a:rPr sz="2900" b="1" spc="-10" dirty="0">
                <a:latin typeface="Calibri"/>
                <a:cs typeface="Calibri"/>
              </a:rPr>
              <a:t>медицинской</a:t>
            </a:r>
            <a:endParaRPr sz="2900">
              <a:latin typeface="Calibri"/>
              <a:cs typeface="Calibri"/>
            </a:endParaRPr>
          </a:p>
          <a:p>
            <a:pPr marL="283210" algn="ctr">
              <a:lnSpc>
                <a:spcPct val="100000"/>
              </a:lnSpc>
              <a:spcBef>
                <a:spcPts val="500"/>
              </a:spcBef>
            </a:pPr>
            <a:r>
              <a:rPr sz="2900" b="1" spc="-5" dirty="0">
                <a:latin typeface="Calibri"/>
                <a:cs typeface="Calibri"/>
              </a:rPr>
              <a:t>реабилитации</a:t>
            </a:r>
            <a:r>
              <a:rPr sz="2900" b="1" spc="229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02.039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274637"/>
            <a:ext cx="8229600" cy="1926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981200" y="274637"/>
            <a:ext cx="8229600" cy="1927225"/>
          </a:xfrm>
          <a:prstGeom prst="rect">
            <a:avLst/>
          </a:prstGeom>
          <a:ln w="6350">
            <a:solidFill>
              <a:srgbClr val="A5A5A5"/>
            </a:solidFill>
          </a:ln>
        </p:spPr>
        <p:txBody>
          <a:bodyPr vert="horz" wrap="square" lIns="0" tIns="143510" rIns="0" bIns="0" rtlCol="0">
            <a:spAutoFit/>
          </a:bodyPr>
          <a:lstStyle/>
          <a:p>
            <a:pPr marL="635" algn="ctr">
              <a:lnSpc>
                <a:spcPts val="3180"/>
              </a:lnSpc>
              <a:spcBef>
                <a:spcPts val="1130"/>
              </a:spcBef>
            </a:pPr>
            <a:r>
              <a:rPr sz="2800" dirty="0">
                <a:latin typeface="Georgia"/>
                <a:cs typeface="Georgia"/>
              </a:rPr>
              <a:t>WHITE </a:t>
            </a:r>
            <a:r>
              <a:rPr sz="2800" spc="-5" dirty="0">
                <a:latin typeface="Georgia"/>
                <a:cs typeface="Georgia"/>
              </a:rPr>
              <a:t>BOOK </a:t>
            </a:r>
            <a:r>
              <a:rPr sz="2800" dirty="0">
                <a:latin typeface="Georgia"/>
                <a:cs typeface="Georgia"/>
              </a:rPr>
              <a:t>ON</a:t>
            </a:r>
            <a:endParaRPr sz="2800">
              <a:latin typeface="Georgia"/>
              <a:cs typeface="Georgia"/>
            </a:endParaRPr>
          </a:p>
          <a:p>
            <a:pPr marL="260985" marR="254000" algn="ctr">
              <a:lnSpc>
                <a:spcPts val="3000"/>
              </a:lnSpc>
              <a:spcBef>
                <a:spcPts val="220"/>
              </a:spcBef>
            </a:pPr>
            <a:r>
              <a:rPr sz="2800" spc="-5" dirty="0">
                <a:latin typeface="Georgia"/>
                <a:cs typeface="Georgia"/>
              </a:rPr>
              <a:t>PHYSICAL AND REHABILITATION MEDICINE  IN</a:t>
            </a:r>
            <a:r>
              <a:rPr sz="2800" dirty="0">
                <a:latin typeface="Georgia"/>
                <a:cs typeface="Georgia"/>
              </a:rPr>
              <a:t> </a:t>
            </a:r>
            <a:r>
              <a:rPr sz="2800" spc="-5" dirty="0">
                <a:latin typeface="Georgia"/>
                <a:cs typeface="Georgia"/>
              </a:rPr>
              <a:t>EUROPE</a:t>
            </a:r>
            <a:endParaRPr sz="2800">
              <a:latin typeface="Georgia"/>
              <a:cs typeface="Georgia"/>
            </a:endParaRPr>
          </a:p>
          <a:p>
            <a:pPr algn="ctr">
              <a:lnSpc>
                <a:spcPts val="2960"/>
              </a:lnSpc>
            </a:pPr>
            <a:r>
              <a:rPr sz="2800" spc="-5" dirty="0">
                <a:latin typeface="Georgia"/>
                <a:cs typeface="Georgia"/>
              </a:rPr>
              <a:t>2018</a:t>
            </a:r>
            <a:endParaRPr sz="280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9941" y="2195067"/>
            <a:ext cx="7062470" cy="95821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241300" marR="5080" indent="-228600">
              <a:lnSpc>
                <a:spcPct val="89100"/>
              </a:lnSpc>
              <a:spcBef>
                <a:spcPts val="385"/>
              </a:spcBef>
              <a:tabLst>
                <a:tab pos="24066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5" dirty="0">
                <a:latin typeface="Georgia"/>
                <a:cs typeface="Georgia"/>
              </a:rPr>
              <a:t>White </a:t>
            </a:r>
            <a:r>
              <a:rPr sz="2200" dirty="0">
                <a:latin typeface="Georgia"/>
                <a:cs typeface="Georgia"/>
              </a:rPr>
              <a:t>book on </a:t>
            </a:r>
            <a:r>
              <a:rPr sz="2200" spc="-5" dirty="0">
                <a:latin typeface="Georgia"/>
                <a:cs typeface="Georgia"/>
              </a:rPr>
              <a:t>physical </a:t>
            </a:r>
            <a:r>
              <a:rPr sz="2200" dirty="0">
                <a:latin typeface="Georgia"/>
                <a:cs typeface="Georgia"/>
              </a:rPr>
              <a:t>and </a:t>
            </a:r>
            <a:r>
              <a:rPr sz="2200" spc="-5" dirty="0">
                <a:latin typeface="Georgia"/>
                <a:cs typeface="Georgia"/>
              </a:rPr>
              <a:t>rehabilitation Medicine  (PRM) </a:t>
            </a:r>
            <a:r>
              <a:rPr sz="2200" dirty="0">
                <a:latin typeface="Georgia"/>
                <a:cs typeface="Georgia"/>
              </a:rPr>
              <a:t>in </a:t>
            </a:r>
            <a:r>
              <a:rPr sz="2200" spc="-5" dirty="0">
                <a:latin typeface="Georgia"/>
                <a:cs typeface="Georgia"/>
              </a:rPr>
              <a:t>Europe. chapter </a:t>
            </a:r>
            <a:r>
              <a:rPr sz="2200" dirty="0">
                <a:latin typeface="Georgia"/>
                <a:cs typeface="Georgia"/>
              </a:rPr>
              <a:t>9. </a:t>
            </a:r>
            <a:r>
              <a:rPr sz="2200" spc="-5" dirty="0">
                <a:latin typeface="Georgia"/>
                <a:cs typeface="Georgia"/>
              </a:rPr>
              <a:t>Education </a:t>
            </a:r>
            <a:r>
              <a:rPr sz="2200" dirty="0">
                <a:latin typeface="Georgia"/>
                <a:cs typeface="Georgia"/>
              </a:rPr>
              <a:t>and </a:t>
            </a:r>
            <a:r>
              <a:rPr sz="2200" spc="-5" dirty="0">
                <a:latin typeface="Georgia"/>
                <a:cs typeface="Georgia"/>
              </a:rPr>
              <a:t>continuous  professional development: shaping the future </a:t>
            </a:r>
            <a:r>
              <a:rPr sz="2200" dirty="0">
                <a:latin typeface="Georgia"/>
                <a:cs typeface="Georgia"/>
              </a:rPr>
              <a:t>of</a:t>
            </a:r>
            <a:r>
              <a:rPr sz="2200" spc="-35" dirty="0">
                <a:latin typeface="Georgia"/>
                <a:cs typeface="Georgia"/>
              </a:rPr>
              <a:t> </a:t>
            </a:r>
            <a:r>
              <a:rPr sz="2200" spc="-5" dirty="0">
                <a:latin typeface="Georgia"/>
                <a:cs typeface="Georgia"/>
              </a:rPr>
              <a:t>PRM</a:t>
            </a:r>
            <a:endParaRPr sz="2200">
              <a:latin typeface="Georgia"/>
              <a:cs typeface="Georgi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26833" y="3606872"/>
            <a:ext cx="5905500" cy="7078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026832" y="3606872"/>
            <a:ext cx="5905500" cy="708025"/>
          </a:xfrm>
          <a:prstGeom prst="rect">
            <a:avLst/>
          </a:prstGeom>
          <a:ln w="6350">
            <a:solidFill>
              <a:srgbClr val="ED7D31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252729">
              <a:lnSpc>
                <a:spcPct val="100000"/>
              </a:lnSpc>
              <a:spcBef>
                <a:spcPts val="385"/>
              </a:spcBef>
            </a:pPr>
            <a:r>
              <a:rPr sz="2700" spc="-15" dirty="0">
                <a:latin typeface="Georgia"/>
                <a:cs typeface="Georgia"/>
              </a:rPr>
              <a:t>PRM </a:t>
            </a:r>
            <a:r>
              <a:rPr sz="2700" spc="-10" dirty="0">
                <a:latin typeface="Georgia"/>
                <a:cs typeface="Georgia"/>
              </a:rPr>
              <a:t>is </a:t>
            </a:r>
            <a:r>
              <a:rPr sz="2700" dirty="0">
                <a:latin typeface="Georgia"/>
                <a:cs typeface="Georgia"/>
              </a:rPr>
              <a:t>a </a:t>
            </a:r>
            <a:r>
              <a:rPr sz="2700" spc="-20" dirty="0">
                <a:latin typeface="Georgia"/>
                <a:cs typeface="Georgia"/>
              </a:rPr>
              <a:t>primary medical</a:t>
            </a:r>
            <a:r>
              <a:rPr sz="2700" spc="-170" dirty="0">
                <a:latin typeface="Georgia"/>
                <a:cs typeface="Georgia"/>
              </a:rPr>
              <a:t> </a:t>
            </a:r>
            <a:r>
              <a:rPr sz="2700" spc="-20" dirty="0">
                <a:latin typeface="Georgia"/>
                <a:cs typeface="Georgia"/>
              </a:rPr>
              <a:t>specialty.</a:t>
            </a:r>
            <a:endParaRPr sz="27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59941" y="4483100"/>
            <a:ext cx="6968490" cy="2004060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5080">
              <a:lnSpc>
                <a:spcPct val="100600"/>
              </a:lnSpc>
              <a:spcBef>
                <a:spcPts val="80"/>
              </a:spcBef>
            </a:pPr>
            <a:r>
              <a:rPr sz="2400" spc="-5" dirty="0">
                <a:latin typeface="Georgia"/>
                <a:cs typeface="Georgia"/>
              </a:rPr>
              <a:t>PRM practice is </a:t>
            </a:r>
            <a:r>
              <a:rPr sz="2400" spc="-10" dirty="0">
                <a:latin typeface="Georgia"/>
                <a:cs typeface="Georgia"/>
              </a:rPr>
              <a:t>uniquely </a:t>
            </a:r>
            <a:r>
              <a:rPr sz="2400" spc="-5" dirty="0">
                <a:latin typeface="Georgia"/>
                <a:cs typeface="Georgia"/>
              </a:rPr>
              <a:t>characterized </a:t>
            </a:r>
            <a:r>
              <a:rPr sz="2400" dirty="0">
                <a:latin typeface="Georgia"/>
                <a:cs typeface="Georgia"/>
              </a:rPr>
              <a:t>by a </a:t>
            </a:r>
            <a:r>
              <a:rPr sz="2400" spc="-5" dirty="0">
                <a:latin typeface="Georgia"/>
                <a:cs typeface="Georgia"/>
              </a:rPr>
              <a:t>team-  </a:t>
            </a:r>
            <a:r>
              <a:rPr sz="2400" dirty="0">
                <a:latin typeface="Georgia"/>
                <a:cs typeface="Georgia"/>
              </a:rPr>
              <a:t>based, </a:t>
            </a:r>
            <a:r>
              <a:rPr sz="2400" spc="-5" dirty="0">
                <a:latin typeface="Georgia"/>
                <a:cs typeface="Georgia"/>
              </a:rPr>
              <a:t>patient-centered, goal-directed </a:t>
            </a:r>
            <a:r>
              <a:rPr sz="2400" dirty="0">
                <a:latin typeface="Georgia"/>
                <a:cs typeface="Georgia"/>
              </a:rPr>
              <a:t>approach  </a:t>
            </a:r>
            <a:r>
              <a:rPr sz="2400" spc="-5" dirty="0">
                <a:latin typeface="Georgia"/>
                <a:cs typeface="Georgia"/>
              </a:rPr>
              <a:t>aimed to optimize patient function and quality </a:t>
            </a:r>
            <a:r>
              <a:rPr sz="2400" dirty="0">
                <a:latin typeface="Georgia"/>
                <a:cs typeface="Georgia"/>
              </a:rPr>
              <a:t>of  </a:t>
            </a:r>
            <a:r>
              <a:rPr sz="2400" spc="-5" dirty="0">
                <a:latin typeface="Georgia"/>
                <a:cs typeface="Georgia"/>
              </a:rPr>
              <a:t>life, prevent complications and increase</a:t>
            </a:r>
            <a:r>
              <a:rPr sz="2400" spc="-20" dirty="0">
                <a:latin typeface="Georgia"/>
                <a:cs typeface="Georgia"/>
              </a:rPr>
              <a:t> </a:t>
            </a:r>
            <a:r>
              <a:rPr sz="2400" spc="-5" dirty="0">
                <a:latin typeface="Georgia"/>
                <a:cs typeface="Georgia"/>
              </a:rPr>
              <a:t>community</a:t>
            </a:r>
            <a:endParaRPr sz="2400">
              <a:latin typeface="Georgia"/>
              <a:cs typeface="Georgia"/>
            </a:endParaRPr>
          </a:p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400" spc="-5" dirty="0">
                <a:latin typeface="Georgia"/>
                <a:cs typeface="Georgia"/>
              </a:rPr>
              <a:t>participation.</a:t>
            </a:r>
            <a:endParaRPr sz="2400">
              <a:latin typeface="Georgia"/>
              <a:cs typeface="Georgi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930640" y="3066288"/>
            <a:ext cx="1453896" cy="1856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7095" y="42671"/>
            <a:ext cx="1965960" cy="542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3391" y="524032"/>
            <a:ext cx="79375" cy="974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4891" y="858069"/>
            <a:ext cx="11358880" cy="659130"/>
          </a:xfrm>
          <a:prstGeom prst="rect">
            <a:avLst/>
          </a:prstGeom>
          <a:solidFill>
            <a:srgbClr val="EDEDED">
              <a:alpha val="56858"/>
            </a:srgbClr>
          </a:solidFill>
        </p:spPr>
        <p:txBody>
          <a:bodyPr vert="horz" wrap="square" lIns="0" tIns="20320" rIns="0" bIns="0" rtlCol="0">
            <a:spAutoFit/>
          </a:bodyPr>
          <a:lstStyle/>
          <a:p>
            <a:pPr marL="91440" marR="84455">
              <a:lnSpc>
                <a:spcPct val="114999"/>
              </a:lnSpc>
              <a:spcBef>
                <a:spcPts val="160"/>
              </a:spcBef>
            </a:pPr>
            <a:r>
              <a:rPr sz="1600" dirty="0">
                <a:latin typeface="Calibri"/>
                <a:cs typeface="Calibri"/>
              </a:rPr>
              <a:t>С 2015 </a:t>
            </a:r>
            <a:r>
              <a:rPr sz="1600" spc="-20" dirty="0">
                <a:latin typeface="Calibri"/>
                <a:cs typeface="Calibri"/>
              </a:rPr>
              <a:t>года</a:t>
            </a:r>
            <a:r>
              <a:rPr sz="1600" spc="3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реализуется </a:t>
            </a:r>
            <a:r>
              <a:rPr sz="1600" spc="-5" dirty="0">
                <a:latin typeface="Calibri"/>
                <a:cs typeface="Calibri"/>
              </a:rPr>
              <a:t>«пилотная» </a:t>
            </a:r>
            <a:r>
              <a:rPr sz="1600" b="1" spc="-10" dirty="0">
                <a:latin typeface="Calibri"/>
                <a:cs typeface="Calibri"/>
              </a:rPr>
              <a:t>мультидисциплинарная </a:t>
            </a:r>
            <a:r>
              <a:rPr sz="1600" spc="-15" dirty="0">
                <a:latin typeface="Calibri"/>
                <a:cs typeface="Calibri"/>
              </a:rPr>
              <a:t>подготовка </a:t>
            </a:r>
            <a:r>
              <a:rPr sz="1600" spc="-5" dirty="0">
                <a:latin typeface="Calibri"/>
                <a:cs typeface="Calibri"/>
              </a:rPr>
              <a:t>специалистов </a:t>
            </a:r>
            <a:r>
              <a:rPr sz="1600" dirty="0">
                <a:latin typeface="Calibri"/>
                <a:cs typeface="Calibri"/>
              </a:rPr>
              <a:t>по </a:t>
            </a:r>
            <a:r>
              <a:rPr sz="1600" spc="-10" dirty="0">
                <a:latin typeface="Calibri"/>
                <a:cs typeface="Calibri"/>
              </a:rPr>
              <a:t>медицинской </a:t>
            </a:r>
            <a:r>
              <a:rPr sz="1600" spc="-5" dirty="0">
                <a:latin typeface="Calibri"/>
                <a:cs typeface="Calibri"/>
              </a:rPr>
              <a:t>реабилитации,  основанная на биопсихосоциальном </a:t>
            </a:r>
            <a:r>
              <a:rPr sz="1600" spc="-20" dirty="0">
                <a:latin typeface="Calibri"/>
                <a:cs typeface="Calibri"/>
              </a:rPr>
              <a:t>подходе </a:t>
            </a:r>
            <a:r>
              <a:rPr sz="1600" dirty="0">
                <a:latin typeface="Calibri"/>
                <a:cs typeface="Calibri"/>
              </a:rPr>
              <a:t>к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пациенту.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359938" y="3916537"/>
            <a:ext cx="5121910" cy="1158240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30480" rIns="0" bIns="0" rtlCol="0">
            <a:spAutoFit/>
          </a:bodyPr>
          <a:lstStyle/>
          <a:p>
            <a:pPr marL="90805" marR="90805">
              <a:lnSpc>
                <a:spcPct val="90400"/>
              </a:lnSpc>
              <a:spcBef>
                <a:spcPts val="240"/>
              </a:spcBef>
            </a:pPr>
            <a:r>
              <a:rPr sz="1600" dirty="0">
                <a:latin typeface="Calibri"/>
                <a:cs typeface="Calibri"/>
              </a:rPr>
              <a:t>3. Программа </a:t>
            </a:r>
            <a:r>
              <a:rPr sz="1600" spc="-5" dirty="0">
                <a:latin typeface="Calibri"/>
                <a:cs typeface="Calibri"/>
              </a:rPr>
              <a:t>профессиональной </a:t>
            </a:r>
            <a:r>
              <a:rPr sz="1600" spc="-10" dirty="0">
                <a:latin typeface="Calibri"/>
                <a:cs typeface="Calibri"/>
              </a:rPr>
              <a:t>переподготовкт  профессорско-педагогического </a:t>
            </a:r>
            <a:r>
              <a:rPr sz="1600" spc="-5" dirty="0">
                <a:latin typeface="Calibri"/>
                <a:cs typeface="Calibri"/>
              </a:rPr>
              <a:t>состава </a:t>
            </a:r>
            <a:r>
              <a:rPr sz="1600" dirty="0">
                <a:latin typeface="Calibri"/>
                <a:cs typeface="Calibri"/>
              </a:rPr>
              <a:t>(1008 </a:t>
            </a:r>
            <a:r>
              <a:rPr sz="1600" spc="-5" dirty="0">
                <a:latin typeface="Calibri"/>
                <a:cs typeface="Calibri"/>
              </a:rPr>
              <a:t>часов), </a:t>
            </a:r>
            <a:r>
              <a:rPr sz="1600" dirty="0">
                <a:latin typeface="Calibri"/>
                <a:cs typeface="Calibri"/>
              </a:rPr>
              <a:t>в  </a:t>
            </a:r>
            <a:r>
              <a:rPr sz="1600" spc="-5" dirty="0">
                <a:latin typeface="Calibri"/>
                <a:cs typeface="Calibri"/>
              </a:rPr>
              <a:t>том числе </a:t>
            </a:r>
            <a:r>
              <a:rPr sz="1600" dirty="0">
                <a:latin typeface="Calibri"/>
                <a:cs typeface="Calibri"/>
              </a:rPr>
              <a:t>с </a:t>
            </a:r>
            <a:r>
              <a:rPr sz="1600" spc="-10" dirty="0">
                <a:latin typeface="Calibri"/>
                <a:cs typeface="Calibri"/>
              </a:rPr>
              <a:t>использованием электронного </a:t>
            </a:r>
            <a:r>
              <a:rPr sz="1600" spc="-5" dirty="0">
                <a:latin typeface="Calibri"/>
                <a:cs typeface="Calibri"/>
              </a:rPr>
              <a:t>образования,  </a:t>
            </a:r>
            <a:r>
              <a:rPr sz="1600" dirty="0">
                <a:latin typeface="Calibri"/>
                <a:cs typeface="Calibri"/>
              </a:rPr>
              <a:t>в </a:t>
            </a:r>
            <a:r>
              <a:rPr sz="1600" spc="-5" dirty="0">
                <a:latin typeface="Calibri"/>
                <a:cs typeface="Calibri"/>
              </a:rPr>
              <a:t>сетевой </a:t>
            </a:r>
            <a:r>
              <a:rPr sz="1600" dirty="0">
                <a:latin typeface="Calibri"/>
                <a:cs typeface="Calibri"/>
              </a:rPr>
              <a:t>форме 29 </a:t>
            </a:r>
            <a:r>
              <a:rPr sz="1600" spc="-10" dirty="0">
                <a:latin typeface="Calibri"/>
                <a:cs typeface="Calibri"/>
              </a:rPr>
              <a:t>медицинских </a:t>
            </a:r>
            <a:r>
              <a:rPr sz="1600" spc="-5" dirty="0">
                <a:latin typeface="Calibri"/>
                <a:cs typeface="Calibri"/>
              </a:rPr>
              <a:t>ВУЗов МЗ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РФ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359938" y="1668514"/>
            <a:ext cx="5121910" cy="1956435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3302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60"/>
              </a:spcBef>
            </a:pPr>
            <a:r>
              <a:rPr sz="1600" spc="-5" dirty="0">
                <a:latin typeface="Calibri"/>
                <a:cs typeface="Calibri"/>
              </a:rPr>
              <a:t>Разработаны:</a:t>
            </a:r>
            <a:endParaRPr sz="1600">
              <a:latin typeface="Calibri"/>
              <a:cs typeface="Calibri"/>
            </a:endParaRPr>
          </a:p>
          <a:p>
            <a:pPr marL="90805" marR="505459">
              <a:lnSpc>
                <a:spcPct val="100400"/>
              </a:lnSpc>
              <a:spcBef>
                <a:spcPts val="375"/>
              </a:spcBef>
            </a:pPr>
            <a:r>
              <a:rPr sz="1600" dirty="0">
                <a:latin typeface="Calibri"/>
                <a:cs typeface="Calibri"/>
              </a:rPr>
              <a:t>1. </a:t>
            </a:r>
            <a:r>
              <a:rPr sz="1600" spc="-10" dirty="0">
                <a:latin typeface="Calibri"/>
                <a:cs typeface="Calibri"/>
              </a:rPr>
              <a:t>Федеральный государственный образовательный  </a:t>
            </a:r>
            <a:r>
              <a:rPr sz="1600" spc="-5" dirty="0">
                <a:latin typeface="Calibri"/>
                <a:cs typeface="Calibri"/>
              </a:rPr>
              <a:t>стандарт </a:t>
            </a:r>
            <a:r>
              <a:rPr sz="1600" spc="-10" dirty="0">
                <a:latin typeface="Calibri"/>
                <a:cs typeface="Calibri"/>
              </a:rPr>
              <a:t>подготовки </a:t>
            </a:r>
            <a:r>
              <a:rPr sz="1600" spc="-5" dirty="0">
                <a:latin typeface="Calibri"/>
                <a:cs typeface="Calibri"/>
              </a:rPr>
              <a:t>специалистов </a:t>
            </a:r>
            <a:r>
              <a:rPr sz="1600" dirty="0">
                <a:latin typeface="Calibri"/>
                <a:cs typeface="Calibri"/>
              </a:rPr>
              <a:t>в </a:t>
            </a:r>
            <a:r>
              <a:rPr sz="1600" spc="-10" dirty="0">
                <a:latin typeface="Calibri"/>
                <a:cs typeface="Calibri"/>
              </a:rPr>
              <a:t>ординатуре </a:t>
            </a:r>
            <a:r>
              <a:rPr sz="1600" dirty="0">
                <a:latin typeface="Calibri"/>
                <a:cs typeface="Calibri"/>
              </a:rPr>
              <a:t>по  </a:t>
            </a:r>
            <a:r>
              <a:rPr sz="1600" spc="-5" dirty="0">
                <a:latin typeface="Calibri"/>
                <a:cs typeface="Calibri"/>
              </a:rPr>
              <a:t>специальности </a:t>
            </a:r>
            <a:r>
              <a:rPr sz="1600" spc="-10" dirty="0">
                <a:latin typeface="Calibri"/>
                <a:cs typeface="Calibri"/>
              </a:rPr>
              <a:t>медицинская </a:t>
            </a:r>
            <a:r>
              <a:rPr sz="1600" spc="-5" dirty="0">
                <a:latin typeface="Calibri"/>
                <a:cs typeface="Calibri"/>
              </a:rPr>
              <a:t>реабилитация </a:t>
            </a:r>
            <a:r>
              <a:rPr sz="1600" dirty="0">
                <a:latin typeface="Calibri"/>
                <a:cs typeface="Calibri"/>
              </a:rPr>
              <a:t>и  </a:t>
            </a:r>
            <a:r>
              <a:rPr sz="1600" spc="-5" dirty="0">
                <a:latin typeface="Calibri"/>
                <a:cs typeface="Calibri"/>
              </a:rPr>
              <a:t>примерная основная </a:t>
            </a:r>
            <a:r>
              <a:rPr sz="1600" spc="-10" dirty="0">
                <a:latin typeface="Calibri"/>
                <a:cs typeface="Calibri"/>
              </a:rPr>
              <a:t>образовательная</a:t>
            </a:r>
            <a:r>
              <a:rPr sz="1600" spc="25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программа</a:t>
            </a:r>
            <a:endParaRPr sz="1600">
              <a:latin typeface="Calibri"/>
              <a:cs typeface="Calibri"/>
            </a:endParaRPr>
          </a:p>
          <a:p>
            <a:pPr marL="90805" marR="321945">
              <a:lnSpc>
                <a:spcPts val="1900"/>
              </a:lnSpc>
              <a:spcBef>
                <a:spcPts val="465"/>
              </a:spcBef>
            </a:pPr>
            <a:r>
              <a:rPr sz="1600" dirty="0">
                <a:latin typeface="Calibri"/>
                <a:cs typeface="Calibri"/>
              </a:rPr>
              <a:t>2. Программа </a:t>
            </a:r>
            <a:r>
              <a:rPr sz="1600" spc="-5" dirty="0">
                <a:latin typeface="Calibri"/>
                <a:cs typeface="Calibri"/>
              </a:rPr>
              <a:t>профессиональной </a:t>
            </a:r>
            <a:r>
              <a:rPr sz="1600" spc="-10" dirty="0">
                <a:latin typeface="Calibri"/>
                <a:cs typeface="Calibri"/>
              </a:rPr>
              <a:t>переподготовки </a:t>
            </a:r>
            <a:r>
              <a:rPr sz="1600" spc="-5" dirty="0">
                <a:latin typeface="Calibri"/>
                <a:cs typeface="Calibri"/>
              </a:rPr>
              <a:t>для  работающих врачей </a:t>
            </a:r>
            <a:r>
              <a:rPr sz="1600" dirty="0">
                <a:latin typeface="Calibri"/>
                <a:cs typeface="Calibri"/>
              </a:rPr>
              <a:t>(1008</a:t>
            </a:r>
            <a:r>
              <a:rPr sz="1600" spc="-5" dirty="0">
                <a:latin typeface="Calibri"/>
                <a:cs typeface="Calibri"/>
              </a:rPr>
              <a:t> часов)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38331" y="5566155"/>
            <a:ext cx="11356340" cy="106426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14399"/>
              </a:lnSpc>
              <a:spcBef>
                <a:spcPts val="85"/>
              </a:spcBef>
            </a:pPr>
            <a:r>
              <a:rPr sz="1600" dirty="0">
                <a:latin typeface="Calibri"/>
                <a:cs typeface="Calibri"/>
              </a:rPr>
              <a:t>На </a:t>
            </a:r>
            <a:r>
              <a:rPr sz="1600" spc="-5" dirty="0">
                <a:latin typeface="Calibri"/>
                <a:cs typeface="Calibri"/>
              </a:rPr>
              <a:t>текущий </a:t>
            </a:r>
            <a:r>
              <a:rPr sz="1600" dirty="0">
                <a:latin typeface="Calibri"/>
                <a:cs typeface="Calibri"/>
              </a:rPr>
              <a:t>момент </a:t>
            </a:r>
            <a:r>
              <a:rPr sz="1600" spc="-15" dirty="0">
                <a:latin typeface="Calibri"/>
                <a:cs typeface="Calibri"/>
              </a:rPr>
              <a:t>подготовку </a:t>
            </a:r>
            <a:r>
              <a:rPr sz="1600" dirty="0">
                <a:latin typeface="Calibri"/>
                <a:cs typeface="Calibri"/>
              </a:rPr>
              <a:t>по </a:t>
            </a:r>
            <a:r>
              <a:rPr sz="1600" spc="-10" dirty="0">
                <a:latin typeface="Calibri"/>
                <a:cs typeface="Calibri"/>
              </a:rPr>
              <a:t>мультидисциплинарной </a:t>
            </a:r>
            <a:r>
              <a:rPr sz="1600" spc="-5" dirty="0">
                <a:latin typeface="Calibri"/>
                <a:cs typeface="Calibri"/>
              </a:rPr>
              <a:t>программе, реализуемой </a:t>
            </a:r>
            <a:r>
              <a:rPr sz="1600" dirty="0">
                <a:latin typeface="Calibri"/>
                <a:cs typeface="Calibri"/>
              </a:rPr>
              <a:t>в </a:t>
            </a:r>
            <a:r>
              <a:rPr sz="1600" spc="-5" dirty="0">
                <a:latin typeface="Calibri"/>
                <a:cs typeface="Calibri"/>
              </a:rPr>
              <a:t>сетевой </a:t>
            </a:r>
            <a:r>
              <a:rPr sz="1600" dirty="0">
                <a:latin typeface="Calibri"/>
                <a:cs typeface="Calibri"/>
              </a:rPr>
              <a:t>форме 8 </a:t>
            </a:r>
            <a:r>
              <a:rPr sz="1600" spc="-5" dirty="0">
                <a:latin typeface="Calibri"/>
                <a:cs typeface="Calibri"/>
              </a:rPr>
              <a:t>вузами </a:t>
            </a:r>
            <a:r>
              <a:rPr sz="1600" spc="-10" dirty="0">
                <a:latin typeface="Calibri"/>
                <a:cs typeface="Calibri"/>
              </a:rPr>
              <a:t>Минздрава  России, </a:t>
            </a:r>
            <a:r>
              <a:rPr sz="1600" dirty="0">
                <a:latin typeface="Calibri"/>
                <a:cs typeface="Calibri"/>
              </a:rPr>
              <a:t>2 </a:t>
            </a:r>
            <a:r>
              <a:rPr sz="1600" spc="-5" dirty="0">
                <a:latin typeface="Calibri"/>
                <a:cs typeface="Calibri"/>
              </a:rPr>
              <a:t>вузами Минобрнауки </a:t>
            </a:r>
            <a:r>
              <a:rPr sz="1600" spc="-10" dirty="0">
                <a:latin typeface="Calibri"/>
                <a:cs typeface="Calibri"/>
              </a:rPr>
              <a:t>России </a:t>
            </a:r>
            <a:r>
              <a:rPr sz="1600" dirty="0">
                <a:latin typeface="Calibri"/>
                <a:cs typeface="Calibri"/>
              </a:rPr>
              <a:t>и </a:t>
            </a:r>
            <a:r>
              <a:rPr sz="1600" spc="-5" dirty="0">
                <a:latin typeface="Calibri"/>
                <a:cs typeface="Calibri"/>
              </a:rPr>
              <a:t>МГУ </a:t>
            </a:r>
            <a:r>
              <a:rPr sz="1600" dirty="0">
                <a:latin typeface="Calibri"/>
                <a:cs typeface="Calibri"/>
              </a:rPr>
              <a:t>им. Ломоносова </a:t>
            </a:r>
            <a:r>
              <a:rPr sz="1600" spc="-5" dirty="0">
                <a:latin typeface="Calibri"/>
                <a:cs typeface="Calibri"/>
              </a:rPr>
              <a:t>прошли </a:t>
            </a:r>
            <a:r>
              <a:rPr sz="1600" spc="-15" dirty="0">
                <a:latin typeface="Calibri"/>
                <a:cs typeface="Calibri"/>
              </a:rPr>
              <a:t>подготовку около </a:t>
            </a:r>
            <a:r>
              <a:rPr sz="1600" dirty="0">
                <a:latin typeface="Calibri"/>
                <a:cs typeface="Calibri"/>
              </a:rPr>
              <a:t>2000 </a:t>
            </a:r>
            <a:r>
              <a:rPr sz="1600" spc="-5" dirty="0">
                <a:latin typeface="Calibri"/>
                <a:cs typeface="Calibri"/>
              </a:rPr>
              <a:t>специалистов  </a:t>
            </a:r>
            <a:r>
              <a:rPr sz="1600" b="1" spc="-10" dirty="0">
                <a:latin typeface="Calibri"/>
                <a:cs typeface="Calibri"/>
              </a:rPr>
              <a:t>мультидисциплинарных</a:t>
            </a:r>
            <a:r>
              <a:rPr sz="1600" b="1" spc="-5" dirty="0">
                <a:latin typeface="Calibri"/>
                <a:cs typeface="Calibri"/>
              </a:rPr>
              <a:t> бригад</a:t>
            </a:r>
            <a:r>
              <a:rPr sz="1600" spc="-5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R="625475" algn="r">
              <a:lnSpc>
                <a:spcPct val="100000"/>
              </a:lnSpc>
              <a:spcBef>
                <a:spcPts val="16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13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13719" y="1646427"/>
            <a:ext cx="4165600" cy="3491229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5" dirty="0">
                <a:latin typeface="Calibri"/>
                <a:cs typeface="Calibri"/>
              </a:rPr>
              <a:t>Сетевая </a:t>
            </a:r>
            <a:r>
              <a:rPr sz="1600" dirty="0">
                <a:latin typeface="Calibri"/>
                <a:cs typeface="Calibri"/>
              </a:rPr>
              <a:t>форма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подготовки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20" dirty="0">
                <a:latin typeface="Calibri"/>
                <a:cs typeface="Calibri"/>
              </a:rPr>
              <a:t>Модульный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принцип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10" dirty="0">
                <a:latin typeface="Calibri"/>
                <a:cs typeface="Calibri"/>
              </a:rPr>
              <a:t>Полимодальная клиническая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подготовка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5" dirty="0">
                <a:latin typeface="Calibri"/>
                <a:cs typeface="Calibri"/>
              </a:rPr>
              <a:t>Клинические синдромы </a:t>
            </a:r>
            <a:r>
              <a:rPr sz="1600" spc="-10" dirty="0">
                <a:latin typeface="Calibri"/>
                <a:cs typeface="Calibri"/>
              </a:rPr>
              <a:t>нарушения </a:t>
            </a:r>
            <a:r>
              <a:rPr sz="1600" spc="-5" dirty="0">
                <a:latin typeface="Calibri"/>
                <a:cs typeface="Calibri"/>
              </a:rPr>
              <a:t>функций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65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5" dirty="0">
                <a:latin typeface="Calibri"/>
                <a:cs typeface="Calibri"/>
              </a:rPr>
              <a:t>Экспертная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подготовка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15" dirty="0">
                <a:latin typeface="Calibri"/>
                <a:cs typeface="Calibri"/>
              </a:rPr>
              <a:t>Подготовка </a:t>
            </a:r>
            <a:r>
              <a:rPr sz="1600" dirty="0">
                <a:latin typeface="Calibri"/>
                <a:cs typeface="Calibri"/>
              </a:rPr>
              <a:t>в </a:t>
            </a:r>
            <a:r>
              <a:rPr sz="1600" spc="-10" dirty="0">
                <a:latin typeface="Calibri"/>
                <a:cs typeface="Calibri"/>
              </a:rPr>
              <a:t>области </a:t>
            </a:r>
            <a:r>
              <a:rPr sz="1600" spc="-5" dirty="0">
                <a:latin typeface="Calibri"/>
                <a:cs typeface="Calibri"/>
              </a:rPr>
              <a:t>менеджмента </a:t>
            </a:r>
            <a:r>
              <a:rPr sz="1600" dirty="0">
                <a:latin typeface="Calibri"/>
                <a:cs typeface="Calibri"/>
              </a:rPr>
              <a:t>и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аудита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5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10" dirty="0">
                <a:latin typeface="Calibri"/>
                <a:cs typeface="Calibri"/>
              </a:rPr>
              <a:t>Психолого-педагогическая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подготовка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5" dirty="0">
                <a:latin typeface="Calibri"/>
                <a:cs typeface="Calibri"/>
              </a:rPr>
              <a:t>Профессиональные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компетенции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0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10" dirty="0">
                <a:latin typeface="Calibri"/>
                <a:cs typeface="Calibri"/>
              </a:rPr>
              <a:t>Аккредитованные </a:t>
            </a:r>
            <a:r>
              <a:rPr sz="1600" spc="-5" dirty="0">
                <a:latin typeface="Calibri"/>
                <a:cs typeface="Calibri"/>
              </a:rPr>
              <a:t>клиники для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практики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85"/>
              </a:spcBef>
              <a:tabLst>
                <a:tab pos="2406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10" dirty="0">
                <a:latin typeface="Calibri"/>
                <a:cs typeface="Calibri"/>
              </a:rPr>
              <a:t>Обязательные </a:t>
            </a:r>
            <a:r>
              <a:rPr sz="1600" spc="-5" dirty="0">
                <a:latin typeface="Calibri"/>
                <a:cs typeface="Calibri"/>
              </a:rPr>
              <a:t>практические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компетенции</a:t>
            </a:r>
            <a:endParaRPr sz="16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3040062" y="0"/>
            <a:ext cx="9180830" cy="776605"/>
            <a:chOff x="3040062" y="0"/>
            <a:chExt cx="9180830" cy="776605"/>
          </a:xfrm>
        </p:grpSpPr>
        <p:sp>
          <p:nvSpPr>
            <p:cNvPr id="10" name="object 10"/>
            <p:cNvSpPr/>
            <p:nvPr/>
          </p:nvSpPr>
          <p:spPr>
            <a:xfrm>
              <a:off x="3046412" y="760412"/>
              <a:ext cx="2118995" cy="0"/>
            </a:xfrm>
            <a:custGeom>
              <a:avLst/>
              <a:gdLst/>
              <a:ahLst/>
              <a:cxnLst/>
              <a:rect l="l" t="t" r="r" b="b"/>
              <a:pathLst>
                <a:path w="2118995">
                  <a:moveTo>
                    <a:pt x="0" y="0"/>
                  </a:moveTo>
                  <a:lnTo>
                    <a:pt x="2118711" y="0"/>
                  </a:lnTo>
                </a:path>
              </a:pathLst>
            </a:custGeom>
            <a:ln w="12701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165124" y="741362"/>
              <a:ext cx="6416040" cy="635"/>
            </a:xfrm>
            <a:custGeom>
              <a:avLst/>
              <a:gdLst/>
              <a:ahLst/>
              <a:cxnLst/>
              <a:rect l="l" t="t" r="r" b="b"/>
              <a:pathLst>
                <a:path w="6416040" h="634">
                  <a:moveTo>
                    <a:pt x="0" y="42"/>
                  </a:moveTo>
                  <a:lnTo>
                    <a:pt x="6415689" y="0"/>
                  </a:lnTo>
                </a:path>
              </a:pathLst>
            </a:custGeom>
            <a:ln w="57150">
              <a:solidFill>
                <a:srgbClr val="BC30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1580812" y="741362"/>
              <a:ext cx="611505" cy="0"/>
            </a:xfrm>
            <a:custGeom>
              <a:avLst/>
              <a:gdLst/>
              <a:ahLst/>
              <a:cxnLst/>
              <a:rect l="l" t="t" r="r" b="b"/>
              <a:pathLst>
                <a:path w="611504">
                  <a:moveTo>
                    <a:pt x="0" y="0"/>
                  </a:moveTo>
                  <a:lnTo>
                    <a:pt x="611187" y="1"/>
                  </a:lnTo>
                </a:path>
              </a:pathLst>
            </a:custGeom>
            <a:ln w="57150">
              <a:solidFill>
                <a:srgbClr val="333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5132172" y="0"/>
              <a:ext cx="7059930" cy="692785"/>
            </a:xfrm>
            <a:custGeom>
              <a:avLst/>
              <a:gdLst/>
              <a:ahLst/>
              <a:cxnLst/>
              <a:rect l="l" t="t" r="r" b="b"/>
              <a:pathLst>
                <a:path w="7059930" h="692785">
                  <a:moveTo>
                    <a:pt x="0" y="115448"/>
                  </a:moveTo>
                  <a:lnTo>
                    <a:pt x="9072" y="70510"/>
                  </a:lnTo>
                  <a:lnTo>
                    <a:pt x="33813" y="33813"/>
                  </a:lnTo>
                  <a:lnTo>
                    <a:pt x="70510" y="9072"/>
                  </a:lnTo>
                  <a:lnTo>
                    <a:pt x="115447" y="0"/>
                  </a:lnTo>
                  <a:lnTo>
                    <a:pt x="6944379" y="0"/>
                  </a:lnTo>
                  <a:lnTo>
                    <a:pt x="6989316" y="9072"/>
                  </a:lnTo>
                  <a:lnTo>
                    <a:pt x="7026013" y="33813"/>
                  </a:lnTo>
                  <a:lnTo>
                    <a:pt x="7050754" y="70510"/>
                  </a:lnTo>
                  <a:lnTo>
                    <a:pt x="7059827" y="115448"/>
                  </a:lnTo>
                  <a:lnTo>
                    <a:pt x="7059827" y="577247"/>
                  </a:lnTo>
                  <a:lnTo>
                    <a:pt x="7050754" y="622185"/>
                  </a:lnTo>
                  <a:lnTo>
                    <a:pt x="7026013" y="658882"/>
                  </a:lnTo>
                  <a:lnTo>
                    <a:pt x="6989316" y="683623"/>
                  </a:lnTo>
                  <a:lnTo>
                    <a:pt x="6944379" y="692696"/>
                  </a:lnTo>
                  <a:lnTo>
                    <a:pt x="115447" y="692696"/>
                  </a:lnTo>
                  <a:lnTo>
                    <a:pt x="70510" y="683623"/>
                  </a:lnTo>
                  <a:lnTo>
                    <a:pt x="33813" y="658882"/>
                  </a:lnTo>
                  <a:lnTo>
                    <a:pt x="9072" y="622185"/>
                  </a:lnTo>
                  <a:lnTo>
                    <a:pt x="0" y="577247"/>
                  </a:lnTo>
                  <a:lnTo>
                    <a:pt x="0" y="115448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470650" marR="5080" indent="-1323975">
              <a:lnSpc>
                <a:spcPct val="101099"/>
              </a:lnSpc>
              <a:spcBef>
                <a:spcPts val="75"/>
              </a:spcBef>
            </a:pPr>
            <a:r>
              <a:rPr spc="-5" dirty="0"/>
              <a:t>ПОДГОТОВКА КАДРОВ ДЛЯ ОКАЗАНИЯ МЕДИЦИНСКОЙ  ПОМОЩИ ПО</a:t>
            </a:r>
            <a:r>
              <a:rPr spc="-15" dirty="0"/>
              <a:t> </a:t>
            </a:r>
            <a:r>
              <a:rPr spc="-5" dirty="0"/>
              <a:t>РЕАБИЛИТАЦИИ</a:t>
            </a:r>
          </a:p>
        </p:txBody>
      </p:sp>
      <p:sp>
        <p:nvSpPr>
          <p:cNvPr id="15" name="object 15"/>
          <p:cNvSpPr/>
          <p:nvPr/>
        </p:nvSpPr>
        <p:spPr>
          <a:xfrm>
            <a:off x="2722980" y="74617"/>
            <a:ext cx="608048" cy="57189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vert="horz" wrap="square" lIns="0" tIns="212090" rIns="0" bIns="0" rtlCol="0">
            <a:spAutoFit/>
          </a:bodyPr>
          <a:lstStyle/>
          <a:p>
            <a:pPr marL="2948305" marR="1046480" indent="-1894839">
              <a:lnSpc>
                <a:spcPts val="3500"/>
              </a:lnSpc>
              <a:spcBef>
                <a:spcPts val="1670"/>
              </a:spcBef>
            </a:pPr>
            <a:r>
              <a:rPr sz="3200" b="1" dirty="0">
                <a:latin typeface="Times New Roman"/>
                <a:cs typeface="Times New Roman"/>
              </a:rPr>
              <a:t>Профессиональный стандарт </a:t>
            </a:r>
            <a:r>
              <a:rPr sz="3200" b="1" spc="5" dirty="0">
                <a:latin typeface="Times New Roman"/>
                <a:cs typeface="Times New Roman"/>
              </a:rPr>
              <a:t>специалиста </a:t>
            </a:r>
            <a:r>
              <a:rPr sz="3200" b="1" dirty="0">
                <a:latin typeface="Times New Roman"/>
                <a:cs typeface="Times New Roman"/>
              </a:rPr>
              <a:t>по  физической реабилитации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35479" y="1886711"/>
            <a:ext cx="8321040" cy="1097280"/>
            <a:chOff x="1935479" y="1886711"/>
            <a:chExt cx="8321040" cy="1097280"/>
          </a:xfrm>
        </p:grpSpPr>
        <p:sp>
          <p:nvSpPr>
            <p:cNvPr id="4" name="object 4"/>
            <p:cNvSpPr/>
            <p:nvPr/>
          </p:nvSpPr>
          <p:spPr>
            <a:xfrm>
              <a:off x="1935479" y="1929383"/>
              <a:ext cx="8321040" cy="92354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67127" y="1886711"/>
              <a:ext cx="7933944" cy="10972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1981200" y="1954558"/>
            <a:ext cx="8229600" cy="8318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23736" y="1949795"/>
          <a:ext cx="10843260" cy="42310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0975"/>
                <a:gridCol w="789305"/>
                <a:gridCol w="7440295"/>
                <a:gridCol w="1143000"/>
              </a:tblGrid>
              <a:tr h="831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BE4B48"/>
                      </a:solidFill>
                      <a:prstDash val="solid"/>
                    </a:lnR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655060" marR="403225" indent="-3244850">
                        <a:lnSpc>
                          <a:spcPct val="100800"/>
                        </a:lnSpc>
                        <a:spcBef>
                          <a:spcPts val="234"/>
                        </a:spcBef>
                      </a:pP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бакалавриат,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магистратура, </a:t>
                      </a: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переподготовка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рамках  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НДПО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9844" marB="0">
                    <a:lnL w="12700">
                      <a:solidFill>
                        <a:srgbClr val="BE4B48"/>
                      </a:solidFill>
                      <a:prstDash val="solid"/>
                    </a:lnL>
                    <a:lnR w="12700">
                      <a:solidFill>
                        <a:srgbClr val="BE4B48"/>
                      </a:solidFill>
                      <a:prstDash val="solid"/>
                    </a:lnR>
                    <a:lnT w="12700">
                      <a:solidFill>
                        <a:srgbClr val="BE4B48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BE4B48"/>
                      </a:solidFill>
                      <a:prstDash val="solid"/>
                    </a:lnL>
                    <a:lnB w="19050">
                      <a:solidFill>
                        <a:srgbClr val="FFFFFF"/>
                      </a:solidFill>
                      <a:prstDash val="solid"/>
                    </a:lnB>
                  </a:tcPr>
                </a:tc>
              </a:tr>
              <a:tr h="371475">
                <a:tc gridSpan="2"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800" b="1" spc="-15" dirty="0">
                          <a:latin typeface="Times New Roman"/>
                          <a:cs typeface="Times New Roman"/>
                        </a:rPr>
                        <a:t>ОТФ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59"/>
                        </a:spcBef>
                      </a:pP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Содержание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33019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DBEEF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162326">
                <a:tc gridSpan="2">
                  <a:txBody>
                    <a:bodyPr/>
                    <a:lstStyle/>
                    <a:p>
                      <a:pPr marL="67945">
                        <a:lnSpc>
                          <a:spcPts val="2065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A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2065"/>
                        </a:lnSpc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Проведение физической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реабилитации 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абилитации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населению,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включая</a:t>
                      </a:r>
                      <a:r>
                        <a:rPr sz="1800" spc="4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детей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8580" marR="1442720">
                        <a:lnSpc>
                          <a:spcPct val="101099"/>
                        </a:lnSpc>
                        <a:spcBef>
                          <a:spcPts val="2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старше 3-х лет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различных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групп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здоровья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инвалидов, при нарушениях 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двигательных функций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мобильности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B7DE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854200">
                <a:tc gridSpan="2">
                  <a:txBody>
                    <a:bodyPr/>
                    <a:lstStyle/>
                    <a:p>
                      <a:pPr marL="67945">
                        <a:lnSpc>
                          <a:spcPts val="2055"/>
                        </a:lnSpc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B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68580">
                        <a:lnSpc>
                          <a:spcPts val="2055"/>
                        </a:lnSpc>
                      </a:pP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Проведение физической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реабилитации 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абилитации пациентам,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включая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детей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от</a:t>
                      </a:r>
                      <a:r>
                        <a:rPr sz="1800" spc="1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0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  <a:p>
                      <a:pPr marL="68580" marR="282575">
                        <a:lnSpc>
                          <a:spcPct val="99400"/>
                        </a:lnSpc>
                        <a:spcBef>
                          <a:spcPts val="6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до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3-х 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лет,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имеющим нарушения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двигательных функций, структур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последовавших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за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ними ограничений жизнедеятельности,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800" spc="5" dirty="0">
                          <a:latin typeface="Times New Roman"/>
                          <a:cs typeface="Times New Roman"/>
                        </a:rPr>
                        <a:t>процессе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развития, при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заболеваниях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и 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(или) состояниях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38200" y="365125"/>
            <a:ext cx="10515600" cy="132588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vert="horz" wrap="square" lIns="0" tIns="161290" rIns="0" bIns="0" rtlCol="0">
            <a:spAutoFit/>
          </a:bodyPr>
          <a:lstStyle/>
          <a:p>
            <a:pPr algn="ctr">
              <a:lnSpc>
                <a:spcPts val="3670"/>
              </a:lnSpc>
              <a:spcBef>
                <a:spcPts val="1270"/>
              </a:spcBef>
            </a:pPr>
            <a:r>
              <a:rPr sz="3200" b="1" dirty="0">
                <a:latin typeface="Times New Roman"/>
                <a:cs typeface="Times New Roman"/>
              </a:rPr>
              <a:t>Профессиональный стандарт </a:t>
            </a:r>
            <a:r>
              <a:rPr sz="3200" b="1" spc="5" dirty="0">
                <a:latin typeface="Times New Roman"/>
                <a:cs typeface="Times New Roman"/>
              </a:rPr>
              <a:t>специалиста</a:t>
            </a:r>
            <a:r>
              <a:rPr sz="3200" b="1" dirty="0">
                <a:latin typeface="Times New Roman"/>
                <a:cs typeface="Times New Roman"/>
              </a:rPr>
              <a:t> по</a:t>
            </a:r>
            <a:endParaRPr sz="3200">
              <a:latin typeface="Times New Roman"/>
              <a:cs typeface="Times New Roman"/>
            </a:endParaRPr>
          </a:p>
          <a:p>
            <a:pPr marL="285115" algn="ctr">
              <a:lnSpc>
                <a:spcPts val="3670"/>
              </a:lnSpc>
            </a:pPr>
            <a:r>
              <a:rPr sz="3200" b="1" spc="-5" dirty="0">
                <a:latin typeface="Times New Roman"/>
                <a:cs typeface="Times New Roman"/>
              </a:rPr>
              <a:t>эргореабилитации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35479" y="1761744"/>
            <a:ext cx="8321040" cy="1097280"/>
            <a:chOff x="1935479" y="1761744"/>
            <a:chExt cx="8321040" cy="1097280"/>
          </a:xfrm>
        </p:grpSpPr>
        <p:sp>
          <p:nvSpPr>
            <p:cNvPr id="4" name="object 4"/>
            <p:cNvSpPr/>
            <p:nvPr/>
          </p:nvSpPr>
          <p:spPr>
            <a:xfrm>
              <a:off x="1935479" y="1804416"/>
              <a:ext cx="8321040" cy="9235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67127" y="1761744"/>
              <a:ext cx="7933944" cy="1097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81199" y="1830387"/>
              <a:ext cx="8229600" cy="8318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81200" y="1830387"/>
            <a:ext cx="8229600" cy="831850"/>
          </a:xfrm>
          <a:prstGeom prst="rect">
            <a:avLst/>
          </a:prstGeom>
          <a:ln w="9525">
            <a:solidFill>
              <a:srgbClr val="BE4B48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655060" marR="403225" indent="-3244850">
              <a:lnSpc>
                <a:spcPct val="100800"/>
              </a:lnSpc>
              <a:spcBef>
                <a:spcPts val="225"/>
              </a:spcBef>
            </a:pPr>
            <a:r>
              <a:rPr sz="2400" b="1" spc="-25" dirty="0">
                <a:latin typeface="Times New Roman"/>
                <a:cs typeface="Times New Roman"/>
              </a:rPr>
              <a:t>бакалавриат, </a:t>
            </a:r>
            <a:r>
              <a:rPr sz="2400" b="1" spc="-10" dirty="0">
                <a:latin typeface="Times New Roman"/>
                <a:cs typeface="Times New Roman"/>
              </a:rPr>
              <a:t>магистратура, </a:t>
            </a:r>
            <a:r>
              <a:rPr sz="2400" b="1" spc="-25" dirty="0">
                <a:latin typeface="Times New Roman"/>
                <a:cs typeface="Times New Roman"/>
              </a:rPr>
              <a:t>переподготовка </a:t>
            </a:r>
            <a:r>
              <a:rPr sz="2400" b="1" dirty="0">
                <a:latin typeface="Times New Roman"/>
                <a:cs typeface="Times New Roman"/>
              </a:rPr>
              <a:t>в </a:t>
            </a:r>
            <a:r>
              <a:rPr sz="2400" b="1" spc="-10" dirty="0">
                <a:latin typeface="Times New Roman"/>
                <a:cs typeface="Times New Roman"/>
              </a:rPr>
              <a:t>рамках  </a:t>
            </a:r>
            <a:r>
              <a:rPr sz="2400" b="1" spc="-5" dirty="0">
                <a:latin typeface="Times New Roman"/>
                <a:cs typeface="Times New Roman"/>
              </a:rPr>
              <a:t>НДПО</a:t>
            </a:r>
            <a:endParaRPr sz="240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974850" y="3387725"/>
          <a:ext cx="8248650" cy="28130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3750"/>
                <a:gridCol w="6165215"/>
              </a:tblGrid>
              <a:tr h="965027">
                <a:tc>
                  <a:txBody>
                    <a:bodyPr/>
                    <a:lstStyle/>
                    <a:p>
                      <a:pPr marL="38735">
                        <a:lnSpc>
                          <a:spcPct val="100000"/>
                        </a:lnSpc>
                        <a:spcBef>
                          <a:spcPts val="420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A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5334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BF1DE"/>
                    </a:solidFill>
                  </a:tcPr>
                </a:tc>
                <a:tc>
                  <a:txBody>
                    <a:bodyPr/>
                    <a:lstStyle/>
                    <a:p>
                      <a:pPr marL="38735" marR="555625">
                        <a:lnSpc>
                          <a:spcPct val="101699"/>
                        </a:lnSpc>
                        <a:spcBef>
                          <a:spcPts val="380"/>
                        </a:spcBef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Оказание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помощи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по совершенствованию повседневной 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активности 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участия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1800" spc="-20" dirty="0">
                          <a:latin typeface="Times New Roman"/>
                          <a:cs typeface="Times New Roman"/>
                        </a:rPr>
                        <a:t>комплексе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жизнедеятельности 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ребенка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0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до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18-х </a:t>
                      </a:r>
                      <a:r>
                        <a:rPr sz="1800" spc="-35" dirty="0">
                          <a:latin typeface="Times New Roman"/>
                          <a:cs typeface="Times New Roman"/>
                        </a:rPr>
                        <a:t>лет,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включая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раннюю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помощь</a:t>
                      </a:r>
                      <a:r>
                        <a:rPr sz="1800" spc="8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детям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82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EBF1DE"/>
                    </a:solidFill>
                  </a:tcPr>
                </a:tc>
              </a:tr>
              <a:tr h="18353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8735">
                        <a:lnSpc>
                          <a:spcPct val="100000"/>
                        </a:lnSpc>
                        <a:spcBef>
                          <a:spcPts val="1445"/>
                        </a:spcBef>
                      </a:pPr>
                      <a:r>
                        <a:rPr sz="1800" dirty="0">
                          <a:latin typeface="Times New Roman"/>
                          <a:cs typeface="Times New Roman"/>
                        </a:rPr>
                        <a:t>В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38735" marR="130175">
                        <a:lnSpc>
                          <a:spcPct val="100400"/>
                        </a:lnSpc>
                      </a:pP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Оказание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помощи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по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поддержанию 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необходимого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уровня  повседневной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активности,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жизнедеятельности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социального  участия вне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зависимости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от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пола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и возраста и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состояния  здоровья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использованием </a:t>
                      </a:r>
                      <a:r>
                        <a:rPr sz="1800" spc="-5" dirty="0">
                          <a:latin typeface="Times New Roman"/>
                          <a:cs typeface="Times New Roman"/>
                        </a:rPr>
                        <a:t>средств </a:t>
                      </a:r>
                      <a:r>
                        <a:rPr sz="18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1800" spc="-15" dirty="0">
                          <a:latin typeface="Times New Roman"/>
                          <a:cs typeface="Times New Roman"/>
                        </a:rPr>
                        <a:t>методов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 эрготерапии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44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BDBDB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vert="horz" wrap="square" lIns="0" tIns="380365" rIns="0" bIns="0" rtlCol="0">
            <a:spAutoFit/>
          </a:bodyPr>
          <a:lstStyle/>
          <a:p>
            <a:pPr marL="221615">
              <a:lnSpc>
                <a:spcPct val="100000"/>
              </a:lnSpc>
              <a:spcBef>
                <a:spcPts val="2995"/>
              </a:spcBef>
            </a:pPr>
            <a:r>
              <a:rPr sz="3200" b="1" dirty="0">
                <a:latin typeface="Times New Roman"/>
                <a:cs typeface="Times New Roman"/>
              </a:rPr>
              <a:t>Профессиональный стандарт </a:t>
            </a:r>
            <a:r>
              <a:rPr sz="3200" b="1" spc="-10" dirty="0">
                <a:latin typeface="Times New Roman"/>
                <a:cs typeface="Times New Roman"/>
              </a:rPr>
              <a:t>клинического</a:t>
            </a:r>
            <a:r>
              <a:rPr sz="3200" b="1" spc="15" dirty="0">
                <a:latin typeface="Times New Roman"/>
                <a:cs typeface="Times New Roman"/>
              </a:rPr>
              <a:t> </a:t>
            </a:r>
            <a:r>
              <a:rPr sz="3200" b="1" spc="-20" dirty="0">
                <a:latin typeface="Times New Roman"/>
                <a:cs typeface="Times New Roman"/>
              </a:rPr>
              <a:t>психолога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35479" y="1761744"/>
            <a:ext cx="8321040" cy="1097280"/>
            <a:chOff x="1935479" y="1761744"/>
            <a:chExt cx="8321040" cy="1097280"/>
          </a:xfrm>
        </p:grpSpPr>
        <p:sp>
          <p:nvSpPr>
            <p:cNvPr id="4" name="object 4"/>
            <p:cNvSpPr/>
            <p:nvPr/>
          </p:nvSpPr>
          <p:spPr>
            <a:xfrm>
              <a:off x="1935479" y="1804416"/>
              <a:ext cx="8321040" cy="92354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67127" y="1761744"/>
              <a:ext cx="7933944" cy="109727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81199" y="1830387"/>
              <a:ext cx="8229600" cy="8318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81200" y="1830387"/>
            <a:ext cx="8229600" cy="831850"/>
          </a:xfrm>
          <a:prstGeom prst="rect">
            <a:avLst/>
          </a:prstGeom>
          <a:ln w="9525">
            <a:solidFill>
              <a:srgbClr val="BE4B48"/>
            </a:solidFill>
          </a:ln>
        </p:spPr>
        <p:txBody>
          <a:bodyPr vert="horz" wrap="square" lIns="0" tIns="28575" rIns="0" bIns="0" rtlCol="0">
            <a:spAutoFit/>
          </a:bodyPr>
          <a:lstStyle/>
          <a:p>
            <a:pPr marL="3655060" marR="403225" indent="-3244850">
              <a:lnSpc>
                <a:spcPct val="100800"/>
              </a:lnSpc>
              <a:spcBef>
                <a:spcPts val="225"/>
              </a:spcBef>
            </a:pPr>
            <a:r>
              <a:rPr sz="2400" b="1" spc="-25" dirty="0">
                <a:latin typeface="Times New Roman"/>
                <a:cs typeface="Times New Roman"/>
              </a:rPr>
              <a:t>бакалавриат, </a:t>
            </a:r>
            <a:r>
              <a:rPr sz="2400" b="1" spc="-10" dirty="0">
                <a:latin typeface="Times New Roman"/>
                <a:cs typeface="Times New Roman"/>
              </a:rPr>
              <a:t>магистратура, </a:t>
            </a:r>
            <a:r>
              <a:rPr sz="2400" b="1" spc="-25" dirty="0">
                <a:latin typeface="Times New Roman"/>
                <a:cs typeface="Times New Roman"/>
              </a:rPr>
              <a:t>переподготовка </a:t>
            </a:r>
            <a:r>
              <a:rPr sz="2400" b="1" dirty="0">
                <a:latin typeface="Times New Roman"/>
                <a:cs typeface="Times New Roman"/>
              </a:rPr>
              <a:t>в </a:t>
            </a:r>
            <a:r>
              <a:rPr sz="2400" b="1" spc="-10" dirty="0">
                <a:latin typeface="Times New Roman"/>
                <a:cs typeface="Times New Roman"/>
              </a:rPr>
              <a:t>рамках  </a:t>
            </a:r>
            <a:r>
              <a:rPr sz="2400" b="1" spc="-5" dirty="0">
                <a:latin typeface="Times New Roman"/>
                <a:cs typeface="Times New Roman"/>
              </a:rPr>
              <a:t>НДПО</a:t>
            </a:r>
            <a:endParaRPr sz="240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974850" y="3087687"/>
          <a:ext cx="8248650" cy="32131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46555"/>
                <a:gridCol w="6583680"/>
              </a:tblGrid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ОТФ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DEADA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Содержание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DEADA"/>
                    </a:solidFill>
                  </a:tcPr>
                </a:tc>
              </a:tr>
              <a:tr h="15544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1351280">
                        <a:lnSpc>
                          <a:spcPct val="100800"/>
                        </a:lnSpc>
                        <a:spcBef>
                          <a:spcPts val="235"/>
                        </a:spcBef>
                      </a:pP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Клинико-психологическое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обеспечение 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диагностических,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лечебных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и  реабилитационных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 мероприятий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CD5B5"/>
                    </a:solidFill>
                  </a:tcPr>
                </a:tc>
              </a:tr>
              <a:tr h="118872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60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30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marL="90805" marR="726440">
                        <a:lnSpc>
                          <a:spcPct val="100800"/>
                        </a:lnSpc>
                        <a:spcBef>
                          <a:spcPts val="235"/>
                        </a:spcBef>
                      </a:pPr>
                      <a:r>
                        <a:rPr sz="2400" spc="-25" dirty="0">
                          <a:latin typeface="Times New Roman"/>
                          <a:cs typeface="Times New Roman"/>
                        </a:rPr>
                        <a:t>Руководство 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клинико-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психологическим 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обеспечением </a:t>
                      </a:r>
                      <a:r>
                        <a:rPr sz="2400" spc="5" dirty="0">
                          <a:latin typeface="Times New Roman"/>
                          <a:cs typeface="Times New Roman"/>
                        </a:rPr>
                        <a:t>диагностических,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лечебных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и  реабилитационных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мероприятий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в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2984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FAC09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vert="horz" wrap="square" lIns="0" tIns="380365" rIns="0" bIns="0" rtlCol="0">
            <a:spAutoFit/>
          </a:bodyPr>
          <a:lstStyle/>
          <a:p>
            <a:pPr marL="437515">
              <a:lnSpc>
                <a:spcPct val="100000"/>
              </a:lnSpc>
              <a:spcBef>
                <a:spcPts val="2995"/>
              </a:spcBef>
            </a:pPr>
            <a:r>
              <a:rPr sz="3200" b="1" dirty="0">
                <a:latin typeface="Times New Roman"/>
                <a:cs typeface="Times New Roman"/>
              </a:rPr>
              <a:t>Профессиональный стандарт </a:t>
            </a:r>
            <a:r>
              <a:rPr sz="3200" b="1" spc="-30" dirty="0">
                <a:latin typeface="Times New Roman"/>
                <a:cs typeface="Times New Roman"/>
              </a:rPr>
              <a:t>врача</a:t>
            </a:r>
            <a:r>
              <a:rPr sz="3200" b="1" spc="5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Times New Roman"/>
                <a:cs typeface="Times New Roman"/>
              </a:rPr>
              <a:t>нейропсихолога</a:t>
            </a:r>
            <a:endParaRPr sz="3200">
              <a:latin typeface="Times New Roman"/>
              <a:cs typeface="Times New Roman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74850" y="2375730"/>
          <a:ext cx="8248650" cy="30657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3975"/>
                <a:gridCol w="6905625"/>
              </a:tblGrid>
              <a:tr h="45720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4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ОТФ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24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Содержание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317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</a:tr>
              <a:tr h="2595563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A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Оказание </a:t>
                      </a:r>
                      <a:r>
                        <a:rPr sz="2400" spc="-15" dirty="0">
                          <a:latin typeface="Times New Roman"/>
                          <a:cs typeface="Times New Roman"/>
                        </a:rPr>
                        <a:t>медицинской </a:t>
                      </a: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помощи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пациентам</a:t>
                      </a:r>
                      <a:r>
                        <a:rPr sz="2400" spc="2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старше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7945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2400" dirty="0">
                          <a:latin typeface="Times New Roman"/>
                          <a:cs typeface="Times New Roman"/>
                        </a:rPr>
                        <a:t>18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лет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с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нарушениями высших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 психических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  <a:p>
                      <a:pPr marL="67945" marR="181610">
                        <a:lnSpc>
                          <a:spcPct val="114199"/>
                        </a:lnSpc>
                        <a:spcBef>
                          <a:spcPts val="20"/>
                        </a:spcBef>
                      </a:pPr>
                      <a:r>
                        <a:rPr sz="2400" spc="-10" dirty="0">
                          <a:latin typeface="Times New Roman"/>
                          <a:cs typeface="Times New Roman"/>
                        </a:rPr>
                        <a:t>функций,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связанными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с органическим 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поражением  </a:t>
                      </a:r>
                      <a:r>
                        <a:rPr sz="2400" spc="-20" dirty="0">
                          <a:latin typeface="Times New Roman"/>
                          <a:cs typeface="Times New Roman"/>
                        </a:rPr>
                        <a:t>головного</a:t>
                      </a:r>
                      <a:r>
                        <a:rPr sz="24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dirty="0">
                          <a:latin typeface="Times New Roman"/>
                          <a:cs typeface="Times New Roman"/>
                        </a:rPr>
                        <a:t>мозга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333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ln w="6350">
            <a:solidFill>
              <a:srgbClr val="5B9BD5"/>
            </a:solidFill>
          </a:ln>
        </p:spPr>
        <p:txBody>
          <a:bodyPr vert="horz" wrap="square" lIns="0" tIns="380365" rIns="0" bIns="0" rtlCol="0">
            <a:spAutoFit/>
          </a:bodyPr>
          <a:lstStyle/>
          <a:p>
            <a:pPr marL="334645">
              <a:lnSpc>
                <a:spcPct val="100000"/>
              </a:lnSpc>
              <a:spcBef>
                <a:spcPts val="2995"/>
              </a:spcBef>
            </a:pPr>
            <a:r>
              <a:rPr sz="3200" b="1" dirty="0">
                <a:latin typeface="Times New Roman"/>
                <a:cs typeface="Times New Roman"/>
              </a:rPr>
              <a:t>Профессиональный стандарт </a:t>
            </a:r>
            <a:r>
              <a:rPr sz="3200" b="1" spc="-10" dirty="0">
                <a:latin typeface="Times New Roman"/>
                <a:cs typeface="Times New Roman"/>
              </a:rPr>
              <a:t>клинического</a:t>
            </a:r>
            <a:r>
              <a:rPr sz="3200" b="1" spc="10" dirty="0">
                <a:latin typeface="Times New Roman"/>
                <a:cs typeface="Times New Roman"/>
              </a:rPr>
              <a:t> </a:t>
            </a:r>
            <a:r>
              <a:rPr sz="3200" b="1" spc="-15" dirty="0">
                <a:latin typeface="Times New Roman"/>
                <a:cs typeface="Times New Roman"/>
              </a:rPr>
              <a:t>логопеда</a:t>
            </a:r>
            <a:endParaRPr sz="32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935479" y="1883664"/>
            <a:ext cx="8321040" cy="1094740"/>
            <a:chOff x="1935479" y="1883664"/>
            <a:chExt cx="8321040" cy="1094740"/>
          </a:xfrm>
        </p:grpSpPr>
        <p:sp>
          <p:nvSpPr>
            <p:cNvPr id="4" name="object 4"/>
            <p:cNvSpPr/>
            <p:nvPr/>
          </p:nvSpPr>
          <p:spPr>
            <a:xfrm>
              <a:off x="1935479" y="1923288"/>
              <a:ext cx="8321040" cy="92659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2167127" y="1883664"/>
              <a:ext cx="7933944" cy="1094231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981199" y="1950416"/>
              <a:ext cx="8229600" cy="8318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81200" y="1950416"/>
            <a:ext cx="8229600" cy="831850"/>
          </a:xfrm>
          <a:prstGeom prst="rect">
            <a:avLst/>
          </a:prstGeom>
          <a:ln w="9525">
            <a:solidFill>
              <a:srgbClr val="BE4B48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655060" marR="403225" indent="-3244850">
              <a:lnSpc>
                <a:spcPct val="100800"/>
              </a:lnSpc>
              <a:spcBef>
                <a:spcPts val="240"/>
              </a:spcBef>
            </a:pPr>
            <a:r>
              <a:rPr sz="2400" b="1" spc="-25" dirty="0">
                <a:latin typeface="Times New Roman"/>
                <a:cs typeface="Times New Roman"/>
              </a:rPr>
              <a:t>бакалавриат, </a:t>
            </a:r>
            <a:r>
              <a:rPr sz="2400" b="1" spc="-10" dirty="0">
                <a:latin typeface="Times New Roman"/>
                <a:cs typeface="Times New Roman"/>
              </a:rPr>
              <a:t>магистратура, </a:t>
            </a:r>
            <a:r>
              <a:rPr sz="2400" b="1" spc="-25" dirty="0">
                <a:latin typeface="Times New Roman"/>
                <a:cs typeface="Times New Roman"/>
              </a:rPr>
              <a:t>переподготовка </a:t>
            </a:r>
            <a:r>
              <a:rPr sz="2400" b="1" dirty="0">
                <a:latin typeface="Times New Roman"/>
                <a:cs typeface="Times New Roman"/>
              </a:rPr>
              <a:t>в </a:t>
            </a:r>
            <a:r>
              <a:rPr sz="2400" b="1" spc="-10" dirty="0">
                <a:latin typeface="Times New Roman"/>
                <a:cs typeface="Times New Roman"/>
              </a:rPr>
              <a:t>рамках  </a:t>
            </a:r>
            <a:r>
              <a:rPr sz="2400" b="1" spc="-5" dirty="0">
                <a:latin typeface="Times New Roman"/>
                <a:cs typeface="Times New Roman"/>
              </a:rPr>
              <a:t>НДПО</a:t>
            </a:r>
            <a:endParaRPr sz="2400">
              <a:latin typeface="Times New Roman"/>
              <a:cs typeface="Times New Roman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974850" y="3170858"/>
          <a:ext cx="8248650" cy="18097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43025"/>
                <a:gridCol w="6886575"/>
              </a:tblGrid>
              <a:tr h="3963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ОТФ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70"/>
                        </a:spcBef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Times New Roman"/>
                          <a:cs typeface="Times New Roman"/>
                        </a:rPr>
                        <a:t>Содержание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3429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4472C4"/>
                    </a:solidFill>
                  </a:tcPr>
                </a:tc>
              </a:tr>
              <a:tr h="1400670">
                <a:tc>
                  <a:txBody>
                    <a:bodyPr/>
                    <a:lstStyle/>
                    <a:p>
                      <a:pPr marL="68580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A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6794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Оказание 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логопедической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помощи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населению:</a:t>
                      </a:r>
                      <a:r>
                        <a:rPr sz="2000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диагностика,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67945" marR="349250">
                        <a:lnSpc>
                          <a:spcPts val="2810"/>
                        </a:lnSpc>
                        <a:spcBef>
                          <a:spcPts val="40"/>
                        </a:spcBef>
                      </a:pPr>
                      <a:r>
                        <a:rPr sz="2000" dirty="0">
                          <a:latin typeface="Times New Roman"/>
                          <a:cs typeface="Times New Roman"/>
                        </a:rPr>
                        <a:t>абилитация или реабилитация и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профилактика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расстройств  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речи,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голоса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и 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глотания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в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медицинских</a:t>
                      </a:r>
                      <a:r>
                        <a:rPr sz="2000" spc="3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учреждениях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1270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53975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16877" y="629265"/>
            <a:ext cx="6422848" cy="1676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116878" y="629265"/>
            <a:ext cx="6423025" cy="1677035"/>
          </a:xfrm>
          <a:prstGeom prst="rect">
            <a:avLst/>
          </a:prstGeom>
          <a:ln w="6350">
            <a:solidFill>
              <a:srgbClr val="A5A5A5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marL="376555" marR="546100" indent="-285750">
              <a:lnSpc>
                <a:spcPct val="89400"/>
              </a:lnSpc>
              <a:spcBef>
                <a:spcPts val="1030"/>
              </a:spcBef>
            </a:pPr>
            <a:r>
              <a:rPr sz="3400" b="1" dirty="0">
                <a:latin typeface="Times New Roman"/>
                <a:cs typeface="Times New Roman"/>
              </a:rPr>
              <a:t>Профессиональный стандарт  </a:t>
            </a:r>
            <a:r>
              <a:rPr sz="3400" b="1" spc="-10" dirty="0">
                <a:latin typeface="Times New Roman"/>
                <a:cs typeface="Times New Roman"/>
              </a:rPr>
              <a:t>медицинской </a:t>
            </a:r>
            <a:r>
              <a:rPr sz="3400" b="1" spc="20" dirty="0">
                <a:latin typeface="Times New Roman"/>
                <a:cs typeface="Times New Roman"/>
              </a:rPr>
              <a:t>сестры </a:t>
            </a:r>
            <a:r>
              <a:rPr sz="3400" b="1" dirty="0">
                <a:latin typeface="Times New Roman"/>
                <a:cs typeface="Times New Roman"/>
              </a:rPr>
              <a:t>по  </a:t>
            </a:r>
            <a:r>
              <a:rPr sz="3400" b="1" spc="-10" dirty="0">
                <a:latin typeface="Times New Roman"/>
                <a:cs typeface="Times New Roman"/>
              </a:rPr>
              <a:t>медицинской</a:t>
            </a:r>
            <a:r>
              <a:rPr sz="3400" b="1" spc="-35" dirty="0">
                <a:latin typeface="Times New Roman"/>
                <a:cs typeface="Times New Roman"/>
              </a:rPr>
              <a:t> </a:t>
            </a:r>
            <a:r>
              <a:rPr sz="3400" b="1" dirty="0">
                <a:latin typeface="Times New Roman"/>
                <a:cs typeface="Times New Roman"/>
              </a:rPr>
              <a:t>реабилитации</a:t>
            </a:r>
            <a:endParaRPr sz="3400">
              <a:latin typeface="Times New Roman"/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4636135" cy="6858000"/>
            <a:chOff x="0" y="0"/>
            <a:chExt cx="4636135" cy="6858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4636135" cy="6858000"/>
            </a:xfrm>
            <a:custGeom>
              <a:avLst/>
              <a:gdLst/>
              <a:ahLst/>
              <a:cxnLst/>
              <a:rect l="l" t="t" r="r" b="b"/>
              <a:pathLst>
                <a:path w="4636135" h="6858000">
                  <a:moveTo>
                    <a:pt x="4636008" y="0"/>
                  </a:moveTo>
                  <a:lnTo>
                    <a:pt x="0" y="0"/>
                  </a:lnTo>
                  <a:lnTo>
                    <a:pt x="0" y="6858000"/>
                  </a:lnTo>
                  <a:lnTo>
                    <a:pt x="4636008" y="6858000"/>
                  </a:lnTo>
                  <a:lnTo>
                    <a:pt x="4636008" y="0"/>
                  </a:lnTo>
                  <a:close/>
                </a:path>
              </a:pathLst>
            </a:custGeom>
            <a:solidFill>
              <a:srgbClr val="3A424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20623" y="438912"/>
              <a:ext cx="3794760" cy="58674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84631" y="484631"/>
              <a:ext cx="3667125" cy="5739765"/>
            </a:xfrm>
            <a:custGeom>
              <a:avLst/>
              <a:gdLst/>
              <a:ahLst/>
              <a:cxnLst/>
              <a:rect l="l" t="t" r="r" b="b"/>
              <a:pathLst>
                <a:path w="3667125" h="5739765">
                  <a:moveTo>
                    <a:pt x="3666744" y="0"/>
                  </a:moveTo>
                  <a:lnTo>
                    <a:pt x="0" y="0"/>
                  </a:lnTo>
                  <a:lnTo>
                    <a:pt x="0" y="5739187"/>
                  </a:lnTo>
                  <a:lnTo>
                    <a:pt x="3666744" y="5739187"/>
                  </a:lnTo>
                  <a:lnTo>
                    <a:pt x="366674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484631" y="484631"/>
              <a:ext cx="3667125" cy="5739765"/>
            </a:xfrm>
            <a:custGeom>
              <a:avLst/>
              <a:gdLst/>
              <a:ahLst/>
              <a:cxnLst/>
              <a:rect l="l" t="t" r="r" b="b"/>
              <a:pathLst>
                <a:path w="3667125" h="5739765">
                  <a:moveTo>
                    <a:pt x="0" y="0"/>
                  </a:moveTo>
                  <a:lnTo>
                    <a:pt x="3666744" y="0"/>
                  </a:lnTo>
                  <a:lnTo>
                    <a:pt x="3666744" y="5739187"/>
                  </a:lnTo>
                  <a:lnTo>
                    <a:pt x="0" y="5739187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C8CAC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700783" y="801623"/>
              <a:ext cx="1234440" cy="247497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278634" y="3461344"/>
              <a:ext cx="2078736" cy="243840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195619" y="2421635"/>
            <a:ext cx="6132195" cy="1814830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241300" marR="5080" indent="-228600">
              <a:lnSpc>
                <a:spcPts val="2180"/>
              </a:lnSpc>
              <a:spcBef>
                <a:spcPts val="355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10" dirty="0">
                <a:latin typeface="Calibri"/>
                <a:cs typeface="Calibri"/>
              </a:rPr>
              <a:t>Медицинская </a:t>
            </a:r>
            <a:r>
              <a:rPr sz="2000" spc="-5" dirty="0">
                <a:latin typeface="Calibri"/>
                <a:cs typeface="Calibri"/>
              </a:rPr>
              <a:t>сестра по </a:t>
            </a:r>
            <a:r>
              <a:rPr sz="2000" spc="-10" dirty="0">
                <a:latin typeface="Calibri"/>
                <a:cs typeface="Calibri"/>
              </a:rPr>
              <a:t>медицинской </a:t>
            </a:r>
            <a:r>
              <a:rPr sz="2000" spc="-5" dirty="0">
                <a:latin typeface="Calibri"/>
                <a:cs typeface="Calibri"/>
              </a:rPr>
              <a:t>реабилитации </a:t>
            </a:r>
            <a:r>
              <a:rPr sz="2000" dirty="0">
                <a:latin typeface="Calibri"/>
                <a:cs typeface="Calibri"/>
              </a:rPr>
              <a:t>с  высшим </a:t>
            </a:r>
            <a:r>
              <a:rPr sz="2000" spc="-5" dirty="0">
                <a:latin typeface="Calibri"/>
                <a:cs typeface="Calibri"/>
              </a:rPr>
              <a:t>профессиональным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образованием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10" dirty="0">
                <a:latin typeface="Calibri"/>
                <a:cs typeface="Calibri"/>
              </a:rPr>
              <a:t>Медицинская </a:t>
            </a:r>
            <a:r>
              <a:rPr sz="2000" spc="-5" dirty="0">
                <a:latin typeface="Calibri"/>
                <a:cs typeface="Calibri"/>
              </a:rPr>
              <a:t>сестра врача</a:t>
            </a:r>
            <a:r>
              <a:rPr sz="2000" spc="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ФРМ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695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Палатная </a:t>
            </a:r>
            <a:r>
              <a:rPr sz="2000" spc="-10" dirty="0">
                <a:latin typeface="Calibri"/>
                <a:cs typeface="Calibri"/>
              </a:rPr>
              <a:t>медицинская </a:t>
            </a:r>
            <a:r>
              <a:rPr sz="2000" spc="-5" dirty="0">
                <a:latin typeface="Calibri"/>
                <a:cs typeface="Calibri"/>
              </a:rPr>
              <a:t>сестра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0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10" dirty="0">
                <a:latin typeface="Calibri"/>
                <a:cs typeface="Calibri"/>
              </a:rPr>
              <a:t>Медицинская </a:t>
            </a:r>
            <a:r>
              <a:rPr sz="2000" spc="-5" dirty="0">
                <a:latin typeface="Calibri"/>
                <a:cs typeface="Calibri"/>
              </a:rPr>
              <a:t>сестра по </a:t>
            </a:r>
            <a:r>
              <a:rPr sz="2000" spc="-30" dirty="0">
                <a:latin typeface="Calibri"/>
                <a:cs typeface="Calibri"/>
              </a:rPr>
              <a:t>уходу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070285" y="2314956"/>
            <a:ext cx="8086725" cy="3406775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890"/>
              </a:spcBef>
              <a:tabLst>
                <a:tab pos="541020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Georgia"/>
                <a:cs typeface="Georgia"/>
              </a:rPr>
              <a:t>Улучшение качества жизни</a:t>
            </a:r>
            <a:r>
              <a:rPr sz="2000" spc="20" dirty="0">
                <a:latin typeface="Georgia"/>
                <a:cs typeface="Georgia"/>
              </a:rPr>
              <a:t> </a:t>
            </a:r>
            <a:r>
              <a:rPr sz="2000" spc="-5" dirty="0">
                <a:latin typeface="Georgia"/>
                <a:cs typeface="Georgia"/>
              </a:rPr>
              <a:t>пациента</a:t>
            </a:r>
            <a:endParaRPr sz="2000">
              <a:latin typeface="Georgia"/>
              <a:cs typeface="Georgia"/>
            </a:endParaRPr>
          </a:p>
          <a:p>
            <a:pPr marL="312420">
              <a:lnSpc>
                <a:spcPct val="100000"/>
              </a:lnSpc>
              <a:spcBef>
                <a:spcPts val="790"/>
              </a:spcBef>
              <a:tabLst>
                <a:tab pos="541020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Georgia"/>
                <a:cs typeface="Georgia"/>
              </a:rPr>
              <a:t>Предупреждение инвалидности</a:t>
            </a:r>
            <a:endParaRPr sz="2000">
              <a:latin typeface="Georgia"/>
              <a:cs typeface="Georgia"/>
            </a:endParaRPr>
          </a:p>
          <a:p>
            <a:pPr marL="541020" marR="1200785" indent="-228600">
              <a:lnSpc>
                <a:spcPts val="2180"/>
              </a:lnSpc>
              <a:spcBef>
                <a:spcPts val="980"/>
              </a:spcBef>
              <a:tabLst>
                <a:tab pos="541020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Georgia"/>
                <a:cs typeface="Georgia"/>
              </a:rPr>
              <a:t>Снижение уровня инвалидизации при значительном  повреждении</a:t>
            </a:r>
            <a:endParaRPr sz="2000">
              <a:latin typeface="Georgia"/>
              <a:cs typeface="Georgia"/>
            </a:endParaRPr>
          </a:p>
          <a:p>
            <a:pPr marL="541020" marR="1706245" indent="-228600">
              <a:lnSpc>
                <a:spcPts val="2210"/>
              </a:lnSpc>
              <a:spcBef>
                <a:spcPts val="894"/>
              </a:spcBef>
              <a:tabLst>
                <a:tab pos="541020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Georgia"/>
                <a:cs typeface="Georgia"/>
              </a:rPr>
              <a:t>Повышение эффективности </a:t>
            </a:r>
            <a:r>
              <a:rPr sz="2000" dirty="0">
                <a:latin typeface="Georgia"/>
                <a:cs typeface="Georgia"/>
              </a:rPr>
              <a:t>и </a:t>
            </a:r>
            <a:r>
              <a:rPr sz="2000" spc="-5" dirty="0">
                <a:latin typeface="Georgia"/>
                <a:cs typeface="Georgia"/>
              </a:rPr>
              <a:t>качества оказания  медицинской помощи</a:t>
            </a:r>
            <a:endParaRPr sz="2000">
              <a:latin typeface="Georgia"/>
              <a:cs typeface="Georgia"/>
            </a:endParaRPr>
          </a:p>
          <a:p>
            <a:pPr marL="12700" marR="5080">
              <a:lnSpc>
                <a:spcPct val="100400"/>
              </a:lnSpc>
              <a:spcBef>
                <a:spcPts val="915"/>
              </a:spcBef>
            </a:pPr>
            <a:r>
              <a:rPr sz="1800" spc="-5" dirty="0">
                <a:latin typeface="Georgia"/>
                <a:cs typeface="Georgia"/>
              </a:rPr>
              <a:t>Излечение </a:t>
            </a:r>
            <a:r>
              <a:rPr sz="1800" dirty="0">
                <a:latin typeface="Georgia"/>
                <a:cs typeface="Georgia"/>
              </a:rPr>
              <a:t>заболевания не обязательная цель проведения </a:t>
            </a:r>
            <a:r>
              <a:rPr sz="1800" spc="-5" dirty="0">
                <a:latin typeface="Georgia"/>
                <a:cs typeface="Georgia"/>
              </a:rPr>
              <a:t>мероприятий  </a:t>
            </a:r>
            <a:r>
              <a:rPr sz="1800" dirty="0">
                <a:latin typeface="Georgia"/>
                <a:cs typeface="Georgia"/>
              </a:rPr>
              <a:t>по </a:t>
            </a:r>
            <a:r>
              <a:rPr sz="1800" spc="-5" dirty="0">
                <a:latin typeface="Georgia"/>
                <a:cs typeface="Georgia"/>
              </a:rPr>
              <a:t>медицинской реабилитации. </a:t>
            </a:r>
            <a:r>
              <a:rPr sz="1800" dirty="0">
                <a:latin typeface="Georgia"/>
                <a:cs typeface="Georgia"/>
              </a:rPr>
              <a:t>Главная цель – </a:t>
            </a:r>
            <a:r>
              <a:rPr sz="1800" spc="-5" dirty="0">
                <a:latin typeface="Georgia"/>
                <a:cs typeface="Georgia"/>
              </a:rPr>
              <a:t>максимально возможное  улучшение качества жизни после </a:t>
            </a:r>
            <a:r>
              <a:rPr sz="1800" dirty="0">
                <a:latin typeface="Georgia"/>
                <a:cs typeface="Georgia"/>
              </a:rPr>
              <a:t>заболевания, в </a:t>
            </a:r>
            <a:r>
              <a:rPr sz="1800" spc="-5" dirty="0">
                <a:latin typeface="Georgia"/>
                <a:cs typeface="Georgia"/>
              </a:rPr>
              <a:t>т.ч. </a:t>
            </a:r>
            <a:r>
              <a:rPr sz="1800" dirty="0">
                <a:latin typeface="Georgia"/>
                <a:cs typeface="Georgia"/>
              </a:rPr>
              <a:t>и </a:t>
            </a:r>
            <a:r>
              <a:rPr sz="1800" spc="-5" dirty="0">
                <a:latin typeface="Georgia"/>
                <a:cs typeface="Georgia"/>
              </a:rPr>
              <a:t>при невозможности  излечения </a:t>
            </a:r>
            <a:r>
              <a:rPr sz="1800" dirty="0">
                <a:latin typeface="Georgia"/>
                <a:cs typeface="Georgia"/>
              </a:rPr>
              <a:t>в</a:t>
            </a:r>
            <a:r>
              <a:rPr sz="1800" spc="10" dirty="0">
                <a:latin typeface="Georgia"/>
                <a:cs typeface="Georgia"/>
              </a:rPr>
              <a:t> </a:t>
            </a:r>
            <a:r>
              <a:rPr sz="1800" spc="-5" dirty="0">
                <a:latin typeface="Georgia"/>
                <a:cs typeface="Georgia"/>
              </a:rPr>
              <a:t>принципе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991544" y="899698"/>
            <a:ext cx="8229600" cy="1344930"/>
          </a:xfrm>
          <a:prstGeom prst="rect">
            <a:avLst/>
          </a:prstGeom>
          <a:ln w="6350">
            <a:solidFill>
              <a:srgbClr val="4472C4"/>
            </a:solidFill>
          </a:ln>
        </p:spPr>
        <p:txBody>
          <a:bodyPr vert="horz" wrap="square" lIns="0" tIns="187325" rIns="0" bIns="0" rtlCol="0">
            <a:spAutoFit/>
          </a:bodyPr>
          <a:lstStyle/>
          <a:p>
            <a:pPr marL="90805" marR="1374775">
              <a:lnSpc>
                <a:spcPts val="3790"/>
              </a:lnSpc>
              <a:spcBef>
                <a:spcPts val="1475"/>
              </a:spcBef>
            </a:pPr>
            <a:r>
              <a:rPr sz="3600" spc="-5" dirty="0">
                <a:latin typeface="Georgia"/>
                <a:cs typeface="Georgia"/>
              </a:rPr>
              <a:t>Глобальные цели</a:t>
            </a:r>
            <a:r>
              <a:rPr sz="3600" spc="-85" dirty="0">
                <a:latin typeface="Georgia"/>
                <a:cs typeface="Georgia"/>
              </a:rPr>
              <a:t> </a:t>
            </a:r>
            <a:r>
              <a:rPr sz="3600" spc="-5" dirty="0">
                <a:latin typeface="Georgia"/>
                <a:cs typeface="Georgia"/>
              </a:rPr>
              <a:t>медицинской  реабилитации </a:t>
            </a:r>
            <a:r>
              <a:rPr sz="3600" dirty="0">
                <a:latin typeface="Georgia"/>
                <a:cs typeface="Georgia"/>
              </a:rPr>
              <a:t>в</a:t>
            </a:r>
            <a:r>
              <a:rPr sz="3600" spc="-30" dirty="0">
                <a:latin typeface="Georgia"/>
                <a:cs typeface="Georgia"/>
              </a:rPr>
              <a:t> </a:t>
            </a:r>
            <a:r>
              <a:rPr sz="3600" spc="-5" dirty="0">
                <a:latin typeface="Georgia"/>
                <a:cs typeface="Georgia"/>
              </a:rPr>
              <a:t>России</a:t>
            </a:r>
            <a:endParaRPr sz="36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294686" y="2477237"/>
            <a:ext cx="832485" cy="346710"/>
          </a:xfrm>
          <a:custGeom>
            <a:avLst/>
            <a:gdLst/>
            <a:ahLst/>
            <a:cxnLst/>
            <a:rect l="l" t="t" r="r" b="b"/>
            <a:pathLst>
              <a:path w="832484" h="346710">
                <a:moveTo>
                  <a:pt x="0" y="0"/>
                </a:moveTo>
                <a:lnTo>
                  <a:pt x="0" y="220434"/>
                </a:lnTo>
                <a:lnTo>
                  <a:pt x="832101" y="220434"/>
                </a:lnTo>
                <a:lnTo>
                  <a:pt x="832101" y="346573"/>
                </a:lnTo>
              </a:path>
            </a:pathLst>
          </a:custGeom>
          <a:ln w="6350">
            <a:solidFill>
              <a:srgbClr val="3459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462584" y="3737873"/>
            <a:ext cx="831215" cy="396240"/>
          </a:xfrm>
          <a:custGeom>
            <a:avLst/>
            <a:gdLst/>
            <a:ahLst/>
            <a:cxnLst/>
            <a:rect l="l" t="t" r="r" b="b"/>
            <a:pathLst>
              <a:path w="831214" h="396239">
                <a:moveTo>
                  <a:pt x="0" y="0"/>
                </a:moveTo>
                <a:lnTo>
                  <a:pt x="0" y="269865"/>
                </a:lnTo>
                <a:lnTo>
                  <a:pt x="830624" y="269865"/>
                </a:lnTo>
                <a:lnTo>
                  <a:pt x="830624" y="396004"/>
                </a:lnTo>
              </a:path>
            </a:pathLst>
          </a:custGeom>
          <a:ln w="6350">
            <a:solidFill>
              <a:srgbClr val="3D67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3795205" y="4995331"/>
            <a:ext cx="1670685" cy="402590"/>
            <a:chOff x="3795205" y="4995331"/>
            <a:chExt cx="1670685" cy="402590"/>
          </a:xfrm>
        </p:grpSpPr>
        <p:sp>
          <p:nvSpPr>
            <p:cNvPr id="5" name="object 5"/>
            <p:cNvSpPr/>
            <p:nvPr/>
          </p:nvSpPr>
          <p:spPr>
            <a:xfrm>
              <a:off x="4630483" y="4998506"/>
              <a:ext cx="832485" cy="396240"/>
            </a:xfrm>
            <a:custGeom>
              <a:avLst/>
              <a:gdLst/>
              <a:ahLst/>
              <a:cxnLst/>
              <a:rect l="l" t="t" r="r" b="b"/>
              <a:pathLst>
                <a:path w="832485" h="396239">
                  <a:moveTo>
                    <a:pt x="0" y="0"/>
                  </a:moveTo>
                  <a:lnTo>
                    <a:pt x="0" y="269865"/>
                  </a:lnTo>
                  <a:lnTo>
                    <a:pt x="832101" y="269865"/>
                  </a:lnTo>
                  <a:lnTo>
                    <a:pt x="832101" y="396004"/>
                  </a:lnTo>
                </a:path>
              </a:pathLst>
            </a:custGeom>
            <a:ln w="6350">
              <a:solidFill>
                <a:srgbClr val="3D67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3798380" y="4998506"/>
              <a:ext cx="832485" cy="396240"/>
            </a:xfrm>
            <a:custGeom>
              <a:avLst/>
              <a:gdLst/>
              <a:ahLst/>
              <a:cxnLst/>
              <a:rect l="l" t="t" r="r" b="b"/>
              <a:pathLst>
                <a:path w="832485" h="396239">
                  <a:moveTo>
                    <a:pt x="832101" y="0"/>
                  </a:moveTo>
                  <a:lnTo>
                    <a:pt x="832101" y="269865"/>
                  </a:lnTo>
                  <a:lnTo>
                    <a:pt x="0" y="269865"/>
                  </a:lnTo>
                  <a:lnTo>
                    <a:pt x="0" y="396004"/>
                  </a:lnTo>
                </a:path>
              </a:pathLst>
            </a:custGeom>
            <a:ln w="6350">
              <a:solidFill>
                <a:srgbClr val="3D67B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4630483" y="3737873"/>
            <a:ext cx="832485" cy="396240"/>
          </a:xfrm>
          <a:custGeom>
            <a:avLst/>
            <a:gdLst/>
            <a:ahLst/>
            <a:cxnLst/>
            <a:rect l="l" t="t" r="r" b="b"/>
            <a:pathLst>
              <a:path w="832485" h="396239">
                <a:moveTo>
                  <a:pt x="832101" y="0"/>
                </a:moveTo>
                <a:lnTo>
                  <a:pt x="832101" y="269865"/>
                </a:lnTo>
                <a:lnTo>
                  <a:pt x="0" y="269865"/>
                </a:lnTo>
                <a:lnTo>
                  <a:pt x="0" y="396004"/>
                </a:lnTo>
              </a:path>
            </a:pathLst>
          </a:custGeom>
          <a:ln w="6350">
            <a:solidFill>
              <a:srgbClr val="3D67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5228019" y="1324297"/>
            <a:ext cx="2291715" cy="1552575"/>
            <a:chOff x="5228019" y="1324297"/>
            <a:chExt cx="2291715" cy="1552575"/>
          </a:xfrm>
        </p:grpSpPr>
        <p:sp>
          <p:nvSpPr>
            <p:cNvPr id="9" name="object 9"/>
            <p:cNvSpPr/>
            <p:nvPr/>
          </p:nvSpPr>
          <p:spPr>
            <a:xfrm>
              <a:off x="5462584" y="2477237"/>
              <a:ext cx="832485" cy="396240"/>
            </a:xfrm>
            <a:custGeom>
              <a:avLst/>
              <a:gdLst/>
              <a:ahLst/>
              <a:cxnLst/>
              <a:rect l="l" t="t" r="r" b="b"/>
              <a:pathLst>
                <a:path w="832485" h="396239">
                  <a:moveTo>
                    <a:pt x="832101" y="0"/>
                  </a:moveTo>
                  <a:lnTo>
                    <a:pt x="832101" y="269865"/>
                  </a:lnTo>
                  <a:lnTo>
                    <a:pt x="0" y="269865"/>
                  </a:lnTo>
                  <a:lnTo>
                    <a:pt x="0" y="396004"/>
                  </a:lnTo>
                </a:path>
              </a:pathLst>
            </a:custGeom>
            <a:ln w="6350">
              <a:solidFill>
                <a:srgbClr val="34599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228019" y="1324297"/>
              <a:ext cx="2133333" cy="115294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370575" y="1459992"/>
              <a:ext cx="2148839" cy="116738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5576662" y="1639315"/>
            <a:ext cx="1739264" cy="77851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285750" marR="278765" indent="38735" algn="just">
              <a:lnSpc>
                <a:spcPts val="1300"/>
              </a:lnSpc>
              <a:spcBef>
                <a:spcPts val="260"/>
              </a:spcBef>
            </a:pPr>
            <a:r>
              <a:rPr sz="1200" spc="-5" dirty="0">
                <a:latin typeface="Calibri"/>
                <a:cs typeface="Calibri"/>
              </a:rPr>
              <a:t>НУЖДАЮЩИЕСЯ  </a:t>
            </a:r>
            <a:r>
              <a:rPr sz="1200" dirty="0">
                <a:latin typeface="Calibri"/>
                <a:cs typeface="Calibri"/>
              </a:rPr>
              <a:t>В</a:t>
            </a:r>
            <a:r>
              <a:rPr sz="1200" spc="-90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МЕДИЦИНСКОЙ  </a:t>
            </a:r>
            <a:r>
              <a:rPr sz="1200" spc="-10" dirty="0">
                <a:latin typeface="Calibri"/>
                <a:cs typeface="Calibri"/>
              </a:rPr>
              <a:t>РЕАБИЛИТАЦИИ</a:t>
            </a:r>
            <a:endParaRPr sz="120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425"/>
              </a:spcBef>
            </a:pPr>
            <a:r>
              <a:rPr sz="1200" spc="-15" dirty="0">
                <a:latin typeface="Calibri"/>
                <a:cs typeface="Calibri"/>
              </a:rPr>
              <a:t>ОТ КОЛИЧЕСТВА</a:t>
            </a:r>
            <a:r>
              <a:rPr sz="1200" spc="-35" dirty="0">
                <a:latin typeface="Calibri"/>
                <a:cs typeface="Calibri"/>
              </a:rPr>
              <a:t> </a:t>
            </a:r>
            <a:r>
              <a:rPr sz="1200" spc="-15" dirty="0">
                <a:latin typeface="Calibri"/>
                <a:cs typeface="Calibri"/>
              </a:rPr>
              <a:t>ГРАЖДАН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4781773" y="2873243"/>
            <a:ext cx="1522095" cy="1016000"/>
            <a:chOff x="4781773" y="2873243"/>
            <a:chExt cx="1522095" cy="1016000"/>
          </a:xfrm>
        </p:grpSpPr>
        <p:sp>
          <p:nvSpPr>
            <p:cNvPr id="14" name="object 14"/>
            <p:cNvSpPr/>
            <p:nvPr/>
          </p:nvSpPr>
          <p:spPr>
            <a:xfrm>
              <a:off x="4781773" y="2873243"/>
              <a:ext cx="1361621" cy="8646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925568" y="3008376"/>
              <a:ext cx="1377696" cy="88087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5173376" y="3074923"/>
            <a:ext cx="881380" cy="71755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 marR="5080" indent="-1270" algn="ctr">
              <a:lnSpc>
                <a:spcPct val="92800"/>
              </a:lnSpc>
              <a:spcBef>
                <a:spcPts val="200"/>
              </a:spcBef>
            </a:pPr>
            <a:r>
              <a:rPr sz="1200" b="0" spc="-5" dirty="0">
                <a:latin typeface="Calibri Light"/>
                <a:cs typeface="Calibri Light"/>
              </a:rPr>
              <a:t>Пациенты </a:t>
            </a:r>
            <a:r>
              <a:rPr sz="1200" b="0" dirty="0">
                <a:latin typeface="Calibri Light"/>
                <a:cs typeface="Calibri Light"/>
              </a:rPr>
              <a:t>с  выраженным  </a:t>
            </a:r>
            <a:r>
              <a:rPr sz="1200" b="0" spc="-5" dirty="0">
                <a:latin typeface="Calibri Light"/>
                <a:cs typeface="Calibri Light"/>
              </a:rPr>
              <a:t>нарушением  </a:t>
            </a:r>
            <a:r>
              <a:rPr sz="1200" b="0" dirty="0">
                <a:latin typeface="Calibri Light"/>
                <a:cs typeface="Calibri Light"/>
              </a:rPr>
              <a:t>функций</a:t>
            </a:r>
            <a:endParaRPr sz="1200">
              <a:latin typeface="Calibri Light"/>
              <a:cs typeface="Calibri 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951150" y="4133876"/>
            <a:ext cx="1517015" cy="1017269"/>
            <a:chOff x="3951150" y="4133876"/>
            <a:chExt cx="1517015" cy="1017269"/>
          </a:xfrm>
        </p:grpSpPr>
        <p:sp>
          <p:nvSpPr>
            <p:cNvPr id="18" name="object 18"/>
            <p:cNvSpPr/>
            <p:nvPr/>
          </p:nvSpPr>
          <p:spPr>
            <a:xfrm>
              <a:off x="3951150" y="4133876"/>
              <a:ext cx="1358665" cy="8646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093463" y="4270248"/>
              <a:ext cx="1374648" cy="88087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225100" y="4422140"/>
            <a:ext cx="1113155" cy="537845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065" marR="5080" algn="ctr">
              <a:lnSpc>
                <a:spcPts val="1300"/>
              </a:lnSpc>
              <a:spcBef>
                <a:spcPts val="259"/>
              </a:spcBef>
            </a:pPr>
            <a:r>
              <a:rPr sz="1200" spc="-5" dirty="0">
                <a:latin typeface="Calibri"/>
                <a:cs typeface="Calibri"/>
              </a:rPr>
              <a:t>Состояние</a:t>
            </a:r>
            <a:r>
              <a:rPr sz="1200" spc="-85" dirty="0">
                <a:latin typeface="Calibri"/>
                <a:cs typeface="Calibri"/>
              </a:rPr>
              <a:t> </a:t>
            </a:r>
            <a:r>
              <a:rPr sz="1200" spc="-5" dirty="0">
                <a:latin typeface="Calibri"/>
                <a:cs typeface="Calibri"/>
              </a:rPr>
              <a:t>после  заболеваний</a:t>
            </a:r>
            <a:endParaRPr sz="1200">
              <a:latin typeface="Calibri"/>
              <a:cs typeface="Calibri"/>
            </a:endParaRPr>
          </a:p>
          <a:p>
            <a:pPr algn="ctr">
              <a:lnSpc>
                <a:spcPts val="1270"/>
              </a:lnSpc>
            </a:pPr>
            <a:r>
              <a:rPr sz="1200" dirty="0">
                <a:latin typeface="Calibri"/>
                <a:cs typeface="Calibri"/>
              </a:rPr>
              <a:t>и</a:t>
            </a:r>
            <a:r>
              <a:rPr sz="1200" spc="-1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травм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3117570" y="5394511"/>
            <a:ext cx="1527810" cy="1021715"/>
            <a:chOff x="3117570" y="5394511"/>
            <a:chExt cx="1527810" cy="1021715"/>
          </a:xfrm>
        </p:grpSpPr>
        <p:sp>
          <p:nvSpPr>
            <p:cNvPr id="22" name="object 22"/>
            <p:cNvSpPr/>
            <p:nvPr/>
          </p:nvSpPr>
          <p:spPr>
            <a:xfrm>
              <a:off x="3117570" y="5394511"/>
              <a:ext cx="1361621" cy="8646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55264" y="5522976"/>
              <a:ext cx="1389888" cy="8930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3577435" y="5766308"/>
            <a:ext cx="744855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6350">
              <a:lnSpc>
                <a:spcPts val="1300"/>
              </a:lnSpc>
              <a:spcBef>
                <a:spcPts val="259"/>
              </a:spcBef>
            </a:pPr>
            <a:r>
              <a:rPr sz="1200" b="0" spc="-5" dirty="0">
                <a:latin typeface="Calibri Light"/>
                <a:cs typeface="Calibri Light"/>
              </a:rPr>
              <a:t>Пер</a:t>
            </a:r>
            <a:r>
              <a:rPr sz="1200" b="0" dirty="0">
                <a:latin typeface="Calibri Light"/>
                <a:cs typeface="Calibri Light"/>
              </a:rPr>
              <a:t>вичное  </a:t>
            </a:r>
            <a:r>
              <a:rPr sz="1200" b="0" spc="-5" dirty="0">
                <a:latin typeface="Calibri Light"/>
                <a:cs typeface="Calibri Light"/>
              </a:rPr>
              <a:t>н</a:t>
            </a:r>
            <a:r>
              <a:rPr sz="1200" b="0" dirty="0">
                <a:latin typeface="Calibri Light"/>
                <a:cs typeface="Calibri Light"/>
              </a:rPr>
              <a:t>ар</a:t>
            </a:r>
            <a:r>
              <a:rPr sz="1200" b="0" spc="-5" dirty="0">
                <a:latin typeface="Calibri Light"/>
                <a:cs typeface="Calibri Light"/>
              </a:rPr>
              <a:t>у</a:t>
            </a:r>
            <a:r>
              <a:rPr sz="1200" b="0" dirty="0">
                <a:latin typeface="Calibri Light"/>
                <a:cs typeface="Calibri Light"/>
              </a:rPr>
              <a:t>ше</a:t>
            </a:r>
            <a:r>
              <a:rPr sz="1200" b="0" spc="-5" dirty="0">
                <a:latin typeface="Calibri Light"/>
                <a:cs typeface="Calibri Light"/>
              </a:rPr>
              <a:t>н</a:t>
            </a:r>
            <a:r>
              <a:rPr sz="1200" b="0" dirty="0">
                <a:latin typeface="Calibri Light"/>
                <a:cs typeface="Calibri Light"/>
              </a:rPr>
              <a:t>ие</a:t>
            </a:r>
            <a:endParaRPr sz="1200">
              <a:latin typeface="Calibri Light"/>
              <a:cs typeface="Calibri Ligh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4781773" y="5394511"/>
            <a:ext cx="1527810" cy="1021715"/>
            <a:chOff x="4781773" y="5394511"/>
            <a:chExt cx="1527810" cy="1021715"/>
          </a:xfrm>
        </p:grpSpPr>
        <p:sp>
          <p:nvSpPr>
            <p:cNvPr id="26" name="object 26"/>
            <p:cNvSpPr/>
            <p:nvPr/>
          </p:nvSpPr>
          <p:spPr>
            <a:xfrm>
              <a:off x="4781773" y="5394511"/>
              <a:ext cx="1361621" cy="86462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919472" y="5522976"/>
              <a:ext cx="1389888" cy="89306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5175916" y="5766308"/>
            <a:ext cx="875665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75260" marR="5080" indent="-163195">
              <a:lnSpc>
                <a:spcPts val="1300"/>
              </a:lnSpc>
              <a:spcBef>
                <a:spcPts val="259"/>
              </a:spcBef>
            </a:pPr>
            <a:r>
              <a:rPr sz="1200" dirty="0">
                <a:latin typeface="Calibri"/>
                <a:cs typeface="Calibri"/>
              </a:rPr>
              <a:t>Хро</a:t>
            </a:r>
            <a:r>
              <a:rPr sz="1200" spc="-5" dirty="0">
                <a:latin typeface="Calibri"/>
                <a:cs typeface="Calibri"/>
              </a:rPr>
              <a:t>ниче</a:t>
            </a:r>
            <a:r>
              <a:rPr sz="1200" dirty="0">
                <a:latin typeface="Calibri"/>
                <a:cs typeface="Calibri"/>
              </a:rPr>
              <a:t>с</a:t>
            </a:r>
            <a:r>
              <a:rPr sz="1200" spc="-5" dirty="0">
                <a:latin typeface="Calibri"/>
                <a:cs typeface="Calibri"/>
              </a:rPr>
              <a:t>ки</a:t>
            </a:r>
            <a:r>
              <a:rPr sz="1200" dirty="0">
                <a:latin typeface="Calibri"/>
                <a:cs typeface="Calibri"/>
              </a:rPr>
              <a:t>й  </a:t>
            </a:r>
            <a:r>
              <a:rPr sz="1200" spc="-5" dirty="0">
                <a:latin typeface="Calibri"/>
                <a:cs typeface="Calibri"/>
              </a:rPr>
              <a:t>процесс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5612399" y="4133876"/>
            <a:ext cx="1520190" cy="1017269"/>
            <a:chOff x="5612399" y="4133876"/>
            <a:chExt cx="1520190" cy="1017269"/>
          </a:xfrm>
        </p:grpSpPr>
        <p:sp>
          <p:nvSpPr>
            <p:cNvPr id="30" name="object 30"/>
            <p:cNvSpPr/>
            <p:nvPr/>
          </p:nvSpPr>
          <p:spPr>
            <a:xfrm>
              <a:off x="5612399" y="4133876"/>
              <a:ext cx="1361620" cy="86462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754624" y="4270248"/>
              <a:ext cx="1377696" cy="880871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6118935" y="4504435"/>
            <a:ext cx="651510" cy="373380"/>
          </a:xfrm>
          <a:prstGeom prst="rect">
            <a:avLst/>
          </a:prstGeom>
        </p:spPr>
        <p:txBody>
          <a:bodyPr vert="horz" wrap="square" lIns="0" tIns="33019" rIns="0" bIns="0" rtlCol="0">
            <a:spAutoFit/>
          </a:bodyPr>
          <a:lstStyle/>
          <a:p>
            <a:pPr marL="12700" marR="5080" indent="4445">
              <a:lnSpc>
                <a:spcPts val="1300"/>
              </a:lnSpc>
              <a:spcBef>
                <a:spcPts val="259"/>
              </a:spcBef>
            </a:pPr>
            <a:r>
              <a:rPr sz="1200" dirty="0">
                <a:latin typeface="Calibri"/>
                <a:cs typeface="Calibri"/>
              </a:rPr>
              <a:t>П</a:t>
            </a:r>
            <a:r>
              <a:rPr sz="1200" spc="-10" dirty="0">
                <a:latin typeface="Calibri"/>
                <a:cs typeface="Calibri"/>
              </a:rPr>
              <a:t>о</a:t>
            </a:r>
            <a:r>
              <a:rPr sz="1200" dirty="0">
                <a:latin typeface="Calibri"/>
                <a:cs typeface="Calibri"/>
              </a:rPr>
              <a:t>жил</a:t>
            </a:r>
            <a:r>
              <a:rPr sz="1200" spc="-5" dirty="0">
                <a:latin typeface="Calibri"/>
                <a:cs typeface="Calibri"/>
              </a:rPr>
              <a:t>ые  </a:t>
            </a:r>
            <a:r>
              <a:rPr sz="1200" dirty="0">
                <a:latin typeface="Calibri"/>
                <a:cs typeface="Calibri"/>
              </a:rPr>
              <a:t>гр</a:t>
            </a:r>
            <a:r>
              <a:rPr sz="1200" spc="-5" dirty="0">
                <a:latin typeface="Calibri"/>
                <a:cs typeface="Calibri"/>
              </a:rPr>
              <a:t>аждане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6445977" y="2823811"/>
            <a:ext cx="1522095" cy="1017269"/>
            <a:chOff x="6445977" y="2823811"/>
            <a:chExt cx="1522095" cy="1017269"/>
          </a:xfrm>
        </p:grpSpPr>
        <p:sp>
          <p:nvSpPr>
            <p:cNvPr id="34" name="object 34"/>
            <p:cNvSpPr/>
            <p:nvPr/>
          </p:nvSpPr>
          <p:spPr>
            <a:xfrm>
              <a:off x="6445977" y="2823811"/>
              <a:ext cx="1361621" cy="86462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6589776" y="2959608"/>
              <a:ext cx="1377696" cy="88087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6817386" y="3237484"/>
            <a:ext cx="922019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Calibri"/>
                <a:cs typeface="Calibri"/>
              </a:rPr>
              <a:t>Инвалиды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7360919" y="5315711"/>
            <a:ext cx="2441448" cy="112776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7972859" y="5733796"/>
            <a:ext cx="122047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Поликлиника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2331720" y="1935479"/>
            <a:ext cx="2441448" cy="113080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3068406" y="2353564"/>
            <a:ext cx="969644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Стационар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8113776" y="3386328"/>
            <a:ext cx="2654807" cy="186232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8681287" y="3664204"/>
            <a:ext cx="1519555" cy="12477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00299"/>
              </a:lnSpc>
              <a:spcBef>
                <a:spcPts val="95"/>
              </a:spcBef>
            </a:pP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Учреждения  </a:t>
            </a:r>
            <a:r>
              <a:rPr sz="1600" b="1" spc="-20" dirty="0">
                <a:solidFill>
                  <a:srgbClr val="FFFFFF"/>
                </a:solidFill>
                <a:latin typeface="Calibri"/>
                <a:cs typeface="Calibri"/>
              </a:rPr>
              <a:t>г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о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600" b="1" spc="-6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д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р</a:t>
            </a:r>
            <a:r>
              <a:rPr sz="1600" b="1" spc="5" dirty="0">
                <a:solidFill>
                  <a:srgbClr val="FFFFFF"/>
                </a:solidFill>
                <a:latin typeface="Calibri"/>
                <a:cs typeface="Calibri"/>
              </a:rPr>
              <a:t>с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т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в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е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нной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службы</a:t>
            </a:r>
            <a:r>
              <a:rPr sz="160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медико- 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социальной  экспертизы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359683" y="2925749"/>
            <a:ext cx="4768215" cy="3116580"/>
          </a:xfrm>
          <a:custGeom>
            <a:avLst/>
            <a:gdLst/>
            <a:ahLst/>
            <a:cxnLst/>
            <a:rect l="l" t="t" r="r" b="b"/>
            <a:pathLst>
              <a:path w="4768215" h="3116579">
                <a:moveTo>
                  <a:pt x="1407058" y="554431"/>
                </a:moveTo>
                <a:lnTo>
                  <a:pt x="1406766" y="547230"/>
                </a:lnTo>
                <a:lnTo>
                  <a:pt x="1402943" y="451904"/>
                </a:lnTo>
                <a:lnTo>
                  <a:pt x="1399997" y="449173"/>
                </a:lnTo>
                <a:lnTo>
                  <a:pt x="1392986" y="449453"/>
                </a:lnTo>
                <a:lnTo>
                  <a:pt x="1390256" y="452412"/>
                </a:lnTo>
                <a:lnTo>
                  <a:pt x="1392986" y="520598"/>
                </a:lnTo>
                <a:lnTo>
                  <a:pt x="1060691" y="0"/>
                </a:lnTo>
                <a:lnTo>
                  <a:pt x="1055331" y="3429"/>
                </a:lnTo>
                <a:lnTo>
                  <a:pt x="1049528" y="889"/>
                </a:lnTo>
                <a:lnTo>
                  <a:pt x="20574" y="2361654"/>
                </a:lnTo>
                <a:lnTo>
                  <a:pt x="12611" y="2293886"/>
                </a:lnTo>
                <a:lnTo>
                  <a:pt x="9448" y="2291397"/>
                </a:lnTo>
                <a:lnTo>
                  <a:pt x="2489" y="2292210"/>
                </a:lnTo>
                <a:lnTo>
                  <a:pt x="0" y="2295372"/>
                </a:lnTo>
                <a:lnTo>
                  <a:pt x="11976" y="2397277"/>
                </a:lnTo>
                <a:lnTo>
                  <a:pt x="24333" y="2388235"/>
                </a:lnTo>
                <a:lnTo>
                  <a:pt x="94792" y="2336685"/>
                </a:lnTo>
                <a:lnTo>
                  <a:pt x="95402" y="2332710"/>
                </a:lnTo>
                <a:lnTo>
                  <a:pt x="91262" y="2327059"/>
                </a:lnTo>
                <a:lnTo>
                  <a:pt x="87287" y="2326436"/>
                </a:lnTo>
                <a:lnTo>
                  <a:pt x="32219" y="2366734"/>
                </a:lnTo>
                <a:lnTo>
                  <a:pt x="1056398" y="16878"/>
                </a:lnTo>
                <a:lnTo>
                  <a:pt x="1382280" y="527431"/>
                </a:lnTo>
                <a:lnTo>
                  <a:pt x="1321587" y="496239"/>
                </a:lnTo>
                <a:lnTo>
                  <a:pt x="1317764" y="497471"/>
                </a:lnTo>
                <a:lnTo>
                  <a:pt x="1314551" y="503707"/>
                </a:lnTo>
                <a:lnTo>
                  <a:pt x="1315783" y="507542"/>
                </a:lnTo>
                <a:lnTo>
                  <a:pt x="1407058" y="554431"/>
                </a:lnTo>
                <a:close/>
              </a:path>
              <a:path w="4768215" h="3116579">
                <a:moveTo>
                  <a:pt x="4010279" y="2960408"/>
                </a:moveTo>
                <a:lnTo>
                  <a:pt x="4008844" y="2947784"/>
                </a:lnTo>
                <a:lnTo>
                  <a:pt x="2989592" y="3064459"/>
                </a:lnTo>
                <a:lnTo>
                  <a:pt x="3044240" y="3023590"/>
                </a:lnTo>
                <a:lnTo>
                  <a:pt x="3044812" y="3019615"/>
                </a:lnTo>
                <a:lnTo>
                  <a:pt x="3040608" y="3014002"/>
                </a:lnTo>
                <a:lnTo>
                  <a:pt x="3036633" y="3013430"/>
                </a:lnTo>
                <a:lnTo>
                  <a:pt x="2954451" y="3074873"/>
                </a:lnTo>
                <a:lnTo>
                  <a:pt x="3048393" y="3116161"/>
                </a:lnTo>
                <a:lnTo>
                  <a:pt x="3052140" y="3114700"/>
                </a:lnTo>
                <a:lnTo>
                  <a:pt x="3054959" y="3108274"/>
                </a:lnTo>
                <a:lnTo>
                  <a:pt x="3053499" y="3104527"/>
                </a:lnTo>
                <a:lnTo>
                  <a:pt x="2997111" y="3079750"/>
                </a:lnTo>
                <a:lnTo>
                  <a:pt x="2991027" y="3077070"/>
                </a:lnTo>
                <a:lnTo>
                  <a:pt x="2967698" y="3079750"/>
                </a:lnTo>
                <a:lnTo>
                  <a:pt x="2978378" y="3078518"/>
                </a:lnTo>
                <a:lnTo>
                  <a:pt x="2991027" y="3077070"/>
                </a:lnTo>
                <a:lnTo>
                  <a:pt x="4010279" y="2960408"/>
                </a:lnTo>
                <a:close/>
              </a:path>
              <a:path w="4768215" h="3116579">
                <a:moveTo>
                  <a:pt x="4768113" y="1388846"/>
                </a:moveTo>
                <a:lnTo>
                  <a:pt x="4549025" y="923975"/>
                </a:lnTo>
                <a:lnTo>
                  <a:pt x="4605261" y="962634"/>
                </a:lnTo>
                <a:lnTo>
                  <a:pt x="4609211" y="961898"/>
                </a:lnTo>
                <a:lnTo>
                  <a:pt x="4613186" y="956119"/>
                </a:lnTo>
                <a:lnTo>
                  <a:pt x="4612449" y="952169"/>
                </a:lnTo>
                <a:lnTo>
                  <a:pt x="4540542" y="902728"/>
                </a:lnTo>
                <a:lnTo>
                  <a:pt x="4527893" y="894029"/>
                </a:lnTo>
                <a:lnTo>
                  <a:pt x="4518914" y="996251"/>
                </a:lnTo>
                <a:lnTo>
                  <a:pt x="4521492" y="999324"/>
                </a:lnTo>
                <a:lnTo>
                  <a:pt x="4528490" y="999947"/>
                </a:lnTo>
                <a:lnTo>
                  <a:pt x="4531563" y="997356"/>
                </a:lnTo>
                <a:lnTo>
                  <a:pt x="4537532" y="929386"/>
                </a:lnTo>
                <a:lnTo>
                  <a:pt x="4753127" y="1386852"/>
                </a:lnTo>
                <a:lnTo>
                  <a:pt x="3835323" y="1561033"/>
                </a:lnTo>
                <a:lnTo>
                  <a:pt x="3886822" y="1516265"/>
                </a:lnTo>
                <a:lnTo>
                  <a:pt x="3887101" y="1512252"/>
                </a:lnTo>
                <a:lnTo>
                  <a:pt x="3882504" y="1506956"/>
                </a:lnTo>
                <a:lnTo>
                  <a:pt x="3878491" y="1506677"/>
                </a:lnTo>
                <a:lnTo>
                  <a:pt x="3801046" y="1573999"/>
                </a:lnTo>
                <a:lnTo>
                  <a:pt x="3897769" y="1608277"/>
                </a:lnTo>
                <a:lnTo>
                  <a:pt x="3901402" y="1606537"/>
                </a:lnTo>
                <a:lnTo>
                  <a:pt x="3903738" y="1599933"/>
                </a:lnTo>
                <a:lnTo>
                  <a:pt x="3902011" y="1596301"/>
                </a:lnTo>
                <a:lnTo>
                  <a:pt x="3850043" y="1577886"/>
                </a:lnTo>
                <a:lnTo>
                  <a:pt x="3837686" y="1573517"/>
                </a:lnTo>
                <a:lnTo>
                  <a:pt x="3814622" y="1577886"/>
                </a:lnTo>
                <a:lnTo>
                  <a:pt x="3822230" y="1576438"/>
                </a:lnTo>
                <a:lnTo>
                  <a:pt x="3837686" y="1573517"/>
                </a:lnTo>
                <a:lnTo>
                  <a:pt x="4741469" y="1401991"/>
                </a:lnTo>
                <a:lnTo>
                  <a:pt x="3892486" y="2174925"/>
                </a:lnTo>
                <a:lnTo>
                  <a:pt x="3797858" y="1698739"/>
                </a:lnTo>
                <a:lnTo>
                  <a:pt x="3843070" y="1749856"/>
                </a:lnTo>
                <a:lnTo>
                  <a:pt x="3847084" y="1750098"/>
                </a:lnTo>
                <a:lnTo>
                  <a:pt x="3852341" y="1745449"/>
                </a:lnTo>
                <a:lnTo>
                  <a:pt x="3852583" y="1741436"/>
                </a:lnTo>
                <a:lnTo>
                  <a:pt x="3794429" y="1675701"/>
                </a:lnTo>
                <a:lnTo>
                  <a:pt x="3784600" y="1664589"/>
                </a:lnTo>
                <a:lnTo>
                  <a:pt x="3751161" y="1761591"/>
                </a:lnTo>
                <a:lnTo>
                  <a:pt x="3752926" y="1765211"/>
                </a:lnTo>
                <a:lnTo>
                  <a:pt x="3759555" y="1767497"/>
                </a:lnTo>
                <a:lnTo>
                  <a:pt x="3763175" y="1765731"/>
                </a:lnTo>
                <a:lnTo>
                  <a:pt x="3785400" y="1701215"/>
                </a:lnTo>
                <a:lnTo>
                  <a:pt x="3881513" y="2184908"/>
                </a:lnTo>
                <a:lnTo>
                  <a:pt x="3026295" y="2963519"/>
                </a:lnTo>
                <a:lnTo>
                  <a:pt x="3046742" y="2898406"/>
                </a:lnTo>
                <a:lnTo>
                  <a:pt x="3044875" y="2894850"/>
                </a:lnTo>
                <a:lnTo>
                  <a:pt x="3038183" y="2892742"/>
                </a:lnTo>
                <a:lnTo>
                  <a:pt x="3034627" y="2894609"/>
                </a:lnTo>
                <a:lnTo>
                  <a:pt x="3003893" y="2992513"/>
                </a:lnTo>
                <a:lnTo>
                  <a:pt x="3021723" y="2988703"/>
                </a:lnTo>
                <a:lnTo>
                  <a:pt x="3104235" y="2971076"/>
                </a:lnTo>
                <a:lnTo>
                  <a:pt x="3106420" y="2967698"/>
                </a:lnTo>
                <a:lnTo>
                  <a:pt x="3104959" y="2960840"/>
                </a:lnTo>
                <a:lnTo>
                  <a:pt x="3101581" y="2958655"/>
                </a:lnTo>
                <a:lnTo>
                  <a:pt x="3034855" y="2972905"/>
                </a:lnTo>
                <a:lnTo>
                  <a:pt x="3884409" y="2199462"/>
                </a:lnTo>
                <a:lnTo>
                  <a:pt x="4036276" y="2963570"/>
                </a:lnTo>
                <a:lnTo>
                  <a:pt x="4048734" y="2961094"/>
                </a:lnTo>
                <a:lnTo>
                  <a:pt x="3895382" y="2189467"/>
                </a:lnTo>
                <a:lnTo>
                  <a:pt x="4766653" y="1396250"/>
                </a:lnTo>
                <a:lnTo>
                  <a:pt x="4762373" y="1391564"/>
                </a:lnTo>
                <a:lnTo>
                  <a:pt x="4768113" y="1388846"/>
                </a:lnTo>
                <a:close/>
              </a:path>
            </a:pathLst>
          </a:custGeom>
          <a:solidFill>
            <a:srgbClr val="4472C4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5" name="object 45"/>
          <p:cNvGrpSpPr/>
          <p:nvPr/>
        </p:nvGrpSpPr>
        <p:grpSpPr>
          <a:xfrm>
            <a:off x="3046412" y="0"/>
            <a:ext cx="9149080" cy="767080"/>
            <a:chOff x="3046412" y="0"/>
            <a:chExt cx="9149080" cy="767080"/>
          </a:xfrm>
        </p:grpSpPr>
        <p:sp>
          <p:nvSpPr>
            <p:cNvPr id="46" name="object 46"/>
            <p:cNvSpPr/>
            <p:nvPr/>
          </p:nvSpPr>
          <p:spPr>
            <a:xfrm>
              <a:off x="3046412" y="760412"/>
              <a:ext cx="2665730" cy="0"/>
            </a:xfrm>
            <a:custGeom>
              <a:avLst/>
              <a:gdLst/>
              <a:ahLst/>
              <a:cxnLst/>
              <a:rect l="l" t="t" r="r" b="b"/>
              <a:pathLst>
                <a:path w="2665729">
                  <a:moveTo>
                    <a:pt x="0" y="0"/>
                  </a:moveTo>
                  <a:lnTo>
                    <a:pt x="2665413" y="1"/>
                  </a:lnTo>
                </a:path>
              </a:pathLst>
            </a:custGeom>
            <a:ln w="63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5165124" y="741362"/>
              <a:ext cx="6416040" cy="635"/>
            </a:xfrm>
            <a:custGeom>
              <a:avLst/>
              <a:gdLst/>
              <a:ahLst/>
              <a:cxnLst/>
              <a:rect l="l" t="t" r="r" b="b"/>
              <a:pathLst>
                <a:path w="6416040" h="634">
                  <a:moveTo>
                    <a:pt x="0" y="42"/>
                  </a:moveTo>
                  <a:lnTo>
                    <a:pt x="6415689" y="0"/>
                  </a:lnTo>
                </a:path>
              </a:pathLst>
            </a:custGeom>
            <a:ln w="63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11580812" y="741362"/>
              <a:ext cx="611505" cy="0"/>
            </a:xfrm>
            <a:custGeom>
              <a:avLst/>
              <a:gdLst/>
              <a:ahLst/>
              <a:cxnLst/>
              <a:rect l="l" t="t" r="r" b="b"/>
              <a:pathLst>
                <a:path w="611504">
                  <a:moveTo>
                    <a:pt x="0" y="0"/>
                  </a:moveTo>
                  <a:lnTo>
                    <a:pt x="611187" y="1"/>
                  </a:lnTo>
                </a:path>
              </a:pathLst>
            </a:custGeom>
            <a:ln w="63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132172" y="0"/>
              <a:ext cx="7059930" cy="692785"/>
            </a:xfrm>
            <a:custGeom>
              <a:avLst/>
              <a:gdLst/>
              <a:ahLst/>
              <a:cxnLst/>
              <a:rect l="l" t="t" r="r" b="b"/>
              <a:pathLst>
                <a:path w="7059930" h="692785">
                  <a:moveTo>
                    <a:pt x="0" y="115448"/>
                  </a:moveTo>
                  <a:lnTo>
                    <a:pt x="9072" y="70510"/>
                  </a:lnTo>
                  <a:lnTo>
                    <a:pt x="33813" y="33813"/>
                  </a:lnTo>
                  <a:lnTo>
                    <a:pt x="70510" y="9072"/>
                  </a:lnTo>
                  <a:lnTo>
                    <a:pt x="115447" y="0"/>
                  </a:lnTo>
                  <a:lnTo>
                    <a:pt x="6944379" y="0"/>
                  </a:lnTo>
                  <a:lnTo>
                    <a:pt x="6989316" y="9072"/>
                  </a:lnTo>
                  <a:lnTo>
                    <a:pt x="7026013" y="33813"/>
                  </a:lnTo>
                  <a:lnTo>
                    <a:pt x="7050754" y="70510"/>
                  </a:lnTo>
                  <a:lnTo>
                    <a:pt x="7059827" y="115448"/>
                  </a:lnTo>
                  <a:lnTo>
                    <a:pt x="7059827" y="577247"/>
                  </a:lnTo>
                  <a:lnTo>
                    <a:pt x="7050754" y="622185"/>
                  </a:lnTo>
                  <a:lnTo>
                    <a:pt x="7026013" y="658882"/>
                  </a:lnTo>
                  <a:lnTo>
                    <a:pt x="6989316" y="683623"/>
                  </a:lnTo>
                  <a:lnTo>
                    <a:pt x="6944379" y="692696"/>
                  </a:lnTo>
                  <a:lnTo>
                    <a:pt x="115447" y="692696"/>
                  </a:lnTo>
                  <a:lnTo>
                    <a:pt x="70510" y="683623"/>
                  </a:lnTo>
                  <a:lnTo>
                    <a:pt x="33813" y="658882"/>
                  </a:lnTo>
                  <a:lnTo>
                    <a:pt x="9072" y="622185"/>
                  </a:lnTo>
                  <a:lnTo>
                    <a:pt x="0" y="577247"/>
                  </a:lnTo>
                  <a:lnTo>
                    <a:pt x="0" y="115448"/>
                  </a:lnTo>
                  <a:close/>
                </a:path>
              </a:pathLst>
            </a:custGeom>
            <a:ln w="63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>
            <a:spLocks noGrp="1"/>
          </p:cNvSpPr>
          <p:nvPr>
            <p:ph type="title"/>
          </p:nvPr>
        </p:nvSpPr>
        <p:spPr>
          <a:xfrm>
            <a:off x="6691204" y="60452"/>
            <a:ext cx="3942715" cy="5772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5080" indent="176530">
              <a:lnSpc>
                <a:spcPct val="101099"/>
              </a:lnSpc>
              <a:spcBef>
                <a:spcPts val="75"/>
              </a:spcBef>
            </a:pPr>
            <a:r>
              <a:rPr i="1" spc="-5" dirty="0">
                <a:latin typeface="Tahoma"/>
                <a:cs typeface="Tahoma"/>
              </a:rPr>
              <a:t>ОРГАНИЗАЦИИ, НАПРАВЛЯЮЩИЕ  НА МЕДИЦИНСКУЮ</a:t>
            </a:r>
            <a:r>
              <a:rPr i="1" spc="-70" dirty="0">
                <a:latin typeface="Tahoma"/>
                <a:cs typeface="Tahoma"/>
              </a:rPr>
              <a:t> </a:t>
            </a:r>
            <a:r>
              <a:rPr i="1" spc="-5" dirty="0">
                <a:latin typeface="Tahoma"/>
                <a:cs typeface="Tahoma"/>
              </a:rPr>
              <a:t>РЕАБИЛИТАЦИЮ</a:t>
            </a:r>
          </a:p>
        </p:txBody>
      </p:sp>
      <p:sp>
        <p:nvSpPr>
          <p:cNvPr id="51" name="object 51"/>
          <p:cNvSpPr/>
          <p:nvPr/>
        </p:nvSpPr>
        <p:spPr>
          <a:xfrm>
            <a:off x="1189745" y="310521"/>
            <a:ext cx="767533" cy="721895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801370"/>
          </a:xfrm>
          <a:prstGeom prst="rect">
            <a:avLst/>
          </a:prstGeom>
          <a:ln w="6350">
            <a:solidFill>
              <a:srgbClr val="4472C4"/>
            </a:solidFill>
          </a:ln>
        </p:spPr>
        <p:txBody>
          <a:bodyPr vert="horz" wrap="square" lIns="0" tIns="10604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835"/>
              </a:spcBef>
            </a:pPr>
            <a:r>
              <a:rPr sz="3200" spc="-130" dirty="0">
                <a:latin typeface="Calibri"/>
                <a:cs typeface="Calibri"/>
              </a:rPr>
              <a:t>Где </a:t>
            </a:r>
            <a:r>
              <a:rPr sz="3200" spc="-15" dirty="0">
                <a:latin typeface="Calibri"/>
                <a:cs typeface="Calibri"/>
              </a:rPr>
              <a:t>проводится медицинская</a:t>
            </a:r>
            <a:r>
              <a:rPr sz="3200" spc="125" dirty="0">
                <a:latin typeface="Calibri"/>
                <a:cs typeface="Calibri"/>
              </a:rPr>
              <a:t> </a:t>
            </a:r>
            <a:r>
              <a:rPr sz="3200" spc="-5" dirty="0">
                <a:latin typeface="Calibri"/>
                <a:cs typeface="Calibri"/>
              </a:rPr>
              <a:t>реабилитация?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075754" y="1600199"/>
            <a:ext cx="859932" cy="4525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99801" y="2358298"/>
            <a:ext cx="2820579" cy="8599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99801" y="3433216"/>
            <a:ext cx="2820579" cy="859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99801" y="4508132"/>
            <a:ext cx="2820579" cy="8599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3072579" y="1597025"/>
          <a:ext cx="4254500" cy="4532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9790"/>
                <a:gridCol w="281940"/>
                <a:gridCol w="281940"/>
                <a:gridCol w="2820669"/>
              </a:tblGrid>
              <a:tr h="758097">
                <a:tc rowSpan="1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9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862965" marR="61594" indent="-793115">
                        <a:lnSpc>
                          <a:spcPct val="128200"/>
                        </a:lnSpc>
                        <a:spcBef>
                          <a:spcPts val="275"/>
                        </a:spcBef>
                      </a:pPr>
                      <a:r>
                        <a:rPr sz="1700" spc="-10" dirty="0">
                          <a:latin typeface="Calibri"/>
                          <a:cs typeface="Calibri"/>
                        </a:rPr>
                        <a:t>Круглосуточных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стационаров  ОРИТ+ </a:t>
                      </a:r>
                      <a:r>
                        <a:rPr sz="1700" dirty="0">
                          <a:latin typeface="Calibri"/>
                          <a:cs typeface="Calibri"/>
                        </a:rPr>
                        <a:t>ОМР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34925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</a:tr>
              <a:tr h="4299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34599C"/>
                      </a:solidFill>
                      <a:prstDash val="solid"/>
                    </a:lnR>
                    <a:lnB w="9525">
                      <a:solidFill>
                        <a:srgbClr val="3459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34599C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34599C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4925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</a:tr>
              <a:tr h="2149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34599C"/>
                      </a:solidFill>
                      <a:prstDash val="solid"/>
                    </a:lnR>
                    <a:lnB w="9525">
                      <a:solidFill>
                        <a:srgbClr val="34599C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34599C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96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34599C"/>
                      </a:solidFill>
                      <a:prstDash val="solid"/>
                    </a:lnR>
                    <a:lnB w="9525">
                      <a:solidFill>
                        <a:srgbClr val="34599C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34599C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B w="9525">
                      <a:solidFill>
                        <a:srgbClr val="34599C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</a:tr>
              <a:tr h="429967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34599C"/>
                      </a:solidFill>
                      <a:prstDash val="solid"/>
                    </a:lnR>
                    <a:lnT w="9525">
                      <a:solidFill>
                        <a:srgbClr val="34599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34599C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34599C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</a:tr>
              <a:tr h="21498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34599C"/>
                      </a:solidFill>
                      <a:prstDash val="solid"/>
                    </a:lnR>
                    <a:lnT w="9525">
                      <a:solidFill>
                        <a:srgbClr val="34599C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34599C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42996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34599C"/>
                      </a:solidFill>
                      <a:prstDash val="solid"/>
                    </a:lnR>
                    <a:lnT w="9525">
                      <a:solidFill>
                        <a:srgbClr val="34599C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34599C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B w="9525">
                      <a:solidFill>
                        <a:srgbClr val="34599C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 marL="175260" marR="168910" indent="384175">
                        <a:lnSpc>
                          <a:spcPts val="1900"/>
                        </a:lnSpc>
                        <a:spcBef>
                          <a:spcPts val="1405"/>
                        </a:spcBef>
                      </a:pPr>
                      <a:r>
                        <a:rPr sz="1700" spc="-5" dirty="0">
                          <a:latin typeface="Calibri"/>
                          <a:cs typeface="Calibri"/>
                        </a:rPr>
                        <a:t>Вне стационарных  медицинских</a:t>
                      </a:r>
                      <a:r>
                        <a:rPr sz="1700" spc="-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700" spc="-5" dirty="0">
                          <a:latin typeface="Calibri"/>
                          <a:cs typeface="Calibri"/>
                        </a:rPr>
                        <a:t>организаций</a:t>
                      </a:r>
                      <a:endParaRPr sz="1700">
                        <a:latin typeface="Calibri"/>
                        <a:cs typeface="Calibri"/>
                      </a:endParaRPr>
                    </a:p>
                  </a:txBody>
                  <a:tcPr marL="0" marR="0" marT="178435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</a:tr>
              <a:tr h="42996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78435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</a:tr>
              <a:tr h="75810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  <a:lnR w="9525">
                      <a:solidFill>
                        <a:srgbClr val="ED7D31"/>
                      </a:solidFill>
                      <a:prstDash val="solid"/>
                    </a:lnR>
                    <a:lnT w="9525">
                      <a:solidFill>
                        <a:srgbClr val="ED7D31"/>
                      </a:solidFill>
                      <a:prstDash val="solid"/>
                    </a:lnT>
                    <a:lnB w="9525">
                      <a:solidFill>
                        <a:srgbClr val="ED7D31"/>
                      </a:solidFill>
                      <a:prstDash val="solid"/>
                    </a:lnB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ED7D31"/>
                      </a:solidFill>
                      <a:prstDash val="solid"/>
                    </a:ln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7527535" y="2618406"/>
            <a:ext cx="2962583" cy="57390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7409688" y="3340608"/>
            <a:ext cx="3136900" cy="1033780"/>
            <a:chOff x="7409688" y="3340608"/>
            <a:chExt cx="3136900" cy="1033780"/>
          </a:xfrm>
        </p:grpSpPr>
        <p:sp>
          <p:nvSpPr>
            <p:cNvPr id="10" name="object 10"/>
            <p:cNvSpPr/>
            <p:nvPr/>
          </p:nvSpPr>
          <p:spPr>
            <a:xfrm>
              <a:off x="7409688" y="3340608"/>
              <a:ext cx="3136392" cy="103327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8196072" y="3724656"/>
              <a:ext cx="1572768" cy="31394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469118" y="3380586"/>
              <a:ext cx="3017823" cy="91440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8256025" y="3765738"/>
              <a:ext cx="1455382" cy="195423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/>
          <p:nvPr/>
        </p:nvSpPr>
        <p:spPr>
          <a:xfrm>
            <a:off x="7465945" y="1597025"/>
            <a:ext cx="2992759" cy="9207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465944" y="4459603"/>
            <a:ext cx="3024174" cy="6347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527536" y="5229485"/>
            <a:ext cx="2962583" cy="59192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497360" y="5894388"/>
            <a:ext cx="2992759" cy="46354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220967" y="1874520"/>
            <a:ext cx="5636260" cy="4598670"/>
            <a:chOff x="6220967" y="1874520"/>
            <a:chExt cx="5636260" cy="4598670"/>
          </a:xfrm>
        </p:grpSpPr>
        <p:sp>
          <p:nvSpPr>
            <p:cNvPr id="3" name="object 3"/>
            <p:cNvSpPr/>
            <p:nvPr/>
          </p:nvSpPr>
          <p:spPr>
            <a:xfrm>
              <a:off x="6220967" y="1874520"/>
              <a:ext cx="5635751" cy="3526535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8732086" y="5434719"/>
              <a:ext cx="926465" cy="1026160"/>
            </a:xfrm>
            <a:custGeom>
              <a:avLst/>
              <a:gdLst/>
              <a:ahLst/>
              <a:cxnLst/>
              <a:rect l="l" t="t" r="r" b="b"/>
              <a:pathLst>
                <a:path w="926465" h="1026160">
                  <a:moveTo>
                    <a:pt x="413517" y="0"/>
                  </a:moveTo>
                  <a:lnTo>
                    <a:pt x="413517" y="512805"/>
                  </a:lnTo>
                  <a:lnTo>
                    <a:pt x="0" y="816074"/>
                  </a:lnTo>
                  <a:lnTo>
                    <a:pt x="30642" y="853948"/>
                  </a:lnTo>
                  <a:lnTo>
                    <a:pt x="64419" y="888445"/>
                  </a:lnTo>
                  <a:lnTo>
                    <a:pt x="101048" y="919421"/>
                  </a:lnTo>
                  <a:lnTo>
                    <a:pt x="140246" y="946732"/>
                  </a:lnTo>
                  <a:lnTo>
                    <a:pt x="181729" y="970236"/>
                  </a:lnTo>
                  <a:lnTo>
                    <a:pt x="225215" y="989788"/>
                  </a:lnTo>
                  <a:lnTo>
                    <a:pt x="270420" y="1005245"/>
                  </a:lnTo>
                  <a:lnTo>
                    <a:pt x="317060" y="1016463"/>
                  </a:lnTo>
                  <a:lnTo>
                    <a:pt x="364854" y="1023299"/>
                  </a:lnTo>
                  <a:lnTo>
                    <a:pt x="413517" y="1025610"/>
                  </a:lnTo>
                  <a:lnTo>
                    <a:pt x="460192" y="1023514"/>
                  </a:lnTo>
                  <a:lnTo>
                    <a:pt x="505694" y="1017348"/>
                  </a:lnTo>
                  <a:lnTo>
                    <a:pt x="549840" y="1007292"/>
                  </a:lnTo>
                  <a:lnTo>
                    <a:pt x="592451" y="993527"/>
                  </a:lnTo>
                  <a:lnTo>
                    <a:pt x="633344" y="976235"/>
                  </a:lnTo>
                  <a:lnTo>
                    <a:pt x="672339" y="955597"/>
                  </a:lnTo>
                  <a:lnTo>
                    <a:pt x="709254" y="931793"/>
                  </a:lnTo>
                  <a:lnTo>
                    <a:pt x="743910" y="905004"/>
                  </a:lnTo>
                  <a:lnTo>
                    <a:pt x="776124" y="875413"/>
                  </a:lnTo>
                  <a:lnTo>
                    <a:pt x="805716" y="843198"/>
                  </a:lnTo>
                  <a:lnTo>
                    <a:pt x="832504" y="808543"/>
                  </a:lnTo>
                  <a:lnTo>
                    <a:pt x="856308" y="771627"/>
                  </a:lnTo>
                  <a:lnTo>
                    <a:pt x="876947" y="732632"/>
                  </a:lnTo>
                  <a:lnTo>
                    <a:pt x="894239" y="691739"/>
                  </a:lnTo>
                  <a:lnTo>
                    <a:pt x="908003" y="649129"/>
                  </a:lnTo>
                  <a:lnTo>
                    <a:pt x="918059" y="604982"/>
                  </a:lnTo>
                  <a:lnTo>
                    <a:pt x="924225" y="559481"/>
                  </a:lnTo>
                  <a:lnTo>
                    <a:pt x="926321" y="512805"/>
                  </a:lnTo>
                  <a:lnTo>
                    <a:pt x="924225" y="466129"/>
                  </a:lnTo>
                  <a:lnTo>
                    <a:pt x="918059" y="420628"/>
                  </a:lnTo>
                  <a:lnTo>
                    <a:pt x="908003" y="376481"/>
                  </a:lnTo>
                  <a:lnTo>
                    <a:pt x="894239" y="333871"/>
                  </a:lnTo>
                  <a:lnTo>
                    <a:pt x="876947" y="292977"/>
                  </a:lnTo>
                  <a:lnTo>
                    <a:pt x="856308" y="253982"/>
                  </a:lnTo>
                  <a:lnTo>
                    <a:pt x="832504" y="217066"/>
                  </a:lnTo>
                  <a:lnTo>
                    <a:pt x="805716" y="182411"/>
                  </a:lnTo>
                  <a:lnTo>
                    <a:pt x="776124" y="150197"/>
                  </a:lnTo>
                  <a:lnTo>
                    <a:pt x="743910" y="120605"/>
                  </a:lnTo>
                  <a:lnTo>
                    <a:pt x="709254" y="93816"/>
                  </a:lnTo>
                  <a:lnTo>
                    <a:pt x="672339" y="70012"/>
                  </a:lnTo>
                  <a:lnTo>
                    <a:pt x="633344" y="49374"/>
                  </a:lnTo>
                  <a:lnTo>
                    <a:pt x="592451" y="32082"/>
                  </a:lnTo>
                  <a:lnTo>
                    <a:pt x="549840" y="18317"/>
                  </a:lnTo>
                  <a:lnTo>
                    <a:pt x="505694" y="8261"/>
                  </a:lnTo>
                  <a:lnTo>
                    <a:pt x="460192" y="2095"/>
                  </a:lnTo>
                  <a:lnTo>
                    <a:pt x="413517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8732087" y="5434719"/>
              <a:ext cx="926465" cy="1026160"/>
            </a:xfrm>
            <a:custGeom>
              <a:avLst/>
              <a:gdLst/>
              <a:ahLst/>
              <a:cxnLst/>
              <a:rect l="l" t="t" r="r" b="b"/>
              <a:pathLst>
                <a:path w="926465" h="1026160">
                  <a:moveTo>
                    <a:pt x="413517" y="0"/>
                  </a:moveTo>
                  <a:lnTo>
                    <a:pt x="460193" y="2095"/>
                  </a:lnTo>
                  <a:lnTo>
                    <a:pt x="505694" y="8261"/>
                  </a:lnTo>
                  <a:lnTo>
                    <a:pt x="549841" y="18317"/>
                  </a:lnTo>
                  <a:lnTo>
                    <a:pt x="592451" y="32082"/>
                  </a:lnTo>
                  <a:lnTo>
                    <a:pt x="633344" y="49374"/>
                  </a:lnTo>
                  <a:lnTo>
                    <a:pt x="672339" y="70012"/>
                  </a:lnTo>
                  <a:lnTo>
                    <a:pt x="709255" y="93816"/>
                  </a:lnTo>
                  <a:lnTo>
                    <a:pt x="743911" y="120605"/>
                  </a:lnTo>
                  <a:lnTo>
                    <a:pt x="776125" y="150197"/>
                  </a:lnTo>
                  <a:lnTo>
                    <a:pt x="805717" y="182411"/>
                  </a:lnTo>
                  <a:lnTo>
                    <a:pt x="832505" y="217066"/>
                  </a:lnTo>
                  <a:lnTo>
                    <a:pt x="856309" y="253982"/>
                  </a:lnTo>
                  <a:lnTo>
                    <a:pt x="876948" y="292977"/>
                  </a:lnTo>
                  <a:lnTo>
                    <a:pt x="894240" y="333870"/>
                  </a:lnTo>
                  <a:lnTo>
                    <a:pt x="908004" y="376481"/>
                  </a:lnTo>
                  <a:lnTo>
                    <a:pt x="918060" y="420627"/>
                  </a:lnTo>
                  <a:lnTo>
                    <a:pt x="924226" y="466129"/>
                  </a:lnTo>
                  <a:lnTo>
                    <a:pt x="926322" y="512805"/>
                  </a:lnTo>
                  <a:lnTo>
                    <a:pt x="924226" y="559480"/>
                  </a:lnTo>
                  <a:lnTo>
                    <a:pt x="918060" y="604982"/>
                  </a:lnTo>
                  <a:lnTo>
                    <a:pt x="908004" y="649128"/>
                  </a:lnTo>
                  <a:lnTo>
                    <a:pt x="894240" y="691739"/>
                  </a:lnTo>
                  <a:lnTo>
                    <a:pt x="876948" y="732632"/>
                  </a:lnTo>
                  <a:lnTo>
                    <a:pt x="856309" y="771627"/>
                  </a:lnTo>
                  <a:lnTo>
                    <a:pt x="832505" y="808543"/>
                  </a:lnTo>
                  <a:lnTo>
                    <a:pt x="805717" y="843198"/>
                  </a:lnTo>
                  <a:lnTo>
                    <a:pt x="776125" y="875412"/>
                  </a:lnTo>
                  <a:lnTo>
                    <a:pt x="743911" y="905004"/>
                  </a:lnTo>
                  <a:lnTo>
                    <a:pt x="709255" y="931793"/>
                  </a:lnTo>
                  <a:lnTo>
                    <a:pt x="672339" y="955597"/>
                  </a:lnTo>
                  <a:lnTo>
                    <a:pt x="633344" y="976235"/>
                  </a:lnTo>
                  <a:lnTo>
                    <a:pt x="592451" y="993527"/>
                  </a:lnTo>
                  <a:lnTo>
                    <a:pt x="549841" y="1007292"/>
                  </a:lnTo>
                  <a:lnTo>
                    <a:pt x="505694" y="1017348"/>
                  </a:lnTo>
                  <a:lnTo>
                    <a:pt x="460193" y="1023514"/>
                  </a:lnTo>
                  <a:lnTo>
                    <a:pt x="413517" y="1025610"/>
                  </a:lnTo>
                  <a:lnTo>
                    <a:pt x="364854" y="1023299"/>
                  </a:lnTo>
                  <a:lnTo>
                    <a:pt x="317061" y="1016463"/>
                  </a:lnTo>
                  <a:lnTo>
                    <a:pt x="270420" y="1005245"/>
                  </a:lnTo>
                  <a:lnTo>
                    <a:pt x="225215" y="989788"/>
                  </a:lnTo>
                  <a:lnTo>
                    <a:pt x="181729" y="970236"/>
                  </a:lnTo>
                  <a:lnTo>
                    <a:pt x="140246" y="946733"/>
                  </a:lnTo>
                  <a:lnTo>
                    <a:pt x="101048" y="919421"/>
                  </a:lnTo>
                  <a:lnTo>
                    <a:pt x="64419" y="888445"/>
                  </a:lnTo>
                  <a:lnTo>
                    <a:pt x="30642" y="853948"/>
                  </a:lnTo>
                  <a:lnTo>
                    <a:pt x="0" y="816074"/>
                  </a:lnTo>
                  <a:lnTo>
                    <a:pt x="413517" y="512805"/>
                  </a:lnTo>
                  <a:lnTo>
                    <a:pt x="413517" y="0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632841" y="5434719"/>
              <a:ext cx="513080" cy="816610"/>
            </a:xfrm>
            <a:custGeom>
              <a:avLst/>
              <a:gdLst/>
              <a:ahLst/>
              <a:cxnLst/>
              <a:rect l="l" t="t" r="r" b="b"/>
              <a:pathLst>
                <a:path w="513079" h="816610">
                  <a:moveTo>
                    <a:pt x="512762" y="0"/>
                  </a:moveTo>
                  <a:lnTo>
                    <a:pt x="458532" y="2874"/>
                  </a:lnTo>
                  <a:lnTo>
                    <a:pt x="405205" y="11406"/>
                  </a:lnTo>
                  <a:lnTo>
                    <a:pt x="353208" y="25453"/>
                  </a:lnTo>
                  <a:lnTo>
                    <a:pt x="302972" y="44876"/>
                  </a:lnTo>
                  <a:lnTo>
                    <a:pt x="254924" y="69534"/>
                  </a:lnTo>
                  <a:lnTo>
                    <a:pt x="209494" y="99287"/>
                  </a:lnTo>
                  <a:lnTo>
                    <a:pt x="173094" y="128580"/>
                  </a:lnTo>
                  <a:lnTo>
                    <a:pt x="140049" y="160462"/>
                  </a:lnTo>
                  <a:lnTo>
                    <a:pt x="110397" y="194679"/>
                  </a:lnTo>
                  <a:lnTo>
                    <a:pt x="84177" y="230978"/>
                  </a:lnTo>
                  <a:lnTo>
                    <a:pt x="61427" y="269106"/>
                  </a:lnTo>
                  <a:lnTo>
                    <a:pt x="42188" y="308810"/>
                  </a:lnTo>
                  <a:lnTo>
                    <a:pt x="26497" y="349837"/>
                  </a:lnTo>
                  <a:lnTo>
                    <a:pt x="14394" y="391934"/>
                  </a:lnTo>
                  <a:lnTo>
                    <a:pt x="5917" y="434847"/>
                  </a:lnTo>
                  <a:lnTo>
                    <a:pt x="1106" y="478325"/>
                  </a:lnTo>
                  <a:lnTo>
                    <a:pt x="0" y="522113"/>
                  </a:lnTo>
                  <a:lnTo>
                    <a:pt x="2636" y="565958"/>
                  </a:lnTo>
                  <a:lnTo>
                    <a:pt x="9055" y="609609"/>
                  </a:lnTo>
                  <a:lnTo>
                    <a:pt x="19295" y="652811"/>
                  </a:lnTo>
                  <a:lnTo>
                    <a:pt x="33395" y="695311"/>
                  </a:lnTo>
                  <a:lnTo>
                    <a:pt x="51394" y="736857"/>
                  </a:lnTo>
                  <a:lnTo>
                    <a:pt x="73331" y="777196"/>
                  </a:lnTo>
                  <a:lnTo>
                    <a:pt x="99245" y="816074"/>
                  </a:lnTo>
                  <a:lnTo>
                    <a:pt x="512762" y="512805"/>
                  </a:lnTo>
                  <a:lnTo>
                    <a:pt x="512762" y="0"/>
                  </a:lnTo>
                  <a:close/>
                </a:path>
              </a:pathLst>
            </a:custGeom>
            <a:solidFill>
              <a:srgbClr val="F8CB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632842" y="5434720"/>
              <a:ext cx="513080" cy="816610"/>
            </a:xfrm>
            <a:custGeom>
              <a:avLst/>
              <a:gdLst/>
              <a:ahLst/>
              <a:cxnLst/>
              <a:rect l="l" t="t" r="r" b="b"/>
              <a:pathLst>
                <a:path w="513079" h="816610">
                  <a:moveTo>
                    <a:pt x="99245" y="816074"/>
                  </a:moveTo>
                  <a:lnTo>
                    <a:pt x="73331" y="777196"/>
                  </a:lnTo>
                  <a:lnTo>
                    <a:pt x="51394" y="736858"/>
                  </a:lnTo>
                  <a:lnTo>
                    <a:pt x="33395" y="695312"/>
                  </a:lnTo>
                  <a:lnTo>
                    <a:pt x="19295" y="652811"/>
                  </a:lnTo>
                  <a:lnTo>
                    <a:pt x="9055" y="609609"/>
                  </a:lnTo>
                  <a:lnTo>
                    <a:pt x="2636" y="565959"/>
                  </a:lnTo>
                  <a:lnTo>
                    <a:pt x="0" y="522113"/>
                  </a:lnTo>
                  <a:lnTo>
                    <a:pt x="1106" y="478325"/>
                  </a:lnTo>
                  <a:lnTo>
                    <a:pt x="5917" y="434847"/>
                  </a:lnTo>
                  <a:lnTo>
                    <a:pt x="14394" y="391934"/>
                  </a:lnTo>
                  <a:lnTo>
                    <a:pt x="26497" y="349837"/>
                  </a:lnTo>
                  <a:lnTo>
                    <a:pt x="42188" y="308810"/>
                  </a:lnTo>
                  <a:lnTo>
                    <a:pt x="61427" y="269106"/>
                  </a:lnTo>
                  <a:lnTo>
                    <a:pt x="84176" y="230978"/>
                  </a:lnTo>
                  <a:lnTo>
                    <a:pt x="110397" y="194679"/>
                  </a:lnTo>
                  <a:lnTo>
                    <a:pt x="140049" y="160462"/>
                  </a:lnTo>
                  <a:lnTo>
                    <a:pt x="173094" y="128581"/>
                  </a:lnTo>
                  <a:lnTo>
                    <a:pt x="209493" y="99287"/>
                  </a:lnTo>
                  <a:lnTo>
                    <a:pt x="254923" y="69534"/>
                  </a:lnTo>
                  <a:lnTo>
                    <a:pt x="302971" y="44876"/>
                  </a:lnTo>
                  <a:lnTo>
                    <a:pt x="353208" y="25453"/>
                  </a:lnTo>
                  <a:lnTo>
                    <a:pt x="405204" y="11406"/>
                  </a:lnTo>
                  <a:lnTo>
                    <a:pt x="458532" y="2874"/>
                  </a:lnTo>
                  <a:lnTo>
                    <a:pt x="512762" y="0"/>
                  </a:lnTo>
                  <a:lnTo>
                    <a:pt x="512762" y="512804"/>
                  </a:lnTo>
                  <a:lnTo>
                    <a:pt x="99245" y="816074"/>
                  </a:lnTo>
                  <a:close/>
                </a:path>
              </a:pathLst>
            </a:custGeom>
            <a:ln w="254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32900" y="5434723"/>
              <a:ext cx="25400" cy="513080"/>
            </a:xfrm>
            <a:custGeom>
              <a:avLst/>
              <a:gdLst/>
              <a:ahLst/>
              <a:cxnLst/>
              <a:rect l="l" t="t" r="r" b="b"/>
              <a:pathLst>
                <a:path w="25400" h="513079">
                  <a:moveTo>
                    <a:pt x="25400" y="0"/>
                  </a:moveTo>
                  <a:lnTo>
                    <a:pt x="0" y="0"/>
                  </a:lnTo>
                  <a:lnTo>
                    <a:pt x="0" y="512813"/>
                  </a:lnTo>
                  <a:lnTo>
                    <a:pt x="25400" y="512813"/>
                  </a:lnTo>
                  <a:lnTo>
                    <a:pt x="25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9603028" y="5751197"/>
              <a:ext cx="1598930" cy="428625"/>
            </a:xfrm>
            <a:custGeom>
              <a:avLst/>
              <a:gdLst/>
              <a:ahLst/>
              <a:cxnLst/>
              <a:rect l="l" t="t" r="r" b="b"/>
              <a:pathLst>
                <a:path w="1598929" h="428625">
                  <a:moveTo>
                    <a:pt x="1598400" y="0"/>
                  </a:moveTo>
                  <a:lnTo>
                    <a:pt x="165962" y="0"/>
                  </a:lnTo>
                  <a:lnTo>
                    <a:pt x="165962" y="245654"/>
                  </a:lnTo>
                  <a:lnTo>
                    <a:pt x="0" y="428113"/>
                  </a:lnTo>
                  <a:lnTo>
                    <a:pt x="165962" y="350936"/>
                  </a:lnTo>
                  <a:lnTo>
                    <a:pt x="165962" y="421123"/>
                  </a:lnTo>
                  <a:lnTo>
                    <a:pt x="1598400" y="421123"/>
                  </a:lnTo>
                  <a:lnTo>
                    <a:pt x="15984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9603029" y="5751197"/>
              <a:ext cx="1598930" cy="428625"/>
            </a:xfrm>
            <a:custGeom>
              <a:avLst/>
              <a:gdLst/>
              <a:ahLst/>
              <a:cxnLst/>
              <a:rect l="l" t="t" r="r" b="b"/>
              <a:pathLst>
                <a:path w="1598929" h="428625">
                  <a:moveTo>
                    <a:pt x="165961" y="0"/>
                  </a:moveTo>
                  <a:lnTo>
                    <a:pt x="404701" y="0"/>
                  </a:lnTo>
                  <a:lnTo>
                    <a:pt x="762811" y="0"/>
                  </a:lnTo>
                  <a:lnTo>
                    <a:pt x="1598400" y="0"/>
                  </a:lnTo>
                  <a:lnTo>
                    <a:pt x="1598400" y="245655"/>
                  </a:lnTo>
                  <a:lnTo>
                    <a:pt x="1598400" y="350935"/>
                  </a:lnTo>
                  <a:lnTo>
                    <a:pt x="1598400" y="421123"/>
                  </a:lnTo>
                  <a:lnTo>
                    <a:pt x="762811" y="421123"/>
                  </a:lnTo>
                  <a:lnTo>
                    <a:pt x="404701" y="421123"/>
                  </a:lnTo>
                  <a:lnTo>
                    <a:pt x="165961" y="421123"/>
                  </a:lnTo>
                  <a:lnTo>
                    <a:pt x="165961" y="350935"/>
                  </a:lnTo>
                  <a:lnTo>
                    <a:pt x="0" y="428112"/>
                  </a:lnTo>
                  <a:lnTo>
                    <a:pt x="165961" y="245655"/>
                  </a:lnTo>
                  <a:lnTo>
                    <a:pt x="165961" y="0"/>
                  </a:lnTo>
                  <a:close/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575149" y="5530974"/>
              <a:ext cx="2113280" cy="610870"/>
            </a:xfrm>
            <a:custGeom>
              <a:avLst/>
              <a:gdLst/>
              <a:ahLst/>
              <a:cxnLst/>
              <a:rect l="l" t="t" r="r" b="b"/>
              <a:pathLst>
                <a:path w="2113279" h="610870">
                  <a:moveTo>
                    <a:pt x="1843090" y="0"/>
                  </a:moveTo>
                  <a:lnTo>
                    <a:pt x="0" y="0"/>
                  </a:lnTo>
                  <a:lnTo>
                    <a:pt x="0" y="610473"/>
                  </a:lnTo>
                  <a:lnTo>
                    <a:pt x="1843090" y="610473"/>
                  </a:lnTo>
                  <a:lnTo>
                    <a:pt x="1843090" y="254364"/>
                  </a:lnTo>
                  <a:lnTo>
                    <a:pt x="2113028" y="184765"/>
                  </a:lnTo>
                  <a:lnTo>
                    <a:pt x="1843090" y="101744"/>
                  </a:lnTo>
                  <a:lnTo>
                    <a:pt x="18430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575149" y="5530974"/>
              <a:ext cx="2113280" cy="610870"/>
            </a:xfrm>
            <a:custGeom>
              <a:avLst/>
              <a:gdLst/>
              <a:ahLst/>
              <a:cxnLst/>
              <a:rect l="l" t="t" r="r" b="b"/>
              <a:pathLst>
                <a:path w="2113279" h="610870">
                  <a:moveTo>
                    <a:pt x="0" y="0"/>
                  </a:moveTo>
                  <a:lnTo>
                    <a:pt x="1075136" y="0"/>
                  </a:lnTo>
                  <a:lnTo>
                    <a:pt x="1535908" y="0"/>
                  </a:lnTo>
                  <a:lnTo>
                    <a:pt x="1843090" y="0"/>
                  </a:lnTo>
                  <a:lnTo>
                    <a:pt x="1843090" y="101745"/>
                  </a:lnTo>
                  <a:lnTo>
                    <a:pt x="2113029" y="184766"/>
                  </a:lnTo>
                  <a:lnTo>
                    <a:pt x="1843090" y="254364"/>
                  </a:lnTo>
                  <a:lnTo>
                    <a:pt x="1843090" y="610474"/>
                  </a:lnTo>
                  <a:lnTo>
                    <a:pt x="1535908" y="610474"/>
                  </a:lnTo>
                  <a:lnTo>
                    <a:pt x="1075136" y="610474"/>
                  </a:lnTo>
                  <a:lnTo>
                    <a:pt x="0" y="610474"/>
                  </a:lnTo>
                  <a:lnTo>
                    <a:pt x="0" y="254364"/>
                  </a:lnTo>
                  <a:lnTo>
                    <a:pt x="0" y="101745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/>
          <p:nvPr/>
        </p:nvSpPr>
        <p:spPr>
          <a:xfrm>
            <a:off x="332231" y="960119"/>
            <a:ext cx="5550408" cy="762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03931" y="1041908"/>
            <a:ext cx="5607685" cy="350456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2237105" marR="407034" indent="-1619250">
              <a:lnSpc>
                <a:spcPts val="2090"/>
              </a:lnSpc>
              <a:spcBef>
                <a:spcPts val="225"/>
              </a:spcBef>
            </a:pPr>
            <a:r>
              <a:rPr sz="1800" spc="-30" dirty="0">
                <a:latin typeface="Calibri"/>
                <a:cs typeface="Calibri"/>
              </a:rPr>
              <a:t>Аудит </a:t>
            </a:r>
            <a:r>
              <a:rPr sz="1800" dirty="0">
                <a:latin typeface="Calibri"/>
                <a:cs typeface="Calibri"/>
              </a:rPr>
              <a:t>в </a:t>
            </a:r>
            <a:r>
              <a:rPr sz="1800" spc="-10" dirty="0">
                <a:latin typeface="Calibri"/>
                <a:cs typeface="Calibri"/>
              </a:rPr>
              <a:t>рамках </a:t>
            </a:r>
            <a:r>
              <a:rPr sz="1800" spc="-5" dirty="0">
                <a:latin typeface="Calibri"/>
                <a:cs typeface="Calibri"/>
              </a:rPr>
              <a:t>реализации пилотного </a:t>
            </a:r>
            <a:r>
              <a:rPr sz="1800" dirty="0">
                <a:latin typeface="Calibri"/>
                <a:cs typeface="Calibri"/>
              </a:rPr>
              <a:t>проекта  в 18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регионах</a:t>
            </a:r>
            <a:endParaRPr sz="1800">
              <a:latin typeface="Calibri"/>
              <a:cs typeface="Calibri"/>
            </a:endParaRPr>
          </a:p>
          <a:p>
            <a:pPr marL="441325" marR="103505" indent="35560">
              <a:lnSpc>
                <a:spcPct val="100000"/>
              </a:lnSpc>
              <a:spcBef>
                <a:spcPts val="1964"/>
              </a:spcBef>
            </a:pPr>
            <a:r>
              <a:rPr sz="1600" b="1" spc="-25" dirty="0">
                <a:solidFill>
                  <a:srgbClr val="8497B0"/>
                </a:solidFill>
                <a:latin typeface="Calibri"/>
                <a:cs typeface="Calibri"/>
              </a:rPr>
              <a:t>Аудит </a:t>
            </a:r>
            <a:r>
              <a:rPr sz="1600" b="1" spc="-5" dirty="0">
                <a:solidFill>
                  <a:srgbClr val="8497B0"/>
                </a:solidFill>
                <a:latin typeface="Calibri"/>
                <a:cs typeface="Calibri"/>
              </a:rPr>
              <a:t>Союза </a:t>
            </a:r>
            <a:r>
              <a:rPr sz="1600" b="1" spc="-10" dirty="0">
                <a:solidFill>
                  <a:srgbClr val="8497B0"/>
                </a:solidFill>
                <a:latin typeface="Calibri"/>
                <a:cs typeface="Calibri"/>
              </a:rPr>
              <a:t>реабилитологов </a:t>
            </a:r>
            <a:r>
              <a:rPr sz="1600" b="1" spc="-5" dirty="0">
                <a:solidFill>
                  <a:srgbClr val="8497B0"/>
                </a:solidFill>
                <a:latin typeface="Calibri"/>
                <a:cs typeface="Calibri"/>
              </a:rPr>
              <a:t>России </a:t>
            </a:r>
            <a:r>
              <a:rPr sz="1600" b="1" dirty="0">
                <a:solidFill>
                  <a:srgbClr val="8497B0"/>
                </a:solidFill>
                <a:latin typeface="Calibri"/>
                <a:cs typeface="Calibri"/>
              </a:rPr>
              <a:t>с </a:t>
            </a:r>
            <a:r>
              <a:rPr sz="1600" b="1" spc="-10" dirty="0">
                <a:solidFill>
                  <a:srgbClr val="8497B0"/>
                </a:solidFill>
                <a:latin typeface="Calibri"/>
                <a:cs typeface="Calibri"/>
              </a:rPr>
              <a:t>представителями  международных </a:t>
            </a:r>
            <a:r>
              <a:rPr sz="1600" b="1" spc="-5" dirty="0">
                <a:solidFill>
                  <a:srgbClr val="8497B0"/>
                </a:solidFill>
                <a:latin typeface="Calibri"/>
                <a:cs typeface="Calibri"/>
              </a:rPr>
              <a:t>научных профессиональных</a:t>
            </a:r>
            <a:r>
              <a:rPr sz="1600" b="1" spc="10" dirty="0">
                <a:solidFill>
                  <a:srgbClr val="8497B0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8497B0"/>
                </a:solidFill>
                <a:latin typeface="Calibri"/>
                <a:cs typeface="Calibri"/>
              </a:rPr>
              <a:t>сообществ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ts val="1895"/>
              </a:lnSpc>
            </a:pPr>
            <a:r>
              <a:rPr sz="1600" spc="-10" dirty="0">
                <a:latin typeface="Calibri"/>
                <a:cs typeface="Calibri"/>
              </a:rPr>
              <a:t>Оценка:</a:t>
            </a:r>
            <a:endParaRPr sz="1600">
              <a:latin typeface="Calibri"/>
              <a:cs typeface="Calibri"/>
            </a:endParaRPr>
          </a:p>
          <a:p>
            <a:pPr marL="58419">
              <a:lnSpc>
                <a:spcPts val="1910"/>
              </a:lnSpc>
              <a:spcBef>
                <a:spcPts val="70"/>
              </a:spcBef>
            </a:pPr>
            <a:r>
              <a:rPr sz="1600" dirty="0">
                <a:latin typeface="Calibri"/>
                <a:cs typeface="Calibri"/>
              </a:rPr>
              <a:t>- </a:t>
            </a:r>
            <a:r>
              <a:rPr sz="1600" spc="-5" dirty="0">
                <a:latin typeface="Calibri"/>
                <a:cs typeface="Calibri"/>
              </a:rPr>
              <a:t>структура реабилитационных</a:t>
            </a:r>
            <a:r>
              <a:rPr sz="1600" spc="-15" dirty="0">
                <a:latin typeface="Calibri"/>
                <a:cs typeface="Calibri"/>
              </a:rPr>
              <a:t> подразделений</a:t>
            </a:r>
            <a:endParaRPr sz="1600">
              <a:latin typeface="Calibri"/>
              <a:cs typeface="Calibri"/>
            </a:endParaRPr>
          </a:p>
          <a:p>
            <a:pPr marL="58419">
              <a:lnSpc>
                <a:spcPts val="1895"/>
              </a:lnSpc>
            </a:pPr>
            <a:r>
              <a:rPr sz="1600" dirty="0">
                <a:latin typeface="Calibri"/>
                <a:cs typeface="Calibri"/>
              </a:rPr>
              <a:t>- </a:t>
            </a:r>
            <a:r>
              <a:rPr sz="1600" spc="-5" dirty="0">
                <a:latin typeface="Calibri"/>
                <a:cs typeface="Calibri"/>
              </a:rPr>
              <a:t>организация</a:t>
            </a:r>
            <a:r>
              <a:rPr sz="1600" spc="-10" dirty="0">
                <a:latin typeface="Calibri"/>
                <a:cs typeface="Calibri"/>
              </a:rPr>
              <a:t> процесса</a:t>
            </a:r>
            <a:endParaRPr sz="1600">
              <a:latin typeface="Calibri"/>
              <a:cs typeface="Calibri"/>
            </a:endParaRPr>
          </a:p>
          <a:p>
            <a:pPr marL="58419">
              <a:lnSpc>
                <a:spcPts val="1910"/>
              </a:lnSpc>
            </a:pPr>
            <a:r>
              <a:rPr sz="1600" dirty="0">
                <a:latin typeface="Calibri"/>
                <a:cs typeface="Calibri"/>
              </a:rPr>
              <a:t>-</a:t>
            </a:r>
            <a:r>
              <a:rPr sz="1600" spc="-10" dirty="0">
                <a:latin typeface="Calibri"/>
                <a:cs typeface="Calibri"/>
              </a:rPr>
              <a:t> технологии</a:t>
            </a:r>
            <a:endParaRPr sz="1600">
              <a:latin typeface="Calibri"/>
              <a:cs typeface="Calibri"/>
            </a:endParaRPr>
          </a:p>
          <a:p>
            <a:pPr marL="12700" marR="1317625" indent="45720">
              <a:lnSpc>
                <a:spcPts val="1900"/>
              </a:lnSpc>
              <a:spcBef>
                <a:spcPts val="80"/>
              </a:spcBef>
            </a:pPr>
            <a:r>
              <a:rPr sz="1600" dirty="0">
                <a:latin typeface="Calibri"/>
                <a:cs typeface="Calibri"/>
              </a:rPr>
              <a:t>- </a:t>
            </a:r>
            <a:r>
              <a:rPr sz="1600" spc="-5" dirty="0">
                <a:latin typeface="Calibri"/>
                <a:cs typeface="Calibri"/>
              </a:rPr>
              <a:t>выбор референсного центра </a:t>
            </a:r>
            <a:r>
              <a:rPr sz="1600" dirty="0">
                <a:latin typeface="Calibri"/>
                <a:cs typeface="Calibri"/>
              </a:rPr>
              <a:t>по </a:t>
            </a:r>
            <a:r>
              <a:rPr sz="1600" spc="-5" dirty="0">
                <a:latin typeface="Calibri"/>
                <a:cs typeface="Calibri"/>
              </a:rPr>
              <a:t>обучению ФРМ  </a:t>
            </a:r>
            <a:r>
              <a:rPr sz="1600" dirty="0">
                <a:latin typeface="Calibri"/>
                <a:cs typeface="Calibri"/>
              </a:rPr>
              <a:t>(1 </a:t>
            </a:r>
            <a:r>
              <a:rPr sz="1600" spc="-5" dirty="0">
                <a:latin typeface="Calibri"/>
                <a:cs typeface="Calibri"/>
              </a:rPr>
              <a:t>на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субъект/фед.округ)</a:t>
            </a:r>
            <a:endParaRPr sz="1600">
              <a:latin typeface="Calibri"/>
              <a:cs typeface="Calibri"/>
            </a:endParaRPr>
          </a:p>
          <a:p>
            <a:pPr marL="329565" algn="ctr">
              <a:lnSpc>
                <a:spcPts val="1910"/>
              </a:lnSpc>
              <a:spcBef>
                <a:spcPts val="10"/>
              </a:spcBef>
            </a:pPr>
            <a:r>
              <a:rPr sz="1600" b="1" spc="-25" dirty="0">
                <a:solidFill>
                  <a:srgbClr val="8497B0"/>
                </a:solidFill>
                <a:latin typeface="Calibri"/>
                <a:cs typeface="Calibri"/>
              </a:rPr>
              <a:t>Аудит </a:t>
            </a:r>
            <a:r>
              <a:rPr sz="1600" b="1" dirty="0">
                <a:solidFill>
                  <a:srgbClr val="8497B0"/>
                </a:solidFill>
                <a:latin typeface="Calibri"/>
                <a:cs typeface="Calibri"/>
              </a:rPr>
              <a:t>на основе </a:t>
            </a:r>
            <a:r>
              <a:rPr sz="1600" b="1" spc="-10" dirty="0">
                <a:solidFill>
                  <a:srgbClr val="8497B0"/>
                </a:solidFill>
                <a:latin typeface="Calibri"/>
                <a:cs typeface="Calibri"/>
              </a:rPr>
              <a:t>Белой </a:t>
            </a:r>
            <a:r>
              <a:rPr sz="1600" b="1" spc="-5" dirty="0">
                <a:solidFill>
                  <a:srgbClr val="8497B0"/>
                </a:solidFill>
                <a:latin typeface="Calibri"/>
                <a:cs typeface="Calibri"/>
              </a:rPr>
              <a:t>Книгой по</a:t>
            </a:r>
            <a:r>
              <a:rPr sz="1600" b="1" spc="5" dirty="0">
                <a:solidFill>
                  <a:srgbClr val="8497B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8497B0"/>
                </a:solidFill>
                <a:latin typeface="Calibri"/>
                <a:cs typeface="Calibri"/>
              </a:rPr>
              <a:t>физической</a:t>
            </a:r>
            <a:endParaRPr sz="1600">
              <a:latin typeface="Calibri"/>
              <a:cs typeface="Calibri"/>
            </a:endParaRPr>
          </a:p>
          <a:p>
            <a:pPr marL="341630" marR="5080" indent="635" algn="ctr">
              <a:lnSpc>
                <a:spcPts val="1900"/>
              </a:lnSpc>
              <a:spcBef>
                <a:spcPts val="70"/>
              </a:spcBef>
            </a:pPr>
            <a:r>
              <a:rPr sz="1600" b="1" dirty="0">
                <a:solidFill>
                  <a:srgbClr val="8497B0"/>
                </a:solidFill>
                <a:latin typeface="Calibri"/>
                <a:cs typeface="Calibri"/>
              </a:rPr>
              <a:t>и </a:t>
            </a:r>
            <a:r>
              <a:rPr sz="1600" b="1" spc="-5" dirty="0">
                <a:solidFill>
                  <a:srgbClr val="8497B0"/>
                </a:solidFill>
                <a:latin typeface="Calibri"/>
                <a:cs typeface="Calibri"/>
              </a:rPr>
              <a:t>реабилитационной медицине </a:t>
            </a:r>
            <a:r>
              <a:rPr sz="1600" b="1" dirty="0">
                <a:solidFill>
                  <a:srgbClr val="8497B0"/>
                </a:solidFill>
                <a:latin typeface="Calibri"/>
                <a:cs typeface="Calibri"/>
              </a:rPr>
              <a:t>и </a:t>
            </a:r>
            <a:r>
              <a:rPr sz="1600" b="1" spc="-10" dirty="0">
                <a:solidFill>
                  <a:srgbClr val="8497B0"/>
                </a:solidFill>
                <a:latin typeface="Calibri"/>
                <a:cs typeface="Calibri"/>
              </a:rPr>
              <a:t>E-book </a:t>
            </a:r>
            <a:r>
              <a:rPr sz="1600" b="1" spc="-5" dirty="0">
                <a:solidFill>
                  <a:srgbClr val="8497B0"/>
                </a:solidFill>
                <a:latin typeface="Calibri"/>
                <a:cs typeface="Calibri"/>
              </a:rPr>
              <a:t>PRM, </a:t>
            </a:r>
            <a:r>
              <a:rPr sz="1600" b="1" dirty="0">
                <a:solidFill>
                  <a:srgbClr val="8497B0"/>
                </a:solidFill>
                <a:latin typeface="Calibri"/>
                <a:cs typeface="Calibri"/>
              </a:rPr>
              <a:t>а </a:t>
            </a:r>
            <a:r>
              <a:rPr sz="1600" b="1" spc="-10" dirty="0">
                <a:solidFill>
                  <a:srgbClr val="8497B0"/>
                </a:solidFill>
                <a:latin typeface="Calibri"/>
                <a:cs typeface="Calibri"/>
              </a:rPr>
              <a:t>также  международных рекомендаций </a:t>
            </a:r>
            <a:r>
              <a:rPr sz="1600" b="1" spc="-5" dirty="0">
                <a:solidFill>
                  <a:srgbClr val="8497B0"/>
                </a:solidFill>
                <a:latin typeface="Calibri"/>
                <a:cs typeface="Calibri"/>
              </a:rPr>
              <a:t>по профильной</a:t>
            </a:r>
            <a:r>
              <a:rPr sz="1600" b="1" spc="15" dirty="0">
                <a:solidFill>
                  <a:srgbClr val="8497B0"/>
                </a:solidFill>
                <a:latin typeface="Calibri"/>
                <a:cs typeface="Calibri"/>
              </a:rPr>
              <a:t> </a:t>
            </a:r>
            <a:r>
              <a:rPr sz="1600" b="1" spc="-10" dirty="0">
                <a:solidFill>
                  <a:srgbClr val="8497B0"/>
                </a:solidFill>
                <a:latin typeface="Calibri"/>
                <a:cs typeface="Calibri"/>
              </a:rPr>
              <a:t>патологии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6388608" y="963167"/>
            <a:ext cx="5800344" cy="7650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960736" y="1044955"/>
            <a:ext cx="4674235" cy="56832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387350" marR="5080" indent="-375285">
              <a:lnSpc>
                <a:spcPts val="2110"/>
              </a:lnSpc>
              <a:spcBef>
                <a:spcPts val="210"/>
              </a:spcBef>
            </a:pPr>
            <a:r>
              <a:rPr sz="1800" spc="-15" dirty="0">
                <a:latin typeface="Calibri"/>
                <a:cs typeface="Calibri"/>
              </a:rPr>
              <a:t>Тиражирование </a:t>
            </a:r>
            <a:r>
              <a:rPr sz="1800" spc="-20" dirty="0">
                <a:latin typeface="Calibri"/>
                <a:cs typeface="Calibri"/>
              </a:rPr>
              <a:t>результатов </a:t>
            </a:r>
            <a:r>
              <a:rPr sz="1800" spc="-10" dirty="0">
                <a:latin typeface="Calibri"/>
                <a:cs typeface="Calibri"/>
              </a:rPr>
              <a:t>пилотного </a:t>
            </a:r>
            <a:r>
              <a:rPr sz="1800" dirty="0">
                <a:latin typeface="Calibri"/>
                <a:cs typeface="Calibri"/>
              </a:rPr>
              <a:t>проекта  на все </a:t>
            </a:r>
            <a:r>
              <a:rPr sz="1800" spc="-5" dirty="0">
                <a:latin typeface="Calibri"/>
                <a:cs typeface="Calibri"/>
              </a:rPr>
              <a:t>субъекты </a:t>
            </a:r>
            <a:r>
              <a:rPr sz="1800" spc="-10" dirty="0">
                <a:latin typeface="Calibri"/>
                <a:cs typeface="Calibri"/>
              </a:rPr>
              <a:t>Российской</a:t>
            </a:r>
            <a:r>
              <a:rPr sz="1800" spc="3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Федерации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974913" y="5568696"/>
            <a:ext cx="1043940" cy="5257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100"/>
              </a:lnSpc>
              <a:spcBef>
                <a:spcPts val="110"/>
              </a:spcBef>
            </a:pPr>
            <a:r>
              <a:rPr sz="1100" spc="-5" dirty="0">
                <a:latin typeface="Arial"/>
                <a:cs typeface="Arial"/>
              </a:rPr>
              <a:t>Частная</a:t>
            </a:r>
            <a:r>
              <a:rPr sz="1100" spc="-55" dirty="0">
                <a:latin typeface="Arial"/>
                <a:cs typeface="Arial"/>
              </a:rPr>
              <a:t> </a:t>
            </a:r>
            <a:r>
              <a:rPr sz="1100" spc="-5" dirty="0">
                <a:latin typeface="Arial"/>
                <a:cs typeface="Arial"/>
              </a:rPr>
              <a:t>форма  собственности  </a:t>
            </a:r>
            <a:r>
              <a:rPr sz="1100" b="1" dirty="0">
                <a:latin typeface="Arial"/>
                <a:cs typeface="Arial"/>
              </a:rPr>
              <a:t>35%</a:t>
            </a:r>
            <a:endParaRPr sz="110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7211568" y="5018055"/>
            <a:ext cx="3916679" cy="421640"/>
            <a:chOff x="7211568" y="5018055"/>
            <a:chExt cx="3916679" cy="421640"/>
          </a:xfrm>
        </p:grpSpPr>
        <p:sp>
          <p:nvSpPr>
            <p:cNvPr id="19" name="object 19"/>
            <p:cNvSpPr/>
            <p:nvPr/>
          </p:nvSpPr>
          <p:spPr>
            <a:xfrm>
              <a:off x="8996209" y="5022818"/>
              <a:ext cx="299085" cy="412115"/>
            </a:xfrm>
            <a:custGeom>
              <a:avLst/>
              <a:gdLst/>
              <a:ahLst/>
              <a:cxnLst/>
              <a:rect l="l" t="t" r="r" b="b"/>
              <a:pathLst>
                <a:path w="299084" h="412114">
                  <a:moveTo>
                    <a:pt x="298800" y="0"/>
                  </a:moveTo>
                  <a:lnTo>
                    <a:pt x="0" y="0"/>
                  </a:lnTo>
                  <a:lnTo>
                    <a:pt x="0" y="391388"/>
                  </a:lnTo>
                  <a:lnTo>
                    <a:pt x="49800" y="391388"/>
                  </a:lnTo>
                  <a:lnTo>
                    <a:pt x="149393" y="411901"/>
                  </a:lnTo>
                  <a:lnTo>
                    <a:pt x="124500" y="391388"/>
                  </a:lnTo>
                  <a:lnTo>
                    <a:pt x="298800" y="391388"/>
                  </a:lnTo>
                  <a:lnTo>
                    <a:pt x="298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996209" y="5022818"/>
              <a:ext cx="299085" cy="412115"/>
            </a:xfrm>
            <a:custGeom>
              <a:avLst/>
              <a:gdLst/>
              <a:ahLst/>
              <a:cxnLst/>
              <a:rect l="l" t="t" r="r" b="b"/>
              <a:pathLst>
                <a:path w="299084" h="412114">
                  <a:moveTo>
                    <a:pt x="0" y="0"/>
                  </a:moveTo>
                  <a:lnTo>
                    <a:pt x="49799" y="0"/>
                  </a:lnTo>
                  <a:lnTo>
                    <a:pt x="124499" y="0"/>
                  </a:lnTo>
                  <a:lnTo>
                    <a:pt x="298800" y="0"/>
                  </a:lnTo>
                  <a:lnTo>
                    <a:pt x="298800" y="228310"/>
                  </a:lnTo>
                  <a:lnTo>
                    <a:pt x="298800" y="326157"/>
                  </a:lnTo>
                  <a:lnTo>
                    <a:pt x="298800" y="391389"/>
                  </a:lnTo>
                  <a:lnTo>
                    <a:pt x="124499" y="391389"/>
                  </a:lnTo>
                  <a:lnTo>
                    <a:pt x="149394" y="411901"/>
                  </a:lnTo>
                  <a:lnTo>
                    <a:pt x="49799" y="391389"/>
                  </a:lnTo>
                  <a:lnTo>
                    <a:pt x="0" y="391389"/>
                  </a:lnTo>
                  <a:lnTo>
                    <a:pt x="0" y="326157"/>
                  </a:lnTo>
                  <a:lnTo>
                    <a:pt x="0" y="2283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8996209" y="5022818"/>
              <a:ext cx="299085" cy="412115"/>
            </a:xfrm>
            <a:custGeom>
              <a:avLst/>
              <a:gdLst/>
              <a:ahLst/>
              <a:cxnLst/>
              <a:rect l="l" t="t" r="r" b="b"/>
              <a:pathLst>
                <a:path w="299084" h="412114">
                  <a:moveTo>
                    <a:pt x="298800" y="0"/>
                  </a:moveTo>
                  <a:lnTo>
                    <a:pt x="0" y="0"/>
                  </a:lnTo>
                  <a:lnTo>
                    <a:pt x="0" y="391388"/>
                  </a:lnTo>
                  <a:lnTo>
                    <a:pt x="49800" y="391388"/>
                  </a:lnTo>
                  <a:lnTo>
                    <a:pt x="149393" y="411901"/>
                  </a:lnTo>
                  <a:lnTo>
                    <a:pt x="124500" y="391388"/>
                  </a:lnTo>
                  <a:lnTo>
                    <a:pt x="298800" y="391388"/>
                  </a:lnTo>
                  <a:lnTo>
                    <a:pt x="2988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996209" y="5022818"/>
              <a:ext cx="299085" cy="412115"/>
            </a:xfrm>
            <a:custGeom>
              <a:avLst/>
              <a:gdLst/>
              <a:ahLst/>
              <a:cxnLst/>
              <a:rect l="l" t="t" r="r" b="b"/>
              <a:pathLst>
                <a:path w="299084" h="412114">
                  <a:moveTo>
                    <a:pt x="0" y="0"/>
                  </a:moveTo>
                  <a:lnTo>
                    <a:pt x="49799" y="0"/>
                  </a:lnTo>
                  <a:lnTo>
                    <a:pt x="124499" y="0"/>
                  </a:lnTo>
                  <a:lnTo>
                    <a:pt x="298800" y="0"/>
                  </a:lnTo>
                  <a:lnTo>
                    <a:pt x="298800" y="228310"/>
                  </a:lnTo>
                  <a:lnTo>
                    <a:pt x="298800" y="326157"/>
                  </a:lnTo>
                  <a:lnTo>
                    <a:pt x="298800" y="391389"/>
                  </a:lnTo>
                  <a:lnTo>
                    <a:pt x="124499" y="391389"/>
                  </a:lnTo>
                  <a:lnTo>
                    <a:pt x="149394" y="411901"/>
                  </a:lnTo>
                  <a:lnTo>
                    <a:pt x="49799" y="391389"/>
                  </a:lnTo>
                  <a:lnTo>
                    <a:pt x="0" y="391389"/>
                  </a:lnTo>
                  <a:lnTo>
                    <a:pt x="0" y="326157"/>
                  </a:lnTo>
                  <a:lnTo>
                    <a:pt x="0" y="228310"/>
                  </a:lnTo>
                  <a:lnTo>
                    <a:pt x="0" y="0"/>
                  </a:lnTo>
                  <a:close/>
                </a:path>
              </a:pathLst>
            </a:custGeom>
            <a:ln w="9525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211568" y="5160263"/>
              <a:ext cx="3916679" cy="24079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7219934" y="5162803"/>
            <a:ext cx="39052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Calibri"/>
                <a:cs typeface="Calibri"/>
              </a:rPr>
              <a:t>Лицензии </a:t>
            </a:r>
            <a:r>
              <a:rPr sz="1200" dirty="0">
                <a:latin typeface="Calibri"/>
                <a:cs typeface="Calibri"/>
              </a:rPr>
              <a:t>на </a:t>
            </a:r>
            <a:r>
              <a:rPr sz="1200" spc="-145" dirty="0">
                <a:latin typeface="Calibri"/>
                <a:cs typeface="Calibri"/>
              </a:rPr>
              <a:t>осуществленн</a:t>
            </a:r>
            <a:r>
              <a:rPr sz="1800" spc="-217" baseline="-11574" dirty="0">
                <a:latin typeface="Arial"/>
                <a:cs typeface="Arial"/>
              </a:rPr>
              <a:t>00</a:t>
            </a:r>
            <a:r>
              <a:rPr sz="1200" spc="-145" dirty="0">
                <a:latin typeface="Calibri"/>
                <a:cs typeface="Calibri"/>
              </a:rPr>
              <a:t>и</a:t>
            </a:r>
            <a:r>
              <a:rPr sz="1800" spc="-217" baseline="-11574" dirty="0">
                <a:latin typeface="Arial"/>
                <a:cs typeface="Arial"/>
              </a:rPr>
              <a:t>%</a:t>
            </a:r>
            <a:r>
              <a:rPr sz="1200" spc="-145" dirty="0">
                <a:latin typeface="Calibri"/>
                <a:cs typeface="Calibri"/>
              </a:rPr>
              <a:t>е </a:t>
            </a:r>
            <a:r>
              <a:rPr sz="1200" spc="-10" dirty="0">
                <a:latin typeface="Calibri"/>
                <a:cs typeface="Calibri"/>
              </a:rPr>
              <a:t>медицинской</a:t>
            </a:r>
            <a:r>
              <a:rPr sz="1200" spc="1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реабилитации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9910757" y="5775960"/>
            <a:ext cx="1363345" cy="85407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351790" marR="219710" indent="-339725">
              <a:lnSpc>
                <a:spcPts val="1300"/>
              </a:lnSpc>
              <a:spcBef>
                <a:spcPts val="160"/>
              </a:spcBef>
            </a:pPr>
            <a:r>
              <a:rPr sz="1100" spc="-5" dirty="0">
                <a:latin typeface="Arial"/>
                <a:cs typeface="Arial"/>
              </a:rPr>
              <a:t>Г</a:t>
            </a:r>
            <a:r>
              <a:rPr sz="1100" dirty="0">
                <a:latin typeface="Arial"/>
                <a:cs typeface="Arial"/>
              </a:rPr>
              <a:t>осударственная  </a:t>
            </a:r>
            <a:r>
              <a:rPr sz="1100" spc="-5" dirty="0">
                <a:latin typeface="Arial"/>
                <a:cs typeface="Arial"/>
              </a:rPr>
              <a:t>форма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1045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22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04609" y="5709419"/>
            <a:ext cx="5027295" cy="648970"/>
            <a:chOff x="804609" y="5709419"/>
            <a:chExt cx="5027295" cy="648970"/>
          </a:xfrm>
        </p:grpSpPr>
        <p:sp>
          <p:nvSpPr>
            <p:cNvPr id="27" name="object 27"/>
            <p:cNvSpPr/>
            <p:nvPr/>
          </p:nvSpPr>
          <p:spPr>
            <a:xfrm>
              <a:off x="804609" y="5930899"/>
              <a:ext cx="5027295" cy="215900"/>
            </a:xfrm>
            <a:custGeom>
              <a:avLst/>
              <a:gdLst/>
              <a:ahLst/>
              <a:cxnLst/>
              <a:rect l="l" t="t" r="r" b="b"/>
              <a:pathLst>
                <a:path w="5027295" h="215900">
                  <a:moveTo>
                    <a:pt x="0" y="215900"/>
                  </a:moveTo>
                  <a:lnTo>
                    <a:pt x="859090" y="215900"/>
                  </a:lnTo>
                </a:path>
                <a:path w="5027295" h="215900">
                  <a:moveTo>
                    <a:pt x="1646490" y="215900"/>
                  </a:moveTo>
                  <a:lnTo>
                    <a:pt x="3376459" y="215900"/>
                  </a:lnTo>
                </a:path>
                <a:path w="5027295" h="215900">
                  <a:moveTo>
                    <a:pt x="4164431" y="215900"/>
                  </a:moveTo>
                  <a:lnTo>
                    <a:pt x="5027261" y="215900"/>
                  </a:lnTo>
                </a:path>
                <a:path w="5027295" h="215900">
                  <a:moveTo>
                    <a:pt x="4164431" y="0"/>
                  </a:moveTo>
                  <a:lnTo>
                    <a:pt x="5027261" y="0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04609" y="5712209"/>
              <a:ext cx="5027295" cy="5080"/>
            </a:xfrm>
            <a:custGeom>
              <a:avLst/>
              <a:gdLst/>
              <a:ahLst/>
              <a:cxnLst/>
              <a:rect l="l" t="t" r="r" b="b"/>
              <a:pathLst>
                <a:path w="5027295" h="5079">
                  <a:moveTo>
                    <a:pt x="0" y="4762"/>
                  </a:moveTo>
                  <a:lnTo>
                    <a:pt x="5027261" y="4762"/>
                  </a:lnTo>
                </a:path>
                <a:path w="5027295" h="5079">
                  <a:moveTo>
                    <a:pt x="0" y="0"/>
                  </a:moveTo>
                  <a:lnTo>
                    <a:pt x="5027261" y="0"/>
                  </a:lnTo>
                </a:path>
              </a:pathLst>
            </a:custGeom>
            <a:ln w="5579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4181068" y="5714182"/>
              <a:ext cx="788035" cy="639445"/>
            </a:xfrm>
            <a:custGeom>
              <a:avLst/>
              <a:gdLst/>
              <a:ahLst/>
              <a:cxnLst/>
              <a:rect l="l" t="t" r="r" b="b"/>
              <a:pathLst>
                <a:path w="788035" h="639445">
                  <a:moveTo>
                    <a:pt x="787972" y="0"/>
                  </a:moveTo>
                  <a:lnTo>
                    <a:pt x="0" y="0"/>
                  </a:lnTo>
                  <a:lnTo>
                    <a:pt x="0" y="639261"/>
                  </a:lnTo>
                  <a:lnTo>
                    <a:pt x="787972" y="639261"/>
                  </a:lnTo>
                  <a:lnTo>
                    <a:pt x="787972" y="0"/>
                  </a:lnTo>
                  <a:close/>
                </a:path>
              </a:pathLst>
            </a:custGeom>
            <a:solidFill>
              <a:srgbClr val="F8CB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663700" y="6057900"/>
              <a:ext cx="787400" cy="295910"/>
            </a:xfrm>
            <a:custGeom>
              <a:avLst/>
              <a:gdLst/>
              <a:ahLst/>
              <a:cxnLst/>
              <a:rect l="l" t="t" r="r" b="b"/>
              <a:pathLst>
                <a:path w="787400" h="295910">
                  <a:moveTo>
                    <a:pt x="787400" y="0"/>
                  </a:moveTo>
                  <a:lnTo>
                    <a:pt x="0" y="0"/>
                  </a:lnTo>
                  <a:lnTo>
                    <a:pt x="0" y="295543"/>
                  </a:lnTo>
                  <a:lnTo>
                    <a:pt x="787400" y="295543"/>
                  </a:lnTo>
                  <a:lnTo>
                    <a:pt x="787400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804609" y="6353443"/>
              <a:ext cx="5027295" cy="0"/>
            </a:xfrm>
            <a:custGeom>
              <a:avLst/>
              <a:gdLst/>
              <a:ahLst/>
              <a:cxnLst/>
              <a:rect l="l" t="t" r="r" b="b"/>
              <a:pathLst>
                <a:path w="5027295">
                  <a:moveTo>
                    <a:pt x="0" y="0"/>
                  </a:moveTo>
                  <a:lnTo>
                    <a:pt x="5027261" y="1"/>
                  </a:lnTo>
                </a:path>
              </a:pathLst>
            </a:custGeom>
            <a:ln w="9525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/>
          <p:nvPr/>
        </p:nvSpPr>
        <p:spPr>
          <a:xfrm>
            <a:off x="804609" y="5510090"/>
            <a:ext cx="5027295" cy="0"/>
          </a:xfrm>
          <a:custGeom>
            <a:avLst/>
            <a:gdLst/>
            <a:ahLst/>
            <a:cxnLst/>
            <a:rect l="l" t="t" r="r" b="b"/>
            <a:pathLst>
              <a:path w="5027295">
                <a:moveTo>
                  <a:pt x="0" y="0"/>
                </a:moveTo>
                <a:lnTo>
                  <a:pt x="5027261" y="0"/>
                </a:lnTo>
              </a:path>
            </a:pathLst>
          </a:custGeom>
          <a:ln w="9525">
            <a:solidFill>
              <a:srgbClr val="D9D9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91909" y="5787644"/>
            <a:ext cx="340232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076325" algn="l"/>
                <a:tab pos="3388995" algn="l"/>
              </a:tabLst>
            </a:pPr>
            <a:r>
              <a:rPr sz="1200" strike="sngStrike" dirty="0">
                <a:solidFill>
                  <a:srgbClr val="404040"/>
                </a:solidFill>
                <a:latin typeface="Times New Roman"/>
                <a:cs typeface="Times New Roman"/>
              </a:rPr>
              <a:t> 	</a:t>
            </a:r>
            <a:r>
              <a:rPr sz="1200" strike="sngStrike" spc="-5" dirty="0">
                <a:solidFill>
                  <a:srgbClr val="404040"/>
                </a:solidFill>
                <a:latin typeface="Calibri"/>
                <a:cs typeface="Calibri"/>
              </a:rPr>
              <a:t>19705	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65798" y="5351779"/>
            <a:ext cx="406400" cy="108013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21000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20500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40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20000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19500</a:t>
            </a:r>
            <a:endParaRPr sz="1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9"/>
              </a:spcBef>
            </a:pPr>
            <a:r>
              <a:rPr sz="1200" spc="-10" dirty="0">
                <a:solidFill>
                  <a:srgbClr val="595959"/>
                </a:solidFill>
                <a:latin typeface="Calibri"/>
                <a:cs typeface="Calibri"/>
              </a:rPr>
              <a:t>19000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768720" y="6424676"/>
            <a:ext cx="585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2016</a:t>
            </a:r>
            <a:r>
              <a:rPr sz="1200" spc="-7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год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282351" y="6424676"/>
            <a:ext cx="5854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2017</a:t>
            </a:r>
            <a:r>
              <a:rPr sz="1200" spc="-70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200" spc="-5" dirty="0">
                <a:solidFill>
                  <a:srgbClr val="595959"/>
                </a:solidFill>
                <a:latin typeface="Calibri"/>
                <a:cs typeface="Calibri"/>
              </a:rPr>
              <a:t>год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200911" y="5020055"/>
            <a:ext cx="3764279" cy="3413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234574" y="5022088"/>
            <a:ext cx="3700779" cy="6324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25" dirty="0">
                <a:solidFill>
                  <a:srgbClr val="595959"/>
                </a:solidFill>
                <a:latin typeface="Calibri"/>
                <a:cs typeface="Calibri"/>
              </a:rPr>
              <a:t>Количество </a:t>
            </a:r>
            <a:r>
              <a:rPr sz="1900" spc="-20" dirty="0">
                <a:solidFill>
                  <a:srgbClr val="595959"/>
                </a:solidFill>
                <a:latin typeface="Calibri"/>
                <a:cs typeface="Calibri"/>
              </a:rPr>
              <a:t>реабилитационных</a:t>
            </a:r>
            <a:r>
              <a:rPr sz="1900" spc="-95" dirty="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sz="1900" spc="-25" dirty="0">
                <a:solidFill>
                  <a:srgbClr val="595959"/>
                </a:solidFill>
                <a:latin typeface="Calibri"/>
                <a:cs typeface="Calibri"/>
              </a:rPr>
              <a:t>коек</a:t>
            </a:r>
            <a:endParaRPr sz="1900">
              <a:latin typeface="Calibri"/>
              <a:cs typeface="Calibri"/>
            </a:endParaRPr>
          </a:p>
          <a:p>
            <a:pPr marR="159385" algn="r">
              <a:lnSpc>
                <a:spcPct val="100000"/>
              </a:lnSpc>
              <a:spcBef>
                <a:spcPts val="1060"/>
              </a:spcBef>
            </a:pPr>
            <a:r>
              <a:rPr sz="1200" spc="-5" dirty="0">
                <a:solidFill>
                  <a:srgbClr val="404040"/>
                </a:solidFill>
                <a:latin typeface="Calibri"/>
                <a:cs typeface="Calibri"/>
              </a:rPr>
              <a:t>20516</a:t>
            </a:r>
            <a:endParaRPr sz="1200">
              <a:latin typeface="Calibri"/>
              <a:cs typeface="Calibri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3046412" y="0"/>
            <a:ext cx="9149080" cy="767080"/>
            <a:chOff x="3046412" y="0"/>
            <a:chExt cx="9149080" cy="767080"/>
          </a:xfrm>
        </p:grpSpPr>
        <p:sp>
          <p:nvSpPr>
            <p:cNvPr id="40" name="object 40"/>
            <p:cNvSpPr/>
            <p:nvPr/>
          </p:nvSpPr>
          <p:spPr>
            <a:xfrm>
              <a:off x="3046412" y="760412"/>
              <a:ext cx="2665730" cy="0"/>
            </a:xfrm>
            <a:custGeom>
              <a:avLst/>
              <a:gdLst/>
              <a:ahLst/>
              <a:cxnLst/>
              <a:rect l="l" t="t" r="r" b="b"/>
              <a:pathLst>
                <a:path w="2665729">
                  <a:moveTo>
                    <a:pt x="0" y="0"/>
                  </a:moveTo>
                  <a:lnTo>
                    <a:pt x="2665413" y="1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5165124" y="741362"/>
              <a:ext cx="6416040" cy="635"/>
            </a:xfrm>
            <a:custGeom>
              <a:avLst/>
              <a:gdLst/>
              <a:ahLst/>
              <a:cxnLst/>
              <a:rect l="l" t="t" r="r" b="b"/>
              <a:pathLst>
                <a:path w="6416040" h="634">
                  <a:moveTo>
                    <a:pt x="0" y="42"/>
                  </a:moveTo>
                  <a:lnTo>
                    <a:pt x="6415689" y="0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11580812" y="741362"/>
              <a:ext cx="611505" cy="0"/>
            </a:xfrm>
            <a:custGeom>
              <a:avLst/>
              <a:gdLst/>
              <a:ahLst/>
              <a:cxnLst/>
              <a:rect l="l" t="t" r="r" b="b"/>
              <a:pathLst>
                <a:path w="611504">
                  <a:moveTo>
                    <a:pt x="0" y="0"/>
                  </a:moveTo>
                  <a:lnTo>
                    <a:pt x="611187" y="1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5132172" y="0"/>
              <a:ext cx="7059930" cy="692785"/>
            </a:xfrm>
            <a:custGeom>
              <a:avLst/>
              <a:gdLst/>
              <a:ahLst/>
              <a:cxnLst/>
              <a:rect l="l" t="t" r="r" b="b"/>
              <a:pathLst>
                <a:path w="7059930" h="692785">
                  <a:moveTo>
                    <a:pt x="0" y="115448"/>
                  </a:moveTo>
                  <a:lnTo>
                    <a:pt x="9072" y="70510"/>
                  </a:lnTo>
                  <a:lnTo>
                    <a:pt x="33813" y="33813"/>
                  </a:lnTo>
                  <a:lnTo>
                    <a:pt x="70510" y="9072"/>
                  </a:lnTo>
                  <a:lnTo>
                    <a:pt x="115447" y="0"/>
                  </a:lnTo>
                  <a:lnTo>
                    <a:pt x="6944379" y="0"/>
                  </a:lnTo>
                  <a:lnTo>
                    <a:pt x="6989316" y="9072"/>
                  </a:lnTo>
                  <a:lnTo>
                    <a:pt x="7026013" y="33813"/>
                  </a:lnTo>
                  <a:lnTo>
                    <a:pt x="7050754" y="70510"/>
                  </a:lnTo>
                  <a:lnTo>
                    <a:pt x="7059827" y="115448"/>
                  </a:lnTo>
                  <a:lnTo>
                    <a:pt x="7059827" y="577247"/>
                  </a:lnTo>
                  <a:lnTo>
                    <a:pt x="7050754" y="622185"/>
                  </a:lnTo>
                  <a:lnTo>
                    <a:pt x="7026013" y="658882"/>
                  </a:lnTo>
                  <a:lnTo>
                    <a:pt x="6989316" y="683623"/>
                  </a:lnTo>
                  <a:lnTo>
                    <a:pt x="6944379" y="692696"/>
                  </a:lnTo>
                  <a:lnTo>
                    <a:pt x="115447" y="692696"/>
                  </a:lnTo>
                  <a:lnTo>
                    <a:pt x="70510" y="683623"/>
                  </a:lnTo>
                  <a:lnTo>
                    <a:pt x="33813" y="658882"/>
                  </a:lnTo>
                  <a:lnTo>
                    <a:pt x="9072" y="622185"/>
                  </a:lnTo>
                  <a:lnTo>
                    <a:pt x="0" y="577247"/>
                  </a:lnTo>
                  <a:lnTo>
                    <a:pt x="0" y="115448"/>
                  </a:lnTo>
                  <a:close/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>
            <a:spLocks noGrp="1"/>
          </p:cNvSpPr>
          <p:nvPr>
            <p:ph type="title"/>
          </p:nvPr>
        </p:nvSpPr>
        <p:spPr>
          <a:xfrm>
            <a:off x="7683392" y="197611"/>
            <a:ext cx="195897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ИНФРАСТРУКТУРА</a:t>
            </a:r>
          </a:p>
        </p:txBody>
      </p:sp>
      <p:sp>
        <p:nvSpPr>
          <p:cNvPr id="45" name="object 45"/>
          <p:cNvSpPr/>
          <p:nvPr/>
        </p:nvSpPr>
        <p:spPr>
          <a:xfrm>
            <a:off x="1573513" y="131448"/>
            <a:ext cx="767533" cy="72189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007768" y="188639"/>
            <a:ext cx="6553200" cy="339090"/>
          </a:xfrm>
          <a:prstGeom prst="rect">
            <a:avLst/>
          </a:prstGeom>
          <a:ln w="12700">
            <a:solidFill>
              <a:srgbClr val="A5A5A5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50"/>
              </a:spcBef>
            </a:pPr>
            <a:r>
              <a:rPr sz="1600" dirty="0">
                <a:latin typeface="Times New Roman"/>
                <a:cs typeface="Times New Roman"/>
              </a:rPr>
              <a:t>Клинические </a:t>
            </a:r>
            <a:r>
              <a:rPr sz="1600" spc="-10" dirty="0">
                <a:latin typeface="Times New Roman"/>
                <a:cs typeface="Times New Roman"/>
              </a:rPr>
              <a:t>рекомендации </a:t>
            </a:r>
            <a:r>
              <a:rPr sz="1600" spc="-20" dirty="0">
                <a:latin typeface="Times New Roman"/>
                <a:cs typeface="Times New Roman"/>
              </a:rPr>
              <a:t>(протоколы</a:t>
            </a:r>
            <a:r>
              <a:rPr sz="1600" spc="15" dirty="0">
                <a:latin typeface="Times New Roman"/>
                <a:cs typeface="Times New Roman"/>
              </a:rPr>
              <a:t> </a:t>
            </a:r>
            <a:r>
              <a:rPr sz="1600" spc="-5" dirty="0">
                <a:latin typeface="Times New Roman"/>
                <a:cs typeface="Times New Roman"/>
              </a:rPr>
              <a:t>лечения)</a:t>
            </a:r>
            <a:endParaRPr sz="1600"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524000" y="621480"/>
            <a:ext cx="9144000" cy="57150"/>
            <a:chOff x="1524000" y="621480"/>
            <a:chExt cx="9144000" cy="57150"/>
          </a:xfrm>
        </p:grpSpPr>
        <p:sp>
          <p:nvSpPr>
            <p:cNvPr id="4" name="object 4"/>
            <p:cNvSpPr/>
            <p:nvPr/>
          </p:nvSpPr>
          <p:spPr>
            <a:xfrm>
              <a:off x="1524000" y="650056"/>
              <a:ext cx="2340610" cy="0"/>
            </a:xfrm>
            <a:custGeom>
              <a:avLst/>
              <a:gdLst/>
              <a:ahLst/>
              <a:cxnLst/>
              <a:rect l="l" t="t" r="r" b="b"/>
              <a:pathLst>
                <a:path w="2340610">
                  <a:moveTo>
                    <a:pt x="0" y="0"/>
                  </a:moveTo>
                  <a:lnTo>
                    <a:pt x="2340123" y="0"/>
                  </a:lnTo>
                </a:path>
              </a:pathLst>
            </a:custGeom>
            <a:ln w="12701">
              <a:solidFill>
                <a:srgbClr val="A6A6A6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864123" y="650055"/>
              <a:ext cx="6193155" cy="0"/>
            </a:xfrm>
            <a:custGeom>
              <a:avLst/>
              <a:gdLst/>
              <a:ahLst/>
              <a:cxnLst/>
              <a:rect l="l" t="t" r="r" b="b"/>
              <a:pathLst>
                <a:path w="6193155">
                  <a:moveTo>
                    <a:pt x="0" y="0"/>
                  </a:moveTo>
                  <a:lnTo>
                    <a:pt x="6192688" y="1"/>
                  </a:lnTo>
                </a:path>
              </a:pathLst>
            </a:custGeom>
            <a:ln w="57150">
              <a:solidFill>
                <a:srgbClr val="BC300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56810" y="650055"/>
              <a:ext cx="611505" cy="0"/>
            </a:xfrm>
            <a:custGeom>
              <a:avLst/>
              <a:gdLst/>
              <a:ahLst/>
              <a:cxnLst/>
              <a:rect l="l" t="t" r="r" b="b"/>
              <a:pathLst>
                <a:path w="611504">
                  <a:moveTo>
                    <a:pt x="0" y="0"/>
                  </a:moveTo>
                  <a:lnTo>
                    <a:pt x="611188" y="1"/>
                  </a:lnTo>
                </a:path>
              </a:pathLst>
            </a:custGeom>
            <a:ln w="57150">
              <a:solidFill>
                <a:srgbClr val="333F5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1092815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7295" y="3003630"/>
            <a:ext cx="45720" cy="2604770"/>
          </a:xfrm>
          <a:custGeom>
            <a:avLst/>
            <a:gdLst/>
            <a:ahLst/>
            <a:cxnLst/>
            <a:rect l="l" t="t" r="r" b="b"/>
            <a:pathLst>
              <a:path w="45719" h="2604770">
                <a:moveTo>
                  <a:pt x="45718" y="0"/>
                </a:moveTo>
                <a:lnTo>
                  <a:pt x="0" y="0"/>
                </a:lnTo>
                <a:lnTo>
                  <a:pt x="0" y="2604357"/>
                </a:lnTo>
                <a:lnTo>
                  <a:pt x="45718" y="2604357"/>
                </a:lnTo>
                <a:lnTo>
                  <a:pt x="45718" y="0"/>
                </a:lnTo>
                <a:close/>
              </a:path>
            </a:pathLst>
          </a:custGeom>
          <a:solidFill>
            <a:srgbClr val="BC300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2934887" y="1255267"/>
            <a:ext cx="159575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Calibri"/>
                <a:cs typeface="Calibri"/>
              </a:rPr>
              <a:t>Союз  </a:t>
            </a:r>
            <a:r>
              <a:rPr spc="-35" dirty="0">
                <a:latin typeface="Calibri"/>
                <a:cs typeface="Calibri"/>
              </a:rPr>
              <a:t>Р</a:t>
            </a:r>
            <a:r>
              <a:rPr dirty="0">
                <a:latin typeface="Calibri"/>
                <a:cs typeface="Calibri"/>
              </a:rPr>
              <a:t>еаби</a:t>
            </a:r>
            <a:r>
              <a:rPr spc="-10" dirty="0">
                <a:latin typeface="Calibri"/>
                <a:cs typeface="Calibri"/>
              </a:rPr>
              <a:t>л</a:t>
            </a:r>
            <a:r>
              <a:rPr dirty="0">
                <a:latin typeface="Calibri"/>
                <a:cs typeface="Calibri"/>
              </a:rPr>
              <a:t>и</a:t>
            </a:r>
            <a:r>
              <a:rPr spc="-20" dirty="0">
                <a:latin typeface="Calibri"/>
                <a:cs typeface="Calibri"/>
              </a:rPr>
              <a:t>т</a:t>
            </a:r>
            <a:r>
              <a:rPr spc="-35" dirty="0">
                <a:latin typeface="Calibri"/>
                <a:cs typeface="Calibri"/>
              </a:rPr>
              <a:t>о</a:t>
            </a:r>
            <a:r>
              <a:rPr spc="-10" dirty="0">
                <a:latin typeface="Calibri"/>
                <a:cs typeface="Calibri"/>
              </a:rPr>
              <a:t>л</a:t>
            </a:r>
            <a:r>
              <a:rPr dirty="0">
                <a:latin typeface="Calibri"/>
                <a:cs typeface="Calibri"/>
              </a:rPr>
              <a:t>о</a:t>
            </a:r>
            <a:r>
              <a:rPr spc="-20" dirty="0">
                <a:latin typeface="Calibri"/>
                <a:cs typeface="Calibri"/>
              </a:rPr>
              <a:t>г</a:t>
            </a:r>
            <a:r>
              <a:rPr dirty="0">
                <a:latin typeface="Calibri"/>
                <a:cs typeface="Calibri"/>
              </a:rPr>
              <a:t>ов  </a:t>
            </a:r>
            <a:r>
              <a:rPr spc="-10" dirty="0">
                <a:latin typeface="Calibri"/>
                <a:cs typeface="Calibri"/>
              </a:rPr>
              <a:t>России</a:t>
            </a:r>
          </a:p>
        </p:txBody>
      </p:sp>
      <p:sp>
        <p:nvSpPr>
          <p:cNvPr id="10" name="object 10"/>
          <p:cNvSpPr/>
          <p:nvPr/>
        </p:nvSpPr>
        <p:spPr>
          <a:xfrm>
            <a:off x="847113" y="1106904"/>
            <a:ext cx="1762125" cy="1657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438560" y="3422395"/>
            <a:ext cx="3101975" cy="1120140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60"/>
              </a:spcBef>
            </a:pPr>
            <a:r>
              <a:rPr sz="3600" dirty="0">
                <a:latin typeface="Calibri"/>
                <a:cs typeface="Calibri"/>
              </a:rPr>
              <a:t>43</a:t>
            </a:r>
            <a:r>
              <a:rPr sz="3600" spc="-50" dirty="0">
                <a:latin typeface="Calibri"/>
                <a:cs typeface="Calibri"/>
              </a:rPr>
              <a:t> </a:t>
            </a:r>
            <a:r>
              <a:rPr sz="3600" spc="-5" dirty="0">
                <a:latin typeface="Calibri"/>
                <a:cs typeface="Calibri"/>
              </a:rPr>
              <a:t>клинические  </a:t>
            </a:r>
            <a:r>
              <a:rPr sz="3600" spc="-10" dirty="0">
                <a:latin typeface="Calibri"/>
                <a:cs typeface="Calibri"/>
              </a:rPr>
              <a:t>рекомендации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586631" y="1608835"/>
            <a:ext cx="3931920" cy="36315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135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Проект </a:t>
            </a:r>
            <a:r>
              <a:rPr sz="1800" spc="-10" dirty="0">
                <a:latin typeface="Calibri"/>
                <a:cs typeface="Calibri"/>
              </a:rPr>
              <a:t>Федерального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закона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ts val="2135"/>
              </a:lnSpc>
            </a:pPr>
            <a:r>
              <a:rPr sz="1800" dirty="0">
                <a:latin typeface="Calibri"/>
                <a:cs typeface="Calibri"/>
              </a:rPr>
              <a:t>«О </a:t>
            </a:r>
            <a:r>
              <a:rPr sz="1800" spc="-5" dirty="0">
                <a:latin typeface="Calibri"/>
                <a:cs typeface="Calibri"/>
              </a:rPr>
              <a:t>внесении изменений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в</a:t>
            </a:r>
            <a:endParaRPr sz="1800">
              <a:latin typeface="Calibri"/>
              <a:cs typeface="Calibri"/>
            </a:endParaRPr>
          </a:p>
          <a:p>
            <a:pPr marL="12700" marR="672465">
              <a:lnSpc>
                <a:spcPct val="99400"/>
              </a:lnSpc>
              <a:spcBef>
                <a:spcPts val="60"/>
              </a:spcBef>
            </a:pPr>
            <a:r>
              <a:rPr sz="1800" spc="-10" dirty="0">
                <a:latin typeface="Calibri"/>
                <a:cs typeface="Calibri"/>
              </a:rPr>
              <a:t>Федеральный </a:t>
            </a:r>
            <a:r>
              <a:rPr sz="1800" spc="-5" dirty="0">
                <a:latin typeface="Calibri"/>
                <a:cs typeface="Calibri"/>
              </a:rPr>
              <a:t>закон «Об основах  </a:t>
            </a:r>
            <a:r>
              <a:rPr sz="1800" spc="-10" dirty="0">
                <a:latin typeface="Calibri"/>
                <a:cs typeface="Calibri"/>
              </a:rPr>
              <a:t>охраны </a:t>
            </a:r>
            <a:r>
              <a:rPr sz="1800" spc="-5" dirty="0">
                <a:latin typeface="Calibri"/>
                <a:cs typeface="Calibri"/>
              </a:rPr>
              <a:t>здоровья граждан </a:t>
            </a:r>
            <a:r>
              <a:rPr sz="1800" dirty="0">
                <a:latin typeface="Calibri"/>
                <a:cs typeface="Calibri"/>
              </a:rPr>
              <a:t>в  </a:t>
            </a:r>
            <a:r>
              <a:rPr sz="1800" spc="-10" dirty="0">
                <a:latin typeface="Calibri"/>
                <a:cs typeface="Calibri"/>
              </a:rPr>
              <a:t>Российской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Федерации»</a:t>
            </a:r>
            <a:endParaRPr sz="1800">
              <a:latin typeface="Calibri"/>
              <a:cs typeface="Calibri"/>
            </a:endParaRPr>
          </a:p>
          <a:p>
            <a:pPr marL="347980" marR="955040" indent="-285750">
              <a:lnSpc>
                <a:spcPts val="2110"/>
              </a:lnSpc>
              <a:spcBef>
                <a:spcPts val="470"/>
              </a:spcBef>
              <a:tabLst>
                <a:tab pos="347980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spc="-10" dirty="0">
                <a:latin typeface="Calibri"/>
                <a:cs typeface="Calibri"/>
              </a:rPr>
              <a:t>Определение </a:t>
            </a:r>
            <a:r>
              <a:rPr sz="1800" spc="-5" dirty="0">
                <a:latin typeface="Calibri"/>
                <a:cs typeface="Calibri"/>
              </a:rPr>
              <a:t>клинических  рекомендаций;</a:t>
            </a:r>
            <a:endParaRPr sz="1800">
              <a:latin typeface="Calibri"/>
              <a:cs typeface="Calibri"/>
            </a:endParaRPr>
          </a:p>
          <a:p>
            <a:pPr marL="62230">
              <a:lnSpc>
                <a:spcPts val="2125"/>
              </a:lnSpc>
              <a:tabLst>
                <a:tab pos="347980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spc="-5" dirty="0">
                <a:latin typeface="Calibri"/>
                <a:cs typeface="Calibri"/>
              </a:rPr>
              <a:t>Формирование системы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управления</a:t>
            </a:r>
            <a:endParaRPr sz="1800">
              <a:latin typeface="Calibri"/>
              <a:cs typeface="Calibri"/>
            </a:endParaRPr>
          </a:p>
          <a:p>
            <a:pPr marL="347980">
              <a:lnSpc>
                <a:spcPts val="2135"/>
              </a:lnSpc>
              <a:spcBef>
                <a:spcPts val="50"/>
              </a:spcBef>
            </a:pPr>
            <a:r>
              <a:rPr sz="1800" spc="-5" dirty="0">
                <a:latin typeface="Calibri"/>
                <a:cs typeface="Calibri"/>
              </a:rPr>
              <a:t>качеством </a:t>
            </a:r>
            <a:r>
              <a:rPr sz="1800" spc="-10" dirty="0">
                <a:latin typeface="Calibri"/>
                <a:cs typeface="Calibri"/>
              </a:rPr>
              <a:t>медицинской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помощи;</a:t>
            </a:r>
            <a:endParaRPr sz="1800">
              <a:latin typeface="Calibri"/>
              <a:cs typeface="Calibri"/>
            </a:endParaRPr>
          </a:p>
          <a:p>
            <a:pPr marL="62230">
              <a:lnSpc>
                <a:spcPts val="2135"/>
              </a:lnSpc>
              <a:tabLst>
                <a:tab pos="347980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spc="-10" dirty="0">
                <a:latin typeface="Calibri"/>
                <a:cs typeface="Calibri"/>
              </a:rPr>
              <a:t>Урегулирование </a:t>
            </a:r>
            <a:r>
              <a:rPr sz="1800" dirty="0">
                <a:latin typeface="Calibri"/>
                <a:cs typeface="Calibri"/>
              </a:rPr>
              <a:t>вопросов</a:t>
            </a:r>
            <a:r>
              <a:rPr sz="1800" spc="-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порядка</a:t>
            </a:r>
            <a:endParaRPr sz="1800">
              <a:latin typeface="Calibri"/>
              <a:cs typeface="Calibri"/>
            </a:endParaRPr>
          </a:p>
          <a:p>
            <a:pPr marL="347980" marR="886460">
              <a:lnSpc>
                <a:spcPct val="99400"/>
              </a:lnSpc>
              <a:spcBef>
                <a:spcPts val="35"/>
              </a:spcBef>
            </a:pPr>
            <a:r>
              <a:rPr sz="1800" spc="-5" dirty="0">
                <a:latin typeface="Calibri"/>
                <a:cs typeface="Calibri"/>
              </a:rPr>
              <a:t>разработки, утверждения </a:t>
            </a:r>
            <a:r>
              <a:rPr sz="1800" dirty="0">
                <a:latin typeface="Calibri"/>
                <a:cs typeface="Calibri"/>
              </a:rPr>
              <a:t>и  применения </a:t>
            </a:r>
            <a:r>
              <a:rPr sz="1800" spc="-5" dirty="0">
                <a:latin typeface="Calibri"/>
                <a:cs typeface="Calibri"/>
              </a:rPr>
              <a:t>клинических  рекомендаций.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04640" y="1219708"/>
            <a:ext cx="2596515" cy="1488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15" dirty="0">
                <a:latin typeface="Calibri"/>
                <a:cs typeface="Calibri"/>
              </a:rPr>
              <a:t>Международная  </a:t>
            </a:r>
            <a:r>
              <a:rPr sz="1600" spc="-10" dirty="0">
                <a:latin typeface="Calibri"/>
                <a:cs typeface="Calibri"/>
              </a:rPr>
              <a:t>классификация болезней  </a:t>
            </a:r>
            <a:r>
              <a:rPr sz="1600" spc="-5" dirty="0">
                <a:latin typeface="Calibri"/>
                <a:cs typeface="Calibri"/>
              </a:rPr>
              <a:t>(МКБ-10 </a:t>
            </a:r>
            <a:r>
              <a:rPr sz="1600" dirty="0">
                <a:latin typeface="Calibri"/>
                <a:cs typeface="Calibri"/>
              </a:rPr>
              <a:t>и 11) 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International  Classification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Diseases 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(ICD-10, ICD-11)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104640" y="3021076"/>
            <a:ext cx="2306955" cy="1732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tabLst>
                <a:tab pos="3549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15" dirty="0">
                <a:latin typeface="Calibri"/>
                <a:cs typeface="Calibri"/>
              </a:rPr>
              <a:t>Международная  </a:t>
            </a:r>
            <a:r>
              <a:rPr sz="1600" spc="-10" dirty="0">
                <a:latin typeface="Calibri"/>
                <a:cs typeface="Calibri"/>
              </a:rPr>
              <a:t>классификация  </a:t>
            </a:r>
            <a:r>
              <a:rPr sz="1600" spc="-5" dirty="0">
                <a:latin typeface="Calibri"/>
                <a:cs typeface="Calibri"/>
              </a:rPr>
              <a:t>функционирования  </a:t>
            </a:r>
            <a:r>
              <a:rPr sz="1600" spc="-10" dirty="0">
                <a:latin typeface="Calibri"/>
                <a:cs typeface="Calibri"/>
              </a:rPr>
              <a:t>(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International  Classification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of  Functioning,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Disability 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and Health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-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ICF</a:t>
            </a:r>
            <a:r>
              <a:rPr sz="1600" b="1" spc="-6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600" b="1" spc="-15" dirty="0">
                <a:solidFill>
                  <a:srgbClr val="FF0000"/>
                </a:solidFill>
                <a:latin typeface="Calibri"/>
                <a:cs typeface="Calibri"/>
              </a:rPr>
              <a:t>(МКФ)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04640" y="5054091"/>
            <a:ext cx="2584450" cy="1501140"/>
          </a:xfrm>
          <a:prstGeom prst="rect">
            <a:avLst/>
          </a:prstGeom>
        </p:spPr>
        <p:txBody>
          <a:bodyPr vert="horz" wrap="square" lIns="0" tIns="24765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95"/>
              </a:spcBef>
              <a:tabLst>
                <a:tab pos="354965" algn="l"/>
              </a:tabLst>
            </a:pPr>
            <a:r>
              <a:rPr sz="1600" dirty="0">
                <a:latin typeface="Arial"/>
                <a:cs typeface="Arial"/>
              </a:rPr>
              <a:t>•	</a:t>
            </a:r>
            <a:r>
              <a:rPr sz="1600" spc="-15" dirty="0">
                <a:latin typeface="Calibri"/>
                <a:cs typeface="Calibri"/>
              </a:rPr>
              <a:t>Международная  </a:t>
            </a:r>
            <a:r>
              <a:rPr sz="1600" spc="-10" dirty="0">
                <a:latin typeface="Calibri"/>
                <a:cs typeface="Calibri"/>
              </a:rPr>
              <a:t>классификация  </a:t>
            </a:r>
            <a:r>
              <a:rPr sz="1600" spc="-5" dirty="0">
                <a:latin typeface="Calibri"/>
                <a:cs typeface="Calibri"/>
              </a:rPr>
              <a:t>вмешательств </a:t>
            </a:r>
            <a:r>
              <a:rPr sz="1600" dirty="0">
                <a:latin typeface="Calibri"/>
                <a:cs typeface="Calibri"/>
              </a:rPr>
              <a:t>в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здоровье  (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International  Classification </a:t>
            </a:r>
            <a:r>
              <a:rPr sz="1600" b="1" dirty="0">
                <a:solidFill>
                  <a:srgbClr val="FF0000"/>
                </a:solidFill>
                <a:latin typeface="Calibri"/>
                <a:cs typeface="Calibri"/>
              </a:rPr>
              <a:t>of 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Health  </a:t>
            </a:r>
            <a:r>
              <a:rPr sz="1600" b="1" spc="-10" dirty="0">
                <a:solidFill>
                  <a:srgbClr val="FF0000"/>
                </a:solidFill>
                <a:latin typeface="Calibri"/>
                <a:cs typeface="Calibri"/>
              </a:rPr>
              <a:t>Interventions</a:t>
            </a:r>
            <a:r>
              <a:rPr sz="1600" b="1" spc="-5" dirty="0">
                <a:solidFill>
                  <a:srgbClr val="FF0000"/>
                </a:solidFill>
                <a:latin typeface="Calibri"/>
                <a:cs typeface="Calibri"/>
              </a:rPr>
              <a:t> (ICHI)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24000" y="1"/>
            <a:ext cx="9144000" cy="830580"/>
          </a:xfrm>
          <a:prstGeom prst="rect">
            <a:avLst/>
          </a:prstGeom>
          <a:ln w="12700">
            <a:solidFill>
              <a:srgbClr val="A5A5A5"/>
            </a:solidFill>
          </a:ln>
        </p:spPr>
        <p:txBody>
          <a:bodyPr vert="horz" wrap="square" lIns="0" tIns="30480" rIns="0" bIns="0" rtlCol="0">
            <a:spAutoFit/>
          </a:bodyPr>
          <a:lstStyle/>
          <a:p>
            <a:pPr marL="370205" marR="363220" indent="326390">
              <a:lnSpc>
                <a:spcPct val="100800"/>
              </a:lnSpc>
              <a:spcBef>
                <a:spcPts val="240"/>
              </a:spcBef>
            </a:pPr>
            <a:r>
              <a:rPr sz="2400" b="1" spc="-25" dirty="0">
                <a:latin typeface="Times New Roman"/>
                <a:cs typeface="Times New Roman"/>
              </a:rPr>
              <a:t>Роль </a:t>
            </a:r>
            <a:r>
              <a:rPr sz="2400" b="1" spc="-5" dirty="0">
                <a:latin typeface="Times New Roman"/>
                <a:cs typeface="Times New Roman"/>
              </a:rPr>
              <a:t>классификаций </a:t>
            </a:r>
            <a:r>
              <a:rPr sz="2400" b="1" dirty="0">
                <a:latin typeface="Times New Roman"/>
                <a:cs typeface="Times New Roman"/>
              </a:rPr>
              <a:t>в </a:t>
            </a:r>
            <a:r>
              <a:rPr sz="2400" b="1" spc="-5" dirty="0">
                <a:latin typeface="Times New Roman"/>
                <a:cs typeface="Times New Roman"/>
              </a:rPr>
              <a:t>управлении </a:t>
            </a:r>
            <a:r>
              <a:rPr sz="2400" b="1" spc="-10" dirty="0">
                <a:latin typeface="Times New Roman"/>
                <a:cs typeface="Times New Roman"/>
              </a:rPr>
              <a:t>здравоохранением </a:t>
            </a:r>
            <a:r>
              <a:rPr sz="2400" b="1" dirty="0">
                <a:latin typeface="Times New Roman"/>
                <a:cs typeface="Times New Roman"/>
              </a:rPr>
              <a:t>и  </a:t>
            </a:r>
            <a:r>
              <a:rPr sz="2400" b="1" spc="-10" dirty="0">
                <a:latin typeface="Times New Roman"/>
                <a:cs typeface="Times New Roman"/>
              </a:rPr>
              <a:t>создании стратегий лечения, </a:t>
            </a:r>
            <a:r>
              <a:rPr sz="2400" b="1" dirty="0">
                <a:latin typeface="Times New Roman"/>
                <a:cs typeface="Times New Roman"/>
              </a:rPr>
              <a:t>профилактики и</a:t>
            </a:r>
            <a:r>
              <a:rPr sz="2400" b="1" spc="20" dirty="0">
                <a:latin typeface="Times New Roman"/>
                <a:cs typeface="Times New Roman"/>
              </a:rPr>
              <a:t> </a:t>
            </a:r>
            <a:r>
              <a:rPr sz="2400" b="1" dirty="0">
                <a:latin typeface="Times New Roman"/>
                <a:cs typeface="Times New Roman"/>
              </a:rPr>
              <a:t>реабилитации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942137" y="1839913"/>
            <a:ext cx="405130" cy="269875"/>
          </a:xfrm>
          <a:custGeom>
            <a:avLst/>
            <a:gdLst/>
            <a:ahLst/>
            <a:cxnLst/>
            <a:rect l="l" t="t" r="r" b="b"/>
            <a:pathLst>
              <a:path w="405129" h="269875">
                <a:moveTo>
                  <a:pt x="269875" y="0"/>
                </a:moveTo>
                <a:lnTo>
                  <a:pt x="269875" y="67468"/>
                </a:lnTo>
                <a:lnTo>
                  <a:pt x="0" y="67468"/>
                </a:lnTo>
                <a:lnTo>
                  <a:pt x="67468" y="134937"/>
                </a:lnTo>
                <a:lnTo>
                  <a:pt x="0" y="202406"/>
                </a:lnTo>
                <a:lnTo>
                  <a:pt x="269875" y="202406"/>
                </a:lnTo>
                <a:lnTo>
                  <a:pt x="269875" y="269875"/>
                </a:lnTo>
                <a:lnTo>
                  <a:pt x="404812" y="134937"/>
                </a:lnTo>
                <a:lnTo>
                  <a:pt x="2698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75462" y="3716338"/>
            <a:ext cx="405130" cy="269875"/>
          </a:xfrm>
          <a:custGeom>
            <a:avLst/>
            <a:gdLst/>
            <a:ahLst/>
            <a:cxnLst/>
            <a:rect l="l" t="t" r="r" b="b"/>
            <a:pathLst>
              <a:path w="405129" h="269875">
                <a:moveTo>
                  <a:pt x="269875" y="0"/>
                </a:moveTo>
                <a:lnTo>
                  <a:pt x="269875" y="67468"/>
                </a:lnTo>
                <a:lnTo>
                  <a:pt x="0" y="67468"/>
                </a:lnTo>
                <a:lnTo>
                  <a:pt x="67468" y="134937"/>
                </a:lnTo>
                <a:lnTo>
                  <a:pt x="0" y="202406"/>
                </a:lnTo>
                <a:lnTo>
                  <a:pt x="269875" y="202406"/>
                </a:lnTo>
                <a:lnTo>
                  <a:pt x="269875" y="269875"/>
                </a:lnTo>
                <a:lnTo>
                  <a:pt x="404812" y="134937"/>
                </a:lnTo>
                <a:lnTo>
                  <a:pt x="2698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75462" y="5591176"/>
            <a:ext cx="405130" cy="269875"/>
          </a:xfrm>
          <a:custGeom>
            <a:avLst/>
            <a:gdLst/>
            <a:ahLst/>
            <a:cxnLst/>
            <a:rect l="l" t="t" r="r" b="b"/>
            <a:pathLst>
              <a:path w="405129" h="269875">
                <a:moveTo>
                  <a:pt x="269875" y="0"/>
                </a:moveTo>
                <a:lnTo>
                  <a:pt x="269875" y="67468"/>
                </a:lnTo>
                <a:lnTo>
                  <a:pt x="0" y="67468"/>
                </a:lnTo>
                <a:lnTo>
                  <a:pt x="67468" y="134937"/>
                </a:lnTo>
                <a:lnTo>
                  <a:pt x="0" y="202406"/>
                </a:lnTo>
                <a:lnTo>
                  <a:pt x="269875" y="202406"/>
                </a:lnTo>
                <a:lnTo>
                  <a:pt x="269875" y="269875"/>
                </a:lnTo>
                <a:lnTo>
                  <a:pt x="404812" y="134937"/>
                </a:lnTo>
                <a:lnTo>
                  <a:pt x="269875" y="0"/>
                </a:lnTo>
                <a:close/>
              </a:path>
            </a:pathLst>
          </a:custGeom>
          <a:solidFill>
            <a:srgbClr val="00B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582853" y="1374140"/>
            <a:ext cx="261175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5" dirty="0">
                <a:latin typeface="Calibri"/>
                <a:cs typeface="Calibri"/>
              </a:rPr>
              <a:t>Выявление </a:t>
            </a:r>
            <a:r>
              <a:rPr sz="1800" b="1" spc="-5" dirty="0">
                <a:solidFill>
                  <a:srgbClr val="00B050"/>
                </a:solidFill>
                <a:latin typeface="Calibri"/>
                <a:cs typeface="Calibri"/>
              </a:rPr>
              <a:t>причин  </a:t>
            </a:r>
            <a:r>
              <a:rPr sz="1800" spc="-5" dirty="0">
                <a:latin typeface="Calibri"/>
                <a:cs typeface="Calibri"/>
              </a:rPr>
              <a:t>заболевания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основных  механизмов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повреждения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582853" y="3242564"/>
            <a:ext cx="259842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latin typeface="Calibri"/>
                <a:cs typeface="Calibri"/>
              </a:rPr>
              <a:t>Учитывает изменения </a:t>
            </a:r>
            <a:r>
              <a:rPr sz="1800" dirty="0">
                <a:latin typeface="Calibri"/>
                <a:cs typeface="Calibri"/>
              </a:rPr>
              <a:t>в  </a:t>
            </a:r>
            <a:r>
              <a:rPr sz="1800" b="1" spc="-10" dirty="0">
                <a:solidFill>
                  <a:srgbClr val="00B050"/>
                </a:solidFill>
                <a:latin typeface="Calibri"/>
                <a:cs typeface="Calibri"/>
              </a:rPr>
              <a:t>состоянии здоровья </a:t>
            </a:r>
            <a:r>
              <a:rPr sz="1800" dirty="0">
                <a:latin typeface="Calibri"/>
                <a:cs typeface="Calibri"/>
              </a:rPr>
              <a:t>без  </a:t>
            </a:r>
            <a:r>
              <a:rPr sz="1800" spc="-5" dirty="0">
                <a:latin typeface="Calibri"/>
                <a:cs typeface="Calibri"/>
              </a:rPr>
              <a:t>учеты </a:t>
            </a:r>
            <a:r>
              <a:rPr sz="1800" dirty="0">
                <a:latin typeface="Calibri"/>
                <a:cs typeface="Calibri"/>
              </a:rPr>
              <a:t>причин, по факту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на  </a:t>
            </a:r>
            <a:r>
              <a:rPr sz="1800" spc="-5" dirty="0">
                <a:latin typeface="Calibri"/>
                <a:cs typeface="Calibri"/>
              </a:rPr>
              <a:t>момент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осмотра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582853" y="5043932"/>
            <a:ext cx="2732405" cy="169481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12700" marR="160655">
              <a:lnSpc>
                <a:spcPct val="100800"/>
              </a:lnSpc>
              <a:spcBef>
                <a:spcPts val="80"/>
              </a:spcBef>
            </a:pPr>
            <a:r>
              <a:rPr sz="1800" spc="-5" dirty="0">
                <a:latin typeface="Calibri"/>
                <a:cs typeface="Calibri"/>
              </a:rPr>
              <a:t>Направлена </a:t>
            </a:r>
            <a:r>
              <a:rPr sz="1800" dirty="0">
                <a:latin typeface="Calibri"/>
                <a:cs typeface="Calibri"/>
              </a:rPr>
              <a:t>на  </a:t>
            </a:r>
            <a:r>
              <a:rPr sz="1800" spc="-5" dirty="0">
                <a:latin typeface="Calibri"/>
                <a:cs typeface="Calibri"/>
              </a:rPr>
              <a:t>обобщение медицинских,  профилактических </a:t>
            </a:r>
            <a:r>
              <a:rPr sz="1800" dirty="0">
                <a:latin typeface="Calibri"/>
                <a:cs typeface="Calibri"/>
              </a:rPr>
              <a:t>и  </a:t>
            </a:r>
            <a:r>
              <a:rPr sz="1800" spc="-5" dirty="0">
                <a:latin typeface="Calibri"/>
                <a:cs typeface="Calibri"/>
              </a:rPr>
              <a:t>реабилитационных  </a:t>
            </a:r>
            <a:r>
              <a:rPr sz="1800" b="1" spc="-10" dirty="0">
                <a:solidFill>
                  <a:srgbClr val="00B050"/>
                </a:solidFill>
                <a:latin typeface="Calibri"/>
                <a:cs typeface="Calibri"/>
              </a:rPr>
              <a:t>вмешательств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95"/>
              </a:spcBef>
            </a:pPr>
            <a:r>
              <a:rPr sz="1400" spc="-5" dirty="0">
                <a:latin typeface="Times New Roman"/>
                <a:cs typeface="Times New Roman"/>
                <a:hlinkClick r:id="rId2"/>
              </a:rPr>
              <a:t>http://www.who.int/classifications/en/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425701" y="3025775"/>
            <a:ext cx="796925" cy="16573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3"/>
          <p:cNvGrpSpPr/>
          <p:nvPr/>
        </p:nvGrpSpPr>
        <p:grpSpPr>
          <a:xfrm>
            <a:off x="1595438" y="830262"/>
            <a:ext cx="2251710" cy="1904364"/>
            <a:chOff x="1595438" y="830262"/>
            <a:chExt cx="2251710" cy="1904364"/>
          </a:xfrm>
        </p:grpSpPr>
        <p:sp>
          <p:nvSpPr>
            <p:cNvPr id="14" name="object 14"/>
            <p:cNvSpPr/>
            <p:nvPr/>
          </p:nvSpPr>
          <p:spPr>
            <a:xfrm>
              <a:off x="1595438" y="830262"/>
              <a:ext cx="1660524" cy="142875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2825495" y="1304544"/>
              <a:ext cx="1021080" cy="14295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/>
          <p:nvPr/>
        </p:nvSpPr>
        <p:spPr>
          <a:xfrm>
            <a:off x="2425701" y="5002213"/>
            <a:ext cx="796925" cy="141763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10255" y="1792223"/>
            <a:ext cx="6864096" cy="42885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6304" y="2210308"/>
            <a:ext cx="10741660" cy="328104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12700" marR="5080">
              <a:lnSpc>
                <a:spcPct val="79100"/>
              </a:lnSpc>
              <a:spcBef>
                <a:spcPts val="650"/>
              </a:spcBef>
            </a:pPr>
            <a:r>
              <a:rPr sz="2200" spc="-10" dirty="0">
                <a:latin typeface="Arial"/>
                <a:cs typeface="Arial"/>
              </a:rPr>
              <a:t>•</a:t>
            </a:r>
            <a:r>
              <a:rPr sz="2200" spc="-10" dirty="0">
                <a:latin typeface="Calibri"/>
                <a:cs typeface="Calibri"/>
              </a:rPr>
              <a:t>длительность </a:t>
            </a:r>
            <a:r>
              <a:rPr sz="2200" spc="-5" dirty="0">
                <a:latin typeface="Calibri"/>
                <a:cs typeface="Calibri"/>
              </a:rPr>
              <a:t>курса мероприятий </a:t>
            </a:r>
            <a:r>
              <a:rPr sz="2200" dirty="0">
                <a:latin typeface="Calibri"/>
                <a:cs typeface="Calibri"/>
              </a:rPr>
              <a:t>по </a:t>
            </a:r>
            <a:r>
              <a:rPr sz="2200" spc="-10" dirty="0">
                <a:latin typeface="Calibri"/>
                <a:cs typeface="Calibri"/>
              </a:rPr>
              <a:t>медицинской </a:t>
            </a:r>
            <a:r>
              <a:rPr sz="2200" spc="-5" dirty="0">
                <a:latin typeface="Calibri"/>
                <a:cs typeface="Calibri"/>
              </a:rPr>
              <a:t>реабилитации </a:t>
            </a:r>
            <a:r>
              <a:rPr sz="2200" dirty="0">
                <a:latin typeface="Calibri"/>
                <a:cs typeface="Calibri"/>
              </a:rPr>
              <a:t>в </a:t>
            </a:r>
            <a:r>
              <a:rPr sz="2200" spc="-10" dirty="0">
                <a:latin typeface="Calibri"/>
                <a:cs typeface="Calibri"/>
              </a:rPr>
              <a:t>соответствии </a:t>
            </a:r>
            <a:r>
              <a:rPr sz="2200" dirty="0">
                <a:latin typeface="Calibri"/>
                <a:cs typeface="Calibri"/>
              </a:rPr>
              <a:t>с </a:t>
            </a:r>
            <a:r>
              <a:rPr sz="2200" spc="-5" dirty="0">
                <a:latin typeface="Calibri"/>
                <a:cs typeface="Calibri"/>
              </a:rPr>
              <a:t>ИПМР  на </a:t>
            </a:r>
            <a:r>
              <a:rPr sz="2200" spc="-15" dirty="0">
                <a:latin typeface="Calibri"/>
                <a:cs typeface="Calibri"/>
              </a:rPr>
              <a:t>каждом </a:t>
            </a:r>
            <a:r>
              <a:rPr sz="2200" spc="-5" dirty="0">
                <a:latin typeface="Calibri"/>
                <a:cs typeface="Calibri"/>
              </a:rPr>
              <a:t>из этапов </a:t>
            </a:r>
            <a:r>
              <a:rPr sz="2200" spc="-10" dirty="0">
                <a:latin typeface="Calibri"/>
                <a:cs typeface="Calibri"/>
              </a:rPr>
              <a:t>медицинской </a:t>
            </a:r>
            <a:r>
              <a:rPr sz="2200" spc="-5" dirty="0">
                <a:latin typeface="Calibri"/>
                <a:cs typeface="Calibri"/>
              </a:rPr>
              <a:t>реабилитации </a:t>
            </a:r>
            <a:r>
              <a:rPr sz="2200" spc="-10" dirty="0">
                <a:latin typeface="Calibri"/>
                <a:cs typeface="Calibri"/>
              </a:rPr>
              <a:t>составляет </a:t>
            </a:r>
            <a:r>
              <a:rPr sz="2200" spc="-5" dirty="0">
                <a:latin typeface="Calibri"/>
                <a:cs typeface="Calibri"/>
              </a:rPr>
              <a:t>не </a:t>
            </a:r>
            <a:r>
              <a:rPr sz="2200" dirty="0">
                <a:latin typeface="Calibri"/>
                <a:cs typeface="Calibri"/>
              </a:rPr>
              <a:t>менее </a:t>
            </a:r>
            <a:r>
              <a:rPr sz="2200" spc="-5" dirty="0">
                <a:latin typeface="Calibri"/>
                <a:cs typeface="Calibri"/>
              </a:rPr>
              <a:t>10</a:t>
            </a:r>
            <a:r>
              <a:rPr sz="2200" spc="5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дней.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3300">
              <a:latin typeface="Calibri"/>
              <a:cs typeface="Calibri"/>
            </a:endParaRPr>
          </a:p>
          <a:p>
            <a:pPr marL="12700" marR="26034">
              <a:lnSpc>
                <a:spcPct val="81400"/>
              </a:lnSpc>
            </a:pPr>
            <a:r>
              <a:rPr sz="2200" spc="-5" dirty="0">
                <a:latin typeface="Arial"/>
                <a:cs typeface="Arial"/>
              </a:rPr>
              <a:t>•</a:t>
            </a:r>
            <a:r>
              <a:rPr sz="2200" spc="-5" dirty="0">
                <a:latin typeface="Calibri"/>
                <a:cs typeface="Calibri"/>
              </a:rPr>
              <a:t>Мероприятия </a:t>
            </a:r>
            <a:r>
              <a:rPr sz="2200" dirty="0">
                <a:latin typeface="Calibri"/>
                <a:cs typeface="Calibri"/>
              </a:rPr>
              <a:t>по </a:t>
            </a:r>
            <a:r>
              <a:rPr sz="2200" spc="-10" dirty="0">
                <a:latin typeface="Calibri"/>
                <a:cs typeface="Calibri"/>
              </a:rPr>
              <a:t>медицинской </a:t>
            </a:r>
            <a:r>
              <a:rPr sz="2200" spc="-5" dirty="0">
                <a:latin typeface="Calibri"/>
                <a:cs typeface="Calibri"/>
              </a:rPr>
              <a:t>реабилитации на первом </a:t>
            </a:r>
            <a:r>
              <a:rPr sz="2200" dirty="0">
                <a:latin typeface="Calibri"/>
                <a:cs typeface="Calibri"/>
              </a:rPr>
              <a:t>и </a:t>
            </a:r>
            <a:r>
              <a:rPr sz="2200" spc="-10" dirty="0">
                <a:latin typeface="Calibri"/>
                <a:cs typeface="Calibri"/>
              </a:rPr>
              <a:t>втором этапах </a:t>
            </a:r>
            <a:r>
              <a:rPr sz="2200" spc="-15" dirty="0">
                <a:latin typeface="Calibri"/>
                <a:cs typeface="Calibri"/>
              </a:rPr>
              <a:t>должны  </a:t>
            </a:r>
            <a:r>
              <a:rPr sz="2200" spc="-10" dirty="0">
                <a:latin typeface="Calibri"/>
                <a:cs typeface="Calibri"/>
              </a:rPr>
              <a:t>проводиться ежедневно, </a:t>
            </a:r>
            <a:r>
              <a:rPr sz="2200" spc="-5" dirty="0">
                <a:latin typeface="Calibri"/>
                <a:cs typeface="Calibri"/>
              </a:rPr>
              <a:t>на третьем </a:t>
            </a:r>
            <a:r>
              <a:rPr sz="2200" spc="-10" dirty="0">
                <a:latin typeface="Calibri"/>
                <a:cs typeface="Calibri"/>
              </a:rPr>
              <a:t>этапе </a:t>
            </a:r>
            <a:r>
              <a:rPr sz="2200" dirty="0">
                <a:latin typeface="Calibri"/>
                <a:cs typeface="Calibri"/>
              </a:rPr>
              <a:t>– </a:t>
            </a:r>
            <a:r>
              <a:rPr sz="2200" spc="-5" dirty="0">
                <a:latin typeface="Calibri"/>
                <a:cs typeface="Calibri"/>
              </a:rPr>
              <a:t>не </a:t>
            </a:r>
            <a:r>
              <a:rPr sz="2200" spc="-20" dirty="0">
                <a:latin typeface="Calibri"/>
                <a:cs typeface="Calibri"/>
              </a:rPr>
              <a:t>реже </a:t>
            </a:r>
            <a:r>
              <a:rPr sz="2200" spc="-5" dirty="0">
                <a:latin typeface="Calibri"/>
                <a:cs typeface="Calibri"/>
              </a:rPr>
              <a:t>чем </a:t>
            </a:r>
            <a:r>
              <a:rPr sz="2200" spc="-20" dirty="0">
                <a:latin typeface="Calibri"/>
                <a:cs typeface="Calibri"/>
              </a:rPr>
              <a:t>один </a:t>
            </a:r>
            <a:r>
              <a:rPr sz="2200" spc="-10" dirty="0">
                <a:latin typeface="Calibri"/>
                <a:cs typeface="Calibri"/>
              </a:rPr>
              <a:t>комплекс </a:t>
            </a:r>
            <a:r>
              <a:rPr sz="2200" spc="-5" dirty="0">
                <a:latin typeface="Calibri"/>
                <a:cs typeface="Calibri"/>
              </a:rPr>
              <a:t>мероприятий </a:t>
            </a:r>
            <a:r>
              <a:rPr sz="2200" dirty="0">
                <a:latin typeface="Calibri"/>
                <a:cs typeface="Calibri"/>
              </a:rPr>
              <a:t>по  </a:t>
            </a:r>
            <a:r>
              <a:rPr sz="2200" spc="-10" dirty="0">
                <a:latin typeface="Calibri"/>
                <a:cs typeface="Calibri"/>
              </a:rPr>
              <a:t>медицинской </a:t>
            </a:r>
            <a:r>
              <a:rPr sz="2200" spc="-5" dirty="0">
                <a:latin typeface="Calibri"/>
                <a:cs typeface="Calibri"/>
              </a:rPr>
              <a:t>реабилитации </a:t>
            </a:r>
            <a:r>
              <a:rPr sz="2200" spc="-10" dirty="0">
                <a:latin typeface="Calibri"/>
                <a:cs typeface="Calibri"/>
              </a:rPr>
              <a:t>каждые </a:t>
            </a:r>
            <a:r>
              <a:rPr sz="2200" spc="-5" dirty="0">
                <a:latin typeface="Calibri"/>
                <a:cs typeface="Calibri"/>
              </a:rPr>
              <a:t>48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часов.</a:t>
            </a:r>
            <a:endParaRPr sz="22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3350">
              <a:latin typeface="Calibri"/>
              <a:cs typeface="Calibri"/>
            </a:endParaRPr>
          </a:p>
          <a:p>
            <a:pPr marL="12700" marR="514984">
              <a:lnSpc>
                <a:spcPct val="79500"/>
              </a:lnSpc>
              <a:spcBef>
                <a:spcPts val="5"/>
              </a:spcBef>
            </a:pPr>
            <a:r>
              <a:rPr sz="2200" spc="-10" dirty="0">
                <a:latin typeface="Arial"/>
                <a:cs typeface="Arial"/>
              </a:rPr>
              <a:t>•</a:t>
            </a:r>
            <a:r>
              <a:rPr sz="2200" spc="-10" dirty="0">
                <a:latin typeface="Calibri"/>
                <a:cs typeface="Calibri"/>
              </a:rPr>
              <a:t>Количество </a:t>
            </a:r>
            <a:r>
              <a:rPr sz="2200" spc="-5" dirty="0">
                <a:latin typeface="Calibri"/>
                <a:cs typeface="Calibri"/>
              </a:rPr>
              <a:t>курсов </a:t>
            </a:r>
            <a:r>
              <a:rPr sz="2200" spc="-10" dirty="0">
                <a:latin typeface="Calibri"/>
                <a:cs typeface="Calibri"/>
              </a:rPr>
              <a:t>медицинской </a:t>
            </a:r>
            <a:r>
              <a:rPr sz="2200" spc="-5" dirty="0">
                <a:latin typeface="Calibri"/>
                <a:cs typeface="Calibri"/>
              </a:rPr>
              <a:t>реабилитации пациентам </a:t>
            </a:r>
            <a:r>
              <a:rPr sz="2200" dirty="0">
                <a:latin typeface="Calibri"/>
                <a:cs typeface="Calibri"/>
              </a:rPr>
              <a:t>с </a:t>
            </a:r>
            <a:r>
              <a:rPr sz="2200" spc="-5" dirty="0">
                <a:latin typeface="Calibri"/>
                <a:cs typeface="Calibri"/>
              </a:rPr>
              <a:t>установленной  инвалидностью при наличии нереализованного реабилитационного </a:t>
            </a:r>
            <a:r>
              <a:rPr sz="2200" spc="-10" dirty="0">
                <a:latin typeface="Calibri"/>
                <a:cs typeface="Calibri"/>
              </a:rPr>
              <a:t>потенциала </a:t>
            </a:r>
            <a:r>
              <a:rPr sz="2200" dirty="0">
                <a:latin typeface="Calibri"/>
                <a:cs typeface="Calibri"/>
              </a:rPr>
              <a:t>– </a:t>
            </a:r>
            <a:r>
              <a:rPr sz="2200" spc="-5" dirty="0">
                <a:latin typeface="Calibri"/>
                <a:cs typeface="Calibri"/>
              </a:rPr>
              <a:t>не  менее </a:t>
            </a:r>
            <a:r>
              <a:rPr sz="2200" spc="-20" dirty="0">
                <a:latin typeface="Calibri"/>
                <a:cs typeface="Calibri"/>
              </a:rPr>
              <a:t>одного </a:t>
            </a:r>
            <a:r>
              <a:rPr sz="2200" spc="-5" dirty="0">
                <a:latin typeface="Calibri"/>
                <a:cs typeface="Calibri"/>
              </a:rPr>
              <a:t>курса </a:t>
            </a:r>
            <a:r>
              <a:rPr sz="2200" dirty="0">
                <a:latin typeface="Calibri"/>
                <a:cs typeface="Calibri"/>
              </a:rPr>
              <a:t>в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год.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880"/>
          </a:xfrm>
          <a:prstGeom prst="rect">
            <a:avLst/>
          </a:prstGeom>
          <a:ln w="12700">
            <a:solidFill>
              <a:srgbClr val="A5A5A5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7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800" spc="-10" dirty="0">
                <a:latin typeface="Calibri"/>
                <a:cs typeface="Calibri"/>
              </a:rPr>
              <a:t>Длительность </a:t>
            </a:r>
            <a:r>
              <a:rPr sz="2800" spc="-5" dirty="0">
                <a:latin typeface="Calibri"/>
                <a:cs typeface="Calibri"/>
              </a:rPr>
              <a:t>реабилитационных</a:t>
            </a:r>
            <a:r>
              <a:rPr sz="2800" spc="5" dirty="0">
                <a:latin typeface="Calibri"/>
                <a:cs typeface="Calibri"/>
              </a:rPr>
              <a:t> </a:t>
            </a:r>
            <a:r>
              <a:rPr sz="2800" spc="-5" dirty="0">
                <a:latin typeface="Calibri"/>
                <a:cs typeface="Calibri"/>
              </a:rPr>
              <a:t>мероприятий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78025" y="271462"/>
            <a:ext cx="8235950" cy="661035"/>
            <a:chOff x="1978025" y="271462"/>
            <a:chExt cx="8235950" cy="661035"/>
          </a:xfrm>
        </p:grpSpPr>
        <p:sp>
          <p:nvSpPr>
            <p:cNvPr id="3" name="object 3"/>
            <p:cNvSpPr/>
            <p:nvPr/>
          </p:nvSpPr>
          <p:spPr>
            <a:xfrm>
              <a:off x="1981199" y="274638"/>
              <a:ext cx="8229600" cy="654179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981200" y="274637"/>
              <a:ext cx="8229600" cy="654685"/>
            </a:xfrm>
            <a:custGeom>
              <a:avLst/>
              <a:gdLst/>
              <a:ahLst/>
              <a:cxnLst/>
              <a:rect l="l" t="t" r="r" b="b"/>
              <a:pathLst>
                <a:path w="8229600" h="654685">
                  <a:moveTo>
                    <a:pt x="0" y="0"/>
                  </a:moveTo>
                  <a:lnTo>
                    <a:pt x="8229600" y="0"/>
                  </a:lnTo>
                  <a:lnTo>
                    <a:pt x="8229600" y="654180"/>
                  </a:lnTo>
                  <a:lnTo>
                    <a:pt x="0" y="654180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059939" y="306324"/>
            <a:ext cx="7919084" cy="513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spc="-5" dirty="0">
                <a:latin typeface="Georgia"/>
                <a:cs typeface="Georgia"/>
              </a:rPr>
              <a:t>Центры </a:t>
            </a:r>
            <a:r>
              <a:rPr sz="3200" b="1" dirty="0">
                <a:latin typeface="Georgia"/>
                <a:cs typeface="Georgia"/>
              </a:rPr>
              <a:t>маршрутизации</a:t>
            </a:r>
            <a:r>
              <a:rPr sz="3200" b="1" spc="-35" dirty="0">
                <a:latin typeface="Georgia"/>
                <a:cs typeface="Georgia"/>
              </a:rPr>
              <a:t> </a:t>
            </a:r>
            <a:r>
              <a:rPr sz="3200" b="1" spc="-5" dirty="0">
                <a:latin typeface="Georgia"/>
                <a:cs typeface="Georgia"/>
              </a:rPr>
              <a:t>пациентов</a:t>
            </a:r>
            <a:endParaRPr sz="3200">
              <a:latin typeface="Georgia"/>
              <a:cs typeface="Georgi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1554480" y="926591"/>
            <a:ext cx="8799195" cy="5748655"/>
            <a:chOff x="1554480" y="926591"/>
            <a:chExt cx="8799195" cy="5748655"/>
          </a:xfrm>
        </p:grpSpPr>
        <p:sp>
          <p:nvSpPr>
            <p:cNvPr id="7" name="object 7"/>
            <p:cNvSpPr/>
            <p:nvPr/>
          </p:nvSpPr>
          <p:spPr>
            <a:xfrm>
              <a:off x="5931408" y="1969008"/>
              <a:ext cx="807719" cy="81686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5242559" y="3474719"/>
              <a:ext cx="807720" cy="81686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865376" y="926591"/>
              <a:ext cx="6675120" cy="57485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391400" y="2804159"/>
              <a:ext cx="850392" cy="7071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554480" y="3813047"/>
              <a:ext cx="853440" cy="710183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956560" y="3108959"/>
              <a:ext cx="850391" cy="707135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904232" y="2249424"/>
              <a:ext cx="850391" cy="71018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900927" y="1831847"/>
              <a:ext cx="853440" cy="710184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6769608" y="1481327"/>
              <a:ext cx="853440" cy="707136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862328" y="2185416"/>
              <a:ext cx="850391" cy="710184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56560" y="1664208"/>
              <a:ext cx="850391" cy="710184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56887" y="1310639"/>
              <a:ext cx="850391" cy="71018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638800" y="3950208"/>
              <a:ext cx="850391" cy="71018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221480" y="4636007"/>
              <a:ext cx="850391" cy="707136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2423160" y="5815583"/>
              <a:ext cx="853439" cy="707136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110983" y="5340095"/>
              <a:ext cx="1429512" cy="1243584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865696" y="1273036"/>
              <a:ext cx="848191" cy="417108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865696" y="1273036"/>
              <a:ext cx="848360" cy="417195"/>
            </a:xfrm>
            <a:custGeom>
              <a:avLst/>
              <a:gdLst/>
              <a:ahLst/>
              <a:cxnLst/>
              <a:rect l="l" t="t" r="r" b="b"/>
              <a:pathLst>
                <a:path w="848360" h="417194">
                  <a:moveTo>
                    <a:pt x="0" y="69519"/>
                  </a:moveTo>
                  <a:lnTo>
                    <a:pt x="5463" y="42459"/>
                  </a:lnTo>
                  <a:lnTo>
                    <a:pt x="20361" y="20361"/>
                  </a:lnTo>
                  <a:lnTo>
                    <a:pt x="42459" y="5463"/>
                  </a:lnTo>
                  <a:lnTo>
                    <a:pt x="69519" y="0"/>
                  </a:lnTo>
                  <a:lnTo>
                    <a:pt x="778671" y="0"/>
                  </a:lnTo>
                  <a:lnTo>
                    <a:pt x="805731" y="5463"/>
                  </a:lnTo>
                  <a:lnTo>
                    <a:pt x="827829" y="20361"/>
                  </a:lnTo>
                  <a:lnTo>
                    <a:pt x="842727" y="42459"/>
                  </a:lnTo>
                  <a:lnTo>
                    <a:pt x="848191" y="69519"/>
                  </a:lnTo>
                  <a:lnTo>
                    <a:pt x="848191" y="347588"/>
                  </a:lnTo>
                  <a:lnTo>
                    <a:pt x="842727" y="374648"/>
                  </a:lnTo>
                  <a:lnTo>
                    <a:pt x="827829" y="396746"/>
                  </a:lnTo>
                  <a:lnTo>
                    <a:pt x="805731" y="411644"/>
                  </a:lnTo>
                  <a:lnTo>
                    <a:pt x="778671" y="417108"/>
                  </a:lnTo>
                  <a:lnTo>
                    <a:pt x="69519" y="417108"/>
                  </a:lnTo>
                  <a:lnTo>
                    <a:pt x="42459" y="411644"/>
                  </a:lnTo>
                  <a:lnTo>
                    <a:pt x="20361" y="396746"/>
                  </a:lnTo>
                  <a:lnTo>
                    <a:pt x="5463" y="374648"/>
                  </a:lnTo>
                  <a:lnTo>
                    <a:pt x="0" y="347588"/>
                  </a:lnTo>
                  <a:lnTo>
                    <a:pt x="0" y="69519"/>
                  </a:lnTo>
                  <a:close/>
                </a:path>
              </a:pathLst>
            </a:custGeom>
            <a:ln w="63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8726656" y="1964125"/>
              <a:ext cx="1623813" cy="9144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8726657" y="1964126"/>
              <a:ext cx="1624330" cy="914400"/>
            </a:xfrm>
            <a:custGeom>
              <a:avLst/>
              <a:gdLst/>
              <a:ahLst/>
              <a:cxnLst/>
              <a:rect l="l" t="t" r="r" b="b"/>
              <a:pathLst>
                <a:path w="1624329" h="914400">
                  <a:moveTo>
                    <a:pt x="0" y="152403"/>
                  </a:moveTo>
                  <a:lnTo>
                    <a:pt x="7769" y="104232"/>
                  </a:lnTo>
                  <a:lnTo>
                    <a:pt x="29404" y="62395"/>
                  </a:lnTo>
                  <a:lnTo>
                    <a:pt x="62395" y="29404"/>
                  </a:lnTo>
                  <a:lnTo>
                    <a:pt x="104231" y="7769"/>
                  </a:lnTo>
                  <a:lnTo>
                    <a:pt x="152403" y="0"/>
                  </a:lnTo>
                  <a:lnTo>
                    <a:pt x="1471411" y="0"/>
                  </a:lnTo>
                  <a:lnTo>
                    <a:pt x="1519582" y="7769"/>
                  </a:lnTo>
                  <a:lnTo>
                    <a:pt x="1561418" y="29404"/>
                  </a:lnTo>
                  <a:lnTo>
                    <a:pt x="1594409" y="62395"/>
                  </a:lnTo>
                  <a:lnTo>
                    <a:pt x="1616044" y="104232"/>
                  </a:lnTo>
                  <a:lnTo>
                    <a:pt x="1623814" y="152403"/>
                  </a:lnTo>
                  <a:lnTo>
                    <a:pt x="1623814" y="761996"/>
                  </a:lnTo>
                  <a:lnTo>
                    <a:pt x="1616044" y="810167"/>
                  </a:lnTo>
                  <a:lnTo>
                    <a:pt x="1594409" y="852004"/>
                  </a:lnTo>
                  <a:lnTo>
                    <a:pt x="1561418" y="884995"/>
                  </a:lnTo>
                  <a:lnTo>
                    <a:pt x="1519582" y="906630"/>
                  </a:lnTo>
                  <a:lnTo>
                    <a:pt x="1471411" y="914400"/>
                  </a:lnTo>
                  <a:lnTo>
                    <a:pt x="152403" y="914400"/>
                  </a:lnTo>
                  <a:lnTo>
                    <a:pt x="104231" y="906630"/>
                  </a:lnTo>
                  <a:lnTo>
                    <a:pt x="62395" y="884995"/>
                  </a:lnTo>
                  <a:lnTo>
                    <a:pt x="29404" y="852004"/>
                  </a:lnTo>
                  <a:lnTo>
                    <a:pt x="7769" y="810167"/>
                  </a:lnTo>
                  <a:lnTo>
                    <a:pt x="0" y="761996"/>
                  </a:lnTo>
                  <a:lnTo>
                    <a:pt x="0" y="152403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8647175" y="5419344"/>
              <a:ext cx="978407" cy="110337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8" name="object 28"/>
          <p:cNvSpPr txBox="1"/>
          <p:nvPr/>
        </p:nvSpPr>
        <p:spPr>
          <a:xfrm>
            <a:off x="8940871" y="2258059"/>
            <a:ext cx="11957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latin typeface="Georgia"/>
                <a:cs typeface="Georgia"/>
              </a:rPr>
              <a:t>ЕГИС</a:t>
            </a:r>
            <a:r>
              <a:rPr sz="1800" b="1" spc="-75" dirty="0">
                <a:latin typeface="Georgia"/>
                <a:cs typeface="Georgia"/>
              </a:rPr>
              <a:t> </a:t>
            </a:r>
            <a:r>
              <a:rPr sz="1800" b="1" spc="-5" dirty="0">
                <a:latin typeface="Georgia"/>
                <a:cs typeface="Georgia"/>
              </a:rPr>
              <a:t>МО</a:t>
            </a:r>
            <a:endParaRPr sz="1800">
              <a:latin typeface="Georgia"/>
              <a:cs typeface="Georgia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3508247" y="890016"/>
            <a:ext cx="6269990" cy="5651500"/>
            <a:chOff x="3508247" y="890016"/>
            <a:chExt cx="6269990" cy="5651500"/>
          </a:xfrm>
        </p:grpSpPr>
        <p:sp>
          <p:nvSpPr>
            <p:cNvPr id="30" name="object 30"/>
            <p:cNvSpPr/>
            <p:nvPr/>
          </p:nvSpPr>
          <p:spPr>
            <a:xfrm>
              <a:off x="3508247" y="890016"/>
              <a:ext cx="6269736" cy="102107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3565824" y="928818"/>
              <a:ext cx="6152220" cy="905927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8498517" y="3099512"/>
              <a:ext cx="978535" cy="2398395"/>
            </a:xfrm>
            <a:custGeom>
              <a:avLst/>
              <a:gdLst/>
              <a:ahLst/>
              <a:cxnLst/>
              <a:rect l="l" t="t" r="r" b="b"/>
              <a:pathLst>
                <a:path w="978534" h="2398395">
                  <a:moveTo>
                    <a:pt x="23543" y="2121246"/>
                  </a:moveTo>
                  <a:lnTo>
                    <a:pt x="12934" y="2125273"/>
                  </a:lnTo>
                  <a:lnTo>
                    <a:pt x="4968" y="2132793"/>
                  </a:lnTo>
                  <a:lnTo>
                    <a:pt x="405" y="2142752"/>
                  </a:lnTo>
                  <a:lnTo>
                    <a:pt x="0" y="2154091"/>
                  </a:lnTo>
                  <a:lnTo>
                    <a:pt x="40285" y="2398265"/>
                  </a:lnTo>
                  <a:lnTo>
                    <a:pt x="93398" y="2355476"/>
                  </a:lnTo>
                  <a:lnTo>
                    <a:pt x="87199" y="2355476"/>
                  </a:lnTo>
                  <a:lnTo>
                    <a:pt x="33804" y="2335100"/>
                  </a:lnTo>
                  <a:lnTo>
                    <a:pt x="71493" y="2236341"/>
                  </a:lnTo>
                  <a:lnTo>
                    <a:pt x="56387" y="2144788"/>
                  </a:lnTo>
                  <a:lnTo>
                    <a:pt x="52361" y="2134180"/>
                  </a:lnTo>
                  <a:lnTo>
                    <a:pt x="44841" y="2126215"/>
                  </a:lnTo>
                  <a:lnTo>
                    <a:pt x="34882" y="2121651"/>
                  </a:lnTo>
                  <a:lnTo>
                    <a:pt x="23543" y="2121246"/>
                  </a:lnTo>
                  <a:close/>
                </a:path>
                <a:path w="978534" h="2398395">
                  <a:moveTo>
                    <a:pt x="71493" y="2236341"/>
                  </a:moveTo>
                  <a:lnTo>
                    <a:pt x="33804" y="2335100"/>
                  </a:lnTo>
                  <a:lnTo>
                    <a:pt x="87199" y="2355476"/>
                  </a:lnTo>
                  <a:lnTo>
                    <a:pt x="92865" y="2340629"/>
                  </a:lnTo>
                  <a:lnTo>
                    <a:pt x="88699" y="2340629"/>
                  </a:lnTo>
                  <a:lnTo>
                    <a:pt x="42578" y="2323029"/>
                  </a:lnTo>
                  <a:lnTo>
                    <a:pt x="80725" y="2292297"/>
                  </a:lnTo>
                  <a:lnTo>
                    <a:pt x="71493" y="2236341"/>
                  </a:lnTo>
                  <a:close/>
                </a:path>
                <a:path w="978534" h="2398395">
                  <a:moveTo>
                    <a:pt x="218132" y="2192346"/>
                  </a:moveTo>
                  <a:lnTo>
                    <a:pt x="207217" y="2193276"/>
                  </a:lnTo>
                  <a:lnTo>
                    <a:pt x="197147" y="2198504"/>
                  </a:lnTo>
                  <a:lnTo>
                    <a:pt x="124887" y="2256718"/>
                  </a:lnTo>
                  <a:lnTo>
                    <a:pt x="87199" y="2355476"/>
                  </a:lnTo>
                  <a:lnTo>
                    <a:pt x="93398" y="2355476"/>
                  </a:lnTo>
                  <a:lnTo>
                    <a:pt x="233000" y="2243009"/>
                  </a:lnTo>
                  <a:lnTo>
                    <a:pt x="240253" y="2234282"/>
                  </a:lnTo>
                  <a:lnTo>
                    <a:pt x="243484" y="2223815"/>
                  </a:lnTo>
                  <a:lnTo>
                    <a:pt x="242555" y="2212900"/>
                  </a:lnTo>
                  <a:lnTo>
                    <a:pt x="237326" y="2202830"/>
                  </a:lnTo>
                  <a:lnTo>
                    <a:pt x="228599" y="2195578"/>
                  </a:lnTo>
                  <a:lnTo>
                    <a:pt x="218132" y="2192346"/>
                  </a:lnTo>
                  <a:close/>
                </a:path>
                <a:path w="978534" h="2398395">
                  <a:moveTo>
                    <a:pt x="80725" y="2292297"/>
                  </a:moveTo>
                  <a:lnTo>
                    <a:pt x="42578" y="2323029"/>
                  </a:lnTo>
                  <a:lnTo>
                    <a:pt x="88699" y="2340629"/>
                  </a:lnTo>
                  <a:lnTo>
                    <a:pt x="80725" y="2292297"/>
                  </a:lnTo>
                  <a:close/>
                </a:path>
                <a:path w="978534" h="2398395">
                  <a:moveTo>
                    <a:pt x="124887" y="2256718"/>
                  </a:moveTo>
                  <a:lnTo>
                    <a:pt x="80725" y="2292297"/>
                  </a:lnTo>
                  <a:lnTo>
                    <a:pt x="88699" y="2340629"/>
                  </a:lnTo>
                  <a:lnTo>
                    <a:pt x="92865" y="2340629"/>
                  </a:lnTo>
                  <a:lnTo>
                    <a:pt x="124887" y="2256718"/>
                  </a:lnTo>
                  <a:close/>
                </a:path>
                <a:path w="978534" h="2398395">
                  <a:moveTo>
                    <a:pt x="924925" y="0"/>
                  </a:moveTo>
                  <a:lnTo>
                    <a:pt x="71493" y="2236341"/>
                  </a:lnTo>
                  <a:lnTo>
                    <a:pt x="80725" y="2292297"/>
                  </a:lnTo>
                  <a:lnTo>
                    <a:pt x="124887" y="2256718"/>
                  </a:lnTo>
                  <a:lnTo>
                    <a:pt x="978319" y="20377"/>
                  </a:lnTo>
                  <a:lnTo>
                    <a:pt x="924925" y="0"/>
                  </a:lnTo>
                  <a:close/>
                </a:path>
              </a:pathLst>
            </a:custGeom>
            <a:solidFill>
              <a:srgbClr val="FFC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4755413" y="3815880"/>
              <a:ext cx="2969895" cy="2726055"/>
            </a:xfrm>
            <a:custGeom>
              <a:avLst/>
              <a:gdLst/>
              <a:ahLst/>
              <a:cxnLst/>
              <a:rect l="l" t="t" r="r" b="b"/>
              <a:pathLst>
                <a:path w="2969895" h="2726054">
                  <a:moveTo>
                    <a:pt x="2321814" y="2668549"/>
                  </a:moveTo>
                  <a:lnTo>
                    <a:pt x="164096" y="2504630"/>
                  </a:lnTo>
                  <a:lnTo>
                    <a:pt x="180581" y="2496629"/>
                  </a:lnTo>
                  <a:lnTo>
                    <a:pt x="247561" y="2464079"/>
                  </a:lnTo>
                  <a:lnTo>
                    <a:pt x="256590" y="2457208"/>
                  </a:lnTo>
                  <a:lnTo>
                    <a:pt x="262077" y="2447734"/>
                  </a:lnTo>
                  <a:lnTo>
                    <a:pt x="263626" y="2436888"/>
                  </a:lnTo>
                  <a:lnTo>
                    <a:pt x="260781" y="2425890"/>
                  </a:lnTo>
                  <a:lnTo>
                    <a:pt x="253898" y="2416873"/>
                  </a:lnTo>
                  <a:lnTo>
                    <a:pt x="244424" y="2411374"/>
                  </a:lnTo>
                  <a:lnTo>
                    <a:pt x="233578" y="2409837"/>
                  </a:lnTo>
                  <a:lnTo>
                    <a:pt x="222592" y="2412682"/>
                  </a:lnTo>
                  <a:lnTo>
                    <a:pt x="0" y="2520823"/>
                  </a:lnTo>
                  <a:lnTo>
                    <a:pt x="203708" y="2661348"/>
                  </a:lnTo>
                  <a:lnTo>
                    <a:pt x="214134" y="2665819"/>
                  </a:lnTo>
                  <a:lnTo>
                    <a:pt x="225082" y="2665946"/>
                  </a:lnTo>
                  <a:lnTo>
                    <a:pt x="235280" y="2661945"/>
                  </a:lnTo>
                  <a:lnTo>
                    <a:pt x="244030" y="2622473"/>
                  </a:lnTo>
                  <a:lnTo>
                    <a:pt x="159778" y="2561615"/>
                  </a:lnTo>
                  <a:lnTo>
                    <a:pt x="2317483" y="2725534"/>
                  </a:lnTo>
                  <a:lnTo>
                    <a:pt x="2321814" y="2668549"/>
                  </a:lnTo>
                  <a:close/>
                </a:path>
                <a:path w="2969895" h="2726054">
                  <a:moveTo>
                    <a:pt x="2331504" y="2508085"/>
                  </a:moveTo>
                  <a:lnTo>
                    <a:pt x="1307998" y="2041207"/>
                  </a:lnTo>
                  <a:lnTo>
                    <a:pt x="1400327" y="2031936"/>
                  </a:lnTo>
                  <a:lnTo>
                    <a:pt x="1411173" y="2028583"/>
                  </a:lnTo>
                  <a:lnTo>
                    <a:pt x="1419593" y="2021586"/>
                  </a:lnTo>
                  <a:lnTo>
                    <a:pt x="1424774" y="2011934"/>
                  </a:lnTo>
                  <a:lnTo>
                    <a:pt x="1425905" y="2000643"/>
                  </a:lnTo>
                  <a:lnTo>
                    <a:pt x="1424876" y="1997341"/>
                  </a:lnTo>
                  <a:lnTo>
                    <a:pt x="1422552" y="1989810"/>
                  </a:lnTo>
                  <a:lnTo>
                    <a:pt x="1415554" y="1981377"/>
                  </a:lnTo>
                  <a:lnTo>
                    <a:pt x="1405902" y="1976196"/>
                  </a:lnTo>
                  <a:lnTo>
                    <a:pt x="1394612" y="1975065"/>
                  </a:lnTo>
                  <a:lnTo>
                    <a:pt x="1148384" y="1999805"/>
                  </a:lnTo>
                  <a:lnTo>
                    <a:pt x="1291107" y="2201964"/>
                  </a:lnTo>
                  <a:lnTo>
                    <a:pt x="1299362" y="2209762"/>
                  </a:lnTo>
                  <a:lnTo>
                    <a:pt x="1309598" y="2213648"/>
                  </a:lnTo>
                  <a:lnTo>
                    <a:pt x="1320558" y="2213406"/>
                  </a:lnTo>
                  <a:lnTo>
                    <a:pt x="1342377" y="2179383"/>
                  </a:lnTo>
                  <a:lnTo>
                    <a:pt x="1284274" y="2093201"/>
                  </a:lnTo>
                  <a:lnTo>
                    <a:pt x="2307793" y="2560078"/>
                  </a:lnTo>
                  <a:lnTo>
                    <a:pt x="2331504" y="2508085"/>
                  </a:lnTo>
                  <a:close/>
                </a:path>
                <a:path w="2969895" h="2726054">
                  <a:moveTo>
                    <a:pt x="2474658" y="2507234"/>
                  </a:moveTo>
                  <a:lnTo>
                    <a:pt x="1906003" y="1457210"/>
                  </a:lnTo>
                  <a:lnTo>
                    <a:pt x="1985289" y="1505432"/>
                  </a:lnTo>
                  <a:lnTo>
                    <a:pt x="1995957" y="1509293"/>
                  </a:lnTo>
                  <a:lnTo>
                    <a:pt x="2006904" y="1508772"/>
                  </a:lnTo>
                  <a:lnTo>
                    <a:pt x="2016848" y="1504200"/>
                  </a:lnTo>
                  <a:lnTo>
                    <a:pt x="2024557" y="1495856"/>
                  </a:lnTo>
                  <a:lnTo>
                    <a:pt x="2028418" y="1485188"/>
                  </a:lnTo>
                  <a:lnTo>
                    <a:pt x="2027897" y="1474254"/>
                  </a:lnTo>
                  <a:lnTo>
                    <a:pt x="2023325" y="1464297"/>
                  </a:lnTo>
                  <a:lnTo>
                    <a:pt x="2014982" y="1456601"/>
                  </a:lnTo>
                  <a:lnTo>
                    <a:pt x="1863166" y="1364272"/>
                  </a:lnTo>
                  <a:lnTo>
                    <a:pt x="1803539" y="1328013"/>
                  </a:lnTo>
                  <a:lnTo>
                    <a:pt x="1795691" y="1575358"/>
                  </a:lnTo>
                  <a:lnTo>
                    <a:pt x="1797583" y="1586547"/>
                  </a:lnTo>
                  <a:lnTo>
                    <a:pt x="1803412" y="1595818"/>
                  </a:lnTo>
                  <a:lnTo>
                    <a:pt x="1812302" y="1602232"/>
                  </a:lnTo>
                  <a:lnTo>
                    <a:pt x="1823339" y="1604822"/>
                  </a:lnTo>
                  <a:lnTo>
                    <a:pt x="1834527" y="1602943"/>
                  </a:lnTo>
                  <a:lnTo>
                    <a:pt x="1843798" y="1597101"/>
                  </a:lnTo>
                  <a:lnTo>
                    <a:pt x="1850212" y="1588223"/>
                  </a:lnTo>
                  <a:lnTo>
                    <a:pt x="1852803" y="1577174"/>
                  </a:lnTo>
                  <a:lnTo>
                    <a:pt x="1855749" y="1484426"/>
                  </a:lnTo>
                  <a:lnTo>
                    <a:pt x="2424404" y="2534450"/>
                  </a:lnTo>
                  <a:lnTo>
                    <a:pt x="2474658" y="2507234"/>
                  </a:lnTo>
                  <a:close/>
                </a:path>
                <a:path w="2969895" h="2726054">
                  <a:moveTo>
                    <a:pt x="2969895" y="236410"/>
                  </a:moveTo>
                  <a:lnTo>
                    <a:pt x="2967342" y="225348"/>
                  </a:lnTo>
                  <a:lnTo>
                    <a:pt x="2889339" y="53505"/>
                  </a:lnTo>
                  <a:lnTo>
                    <a:pt x="2865056" y="0"/>
                  </a:lnTo>
                  <a:lnTo>
                    <a:pt x="2719247" y="199961"/>
                  </a:lnTo>
                  <a:lnTo>
                    <a:pt x="2714498" y="210273"/>
                  </a:lnTo>
                  <a:lnTo>
                    <a:pt x="2714104" y="221221"/>
                  </a:lnTo>
                  <a:lnTo>
                    <a:pt x="2717825" y="231521"/>
                  </a:lnTo>
                  <a:lnTo>
                    <a:pt x="2725496" y="239890"/>
                  </a:lnTo>
                  <a:lnTo>
                    <a:pt x="2735808" y="244627"/>
                  </a:lnTo>
                  <a:lnTo>
                    <a:pt x="2746756" y="245033"/>
                  </a:lnTo>
                  <a:lnTo>
                    <a:pt x="2757055" y="241300"/>
                  </a:lnTo>
                  <a:lnTo>
                    <a:pt x="2765425" y="233641"/>
                  </a:lnTo>
                  <a:lnTo>
                    <a:pt x="2820085" y="158661"/>
                  </a:lnTo>
                  <a:lnTo>
                    <a:pt x="2577312" y="2531173"/>
                  </a:lnTo>
                  <a:lnTo>
                    <a:pt x="2634170" y="2536990"/>
                  </a:lnTo>
                  <a:lnTo>
                    <a:pt x="2876943" y="164477"/>
                  </a:lnTo>
                  <a:lnTo>
                    <a:pt x="2915297" y="248970"/>
                  </a:lnTo>
                  <a:lnTo>
                    <a:pt x="2921939" y="258178"/>
                  </a:lnTo>
                  <a:lnTo>
                    <a:pt x="2931274" y="263918"/>
                  </a:lnTo>
                  <a:lnTo>
                    <a:pt x="2942069" y="265734"/>
                  </a:lnTo>
                  <a:lnTo>
                    <a:pt x="2953131" y="263182"/>
                  </a:lnTo>
                  <a:lnTo>
                    <a:pt x="2962325" y="256540"/>
                  </a:lnTo>
                  <a:lnTo>
                    <a:pt x="2968066" y="247205"/>
                  </a:lnTo>
                  <a:lnTo>
                    <a:pt x="2969895" y="236410"/>
                  </a:lnTo>
                  <a:close/>
                </a:path>
              </a:pathLst>
            </a:custGeom>
            <a:solidFill>
              <a:srgbClr val="C55A1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89460" cy="6858000"/>
            <a:chOff x="0" y="0"/>
            <a:chExt cx="12189460" cy="6858000"/>
          </a:xfrm>
        </p:grpSpPr>
        <p:sp>
          <p:nvSpPr>
            <p:cNvPr id="3" name="object 3"/>
            <p:cNvSpPr/>
            <p:nvPr/>
          </p:nvSpPr>
          <p:spPr>
            <a:xfrm>
              <a:off x="3124200" y="2523744"/>
              <a:ext cx="3322320" cy="332232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0" y="3913632"/>
              <a:ext cx="3444240" cy="294436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0" y="0"/>
              <a:ext cx="12188952" cy="68580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0"/>
              <a:ext cx="4447032" cy="37795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6875555" y="938962"/>
            <a:ext cx="4057650" cy="1057275"/>
          </a:xfrm>
          <a:prstGeom prst="rect">
            <a:avLst/>
          </a:prstGeom>
        </p:spPr>
        <p:txBody>
          <a:bodyPr vert="horz" wrap="square" lIns="0" tIns="65405" rIns="0" bIns="0" rtlCol="0">
            <a:spAutoFit/>
          </a:bodyPr>
          <a:lstStyle/>
          <a:p>
            <a:pPr marL="638810" marR="5080" indent="-626745">
              <a:lnSpc>
                <a:spcPts val="3890"/>
              </a:lnSpc>
              <a:spcBef>
                <a:spcPts val="515"/>
              </a:spcBef>
            </a:pPr>
            <a:r>
              <a:rPr sz="3500" b="0" spc="55" dirty="0">
                <a:latin typeface="Calibri Light"/>
                <a:cs typeface="Calibri Light"/>
              </a:rPr>
              <a:t>Форма</a:t>
            </a:r>
            <a:r>
              <a:rPr sz="3500" b="0" spc="-25" dirty="0">
                <a:latin typeface="Calibri Light"/>
                <a:cs typeface="Calibri Light"/>
              </a:rPr>
              <a:t> </a:t>
            </a:r>
            <a:r>
              <a:rPr sz="3500" b="0" spc="45" dirty="0">
                <a:latin typeface="Calibri Light"/>
                <a:cs typeface="Calibri Light"/>
              </a:rPr>
              <a:t>медицинской  документации</a:t>
            </a:r>
            <a:endParaRPr sz="3500">
              <a:latin typeface="Calibri Light"/>
              <a:cs typeface="Calibri Ligh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813424" y="2388107"/>
            <a:ext cx="4105910" cy="3543300"/>
          </a:xfrm>
          <a:prstGeom prst="rect">
            <a:avLst/>
          </a:prstGeom>
        </p:spPr>
        <p:txBody>
          <a:bodyPr vert="horz" wrap="square" lIns="0" tIns="1130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90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Бланки </a:t>
            </a:r>
            <a:r>
              <a:rPr sz="2000" spc="-20" dirty="0">
                <a:latin typeface="Calibri"/>
                <a:cs typeface="Calibri"/>
              </a:rPr>
              <a:t>консультаций</a:t>
            </a:r>
            <a:r>
              <a:rPr sz="2000" spc="-5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специалистов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95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Бланки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эпикризов</a:t>
            </a:r>
            <a:endParaRPr sz="2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dirty="0">
                <a:latin typeface="Calibri"/>
                <a:cs typeface="Calibri"/>
              </a:rPr>
              <a:t>Бланки </a:t>
            </a:r>
            <a:r>
              <a:rPr sz="2000" spc="-5" dirty="0">
                <a:latin typeface="Calibri"/>
                <a:cs typeface="Calibri"/>
              </a:rPr>
              <a:t>заседаний</a:t>
            </a:r>
            <a:r>
              <a:rPr sz="2000" spc="-2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МДБ</a:t>
            </a:r>
            <a:endParaRPr sz="2000">
              <a:latin typeface="Calibri"/>
              <a:cs typeface="Calibri"/>
            </a:endParaRPr>
          </a:p>
          <a:p>
            <a:pPr marL="241300" marR="1271905" indent="-228600">
              <a:lnSpc>
                <a:spcPts val="2210"/>
              </a:lnSpc>
              <a:spcBef>
                <a:spcPts val="925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Бланки направлений </a:t>
            </a:r>
            <a:r>
              <a:rPr sz="2000" dirty="0">
                <a:latin typeface="Calibri"/>
                <a:cs typeface="Calibri"/>
              </a:rPr>
              <a:t>на  </a:t>
            </a:r>
            <a:r>
              <a:rPr sz="2000" spc="-10" dirty="0">
                <a:latin typeface="Calibri"/>
                <a:cs typeface="Calibri"/>
              </a:rPr>
              <a:t>исследования</a:t>
            </a:r>
            <a:endParaRPr sz="2000">
              <a:latin typeface="Calibri"/>
              <a:cs typeface="Calibri"/>
            </a:endParaRPr>
          </a:p>
          <a:p>
            <a:pPr marL="241300" marR="237490" indent="-228600">
              <a:lnSpc>
                <a:spcPts val="2180"/>
              </a:lnSpc>
              <a:spcBef>
                <a:spcPts val="910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Бланки направлений </a:t>
            </a:r>
            <a:r>
              <a:rPr sz="2000" dirty="0">
                <a:latin typeface="Calibri"/>
                <a:cs typeface="Calibri"/>
              </a:rPr>
              <a:t>на  </a:t>
            </a:r>
            <a:r>
              <a:rPr sz="2000" spc="-5" dirty="0">
                <a:latin typeface="Calibri"/>
                <a:cs typeface="Calibri"/>
              </a:rPr>
              <a:t>реабилитационные</a:t>
            </a:r>
            <a:r>
              <a:rPr sz="2000" spc="-35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мероприятия</a:t>
            </a:r>
            <a:endParaRPr sz="2000">
              <a:latin typeface="Calibri"/>
              <a:cs typeface="Calibri"/>
            </a:endParaRPr>
          </a:p>
          <a:p>
            <a:pPr marL="241300" marR="250190" indent="-228600">
              <a:lnSpc>
                <a:spcPct val="89500"/>
              </a:lnSpc>
              <a:spcBef>
                <a:spcPts val="1035"/>
              </a:spcBef>
              <a:tabLst>
                <a:tab pos="240665" algn="l"/>
              </a:tabLst>
            </a:pPr>
            <a:r>
              <a:rPr sz="2000" dirty="0">
                <a:latin typeface="Arial"/>
                <a:cs typeface="Arial"/>
              </a:rPr>
              <a:t>•	</a:t>
            </a:r>
            <a:r>
              <a:rPr sz="2000" spc="-5" dirty="0">
                <a:latin typeface="Calibri"/>
                <a:cs typeface="Calibri"/>
              </a:rPr>
              <a:t>Формы анализа эффективности </a:t>
            </a:r>
            <a:r>
              <a:rPr sz="2000" dirty="0">
                <a:latin typeface="Calibri"/>
                <a:cs typeface="Calibri"/>
              </a:rPr>
              <a:t>–  </a:t>
            </a:r>
            <a:r>
              <a:rPr sz="2000" spc="-5" dirty="0">
                <a:latin typeface="Calibri"/>
                <a:cs typeface="Calibri"/>
              </a:rPr>
              <a:t>паспорт процесса </a:t>
            </a:r>
            <a:r>
              <a:rPr sz="2000" spc="-10" dirty="0">
                <a:latin typeface="Calibri"/>
                <a:cs typeface="Calibri"/>
              </a:rPr>
              <a:t>медицинской  </a:t>
            </a:r>
            <a:r>
              <a:rPr sz="2000" spc="-5" dirty="0">
                <a:latin typeface="Calibri"/>
                <a:cs typeface="Calibri"/>
              </a:rPr>
              <a:t>реабилитации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25564" y="5841639"/>
            <a:ext cx="250104" cy="2501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291878" y="5832347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574212" y="5843015"/>
            <a:ext cx="2902585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850" marR="5080">
              <a:lnSpc>
                <a:spcPct val="107300"/>
              </a:lnSpc>
              <a:spcBef>
                <a:spcPts val="100"/>
              </a:spcBef>
            </a:pPr>
            <a:r>
              <a:rPr sz="1100" spc="15" dirty="0">
                <a:latin typeface="Times New Roman"/>
                <a:cs typeface="Times New Roman"/>
              </a:rPr>
              <a:t>Направление </a:t>
            </a:r>
            <a:r>
              <a:rPr sz="1100" spc="10" dirty="0">
                <a:latin typeface="Times New Roman"/>
                <a:cs typeface="Times New Roman"/>
              </a:rPr>
              <a:t>на </a:t>
            </a:r>
            <a:r>
              <a:rPr sz="1100" spc="15" dirty="0">
                <a:latin typeface="Times New Roman"/>
                <a:cs typeface="Times New Roman"/>
              </a:rPr>
              <a:t>медицинскую реабилитацию  </a:t>
            </a:r>
            <a:r>
              <a:rPr sz="1100" spc="20" dirty="0">
                <a:latin typeface="Times New Roman"/>
                <a:cs typeface="Times New Roman"/>
              </a:rPr>
              <a:t>следующего</a:t>
            </a:r>
            <a:r>
              <a:rPr sz="1100" spc="30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этапа</a:t>
            </a:r>
            <a:endParaRPr sz="11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sz="1100" spc="15" dirty="0">
                <a:latin typeface="Times New Roman"/>
                <a:cs typeface="Times New Roman"/>
              </a:rPr>
              <a:t>Выполнение</a:t>
            </a:r>
            <a:r>
              <a:rPr sz="1100" spc="25" dirty="0">
                <a:latin typeface="Times New Roman"/>
                <a:cs typeface="Times New Roman"/>
              </a:rPr>
              <a:t> </a:t>
            </a:r>
            <a:r>
              <a:rPr sz="1100" spc="20" dirty="0">
                <a:latin typeface="Times New Roman"/>
                <a:cs typeface="Times New Roman"/>
              </a:rPr>
              <a:t>ИПМРА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25565" y="6325990"/>
            <a:ext cx="222559" cy="222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278106" y="6301740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336753" y="5748528"/>
            <a:ext cx="3243580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100" spc="15" dirty="0">
                <a:latin typeface="Times New Roman"/>
                <a:cs typeface="Times New Roman"/>
              </a:rPr>
              <a:t>Формирование отчета </a:t>
            </a:r>
            <a:r>
              <a:rPr sz="1100" spc="10" dirty="0">
                <a:latin typeface="Times New Roman"/>
                <a:cs typeface="Times New Roman"/>
              </a:rPr>
              <a:t>по </a:t>
            </a:r>
            <a:r>
              <a:rPr sz="1100" spc="15" dirty="0">
                <a:latin typeface="Times New Roman"/>
                <a:cs typeface="Times New Roman"/>
              </a:rPr>
              <a:t>исполнению мероприятий  </a:t>
            </a:r>
            <a:r>
              <a:rPr sz="1100" spc="25" dirty="0">
                <a:latin typeface="Times New Roman"/>
                <a:cs typeface="Times New Roman"/>
              </a:rPr>
              <a:t>ИПМРА, </a:t>
            </a:r>
            <a:r>
              <a:rPr sz="1100" spc="15" dirty="0">
                <a:latin typeface="Times New Roman"/>
                <a:cs typeface="Times New Roman"/>
              </a:rPr>
              <a:t>отправка информации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55" dirty="0">
                <a:latin typeface="Times New Roman"/>
                <a:cs typeface="Times New Roman"/>
              </a:rPr>
              <a:t> </a:t>
            </a:r>
            <a:r>
              <a:rPr sz="1100" spc="20" dirty="0">
                <a:latin typeface="Times New Roman"/>
                <a:cs typeface="Times New Roman"/>
              </a:rPr>
              <a:t>ЕГИСЗ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3878" y="6082179"/>
            <a:ext cx="222559" cy="222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46420" y="5916167"/>
            <a:ext cx="3875404" cy="5378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045">
              <a:lnSpc>
                <a:spcPts val="1220"/>
              </a:lnSpc>
              <a:spcBef>
                <a:spcPts val="100"/>
              </a:spcBef>
            </a:pPr>
            <a:r>
              <a:rPr sz="1100" spc="15" dirty="0">
                <a:latin typeface="Times New Roman"/>
                <a:cs typeface="Times New Roman"/>
              </a:rPr>
              <a:t>Формирование </a:t>
            </a:r>
            <a:r>
              <a:rPr sz="1100" dirty="0">
                <a:latin typeface="Times New Roman"/>
                <a:cs typeface="Times New Roman"/>
              </a:rPr>
              <a:t>и </a:t>
            </a:r>
            <a:r>
              <a:rPr sz="1100" spc="15" dirty="0">
                <a:latin typeface="Times New Roman"/>
                <a:cs typeface="Times New Roman"/>
              </a:rPr>
              <a:t>направление выписки </a:t>
            </a:r>
            <a:r>
              <a:rPr sz="1100" spc="10" dirty="0">
                <a:latin typeface="Times New Roman"/>
                <a:cs typeface="Times New Roman"/>
              </a:rPr>
              <a:t>из </a:t>
            </a:r>
            <a:r>
              <a:rPr sz="1100" spc="20" dirty="0">
                <a:latin typeface="Times New Roman"/>
                <a:cs typeface="Times New Roman"/>
              </a:rPr>
              <a:t>ИПМРА,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в</a:t>
            </a:r>
            <a:endParaRPr sz="1100">
              <a:latin typeface="Times New Roman"/>
              <a:cs typeface="Times New Roman"/>
            </a:endParaRPr>
          </a:p>
          <a:p>
            <a:pPr marL="360045" marR="5080" indent="-347980">
              <a:lnSpc>
                <a:spcPct val="93900"/>
              </a:lnSpc>
              <a:tabLst>
                <a:tab pos="359410" algn="l"/>
              </a:tabLst>
            </a:pPr>
            <a:r>
              <a:rPr sz="1400" b="1" dirty="0">
                <a:latin typeface="Calibri"/>
                <a:cs typeface="Calibri"/>
              </a:rPr>
              <a:t>1	</a:t>
            </a:r>
            <a:r>
              <a:rPr sz="1100" spc="15" dirty="0">
                <a:latin typeface="Times New Roman"/>
                <a:cs typeface="Times New Roman"/>
              </a:rPr>
              <a:t>части исполнения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15" dirty="0">
                <a:latin typeface="Times New Roman"/>
                <a:cs typeface="Times New Roman"/>
              </a:rPr>
              <a:t>МО перечня мероприятий, отправка  информации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20" dirty="0">
                <a:latin typeface="Times New Roman"/>
                <a:cs typeface="Times New Roman"/>
              </a:rPr>
              <a:t>ЕГИСЗ </a:t>
            </a:r>
            <a:r>
              <a:rPr sz="1100" dirty="0">
                <a:latin typeface="Times New Roman"/>
                <a:cs typeface="Times New Roman"/>
              </a:rPr>
              <a:t>, </a:t>
            </a:r>
            <a:r>
              <a:rPr sz="1100" spc="15" dirty="0">
                <a:latin typeface="Times New Roman"/>
                <a:cs typeface="Times New Roman"/>
              </a:rPr>
              <a:t>центр</a:t>
            </a:r>
            <a:r>
              <a:rPr sz="1100" spc="135" dirty="0">
                <a:latin typeface="Times New Roman"/>
                <a:cs typeface="Times New Roman"/>
              </a:rPr>
              <a:t> </a:t>
            </a:r>
            <a:r>
              <a:rPr sz="1100" spc="20" dirty="0">
                <a:latin typeface="Times New Roman"/>
                <a:cs typeface="Times New Roman"/>
              </a:rPr>
              <a:t>маршрутизации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321435" y="4887960"/>
            <a:ext cx="254612" cy="26956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082645" y="5178313"/>
            <a:ext cx="765175" cy="220345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19050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50"/>
              </a:spcBef>
            </a:pPr>
            <a:r>
              <a:rPr sz="1000" b="1" dirty="0">
                <a:latin typeface="Calibri"/>
                <a:cs typeface="Calibri"/>
              </a:rPr>
              <a:t>Гражданин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3054065" y="2925405"/>
            <a:ext cx="1720214" cy="1741170"/>
            <a:chOff x="3054065" y="2925405"/>
            <a:chExt cx="1720214" cy="1741170"/>
          </a:xfrm>
        </p:grpSpPr>
        <p:sp>
          <p:nvSpPr>
            <p:cNvPr id="13" name="object 13"/>
            <p:cNvSpPr/>
            <p:nvPr/>
          </p:nvSpPr>
          <p:spPr>
            <a:xfrm>
              <a:off x="3519449" y="4260849"/>
              <a:ext cx="300990" cy="234950"/>
            </a:xfrm>
            <a:custGeom>
              <a:avLst/>
              <a:gdLst/>
              <a:ahLst/>
              <a:cxnLst/>
              <a:rect l="l" t="t" r="r" b="b"/>
              <a:pathLst>
                <a:path w="300989" h="234950">
                  <a:moveTo>
                    <a:pt x="50114" y="128130"/>
                  </a:moveTo>
                  <a:lnTo>
                    <a:pt x="0" y="128130"/>
                  </a:lnTo>
                  <a:lnTo>
                    <a:pt x="0" y="139280"/>
                  </a:lnTo>
                  <a:lnTo>
                    <a:pt x="50114" y="139280"/>
                  </a:lnTo>
                  <a:lnTo>
                    <a:pt x="50114" y="128130"/>
                  </a:lnTo>
                  <a:close/>
                </a:path>
                <a:path w="300989" h="234950">
                  <a:moveTo>
                    <a:pt x="109982" y="149682"/>
                  </a:moveTo>
                  <a:lnTo>
                    <a:pt x="0" y="149682"/>
                  </a:lnTo>
                  <a:lnTo>
                    <a:pt x="0" y="160832"/>
                  </a:lnTo>
                  <a:lnTo>
                    <a:pt x="109982" y="160832"/>
                  </a:lnTo>
                  <a:lnTo>
                    <a:pt x="109982" y="149682"/>
                  </a:lnTo>
                  <a:close/>
                </a:path>
                <a:path w="300989" h="234950">
                  <a:moveTo>
                    <a:pt x="109982" y="128130"/>
                  </a:moveTo>
                  <a:lnTo>
                    <a:pt x="59867" y="128130"/>
                  </a:lnTo>
                  <a:lnTo>
                    <a:pt x="59867" y="139280"/>
                  </a:lnTo>
                  <a:lnTo>
                    <a:pt x="109982" y="139280"/>
                  </a:lnTo>
                  <a:lnTo>
                    <a:pt x="109982" y="128130"/>
                  </a:lnTo>
                  <a:close/>
                </a:path>
                <a:path w="300989" h="234950">
                  <a:moveTo>
                    <a:pt x="300697" y="0"/>
                  </a:moveTo>
                  <a:lnTo>
                    <a:pt x="235966" y="0"/>
                  </a:lnTo>
                  <a:lnTo>
                    <a:pt x="235966" y="10160"/>
                  </a:lnTo>
                  <a:lnTo>
                    <a:pt x="290258" y="10160"/>
                  </a:lnTo>
                  <a:lnTo>
                    <a:pt x="290258" y="224790"/>
                  </a:lnTo>
                  <a:lnTo>
                    <a:pt x="280517" y="224790"/>
                  </a:lnTo>
                  <a:lnTo>
                    <a:pt x="275640" y="224790"/>
                  </a:lnTo>
                  <a:lnTo>
                    <a:pt x="210210" y="224790"/>
                  </a:lnTo>
                  <a:lnTo>
                    <a:pt x="210210" y="214337"/>
                  </a:lnTo>
                  <a:lnTo>
                    <a:pt x="270764" y="214337"/>
                  </a:lnTo>
                  <a:lnTo>
                    <a:pt x="270764" y="224739"/>
                  </a:lnTo>
                  <a:lnTo>
                    <a:pt x="280517" y="224739"/>
                  </a:lnTo>
                  <a:lnTo>
                    <a:pt x="280517" y="181635"/>
                  </a:lnTo>
                  <a:lnTo>
                    <a:pt x="270764" y="181635"/>
                  </a:lnTo>
                  <a:lnTo>
                    <a:pt x="270764" y="203187"/>
                  </a:lnTo>
                  <a:lnTo>
                    <a:pt x="210210" y="203187"/>
                  </a:lnTo>
                  <a:lnTo>
                    <a:pt x="210210" y="192786"/>
                  </a:lnTo>
                  <a:lnTo>
                    <a:pt x="200469" y="192786"/>
                  </a:lnTo>
                  <a:lnTo>
                    <a:pt x="200469" y="203187"/>
                  </a:lnTo>
                  <a:lnTo>
                    <a:pt x="200469" y="214337"/>
                  </a:lnTo>
                  <a:lnTo>
                    <a:pt x="200469" y="224790"/>
                  </a:lnTo>
                  <a:lnTo>
                    <a:pt x="80048" y="224790"/>
                  </a:lnTo>
                  <a:lnTo>
                    <a:pt x="80048" y="214337"/>
                  </a:lnTo>
                  <a:lnTo>
                    <a:pt x="200469" y="214337"/>
                  </a:lnTo>
                  <a:lnTo>
                    <a:pt x="200469" y="203187"/>
                  </a:lnTo>
                  <a:lnTo>
                    <a:pt x="80048" y="203187"/>
                  </a:lnTo>
                  <a:lnTo>
                    <a:pt x="80048" y="192786"/>
                  </a:lnTo>
                  <a:lnTo>
                    <a:pt x="70307" y="192786"/>
                  </a:lnTo>
                  <a:lnTo>
                    <a:pt x="70307" y="203187"/>
                  </a:lnTo>
                  <a:lnTo>
                    <a:pt x="70307" y="214337"/>
                  </a:lnTo>
                  <a:lnTo>
                    <a:pt x="70307" y="224790"/>
                  </a:lnTo>
                  <a:lnTo>
                    <a:pt x="9753" y="224790"/>
                  </a:lnTo>
                  <a:lnTo>
                    <a:pt x="9753" y="214337"/>
                  </a:lnTo>
                  <a:lnTo>
                    <a:pt x="70307" y="214337"/>
                  </a:lnTo>
                  <a:lnTo>
                    <a:pt x="70307" y="203187"/>
                  </a:lnTo>
                  <a:lnTo>
                    <a:pt x="9753" y="203187"/>
                  </a:lnTo>
                  <a:lnTo>
                    <a:pt x="9753" y="181610"/>
                  </a:lnTo>
                  <a:lnTo>
                    <a:pt x="280517" y="181610"/>
                  </a:lnTo>
                  <a:lnTo>
                    <a:pt x="280517" y="171450"/>
                  </a:lnTo>
                  <a:lnTo>
                    <a:pt x="0" y="171450"/>
                  </a:lnTo>
                  <a:lnTo>
                    <a:pt x="0" y="181610"/>
                  </a:lnTo>
                  <a:lnTo>
                    <a:pt x="0" y="224790"/>
                  </a:lnTo>
                  <a:lnTo>
                    <a:pt x="0" y="234950"/>
                  </a:lnTo>
                  <a:lnTo>
                    <a:pt x="275640" y="234950"/>
                  </a:lnTo>
                  <a:lnTo>
                    <a:pt x="280517" y="234950"/>
                  </a:lnTo>
                  <a:lnTo>
                    <a:pt x="300697" y="234950"/>
                  </a:lnTo>
                  <a:lnTo>
                    <a:pt x="300697" y="224790"/>
                  </a:lnTo>
                  <a:lnTo>
                    <a:pt x="300697" y="10160"/>
                  </a:lnTo>
                  <a:lnTo>
                    <a:pt x="300697" y="0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3499271" y="4154147"/>
              <a:ext cx="316008" cy="34165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3852990" y="4375814"/>
              <a:ext cx="123972" cy="7775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3785451" y="4578387"/>
              <a:ext cx="260350" cy="88265"/>
            </a:xfrm>
            <a:custGeom>
              <a:avLst/>
              <a:gdLst/>
              <a:ahLst/>
              <a:cxnLst/>
              <a:rect l="l" t="t" r="r" b="b"/>
              <a:pathLst>
                <a:path w="260350" h="88264">
                  <a:moveTo>
                    <a:pt x="214630" y="75717"/>
                  </a:moveTo>
                  <a:lnTo>
                    <a:pt x="167449" y="75717"/>
                  </a:lnTo>
                  <a:lnTo>
                    <a:pt x="167449" y="75895"/>
                  </a:lnTo>
                  <a:lnTo>
                    <a:pt x="214630" y="75895"/>
                  </a:lnTo>
                  <a:lnTo>
                    <a:pt x="214630" y="75717"/>
                  </a:lnTo>
                  <a:close/>
                </a:path>
                <a:path w="260350" h="88264">
                  <a:moveTo>
                    <a:pt x="259969" y="44767"/>
                  </a:moveTo>
                  <a:lnTo>
                    <a:pt x="231800" y="16979"/>
                  </a:lnTo>
                  <a:lnTo>
                    <a:pt x="220713" y="15443"/>
                  </a:lnTo>
                  <a:lnTo>
                    <a:pt x="193941" y="8242"/>
                  </a:lnTo>
                  <a:lnTo>
                    <a:pt x="182397" y="4635"/>
                  </a:lnTo>
                  <a:lnTo>
                    <a:pt x="174548" y="1028"/>
                  </a:lnTo>
                  <a:lnTo>
                    <a:pt x="173151" y="0"/>
                  </a:lnTo>
                  <a:lnTo>
                    <a:pt x="169926" y="0"/>
                  </a:lnTo>
                  <a:lnTo>
                    <a:pt x="166687" y="2057"/>
                  </a:lnTo>
                  <a:lnTo>
                    <a:pt x="165773" y="4635"/>
                  </a:lnTo>
                  <a:lnTo>
                    <a:pt x="161150" y="21615"/>
                  </a:lnTo>
                  <a:lnTo>
                    <a:pt x="154686" y="35509"/>
                  </a:lnTo>
                  <a:lnTo>
                    <a:pt x="146837" y="46316"/>
                  </a:lnTo>
                  <a:lnTo>
                    <a:pt x="138531" y="52489"/>
                  </a:lnTo>
                  <a:lnTo>
                    <a:pt x="129755" y="55054"/>
                  </a:lnTo>
                  <a:lnTo>
                    <a:pt x="120523" y="52489"/>
                  </a:lnTo>
                  <a:lnTo>
                    <a:pt x="112204" y="46316"/>
                  </a:lnTo>
                  <a:lnTo>
                    <a:pt x="104355" y="35509"/>
                  </a:lnTo>
                  <a:lnTo>
                    <a:pt x="97891" y="21615"/>
                  </a:lnTo>
                  <a:lnTo>
                    <a:pt x="93268" y="4635"/>
                  </a:lnTo>
                  <a:lnTo>
                    <a:pt x="91884" y="1028"/>
                  </a:lnTo>
                  <a:lnTo>
                    <a:pt x="90043" y="0"/>
                  </a:lnTo>
                  <a:lnTo>
                    <a:pt x="85420" y="0"/>
                  </a:lnTo>
                  <a:lnTo>
                    <a:pt x="85420" y="1028"/>
                  </a:lnTo>
                  <a:lnTo>
                    <a:pt x="77571" y="4635"/>
                  </a:lnTo>
                  <a:lnTo>
                    <a:pt x="65570" y="8242"/>
                  </a:lnTo>
                  <a:lnTo>
                    <a:pt x="39243" y="15443"/>
                  </a:lnTo>
                  <a:lnTo>
                    <a:pt x="27698" y="16979"/>
                  </a:lnTo>
                  <a:lnTo>
                    <a:pt x="19850" y="19558"/>
                  </a:lnTo>
                  <a:lnTo>
                    <a:pt x="12928" y="23164"/>
                  </a:lnTo>
                  <a:lnTo>
                    <a:pt x="6464" y="28816"/>
                  </a:lnTo>
                  <a:lnTo>
                    <a:pt x="1384" y="35509"/>
                  </a:lnTo>
                  <a:lnTo>
                    <a:pt x="0" y="44767"/>
                  </a:lnTo>
                  <a:lnTo>
                    <a:pt x="0" y="50939"/>
                  </a:lnTo>
                  <a:lnTo>
                    <a:pt x="4152" y="83870"/>
                  </a:lnTo>
                  <a:lnTo>
                    <a:pt x="5537" y="86956"/>
                  </a:lnTo>
                  <a:lnTo>
                    <a:pt x="7848" y="87985"/>
                  </a:lnTo>
                  <a:lnTo>
                    <a:pt x="9690" y="87985"/>
                  </a:lnTo>
                  <a:lnTo>
                    <a:pt x="13385" y="86448"/>
                  </a:lnTo>
                  <a:lnTo>
                    <a:pt x="14312" y="83870"/>
                  </a:lnTo>
                  <a:lnTo>
                    <a:pt x="14312" y="81813"/>
                  </a:lnTo>
                  <a:lnTo>
                    <a:pt x="10160" y="49911"/>
                  </a:lnTo>
                  <a:lnTo>
                    <a:pt x="10160" y="44767"/>
                  </a:lnTo>
                  <a:lnTo>
                    <a:pt x="37401" y="27787"/>
                  </a:lnTo>
                  <a:lnTo>
                    <a:pt x="61417" y="22123"/>
                  </a:lnTo>
                  <a:lnTo>
                    <a:pt x="74345" y="18008"/>
                  </a:lnTo>
                  <a:lnTo>
                    <a:pt x="84505" y="13385"/>
                  </a:lnTo>
                  <a:lnTo>
                    <a:pt x="90970" y="31902"/>
                  </a:lnTo>
                  <a:lnTo>
                    <a:pt x="98818" y="47345"/>
                  </a:lnTo>
                  <a:lnTo>
                    <a:pt x="108508" y="57632"/>
                  </a:lnTo>
                  <a:lnTo>
                    <a:pt x="118668" y="64325"/>
                  </a:lnTo>
                  <a:lnTo>
                    <a:pt x="129755" y="66890"/>
                  </a:lnTo>
                  <a:lnTo>
                    <a:pt x="141300" y="64325"/>
                  </a:lnTo>
                  <a:lnTo>
                    <a:pt x="151460" y="57632"/>
                  </a:lnTo>
                  <a:lnTo>
                    <a:pt x="160223" y="47345"/>
                  </a:lnTo>
                  <a:lnTo>
                    <a:pt x="168084" y="31902"/>
                  </a:lnTo>
                  <a:lnTo>
                    <a:pt x="174548" y="13385"/>
                  </a:lnTo>
                  <a:lnTo>
                    <a:pt x="185623" y="18008"/>
                  </a:lnTo>
                  <a:lnTo>
                    <a:pt x="197624" y="22123"/>
                  </a:lnTo>
                  <a:lnTo>
                    <a:pt x="221640" y="27787"/>
                  </a:lnTo>
                  <a:lnTo>
                    <a:pt x="229489" y="29337"/>
                  </a:lnTo>
                  <a:lnTo>
                    <a:pt x="236880" y="31394"/>
                  </a:lnTo>
                  <a:lnTo>
                    <a:pt x="243344" y="34988"/>
                  </a:lnTo>
                  <a:lnTo>
                    <a:pt x="247967" y="39103"/>
                  </a:lnTo>
                  <a:lnTo>
                    <a:pt x="249351" y="44767"/>
                  </a:lnTo>
                  <a:lnTo>
                    <a:pt x="249351" y="49911"/>
                  </a:lnTo>
                  <a:lnTo>
                    <a:pt x="245656" y="81813"/>
                  </a:lnTo>
                  <a:lnTo>
                    <a:pt x="245656" y="83870"/>
                  </a:lnTo>
                  <a:lnTo>
                    <a:pt x="246583" y="86448"/>
                  </a:lnTo>
                  <a:lnTo>
                    <a:pt x="249351" y="87985"/>
                  </a:lnTo>
                  <a:lnTo>
                    <a:pt x="252120" y="87985"/>
                  </a:lnTo>
                  <a:lnTo>
                    <a:pt x="255346" y="85420"/>
                  </a:lnTo>
                  <a:lnTo>
                    <a:pt x="255816" y="83870"/>
                  </a:lnTo>
                  <a:lnTo>
                    <a:pt x="259969" y="50939"/>
                  </a:lnTo>
                  <a:lnTo>
                    <a:pt x="259969" y="44767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849289" y="4453568"/>
              <a:ext cx="131372" cy="1289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005444" y="4358639"/>
              <a:ext cx="193208" cy="17108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3753836" y="2925405"/>
              <a:ext cx="373380" cy="378460"/>
            </a:xfrm>
            <a:custGeom>
              <a:avLst/>
              <a:gdLst/>
              <a:ahLst/>
              <a:cxnLst/>
              <a:rect l="l" t="t" r="r" b="b"/>
              <a:pathLst>
                <a:path w="373379" h="378460">
                  <a:moveTo>
                    <a:pt x="373360" y="358885"/>
                  </a:moveTo>
                  <a:lnTo>
                    <a:pt x="0" y="358885"/>
                  </a:lnTo>
                  <a:lnTo>
                    <a:pt x="0" y="377992"/>
                  </a:lnTo>
                  <a:lnTo>
                    <a:pt x="373360" y="377992"/>
                  </a:lnTo>
                  <a:lnTo>
                    <a:pt x="373360" y="358885"/>
                  </a:lnTo>
                  <a:close/>
                </a:path>
                <a:path w="373379" h="378460">
                  <a:moveTo>
                    <a:pt x="167005" y="0"/>
                  </a:moveTo>
                  <a:lnTo>
                    <a:pt x="161245" y="3810"/>
                  </a:lnTo>
                  <a:lnTo>
                    <a:pt x="121894" y="25400"/>
                  </a:lnTo>
                  <a:lnTo>
                    <a:pt x="119015" y="26670"/>
                  </a:lnTo>
                  <a:lnTo>
                    <a:pt x="119015" y="45720"/>
                  </a:lnTo>
                  <a:lnTo>
                    <a:pt x="91660" y="57150"/>
                  </a:lnTo>
                  <a:lnTo>
                    <a:pt x="87821" y="58420"/>
                  </a:lnTo>
                  <a:lnTo>
                    <a:pt x="87821" y="240030"/>
                  </a:lnTo>
                  <a:lnTo>
                    <a:pt x="40311" y="248920"/>
                  </a:lnTo>
                  <a:lnTo>
                    <a:pt x="35513" y="248920"/>
                  </a:lnTo>
                  <a:lnTo>
                    <a:pt x="35513" y="337820"/>
                  </a:lnTo>
                  <a:lnTo>
                    <a:pt x="47510" y="337820"/>
                  </a:lnTo>
                  <a:lnTo>
                    <a:pt x="47510" y="259080"/>
                  </a:lnTo>
                  <a:lnTo>
                    <a:pt x="161245" y="238760"/>
                  </a:lnTo>
                  <a:lnTo>
                    <a:pt x="263058" y="238760"/>
                  </a:lnTo>
                  <a:lnTo>
                    <a:pt x="254124" y="237490"/>
                  </a:lnTo>
                  <a:lnTo>
                    <a:pt x="99819" y="237490"/>
                  </a:lnTo>
                  <a:lnTo>
                    <a:pt x="99819" y="66040"/>
                  </a:lnTo>
                  <a:lnTo>
                    <a:pt x="161245" y="40640"/>
                  </a:lnTo>
                  <a:lnTo>
                    <a:pt x="131011" y="40640"/>
                  </a:lnTo>
                  <a:lnTo>
                    <a:pt x="131011" y="34290"/>
                  </a:lnTo>
                  <a:lnTo>
                    <a:pt x="161245" y="17780"/>
                  </a:lnTo>
                  <a:lnTo>
                    <a:pt x="173723" y="17780"/>
                  </a:lnTo>
                  <a:lnTo>
                    <a:pt x="173723" y="16510"/>
                  </a:lnTo>
                  <a:lnTo>
                    <a:pt x="204493" y="16510"/>
                  </a:lnTo>
                  <a:lnTo>
                    <a:pt x="173723" y="3810"/>
                  </a:lnTo>
                  <a:lnTo>
                    <a:pt x="167005" y="0"/>
                  </a:lnTo>
                  <a:close/>
                </a:path>
                <a:path w="373379" h="378460">
                  <a:moveTo>
                    <a:pt x="173723" y="238760"/>
                  </a:moveTo>
                  <a:lnTo>
                    <a:pt x="161245" y="238760"/>
                  </a:lnTo>
                  <a:lnTo>
                    <a:pt x="161245" y="337820"/>
                  </a:lnTo>
                  <a:lnTo>
                    <a:pt x="173723" y="337820"/>
                  </a:lnTo>
                  <a:lnTo>
                    <a:pt x="173723" y="238760"/>
                  </a:lnTo>
                  <a:close/>
                </a:path>
                <a:path w="373379" h="378460">
                  <a:moveTo>
                    <a:pt x="263058" y="238760"/>
                  </a:moveTo>
                  <a:lnTo>
                    <a:pt x="173723" y="238760"/>
                  </a:lnTo>
                  <a:lnTo>
                    <a:pt x="325371" y="260350"/>
                  </a:lnTo>
                  <a:lnTo>
                    <a:pt x="325371" y="337820"/>
                  </a:lnTo>
                  <a:lnTo>
                    <a:pt x="337369" y="337820"/>
                  </a:lnTo>
                  <a:lnTo>
                    <a:pt x="337369" y="248920"/>
                  </a:lnTo>
                  <a:lnTo>
                    <a:pt x="332569" y="248920"/>
                  </a:lnTo>
                  <a:lnTo>
                    <a:pt x="302336" y="243840"/>
                  </a:lnTo>
                  <a:lnTo>
                    <a:pt x="302336" y="242570"/>
                  </a:lnTo>
                  <a:lnTo>
                    <a:pt x="289858" y="242570"/>
                  </a:lnTo>
                  <a:lnTo>
                    <a:pt x="263058" y="238760"/>
                  </a:lnTo>
                  <a:close/>
                </a:path>
                <a:path w="373379" h="378460">
                  <a:moveTo>
                    <a:pt x="152128" y="316230"/>
                  </a:moveTo>
                  <a:lnTo>
                    <a:pt x="122854" y="316230"/>
                  </a:lnTo>
                  <a:lnTo>
                    <a:pt x="96939" y="317500"/>
                  </a:lnTo>
                  <a:lnTo>
                    <a:pt x="51349" y="317500"/>
                  </a:lnTo>
                  <a:lnTo>
                    <a:pt x="51349" y="328930"/>
                  </a:lnTo>
                  <a:lnTo>
                    <a:pt x="152128" y="328930"/>
                  </a:lnTo>
                  <a:lnTo>
                    <a:pt x="152128" y="316230"/>
                  </a:lnTo>
                  <a:close/>
                </a:path>
                <a:path w="373379" h="378460">
                  <a:moveTo>
                    <a:pt x="225551" y="316230"/>
                  </a:moveTo>
                  <a:lnTo>
                    <a:pt x="187639" y="316230"/>
                  </a:lnTo>
                  <a:lnTo>
                    <a:pt x="187639" y="328930"/>
                  </a:lnTo>
                  <a:lnTo>
                    <a:pt x="319612" y="328930"/>
                  </a:lnTo>
                  <a:lnTo>
                    <a:pt x="319612" y="317500"/>
                  </a:lnTo>
                  <a:lnTo>
                    <a:pt x="260584" y="317500"/>
                  </a:lnTo>
                  <a:lnTo>
                    <a:pt x="225551" y="316230"/>
                  </a:lnTo>
                  <a:close/>
                </a:path>
                <a:path w="373379" h="378460">
                  <a:moveTo>
                    <a:pt x="152128" y="289560"/>
                  </a:moveTo>
                  <a:lnTo>
                    <a:pt x="122854" y="292100"/>
                  </a:lnTo>
                  <a:lnTo>
                    <a:pt x="96939" y="294640"/>
                  </a:lnTo>
                  <a:lnTo>
                    <a:pt x="51349" y="297180"/>
                  </a:lnTo>
                  <a:lnTo>
                    <a:pt x="51349" y="307340"/>
                  </a:lnTo>
                  <a:lnTo>
                    <a:pt x="73425" y="307340"/>
                  </a:lnTo>
                  <a:lnTo>
                    <a:pt x="152128" y="303530"/>
                  </a:lnTo>
                  <a:lnTo>
                    <a:pt x="152128" y="289560"/>
                  </a:lnTo>
                  <a:close/>
                </a:path>
                <a:path w="373379" h="378460">
                  <a:moveTo>
                    <a:pt x="187639" y="289560"/>
                  </a:moveTo>
                  <a:lnTo>
                    <a:pt x="187639" y="303530"/>
                  </a:lnTo>
                  <a:lnTo>
                    <a:pt x="290818" y="307340"/>
                  </a:lnTo>
                  <a:lnTo>
                    <a:pt x="319612" y="307340"/>
                  </a:lnTo>
                  <a:lnTo>
                    <a:pt x="319612" y="297180"/>
                  </a:lnTo>
                  <a:lnTo>
                    <a:pt x="260584" y="294640"/>
                  </a:lnTo>
                  <a:lnTo>
                    <a:pt x="187639" y="289560"/>
                  </a:lnTo>
                  <a:close/>
                </a:path>
                <a:path w="373379" h="378460">
                  <a:moveTo>
                    <a:pt x="152128" y="264160"/>
                  </a:moveTo>
                  <a:lnTo>
                    <a:pt x="122854" y="266700"/>
                  </a:lnTo>
                  <a:lnTo>
                    <a:pt x="96939" y="270510"/>
                  </a:lnTo>
                  <a:lnTo>
                    <a:pt x="51349" y="275590"/>
                  </a:lnTo>
                  <a:lnTo>
                    <a:pt x="51349" y="287020"/>
                  </a:lnTo>
                  <a:lnTo>
                    <a:pt x="96939" y="281940"/>
                  </a:lnTo>
                  <a:lnTo>
                    <a:pt x="122854" y="279400"/>
                  </a:lnTo>
                  <a:lnTo>
                    <a:pt x="152128" y="276860"/>
                  </a:lnTo>
                  <a:lnTo>
                    <a:pt x="152128" y="264160"/>
                  </a:lnTo>
                  <a:close/>
                </a:path>
                <a:path w="373379" h="378460">
                  <a:moveTo>
                    <a:pt x="187639" y="264160"/>
                  </a:moveTo>
                  <a:lnTo>
                    <a:pt x="187639" y="276860"/>
                  </a:lnTo>
                  <a:lnTo>
                    <a:pt x="260584" y="281940"/>
                  </a:lnTo>
                  <a:lnTo>
                    <a:pt x="319612" y="287020"/>
                  </a:lnTo>
                  <a:lnTo>
                    <a:pt x="319612" y="275590"/>
                  </a:lnTo>
                  <a:lnTo>
                    <a:pt x="260584" y="270510"/>
                  </a:lnTo>
                  <a:lnTo>
                    <a:pt x="225551" y="266700"/>
                  </a:lnTo>
                  <a:lnTo>
                    <a:pt x="187639" y="264160"/>
                  </a:lnTo>
                  <a:close/>
                </a:path>
                <a:path w="373379" h="378460">
                  <a:moveTo>
                    <a:pt x="173723" y="17780"/>
                  </a:moveTo>
                  <a:lnTo>
                    <a:pt x="161245" y="17780"/>
                  </a:lnTo>
                  <a:lnTo>
                    <a:pt x="161245" y="27940"/>
                  </a:lnTo>
                  <a:lnTo>
                    <a:pt x="131011" y="40640"/>
                  </a:lnTo>
                  <a:lnTo>
                    <a:pt x="173723" y="40640"/>
                  </a:lnTo>
                  <a:lnTo>
                    <a:pt x="289858" y="81280"/>
                  </a:lnTo>
                  <a:lnTo>
                    <a:pt x="289858" y="242570"/>
                  </a:lnTo>
                  <a:lnTo>
                    <a:pt x="302336" y="242570"/>
                  </a:lnTo>
                  <a:lnTo>
                    <a:pt x="302336" y="72390"/>
                  </a:lnTo>
                  <a:lnTo>
                    <a:pt x="298496" y="71120"/>
                  </a:lnTo>
                  <a:lnTo>
                    <a:pt x="229391" y="46990"/>
                  </a:lnTo>
                  <a:lnTo>
                    <a:pt x="229391" y="43180"/>
                  </a:lnTo>
                  <a:lnTo>
                    <a:pt x="217394" y="43180"/>
                  </a:lnTo>
                  <a:lnTo>
                    <a:pt x="173723" y="27940"/>
                  </a:lnTo>
                  <a:lnTo>
                    <a:pt x="173723" y="17780"/>
                  </a:lnTo>
                  <a:close/>
                </a:path>
                <a:path w="373379" h="378460">
                  <a:moveTo>
                    <a:pt x="173723" y="40640"/>
                  </a:moveTo>
                  <a:lnTo>
                    <a:pt x="161245" y="40640"/>
                  </a:lnTo>
                  <a:lnTo>
                    <a:pt x="161245" y="226060"/>
                  </a:lnTo>
                  <a:lnTo>
                    <a:pt x="99819" y="237490"/>
                  </a:lnTo>
                  <a:lnTo>
                    <a:pt x="254124" y="237490"/>
                  </a:lnTo>
                  <a:lnTo>
                    <a:pt x="173723" y="226060"/>
                  </a:lnTo>
                  <a:lnTo>
                    <a:pt x="173723" y="40640"/>
                  </a:lnTo>
                  <a:close/>
                </a:path>
                <a:path w="373379" h="378460">
                  <a:moveTo>
                    <a:pt x="275461" y="220980"/>
                  </a:moveTo>
                  <a:lnTo>
                    <a:pt x="275461" y="231140"/>
                  </a:lnTo>
                  <a:lnTo>
                    <a:pt x="285060" y="231140"/>
                  </a:lnTo>
                  <a:lnTo>
                    <a:pt x="285060" y="222250"/>
                  </a:lnTo>
                  <a:lnTo>
                    <a:pt x="275461" y="220980"/>
                  </a:lnTo>
                  <a:close/>
                </a:path>
                <a:path w="373379" h="378460">
                  <a:moveTo>
                    <a:pt x="255306" y="218440"/>
                  </a:moveTo>
                  <a:lnTo>
                    <a:pt x="255306" y="227330"/>
                  </a:lnTo>
                  <a:lnTo>
                    <a:pt x="268263" y="229870"/>
                  </a:lnTo>
                  <a:lnTo>
                    <a:pt x="268263" y="219710"/>
                  </a:lnTo>
                  <a:lnTo>
                    <a:pt x="255306" y="218440"/>
                  </a:lnTo>
                  <a:close/>
                </a:path>
                <a:path w="373379" h="378460">
                  <a:moveTo>
                    <a:pt x="110857" y="215900"/>
                  </a:moveTo>
                  <a:lnTo>
                    <a:pt x="107017" y="218440"/>
                  </a:lnTo>
                  <a:lnTo>
                    <a:pt x="102218" y="218440"/>
                  </a:lnTo>
                  <a:lnTo>
                    <a:pt x="102218" y="228600"/>
                  </a:lnTo>
                  <a:lnTo>
                    <a:pt x="110857" y="227330"/>
                  </a:lnTo>
                  <a:lnTo>
                    <a:pt x="110857" y="215900"/>
                  </a:lnTo>
                  <a:close/>
                </a:path>
                <a:path w="373379" h="378460">
                  <a:moveTo>
                    <a:pt x="126213" y="213360"/>
                  </a:moveTo>
                  <a:lnTo>
                    <a:pt x="121414" y="214630"/>
                  </a:lnTo>
                  <a:lnTo>
                    <a:pt x="119974" y="214630"/>
                  </a:lnTo>
                  <a:lnTo>
                    <a:pt x="117575" y="215900"/>
                  </a:lnTo>
                  <a:lnTo>
                    <a:pt x="116135" y="215900"/>
                  </a:lnTo>
                  <a:lnTo>
                    <a:pt x="116135" y="226060"/>
                  </a:lnTo>
                  <a:lnTo>
                    <a:pt x="117575" y="226060"/>
                  </a:lnTo>
                  <a:lnTo>
                    <a:pt x="119974" y="224790"/>
                  </a:lnTo>
                  <a:lnTo>
                    <a:pt x="126213" y="224790"/>
                  </a:lnTo>
                  <a:lnTo>
                    <a:pt x="126213" y="213360"/>
                  </a:lnTo>
                  <a:close/>
                </a:path>
                <a:path w="373379" h="378460">
                  <a:moveTo>
                    <a:pt x="239469" y="214630"/>
                  </a:moveTo>
                  <a:lnTo>
                    <a:pt x="232750" y="214630"/>
                  </a:lnTo>
                  <a:lnTo>
                    <a:pt x="232750" y="224790"/>
                  </a:lnTo>
                  <a:lnTo>
                    <a:pt x="239469" y="224790"/>
                  </a:lnTo>
                  <a:lnTo>
                    <a:pt x="248107" y="226060"/>
                  </a:lnTo>
                  <a:lnTo>
                    <a:pt x="248107" y="215900"/>
                  </a:lnTo>
                  <a:lnTo>
                    <a:pt x="239469" y="214630"/>
                  </a:lnTo>
                  <a:close/>
                </a:path>
                <a:path w="373379" h="378460">
                  <a:moveTo>
                    <a:pt x="141570" y="209550"/>
                  </a:moveTo>
                  <a:lnTo>
                    <a:pt x="131011" y="212090"/>
                  </a:lnTo>
                  <a:lnTo>
                    <a:pt x="131011" y="223520"/>
                  </a:lnTo>
                  <a:lnTo>
                    <a:pt x="141570" y="220980"/>
                  </a:lnTo>
                  <a:lnTo>
                    <a:pt x="141570" y="209550"/>
                  </a:lnTo>
                  <a:close/>
                </a:path>
                <a:path w="373379" h="378460">
                  <a:moveTo>
                    <a:pt x="209716" y="210820"/>
                  </a:moveTo>
                  <a:lnTo>
                    <a:pt x="209716" y="220980"/>
                  </a:lnTo>
                  <a:lnTo>
                    <a:pt x="225551" y="223520"/>
                  </a:lnTo>
                  <a:lnTo>
                    <a:pt x="225551" y="213360"/>
                  </a:lnTo>
                  <a:lnTo>
                    <a:pt x="209716" y="210820"/>
                  </a:lnTo>
                  <a:close/>
                </a:path>
                <a:path w="373379" h="378460">
                  <a:moveTo>
                    <a:pt x="155487" y="208280"/>
                  </a:moveTo>
                  <a:lnTo>
                    <a:pt x="146368" y="209550"/>
                  </a:lnTo>
                  <a:lnTo>
                    <a:pt x="146368" y="219710"/>
                  </a:lnTo>
                  <a:lnTo>
                    <a:pt x="155487" y="218440"/>
                  </a:lnTo>
                  <a:lnTo>
                    <a:pt x="155487" y="208280"/>
                  </a:lnTo>
                  <a:close/>
                </a:path>
                <a:path w="373379" h="378460">
                  <a:moveTo>
                    <a:pt x="187639" y="208280"/>
                  </a:moveTo>
                  <a:lnTo>
                    <a:pt x="187639" y="218440"/>
                  </a:lnTo>
                  <a:lnTo>
                    <a:pt x="202037" y="219710"/>
                  </a:lnTo>
                  <a:lnTo>
                    <a:pt x="202037" y="209550"/>
                  </a:lnTo>
                  <a:lnTo>
                    <a:pt x="187639" y="208280"/>
                  </a:lnTo>
                  <a:close/>
                </a:path>
                <a:path w="373379" h="378460">
                  <a:moveTo>
                    <a:pt x="275461" y="201930"/>
                  </a:moveTo>
                  <a:lnTo>
                    <a:pt x="275461" y="210820"/>
                  </a:lnTo>
                  <a:lnTo>
                    <a:pt x="285060" y="213360"/>
                  </a:lnTo>
                  <a:lnTo>
                    <a:pt x="285060" y="203200"/>
                  </a:lnTo>
                  <a:lnTo>
                    <a:pt x="275461" y="201930"/>
                  </a:lnTo>
                  <a:close/>
                </a:path>
                <a:path w="373379" h="378460">
                  <a:moveTo>
                    <a:pt x="255306" y="198120"/>
                  </a:moveTo>
                  <a:lnTo>
                    <a:pt x="255306" y="208280"/>
                  </a:lnTo>
                  <a:lnTo>
                    <a:pt x="268263" y="209550"/>
                  </a:lnTo>
                  <a:lnTo>
                    <a:pt x="268263" y="200660"/>
                  </a:lnTo>
                  <a:lnTo>
                    <a:pt x="255306" y="198120"/>
                  </a:lnTo>
                  <a:close/>
                </a:path>
                <a:path w="373379" h="378460">
                  <a:moveTo>
                    <a:pt x="110857" y="196850"/>
                  </a:moveTo>
                  <a:lnTo>
                    <a:pt x="102218" y="199390"/>
                  </a:lnTo>
                  <a:lnTo>
                    <a:pt x="102218" y="208280"/>
                  </a:lnTo>
                  <a:lnTo>
                    <a:pt x="107017" y="208280"/>
                  </a:lnTo>
                  <a:lnTo>
                    <a:pt x="110857" y="207010"/>
                  </a:lnTo>
                  <a:lnTo>
                    <a:pt x="110857" y="196850"/>
                  </a:lnTo>
                  <a:close/>
                </a:path>
                <a:path w="373379" h="378460">
                  <a:moveTo>
                    <a:pt x="232750" y="194310"/>
                  </a:moveTo>
                  <a:lnTo>
                    <a:pt x="232750" y="203200"/>
                  </a:lnTo>
                  <a:lnTo>
                    <a:pt x="239469" y="205740"/>
                  </a:lnTo>
                  <a:lnTo>
                    <a:pt x="248107" y="207010"/>
                  </a:lnTo>
                  <a:lnTo>
                    <a:pt x="248107" y="196850"/>
                  </a:lnTo>
                  <a:lnTo>
                    <a:pt x="239469" y="195580"/>
                  </a:lnTo>
                  <a:lnTo>
                    <a:pt x="232750" y="194310"/>
                  </a:lnTo>
                  <a:close/>
                </a:path>
                <a:path w="373379" h="378460">
                  <a:moveTo>
                    <a:pt x="126213" y="193040"/>
                  </a:moveTo>
                  <a:lnTo>
                    <a:pt x="123813" y="193040"/>
                  </a:lnTo>
                  <a:lnTo>
                    <a:pt x="121414" y="194310"/>
                  </a:lnTo>
                  <a:lnTo>
                    <a:pt x="119974" y="194310"/>
                  </a:lnTo>
                  <a:lnTo>
                    <a:pt x="117575" y="195580"/>
                  </a:lnTo>
                  <a:lnTo>
                    <a:pt x="116135" y="195580"/>
                  </a:lnTo>
                  <a:lnTo>
                    <a:pt x="116135" y="205740"/>
                  </a:lnTo>
                  <a:lnTo>
                    <a:pt x="117575" y="204470"/>
                  </a:lnTo>
                  <a:lnTo>
                    <a:pt x="121414" y="204470"/>
                  </a:lnTo>
                  <a:lnTo>
                    <a:pt x="126213" y="203200"/>
                  </a:lnTo>
                  <a:lnTo>
                    <a:pt x="126213" y="193040"/>
                  </a:lnTo>
                  <a:close/>
                </a:path>
                <a:path w="373379" h="378460">
                  <a:moveTo>
                    <a:pt x="209716" y="190500"/>
                  </a:moveTo>
                  <a:lnTo>
                    <a:pt x="209716" y="200660"/>
                  </a:lnTo>
                  <a:lnTo>
                    <a:pt x="225551" y="203200"/>
                  </a:lnTo>
                  <a:lnTo>
                    <a:pt x="225551" y="193040"/>
                  </a:lnTo>
                  <a:lnTo>
                    <a:pt x="209716" y="190500"/>
                  </a:lnTo>
                  <a:close/>
                </a:path>
                <a:path w="373379" h="378460">
                  <a:moveTo>
                    <a:pt x="141570" y="189230"/>
                  </a:moveTo>
                  <a:lnTo>
                    <a:pt x="131011" y="191770"/>
                  </a:lnTo>
                  <a:lnTo>
                    <a:pt x="131011" y="201930"/>
                  </a:lnTo>
                  <a:lnTo>
                    <a:pt x="141570" y="199390"/>
                  </a:lnTo>
                  <a:lnTo>
                    <a:pt x="141570" y="189230"/>
                  </a:lnTo>
                  <a:close/>
                </a:path>
                <a:path w="373379" h="378460">
                  <a:moveTo>
                    <a:pt x="187639" y="185420"/>
                  </a:moveTo>
                  <a:lnTo>
                    <a:pt x="187639" y="196850"/>
                  </a:lnTo>
                  <a:lnTo>
                    <a:pt x="202037" y="199390"/>
                  </a:lnTo>
                  <a:lnTo>
                    <a:pt x="202037" y="187960"/>
                  </a:lnTo>
                  <a:lnTo>
                    <a:pt x="187639" y="185420"/>
                  </a:lnTo>
                  <a:close/>
                </a:path>
                <a:path w="373379" h="378460">
                  <a:moveTo>
                    <a:pt x="155487" y="185420"/>
                  </a:moveTo>
                  <a:lnTo>
                    <a:pt x="146368" y="187960"/>
                  </a:lnTo>
                  <a:lnTo>
                    <a:pt x="146368" y="198120"/>
                  </a:lnTo>
                  <a:lnTo>
                    <a:pt x="155487" y="196850"/>
                  </a:lnTo>
                  <a:lnTo>
                    <a:pt x="155487" y="185420"/>
                  </a:lnTo>
                  <a:close/>
                </a:path>
                <a:path w="373379" h="378460">
                  <a:moveTo>
                    <a:pt x="275461" y="182880"/>
                  </a:moveTo>
                  <a:lnTo>
                    <a:pt x="275461" y="193040"/>
                  </a:lnTo>
                  <a:lnTo>
                    <a:pt x="285060" y="194310"/>
                  </a:lnTo>
                  <a:lnTo>
                    <a:pt x="285060" y="185420"/>
                  </a:lnTo>
                  <a:lnTo>
                    <a:pt x="275461" y="182880"/>
                  </a:lnTo>
                  <a:close/>
                </a:path>
                <a:path w="373379" h="378460">
                  <a:moveTo>
                    <a:pt x="255306" y="179070"/>
                  </a:moveTo>
                  <a:lnTo>
                    <a:pt x="255306" y="187960"/>
                  </a:lnTo>
                  <a:lnTo>
                    <a:pt x="268263" y="190500"/>
                  </a:lnTo>
                  <a:lnTo>
                    <a:pt x="268263" y="181610"/>
                  </a:lnTo>
                  <a:lnTo>
                    <a:pt x="255306" y="179070"/>
                  </a:lnTo>
                  <a:close/>
                </a:path>
                <a:path w="373379" h="378460">
                  <a:moveTo>
                    <a:pt x="110857" y="176530"/>
                  </a:moveTo>
                  <a:lnTo>
                    <a:pt x="102218" y="179070"/>
                  </a:lnTo>
                  <a:lnTo>
                    <a:pt x="102218" y="189230"/>
                  </a:lnTo>
                  <a:lnTo>
                    <a:pt x="107017" y="187960"/>
                  </a:lnTo>
                  <a:lnTo>
                    <a:pt x="110857" y="186690"/>
                  </a:lnTo>
                  <a:lnTo>
                    <a:pt x="110857" y="176530"/>
                  </a:lnTo>
                  <a:close/>
                </a:path>
                <a:path w="373379" h="378460">
                  <a:moveTo>
                    <a:pt x="232750" y="173990"/>
                  </a:moveTo>
                  <a:lnTo>
                    <a:pt x="232750" y="184150"/>
                  </a:lnTo>
                  <a:lnTo>
                    <a:pt x="239469" y="185420"/>
                  </a:lnTo>
                  <a:lnTo>
                    <a:pt x="248107" y="186690"/>
                  </a:lnTo>
                  <a:lnTo>
                    <a:pt x="248107" y="177800"/>
                  </a:lnTo>
                  <a:lnTo>
                    <a:pt x="239469" y="175260"/>
                  </a:lnTo>
                  <a:lnTo>
                    <a:pt x="232750" y="173990"/>
                  </a:lnTo>
                  <a:close/>
                </a:path>
                <a:path w="373379" h="378460">
                  <a:moveTo>
                    <a:pt x="126213" y="172720"/>
                  </a:moveTo>
                  <a:lnTo>
                    <a:pt x="121414" y="173990"/>
                  </a:lnTo>
                  <a:lnTo>
                    <a:pt x="119015" y="175260"/>
                  </a:lnTo>
                  <a:lnTo>
                    <a:pt x="116135" y="175260"/>
                  </a:lnTo>
                  <a:lnTo>
                    <a:pt x="116135" y="185420"/>
                  </a:lnTo>
                  <a:lnTo>
                    <a:pt x="119015" y="185420"/>
                  </a:lnTo>
                  <a:lnTo>
                    <a:pt x="121414" y="184150"/>
                  </a:lnTo>
                  <a:lnTo>
                    <a:pt x="126213" y="182880"/>
                  </a:lnTo>
                  <a:lnTo>
                    <a:pt x="126213" y="172720"/>
                  </a:lnTo>
                  <a:close/>
                </a:path>
                <a:path w="373379" h="378460">
                  <a:moveTo>
                    <a:pt x="141570" y="168910"/>
                  </a:moveTo>
                  <a:lnTo>
                    <a:pt x="131011" y="171450"/>
                  </a:lnTo>
                  <a:lnTo>
                    <a:pt x="131011" y="181610"/>
                  </a:lnTo>
                  <a:lnTo>
                    <a:pt x="141570" y="179070"/>
                  </a:lnTo>
                  <a:lnTo>
                    <a:pt x="141570" y="168910"/>
                  </a:lnTo>
                  <a:close/>
                </a:path>
                <a:path w="373379" h="378460">
                  <a:moveTo>
                    <a:pt x="209716" y="168910"/>
                  </a:moveTo>
                  <a:lnTo>
                    <a:pt x="209716" y="180340"/>
                  </a:lnTo>
                  <a:lnTo>
                    <a:pt x="225551" y="181610"/>
                  </a:lnTo>
                  <a:lnTo>
                    <a:pt x="225551" y="172720"/>
                  </a:lnTo>
                  <a:lnTo>
                    <a:pt x="209716" y="168910"/>
                  </a:lnTo>
                  <a:close/>
                </a:path>
                <a:path w="373379" h="378460">
                  <a:moveTo>
                    <a:pt x="155487" y="163830"/>
                  </a:moveTo>
                  <a:lnTo>
                    <a:pt x="146368" y="166370"/>
                  </a:lnTo>
                  <a:lnTo>
                    <a:pt x="146368" y="177800"/>
                  </a:lnTo>
                  <a:lnTo>
                    <a:pt x="155487" y="175260"/>
                  </a:lnTo>
                  <a:lnTo>
                    <a:pt x="155487" y="163830"/>
                  </a:lnTo>
                  <a:close/>
                </a:path>
                <a:path w="373379" h="378460">
                  <a:moveTo>
                    <a:pt x="187639" y="163830"/>
                  </a:moveTo>
                  <a:lnTo>
                    <a:pt x="187639" y="175260"/>
                  </a:lnTo>
                  <a:lnTo>
                    <a:pt x="202037" y="177800"/>
                  </a:lnTo>
                  <a:lnTo>
                    <a:pt x="202037" y="167640"/>
                  </a:lnTo>
                  <a:lnTo>
                    <a:pt x="187639" y="163830"/>
                  </a:lnTo>
                  <a:close/>
                </a:path>
                <a:path w="373379" h="378460">
                  <a:moveTo>
                    <a:pt x="275461" y="165100"/>
                  </a:moveTo>
                  <a:lnTo>
                    <a:pt x="275461" y="173990"/>
                  </a:lnTo>
                  <a:lnTo>
                    <a:pt x="285060" y="175260"/>
                  </a:lnTo>
                  <a:lnTo>
                    <a:pt x="285060" y="166370"/>
                  </a:lnTo>
                  <a:lnTo>
                    <a:pt x="275461" y="165100"/>
                  </a:lnTo>
                  <a:close/>
                </a:path>
                <a:path w="373379" h="378460">
                  <a:moveTo>
                    <a:pt x="255306" y="160020"/>
                  </a:moveTo>
                  <a:lnTo>
                    <a:pt x="255306" y="168910"/>
                  </a:lnTo>
                  <a:lnTo>
                    <a:pt x="268263" y="172720"/>
                  </a:lnTo>
                  <a:lnTo>
                    <a:pt x="268263" y="162560"/>
                  </a:lnTo>
                  <a:lnTo>
                    <a:pt x="255306" y="160020"/>
                  </a:lnTo>
                  <a:close/>
                </a:path>
                <a:path w="373379" h="378460">
                  <a:moveTo>
                    <a:pt x="110857" y="157480"/>
                  </a:moveTo>
                  <a:lnTo>
                    <a:pt x="107017" y="158750"/>
                  </a:lnTo>
                  <a:lnTo>
                    <a:pt x="102218" y="160020"/>
                  </a:lnTo>
                  <a:lnTo>
                    <a:pt x="102218" y="170180"/>
                  </a:lnTo>
                  <a:lnTo>
                    <a:pt x="107017" y="168910"/>
                  </a:lnTo>
                  <a:lnTo>
                    <a:pt x="110857" y="167640"/>
                  </a:lnTo>
                  <a:lnTo>
                    <a:pt x="110857" y="157480"/>
                  </a:lnTo>
                  <a:close/>
                </a:path>
                <a:path w="373379" h="378460">
                  <a:moveTo>
                    <a:pt x="232750" y="154940"/>
                  </a:moveTo>
                  <a:lnTo>
                    <a:pt x="232750" y="163830"/>
                  </a:lnTo>
                  <a:lnTo>
                    <a:pt x="239469" y="166370"/>
                  </a:lnTo>
                  <a:lnTo>
                    <a:pt x="248107" y="167640"/>
                  </a:lnTo>
                  <a:lnTo>
                    <a:pt x="248107" y="157480"/>
                  </a:lnTo>
                  <a:lnTo>
                    <a:pt x="239469" y="156210"/>
                  </a:lnTo>
                  <a:lnTo>
                    <a:pt x="232750" y="154940"/>
                  </a:lnTo>
                  <a:close/>
                </a:path>
                <a:path w="373379" h="378460">
                  <a:moveTo>
                    <a:pt x="126213" y="152400"/>
                  </a:moveTo>
                  <a:lnTo>
                    <a:pt x="121414" y="153670"/>
                  </a:lnTo>
                  <a:lnTo>
                    <a:pt x="119015" y="154940"/>
                  </a:lnTo>
                  <a:lnTo>
                    <a:pt x="116135" y="156210"/>
                  </a:lnTo>
                  <a:lnTo>
                    <a:pt x="116135" y="166370"/>
                  </a:lnTo>
                  <a:lnTo>
                    <a:pt x="119015" y="165100"/>
                  </a:lnTo>
                  <a:lnTo>
                    <a:pt x="121414" y="163830"/>
                  </a:lnTo>
                  <a:lnTo>
                    <a:pt x="126213" y="162560"/>
                  </a:lnTo>
                  <a:lnTo>
                    <a:pt x="126213" y="152400"/>
                  </a:lnTo>
                  <a:close/>
                </a:path>
                <a:path w="373379" h="378460">
                  <a:moveTo>
                    <a:pt x="209716" y="148590"/>
                  </a:moveTo>
                  <a:lnTo>
                    <a:pt x="209716" y="158750"/>
                  </a:lnTo>
                  <a:lnTo>
                    <a:pt x="225551" y="162560"/>
                  </a:lnTo>
                  <a:lnTo>
                    <a:pt x="225551" y="152400"/>
                  </a:lnTo>
                  <a:lnTo>
                    <a:pt x="209716" y="148590"/>
                  </a:lnTo>
                  <a:close/>
                </a:path>
                <a:path w="373379" h="378460">
                  <a:moveTo>
                    <a:pt x="141570" y="147320"/>
                  </a:moveTo>
                  <a:lnTo>
                    <a:pt x="136291" y="149860"/>
                  </a:lnTo>
                  <a:lnTo>
                    <a:pt x="131011" y="151130"/>
                  </a:lnTo>
                  <a:lnTo>
                    <a:pt x="131011" y="161290"/>
                  </a:lnTo>
                  <a:lnTo>
                    <a:pt x="141570" y="158750"/>
                  </a:lnTo>
                  <a:lnTo>
                    <a:pt x="141570" y="147320"/>
                  </a:lnTo>
                  <a:close/>
                </a:path>
                <a:path w="373379" h="378460">
                  <a:moveTo>
                    <a:pt x="155487" y="143510"/>
                  </a:moveTo>
                  <a:lnTo>
                    <a:pt x="146368" y="146050"/>
                  </a:lnTo>
                  <a:lnTo>
                    <a:pt x="146368" y="157480"/>
                  </a:lnTo>
                  <a:lnTo>
                    <a:pt x="155487" y="154940"/>
                  </a:lnTo>
                  <a:lnTo>
                    <a:pt x="155487" y="143510"/>
                  </a:lnTo>
                  <a:close/>
                </a:path>
                <a:path w="373379" h="378460">
                  <a:moveTo>
                    <a:pt x="187639" y="143510"/>
                  </a:moveTo>
                  <a:lnTo>
                    <a:pt x="187639" y="153670"/>
                  </a:lnTo>
                  <a:lnTo>
                    <a:pt x="202037" y="157480"/>
                  </a:lnTo>
                  <a:lnTo>
                    <a:pt x="202037" y="147320"/>
                  </a:lnTo>
                  <a:lnTo>
                    <a:pt x="187639" y="143510"/>
                  </a:lnTo>
                  <a:close/>
                </a:path>
                <a:path w="373379" h="378460">
                  <a:moveTo>
                    <a:pt x="275461" y="146050"/>
                  </a:moveTo>
                  <a:lnTo>
                    <a:pt x="275461" y="154940"/>
                  </a:lnTo>
                  <a:lnTo>
                    <a:pt x="285060" y="157480"/>
                  </a:lnTo>
                  <a:lnTo>
                    <a:pt x="285060" y="147320"/>
                  </a:lnTo>
                  <a:lnTo>
                    <a:pt x="275461" y="146050"/>
                  </a:lnTo>
                  <a:close/>
                </a:path>
                <a:path w="373379" h="378460">
                  <a:moveTo>
                    <a:pt x="255306" y="139700"/>
                  </a:moveTo>
                  <a:lnTo>
                    <a:pt x="255306" y="149860"/>
                  </a:lnTo>
                  <a:lnTo>
                    <a:pt x="268263" y="152400"/>
                  </a:lnTo>
                  <a:lnTo>
                    <a:pt x="268263" y="143510"/>
                  </a:lnTo>
                  <a:lnTo>
                    <a:pt x="255306" y="139700"/>
                  </a:lnTo>
                  <a:close/>
                </a:path>
                <a:path w="373379" h="378460">
                  <a:moveTo>
                    <a:pt x="110857" y="137160"/>
                  </a:moveTo>
                  <a:lnTo>
                    <a:pt x="102218" y="139700"/>
                  </a:lnTo>
                  <a:lnTo>
                    <a:pt x="102218" y="149860"/>
                  </a:lnTo>
                  <a:lnTo>
                    <a:pt x="107017" y="147320"/>
                  </a:lnTo>
                  <a:lnTo>
                    <a:pt x="110857" y="147320"/>
                  </a:lnTo>
                  <a:lnTo>
                    <a:pt x="110857" y="137160"/>
                  </a:lnTo>
                  <a:close/>
                </a:path>
                <a:path w="373379" h="378460">
                  <a:moveTo>
                    <a:pt x="232750" y="134620"/>
                  </a:moveTo>
                  <a:lnTo>
                    <a:pt x="232750" y="143510"/>
                  </a:lnTo>
                  <a:lnTo>
                    <a:pt x="239469" y="146050"/>
                  </a:lnTo>
                  <a:lnTo>
                    <a:pt x="248107" y="147320"/>
                  </a:lnTo>
                  <a:lnTo>
                    <a:pt x="248107" y="138430"/>
                  </a:lnTo>
                  <a:lnTo>
                    <a:pt x="239469" y="135890"/>
                  </a:lnTo>
                  <a:lnTo>
                    <a:pt x="232750" y="134620"/>
                  </a:lnTo>
                  <a:close/>
                </a:path>
                <a:path w="373379" h="378460">
                  <a:moveTo>
                    <a:pt x="126213" y="132080"/>
                  </a:moveTo>
                  <a:lnTo>
                    <a:pt x="121414" y="133350"/>
                  </a:lnTo>
                  <a:lnTo>
                    <a:pt x="119015" y="134620"/>
                  </a:lnTo>
                  <a:lnTo>
                    <a:pt x="116135" y="134620"/>
                  </a:lnTo>
                  <a:lnTo>
                    <a:pt x="116135" y="146050"/>
                  </a:lnTo>
                  <a:lnTo>
                    <a:pt x="119015" y="144780"/>
                  </a:lnTo>
                  <a:lnTo>
                    <a:pt x="121414" y="143510"/>
                  </a:lnTo>
                  <a:lnTo>
                    <a:pt x="126213" y="142240"/>
                  </a:lnTo>
                  <a:lnTo>
                    <a:pt x="126213" y="132080"/>
                  </a:lnTo>
                  <a:close/>
                </a:path>
                <a:path w="373379" h="378460">
                  <a:moveTo>
                    <a:pt x="209716" y="128270"/>
                  </a:moveTo>
                  <a:lnTo>
                    <a:pt x="209716" y="138430"/>
                  </a:lnTo>
                  <a:lnTo>
                    <a:pt x="225551" y="142240"/>
                  </a:lnTo>
                  <a:lnTo>
                    <a:pt x="225551" y="132080"/>
                  </a:lnTo>
                  <a:lnTo>
                    <a:pt x="209716" y="128270"/>
                  </a:lnTo>
                  <a:close/>
                </a:path>
                <a:path w="373379" h="378460">
                  <a:moveTo>
                    <a:pt x="141570" y="127000"/>
                  </a:moveTo>
                  <a:lnTo>
                    <a:pt x="136291" y="128270"/>
                  </a:lnTo>
                  <a:lnTo>
                    <a:pt x="131011" y="130810"/>
                  </a:lnTo>
                  <a:lnTo>
                    <a:pt x="131011" y="140970"/>
                  </a:lnTo>
                  <a:lnTo>
                    <a:pt x="141570" y="137160"/>
                  </a:lnTo>
                  <a:lnTo>
                    <a:pt x="141570" y="127000"/>
                  </a:lnTo>
                  <a:close/>
                </a:path>
                <a:path w="373379" h="378460">
                  <a:moveTo>
                    <a:pt x="275461" y="127000"/>
                  </a:moveTo>
                  <a:lnTo>
                    <a:pt x="275461" y="135890"/>
                  </a:lnTo>
                  <a:lnTo>
                    <a:pt x="285060" y="138430"/>
                  </a:lnTo>
                  <a:lnTo>
                    <a:pt x="285060" y="129540"/>
                  </a:lnTo>
                  <a:lnTo>
                    <a:pt x="275461" y="127000"/>
                  </a:lnTo>
                  <a:close/>
                </a:path>
                <a:path w="373379" h="378460">
                  <a:moveTo>
                    <a:pt x="155487" y="121920"/>
                  </a:moveTo>
                  <a:lnTo>
                    <a:pt x="146368" y="124460"/>
                  </a:lnTo>
                  <a:lnTo>
                    <a:pt x="146368" y="135890"/>
                  </a:lnTo>
                  <a:lnTo>
                    <a:pt x="155487" y="132080"/>
                  </a:lnTo>
                  <a:lnTo>
                    <a:pt x="155487" y="121920"/>
                  </a:lnTo>
                  <a:close/>
                </a:path>
                <a:path w="373379" h="378460">
                  <a:moveTo>
                    <a:pt x="187639" y="121920"/>
                  </a:moveTo>
                  <a:lnTo>
                    <a:pt x="187639" y="132080"/>
                  </a:lnTo>
                  <a:lnTo>
                    <a:pt x="202037" y="135890"/>
                  </a:lnTo>
                  <a:lnTo>
                    <a:pt x="202037" y="125730"/>
                  </a:lnTo>
                  <a:lnTo>
                    <a:pt x="187639" y="121920"/>
                  </a:lnTo>
                  <a:close/>
                </a:path>
                <a:path w="373379" h="378460">
                  <a:moveTo>
                    <a:pt x="255306" y="120650"/>
                  </a:moveTo>
                  <a:lnTo>
                    <a:pt x="255306" y="130810"/>
                  </a:lnTo>
                  <a:lnTo>
                    <a:pt x="268263" y="134620"/>
                  </a:lnTo>
                  <a:lnTo>
                    <a:pt x="268263" y="124460"/>
                  </a:lnTo>
                  <a:lnTo>
                    <a:pt x="255306" y="120650"/>
                  </a:lnTo>
                  <a:close/>
                </a:path>
                <a:path w="373379" h="378460">
                  <a:moveTo>
                    <a:pt x="110857" y="118110"/>
                  </a:moveTo>
                  <a:lnTo>
                    <a:pt x="102218" y="120650"/>
                  </a:lnTo>
                  <a:lnTo>
                    <a:pt x="102218" y="130810"/>
                  </a:lnTo>
                  <a:lnTo>
                    <a:pt x="110857" y="127000"/>
                  </a:lnTo>
                  <a:lnTo>
                    <a:pt x="110857" y="118110"/>
                  </a:lnTo>
                  <a:close/>
                </a:path>
                <a:path w="373379" h="378460">
                  <a:moveTo>
                    <a:pt x="232750" y="114300"/>
                  </a:moveTo>
                  <a:lnTo>
                    <a:pt x="232750" y="124460"/>
                  </a:lnTo>
                  <a:lnTo>
                    <a:pt x="239469" y="125730"/>
                  </a:lnTo>
                  <a:lnTo>
                    <a:pt x="248107" y="128270"/>
                  </a:lnTo>
                  <a:lnTo>
                    <a:pt x="248107" y="118110"/>
                  </a:lnTo>
                  <a:lnTo>
                    <a:pt x="239469" y="116840"/>
                  </a:lnTo>
                  <a:lnTo>
                    <a:pt x="232750" y="114300"/>
                  </a:lnTo>
                  <a:close/>
                </a:path>
                <a:path w="373379" h="378460">
                  <a:moveTo>
                    <a:pt x="126213" y="111760"/>
                  </a:moveTo>
                  <a:lnTo>
                    <a:pt x="121414" y="113030"/>
                  </a:lnTo>
                  <a:lnTo>
                    <a:pt x="119974" y="114300"/>
                  </a:lnTo>
                  <a:lnTo>
                    <a:pt x="117575" y="115570"/>
                  </a:lnTo>
                  <a:lnTo>
                    <a:pt x="116135" y="115570"/>
                  </a:lnTo>
                  <a:lnTo>
                    <a:pt x="116135" y="125730"/>
                  </a:lnTo>
                  <a:lnTo>
                    <a:pt x="117575" y="124460"/>
                  </a:lnTo>
                  <a:lnTo>
                    <a:pt x="119974" y="124460"/>
                  </a:lnTo>
                  <a:lnTo>
                    <a:pt x="121414" y="123190"/>
                  </a:lnTo>
                  <a:lnTo>
                    <a:pt x="126213" y="121920"/>
                  </a:lnTo>
                  <a:lnTo>
                    <a:pt x="126213" y="111760"/>
                  </a:lnTo>
                  <a:close/>
                </a:path>
                <a:path w="373379" h="378460">
                  <a:moveTo>
                    <a:pt x="209716" y="106680"/>
                  </a:moveTo>
                  <a:lnTo>
                    <a:pt x="209716" y="118110"/>
                  </a:lnTo>
                  <a:lnTo>
                    <a:pt x="225551" y="121920"/>
                  </a:lnTo>
                  <a:lnTo>
                    <a:pt x="225551" y="111760"/>
                  </a:lnTo>
                  <a:lnTo>
                    <a:pt x="209716" y="106680"/>
                  </a:lnTo>
                  <a:close/>
                </a:path>
                <a:path w="373379" h="378460">
                  <a:moveTo>
                    <a:pt x="141570" y="106680"/>
                  </a:moveTo>
                  <a:lnTo>
                    <a:pt x="131011" y="110490"/>
                  </a:lnTo>
                  <a:lnTo>
                    <a:pt x="131011" y="120650"/>
                  </a:lnTo>
                  <a:lnTo>
                    <a:pt x="141570" y="116840"/>
                  </a:lnTo>
                  <a:lnTo>
                    <a:pt x="141570" y="106680"/>
                  </a:lnTo>
                  <a:close/>
                </a:path>
                <a:path w="373379" h="378460">
                  <a:moveTo>
                    <a:pt x="275461" y="109220"/>
                  </a:moveTo>
                  <a:lnTo>
                    <a:pt x="275461" y="118110"/>
                  </a:lnTo>
                  <a:lnTo>
                    <a:pt x="285060" y="120650"/>
                  </a:lnTo>
                  <a:lnTo>
                    <a:pt x="285060" y="111760"/>
                  </a:lnTo>
                  <a:lnTo>
                    <a:pt x="275461" y="109220"/>
                  </a:lnTo>
                  <a:close/>
                </a:path>
                <a:path w="373379" h="378460">
                  <a:moveTo>
                    <a:pt x="155487" y="100330"/>
                  </a:moveTo>
                  <a:lnTo>
                    <a:pt x="146368" y="104140"/>
                  </a:lnTo>
                  <a:lnTo>
                    <a:pt x="146368" y="115570"/>
                  </a:lnTo>
                  <a:lnTo>
                    <a:pt x="155487" y="111760"/>
                  </a:lnTo>
                  <a:lnTo>
                    <a:pt x="155487" y="100330"/>
                  </a:lnTo>
                  <a:close/>
                </a:path>
                <a:path w="373379" h="378460">
                  <a:moveTo>
                    <a:pt x="187639" y="100330"/>
                  </a:moveTo>
                  <a:lnTo>
                    <a:pt x="187639" y="111760"/>
                  </a:lnTo>
                  <a:lnTo>
                    <a:pt x="202037" y="115570"/>
                  </a:lnTo>
                  <a:lnTo>
                    <a:pt x="202037" y="105410"/>
                  </a:lnTo>
                  <a:lnTo>
                    <a:pt x="187639" y="100330"/>
                  </a:lnTo>
                  <a:close/>
                </a:path>
                <a:path w="373379" h="378460">
                  <a:moveTo>
                    <a:pt x="255306" y="101600"/>
                  </a:moveTo>
                  <a:lnTo>
                    <a:pt x="255306" y="111760"/>
                  </a:lnTo>
                  <a:lnTo>
                    <a:pt x="268263" y="115570"/>
                  </a:lnTo>
                  <a:lnTo>
                    <a:pt x="268263" y="106680"/>
                  </a:lnTo>
                  <a:lnTo>
                    <a:pt x="255306" y="101600"/>
                  </a:lnTo>
                  <a:close/>
                </a:path>
                <a:path w="373379" h="378460">
                  <a:moveTo>
                    <a:pt x="110857" y="97790"/>
                  </a:moveTo>
                  <a:lnTo>
                    <a:pt x="102218" y="101600"/>
                  </a:lnTo>
                  <a:lnTo>
                    <a:pt x="102218" y="111760"/>
                  </a:lnTo>
                  <a:lnTo>
                    <a:pt x="110857" y="107950"/>
                  </a:lnTo>
                  <a:lnTo>
                    <a:pt x="110857" y="97790"/>
                  </a:lnTo>
                  <a:close/>
                </a:path>
                <a:path w="373379" h="378460">
                  <a:moveTo>
                    <a:pt x="232750" y="93980"/>
                  </a:moveTo>
                  <a:lnTo>
                    <a:pt x="232750" y="104140"/>
                  </a:lnTo>
                  <a:lnTo>
                    <a:pt x="239469" y="106680"/>
                  </a:lnTo>
                  <a:lnTo>
                    <a:pt x="248107" y="109220"/>
                  </a:lnTo>
                  <a:lnTo>
                    <a:pt x="248107" y="99060"/>
                  </a:lnTo>
                  <a:lnTo>
                    <a:pt x="239469" y="96520"/>
                  </a:lnTo>
                  <a:lnTo>
                    <a:pt x="232750" y="93980"/>
                  </a:lnTo>
                  <a:close/>
                </a:path>
                <a:path w="373379" h="378460">
                  <a:moveTo>
                    <a:pt x="126213" y="91440"/>
                  </a:moveTo>
                  <a:lnTo>
                    <a:pt x="121414" y="93980"/>
                  </a:lnTo>
                  <a:lnTo>
                    <a:pt x="119974" y="93980"/>
                  </a:lnTo>
                  <a:lnTo>
                    <a:pt x="117575" y="95250"/>
                  </a:lnTo>
                  <a:lnTo>
                    <a:pt x="116135" y="95250"/>
                  </a:lnTo>
                  <a:lnTo>
                    <a:pt x="116135" y="105410"/>
                  </a:lnTo>
                  <a:lnTo>
                    <a:pt x="117575" y="105410"/>
                  </a:lnTo>
                  <a:lnTo>
                    <a:pt x="119974" y="104140"/>
                  </a:lnTo>
                  <a:lnTo>
                    <a:pt x="121414" y="104140"/>
                  </a:lnTo>
                  <a:lnTo>
                    <a:pt x="126213" y="101600"/>
                  </a:lnTo>
                  <a:lnTo>
                    <a:pt x="126213" y="91440"/>
                  </a:lnTo>
                  <a:close/>
                </a:path>
                <a:path w="373379" h="378460">
                  <a:moveTo>
                    <a:pt x="209716" y="87630"/>
                  </a:moveTo>
                  <a:lnTo>
                    <a:pt x="209716" y="97790"/>
                  </a:lnTo>
                  <a:lnTo>
                    <a:pt x="225551" y="102870"/>
                  </a:lnTo>
                  <a:lnTo>
                    <a:pt x="225551" y="92710"/>
                  </a:lnTo>
                  <a:lnTo>
                    <a:pt x="209716" y="87630"/>
                  </a:lnTo>
                  <a:close/>
                </a:path>
                <a:path w="373379" h="378460">
                  <a:moveTo>
                    <a:pt x="275461" y="90170"/>
                  </a:moveTo>
                  <a:lnTo>
                    <a:pt x="275461" y="99060"/>
                  </a:lnTo>
                  <a:lnTo>
                    <a:pt x="285060" y="101600"/>
                  </a:lnTo>
                  <a:lnTo>
                    <a:pt x="285060" y="92710"/>
                  </a:lnTo>
                  <a:lnTo>
                    <a:pt x="275461" y="90170"/>
                  </a:lnTo>
                  <a:close/>
                </a:path>
                <a:path w="373379" h="378460">
                  <a:moveTo>
                    <a:pt x="141570" y="86360"/>
                  </a:moveTo>
                  <a:lnTo>
                    <a:pt x="136291" y="87630"/>
                  </a:lnTo>
                  <a:lnTo>
                    <a:pt x="131011" y="90170"/>
                  </a:lnTo>
                  <a:lnTo>
                    <a:pt x="131011" y="100330"/>
                  </a:lnTo>
                  <a:lnTo>
                    <a:pt x="141570" y="96520"/>
                  </a:lnTo>
                  <a:lnTo>
                    <a:pt x="141570" y="86360"/>
                  </a:lnTo>
                  <a:close/>
                </a:path>
                <a:path w="373379" h="378460">
                  <a:moveTo>
                    <a:pt x="255306" y="82550"/>
                  </a:moveTo>
                  <a:lnTo>
                    <a:pt x="255306" y="91440"/>
                  </a:lnTo>
                  <a:lnTo>
                    <a:pt x="268263" y="96520"/>
                  </a:lnTo>
                  <a:lnTo>
                    <a:pt x="268263" y="87630"/>
                  </a:lnTo>
                  <a:lnTo>
                    <a:pt x="255306" y="82550"/>
                  </a:lnTo>
                  <a:close/>
                </a:path>
                <a:path w="373379" h="378460">
                  <a:moveTo>
                    <a:pt x="187639" y="80010"/>
                  </a:moveTo>
                  <a:lnTo>
                    <a:pt x="187639" y="91440"/>
                  </a:lnTo>
                  <a:lnTo>
                    <a:pt x="202037" y="95250"/>
                  </a:lnTo>
                  <a:lnTo>
                    <a:pt x="202037" y="85090"/>
                  </a:lnTo>
                  <a:lnTo>
                    <a:pt x="187639" y="80010"/>
                  </a:lnTo>
                  <a:close/>
                </a:path>
                <a:path w="373379" h="378460">
                  <a:moveTo>
                    <a:pt x="155487" y="80010"/>
                  </a:moveTo>
                  <a:lnTo>
                    <a:pt x="146368" y="83820"/>
                  </a:lnTo>
                  <a:lnTo>
                    <a:pt x="146368" y="93980"/>
                  </a:lnTo>
                  <a:lnTo>
                    <a:pt x="155487" y="91440"/>
                  </a:lnTo>
                  <a:lnTo>
                    <a:pt x="155487" y="80010"/>
                  </a:lnTo>
                  <a:close/>
                </a:path>
                <a:path w="373379" h="378460">
                  <a:moveTo>
                    <a:pt x="110857" y="77470"/>
                  </a:moveTo>
                  <a:lnTo>
                    <a:pt x="107017" y="80010"/>
                  </a:lnTo>
                  <a:lnTo>
                    <a:pt x="102218" y="81280"/>
                  </a:lnTo>
                  <a:lnTo>
                    <a:pt x="102218" y="91440"/>
                  </a:lnTo>
                  <a:lnTo>
                    <a:pt x="107017" y="88900"/>
                  </a:lnTo>
                  <a:lnTo>
                    <a:pt x="110857" y="87630"/>
                  </a:lnTo>
                  <a:lnTo>
                    <a:pt x="110857" y="77470"/>
                  </a:lnTo>
                  <a:close/>
                </a:path>
                <a:path w="373379" h="378460">
                  <a:moveTo>
                    <a:pt x="232750" y="74930"/>
                  </a:moveTo>
                  <a:lnTo>
                    <a:pt x="232750" y="83820"/>
                  </a:lnTo>
                  <a:lnTo>
                    <a:pt x="239469" y="87630"/>
                  </a:lnTo>
                  <a:lnTo>
                    <a:pt x="248107" y="90170"/>
                  </a:lnTo>
                  <a:lnTo>
                    <a:pt x="248107" y="80010"/>
                  </a:lnTo>
                  <a:lnTo>
                    <a:pt x="239469" y="77470"/>
                  </a:lnTo>
                  <a:lnTo>
                    <a:pt x="232750" y="74930"/>
                  </a:lnTo>
                  <a:close/>
                </a:path>
                <a:path w="373379" h="378460">
                  <a:moveTo>
                    <a:pt x="126213" y="71120"/>
                  </a:moveTo>
                  <a:lnTo>
                    <a:pt x="121414" y="72390"/>
                  </a:lnTo>
                  <a:lnTo>
                    <a:pt x="119974" y="73660"/>
                  </a:lnTo>
                  <a:lnTo>
                    <a:pt x="117575" y="74930"/>
                  </a:lnTo>
                  <a:lnTo>
                    <a:pt x="116135" y="74930"/>
                  </a:lnTo>
                  <a:lnTo>
                    <a:pt x="116135" y="85090"/>
                  </a:lnTo>
                  <a:lnTo>
                    <a:pt x="117575" y="85090"/>
                  </a:lnTo>
                  <a:lnTo>
                    <a:pt x="119974" y="83820"/>
                  </a:lnTo>
                  <a:lnTo>
                    <a:pt x="121414" y="83820"/>
                  </a:lnTo>
                  <a:lnTo>
                    <a:pt x="126213" y="81280"/>
                  </a:lnTo>
                  <a:lnTo>
                    <a:pt x="126213" y="71120"/>
                  </a:lnTo>
                  <a:close/>
                </a:path>
                <a:path w="373379" h="378460">
                  <a:moveTo>
                    <a:pt x="209716" y="66040"/>
                  </a:moveTo>
                  <a:lnTo>
                    <a:pt x="209716" y="77470"/>
                  </a:lnTo>
                  <a:lnTo>
                    <a:pt x="225551" y="82550"/>
                  </a:lnTo>
                  <a:lnTo>
                    <a:pt x="225551" y="71120"/>
                  </a:lnTo>
                  <a:lnTo>
                    <a:pt x="209716" y="66040"/>
                  </a:lnTo>
                  <a:close/>
                </a:path>
                <a:path w="373379" h="378460">
                  <a:moveTo>
                    <a:pt x="141570" y="64770"/>
                  </a:moveTo>
                  <a:lnTo>
                    <a:pt x="131011" y="68580"/>
                  </a:lnTo>
                  <a:lnTo>
                    <a:pt x="131011" y="80010"/>
                  </a:lnTo>
                  <a:lnTo>
                    <a:pt x="141570" y="74930"/>
                  </a:lnTo>
                  <a:lnTo>
                    <a:pt x="141570" y="64770"/>
                  </a:lnTo>
                  <a:close/>
                </a:path>
                <a:path w="373379" h="378460">
                  <a:moveTo>
                    <a:pt x="187639" y="58420"/>
                  </a:moveTo>
                  <a:lnTo>
                    <a:pt x="187639" y="69850"/>
                  </a:lnTo>
                  <a:lnTo>
                    <a:pt x="202037" y="74930"/>
                  </a:lnTo>
                  <a:lnTo>
                    <a:pt x="202037" y="63500"/>
                  </a:lnTo>
                  <a:lnTo>
                    <a:pt x="187639" y="58420"/>
                  </a:lnTo>
                  <a:close/>
                </a:path>
                <a:path w="373379" h="378460">
                  <a:moveTo>
                    <a:pt x="155487" y="58420"/>
                  </a:moveTo>
                  <a:lnTo>
                    <a:pt x="146368" y="62230"/>
                  </a:lnTo>
                  <a:lnTo>
                    <a:pt x="146368" y="72390"/>
                  </a:lnTo>
                  <a:lnTo>
                    <a:pt x="155487" y="69850"/>
                  </a:lnTo>
                  <a:lnTo>
                    <a:pt x="155487" y="58420"/>
                  </a:lnTo>
                  <a:close/>
                </a:path>
                <a:path w="373379" h="378460">
                  <a:moveTo>
                    <a:pt x="204493" y="16510"/>
                  </a:moveTo>
                  <a:lnTo>
                    <a:pt x="173723" y="16510"/>
                  </a:lnTo>
                  <a:lnTo>
                    <a:pt x="217394" y="35560"/>
                  </a:lnTo>
                  <a:lnTo>
                    <a:pt x="217394" y="43180"/>
                  </a:lnTo>
                  <a:lnTo>
                    <a:pt x="229391" y="43180"/>
                  </a:lnTo>
                  <a:lnTo>
                    <a:pt x="229391" y="26670"/>
                  </a:lnTo>
                  <a:lnTo>
                    <a:pt x="226032" y="25400"/>
                  </a:lnTo>
                  <a:lnTo>
                    <a:pt x="204493" y="1651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3054058" y="3323170"/>
              <a:ext cx="1720214" cy="374015"/>
            </a:xfrm>
            <a:custGeom>
              <a:avLst/>
              <a:gdLst/>
              <a:ahLst/>
              <a:cxnLst/>
              <a:rect l="l" t="t" r="r" b="b"/>
              <a:pathLst>
                <a:path w="1720214" h="374014">
                  <a:moveTo>
                    <a:pt x="1719605" y="0"/>
                  </a:moveTo>
                  <a:lnTo>
                    <a:pt x="0" y="0"/>
                  </a:lnTo>
                  <a:lnTo>
                    <a:pt x="0" y="331431"/>
                  </a:lnTo>
                  <a:lnTo>
                    <a:pt x="0" y="373735"/>
                  </a:lnTo>
                  <a:lnTo>
                    <a:pt x="1719605" y="373735"/>
                  </a:lnTo>
                  <a:lnTo>
                    <a:pt x="1719605" y="331431"/>
                  </a:lnTo>
                  <a:lnTo>
                    <a:pt x="1719605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3278074" y="3347701"/>
            <a:ext cx="1271270" cy="30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sz="1000" b="1" spc="-5" dirty="0">
                <a:latin typeface="Calibri"/>
                <a:cs typeface="Calibri"/>
              </a:rPr>
              <a:t>Региональный</a:t>
            </a:r>
            <a:r>
              <a:rPr sz="1000" b="1" spc="-5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сегмент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000" b="1" spc="-5" dirty="0">
                <a:latin typeface="Calibri"/>
                <a:cs typeface="Calibri"/>
              </a:rPr>
              <a:t>ЕГИСЗ.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ЭМК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048774" y="4702035"/>
            <a:ext cx="1732280" cy="374015"/>
          </a:xfrm>
          <a:custGeom>
            <a:avLst/>
            <a:gdLst/>
            <a:ahLst/>
            <a:cxnLst/>
            <a:rect l="l" t="t" r="r" b="b"/>
            <a:pathLst>
              <a:path w="1732279" h="374014">
                <a:moveTo>
                  <a:pt x="1731695" y="0"/>
                </a:moveTo>
                <a:lnTo>
                  <a:pt x="0" y="0"/>
                </a:lnTo>
                <a:lnTo>
                  <a:pt x="0" y="292620"/>
                </a:lnTo>
                <a:lnTo>
                  <a:pt x="0" y="373722"/>
                </a:lnTo>
                <a:lnTo>
                  <a:pt x="1731695" y="373722"/>
                </a:lnTo>
                <a:lnTo>
                  <a:pt x="1731695" y="292620"/>
                </a:lnTo>
                <a:lnTo>
                  <a:pt x="1731695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122463" y="4728445"/>
            <a:ext cx="1555115" cy="30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sz="1000" b="1" spc="-5" dirty="0">
                <a:latin typeface="Calibri"/>
                <a:cs typeface="Calibri"/>
              </a:rPr>
              <a:t>Региональная</a:t>
            </a:r>
            <a:r>
              <a:rPr sz="1000" b="1" spc="-3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медицинская</a:t>
            </a:r>
            <a:endParaRPr sz="1000">
              <a:latin typeface="Calibri"/>
              <a:cs typeface="Calibri"/>
            </a:endParaRPr>
          </a:p>
          <a:p>
            <a:pPr marL="29209" algn="ctr">
              <a:lnSpc>
                <a:spcPct val="100000"/>
              </a:lnSpc>
            </a:pPr>
            <a:r>
              <a:rPr sz="1000" b="1" spc="-5" dirty="0">
                <a:latin typeface="Calibri"/>
                <a:cs typeface="Calibri"/>
              </a:rPr>
              <a:t>Организация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(МО)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065322" y="1821649"/>
            <a:ext cx="1720214" cy="374015"/>
          </a:xfrm>
          <a:custGeom>
            <a:avLst/>
            <a:gdLst/>
            <a:ahLst/>
            <a:cxnLst/>
            <a:rect l="l" t="t" r="r" b="b"/>
            <a:pathLst>
              <a:path w="1720214" h="374014">
                <a:moveTo>
                  <a:pt x="1719605" y="0"/>
                </a:moveTo>
                <a:lnTo>
                  <a:pt x="0" y="0"/>
                </a:lnTo>
                <a:lnTo>
                  <a:pt x="0" y="333819"/>
                </a:lnTo>
                <a:lnTo>
                  <a:pt x="0" y="373722"/>
                </a:lnTo>
                <a:lnTo>
                  <a:pt x="1719605" y="373722"/>
                </a:lnTo>
                <a:lnTo>
                  <a:pt x="1719605" y="333819"/>
                </a:lnTo>
                <a:lnTo>
                  <a:pt x="1719605" y="0"/>
                </a:lnTo>
                <a:close/>
              </a:path>
            </a:pathLst>
          </a:custGeom>
          <a:solidFill>
            <a:srgbClr val="DAE3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3301241" y="1848085"/>
            <a:ext cx="1248410" cy="30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50"/>
              </a:lnSpc>
            </a:pPr>
            <a:r>
              <a:rPr sz="1000" b="1" spc="-5" dirty="0">
                <a:latin typeface="Calibri"/>
                <a:cs typeface="Calibri"/>
              </a:rPr>
              <a:t>Федеральный</a:t>
            </a:r>
            <a:r>
              <a:rPr sz="1000" b="1" spc="-5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сегмент</a:t>
            </a:r>
            <a:endParaRPr sz="1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000" b="1" spc="-5" dirty="0">
                <a:latin typeface="Calibri"/>
                <a:cs typeface="Calibri"/>
              </a:rPr>
              <a:t>ЕГИСЗ.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ИЭМК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8647061" y="1390884"/>
            <a:ext cx="1633220" cy="778510"/>
            <a:chOff x="8647061" y="1390884"/>
            <a:chExt cx="1633220" cy="778510"/>
          </a:xfrm>
        </p:grpSpPr>
        <p:sp>
          <p:nvSpPr>
            <p:cNvPr id="27" name="object 27"/>
            <p:cNvSpPr/>
            <p:nvPr/>
          </p:nvSpPr>
          <p:spPr>
            <a:xfrm>
              <a:off x="9234452" y="1390884"/>
              <a:ext cx="373380" cy="378460"/>
            </a:xfrm>
            <a:custGeom>
              <a:avLst/>
              <a:gdLst/>
              <a:ahLst/>
              <a:cxnLst/>
              <a:rect l="l" t="t" r="r" b="b"/>
              <a:pathLst>
                <a:path w="373379" h="378460">
                  <a:moveTo>
                    <a:pt x="373362" y="358885"/>
                  </a:moveTo>
                  <a:lnTo>
                    <a:pt x="0" y="358885"/>
                  </a:lnTo>
                  <a:lnTo>
                    <a:pt x="0" y="377992"/>
                  </a:lnTo>
                  <a:lnTo>
                    <a:pt x="373362" y="377992"/>
                  </a:lnTo>
                  <a:lnTo>
                    <a:pt x="373362" y="358885"/>
                  </a:lnTo>
                  <a:close/>
                </a:path>
                <a:path w="373379" h="378460">
                  <a:moveTo>
                    <a:pt x="167004" y="0"/>
                  </a:moveTo>
                  <a:lnTo>
                    <a:pt x="161246" y="3810"/>
                  </a:lnTo>
                  <a:lnTo>
                    <a:pt x="121894" y="25400"/>
                  </a:lnTo>
                  <a:lnTo>
                    <a:pt x="119015" y="26670"/>
                  </a:lnTo>
                  <a:lnTo>
                    <a:pt x="119015" y="45720"/>
                  </a:lnTo>
                  <a:lnTo>
                    <a:pt x="91660" y="57150"/>
                  </a:lnTo>
                  <a:lnTo>
                    <a:pt x="87821" y="58420"/>
                  </a:lnTo>
                  <a:lnTo>
                    <a:pt x="87821" y="240030"/>
                  </a:lnTo>
                  <a:lnTo>
                    <a:pt x="40312" y="248920"/>
                  </a:lnTo>
                  <a:lnTo>
                    <a:pt x="35513" y="248920"/>
                  </a:lnTo>
                  <a:lnTo>
                    <a:pt x="35513" y="337820"/>
                  </a:lnTo>
                  <a:lnTo>
                    <a:pt x="47510" y="337820"/>
                  </a:lnTo>
                  <a:lnTo>
                    <a:pt x="47510" y="259080"/>
                  </a:lnTo>
                  <a:lnTo>
                    <a:pt x="161246" y="238760"/>
                  </a:lnTo>
                  <a:lnTo>
                    <a:pt x="263059" y="238760"/>
                  </a:lnTo>
                  <a:lnTo>
                    <a:pt x="254125" y="237490"/>
                  </a:lnTo>
                  <a:lnTo>
                    <a:pt x="99819" y="237490"/>
                  </a:lnTo>
                  <a:lnTo>
                    <a:pt x="99819" y="66040"/>
                  </a:lnTo>
                  <a:lnTo>
                    <a:pt x="161246" y="40640"/>
                  </a:lnTo>
                  <a:lnTo>
                    <a:pt x="131013" y="40640"/>
                  </a:lnTo>
                  <a:lnTo>
                    <a:pt x="131013" y="34290"/>
                  </a:lnTo>
                  <a:lnTo>
                    <a:pt x="161246" y="17780"/>
                  </a:lnTo>
                  <a:lnTo>
                    <a:pt x="173723" y="17780"/>
                  </a:lnTo>
                  <a:lnTo>
                    <a:pt x="173723" y="16510"/>
                  </a:lnTo>
                  <a:lnTo>
                    <a:pt x="204493" y="16510"/>
                  </a:lnTo>
                  <a:lnTo>
                    <a:pt x="173723" y="3810"/>
                  </a:lnTo>
                  <a:lnTo>
                    <a:pt x="167004" y="0"/>
                  </a:lnTo>
                  <a:close/>
                </a:path>
                <a:path w="373379" h="378460">
                  <a:moveTo>
                    <a:pt x="173723" y="238760"/>
                  </a:moveTo>
                  <a:lnTo>
                    <a:pt x="161246" y="238760"/>
                  </a:lnTo>
                  <a:lnTo>
                    <a:pt x="161246" y="337820"/>
                  </a:lnTo>
                  <a:lnTo>
                    <a:pt x="173723" y="337820"/>
                  </a:lnTo>
                  <a:lnTo>
                    <a:pt x="173723" y="238760"/>
                  </a:lnTo>
                  <a:close/>
                </a:path>
                <a:path w="373379" h="378460">
                  <a:moveTo>
                    <a:pt x="263059" y="238760"/>
                  </a:moveTo>
                  <a:lnTo>
                    <a:pt x="173723" y="238760"/>
                  </a:lnTo>
                  <a:lnTo>
                    <a:pt x="325371" y="260350"/>
                  </a:lnTo>
                  <a:lnTo>
                    <a:pt x="325371" y="337820"/>
                  </a:lnTo>
                  <a:lnTo>
                    <a:pt x="337369" y="337820"/>
                  </a:lnTo>
                  <a:lnTo>
                    <a:pt x="337369" y="248920"/>
                  </a:lnTo>
                  <a:lnTo>
                    <a:pt x="332569" y="248920"/>
                  </a:lnTo>
                  <a:lnTo>
                    <a:pt x="302336" y="243840"/>
                  </a:lnTo>
                  <a:lnTo>
                    <a:pt x="302336" y="242570"/>
                  </a:lnTo>
                  <a:lnTo>
                    <a:pt x="289859" y="242570"/>
                  </a:lnTo>
                  <a:lnTo>
                    <a:pt x="263059" y="238760"/>
                  </a:lnTo>
                  <a:close/>
                </a:path>
                <a:path w="373379" h="378460">
                  <a:moveTo>
                    <a:pt x="152128" y="316230"/>
                  </a:moveTo>
                  <a:lnTo>
                    <a:pt x="122854" y="316230"/>
                  </a:lnTo>
                  <a:lnTo>
                    <a:pt x="96940" y="317500"/>
                  </a:lnTo>
                  <a:lnTo>
                    <a:pt x="51349" y="317500"/>
                  </a:lnTo>
                  <a:lnTo>
                    <a:pt x="51349" y="328930"/>
                  </a:lnTo>
                  <a:lnTo>
                    <a:pt x="152128" y="328930"/>
                  </a:lnTo>
                  <a:lnTo>
                    <a:pt x="152128" y="316230"/>
                  </a:lnTo>
                  <a:close/>
                </a:path>
                <a:path w="373379" h="378460">
                  <a:moveTo>
                    <a:pt x="225553" y="316230"/>
                  </a:moveTo>
                  <a:lnTo>
                    <a:pt x="187641" y="316230"/>
                  </a:lnTo>
                  <a:lnTo>
                    <a:pt x="187641" y="328930"/>
                  </a:lnTo>
                  <a:lnTo>
                    <a:pt x="319613" y="328930"/>
                  </a:lnTo>
                  <a:lnTo>
                    <a:pt x="319613" y="317500"/>
                  </a:lnTo>
                  <a:lnTo>
                    <a:pt x="260584" y="317500"/>
                  </a:lnTo>
                  <a:lnTo>
                    <a:pt x="225553" y="316230"/>
                  </a:lnTo>
                  <a:close/>
                </a:path>
                <a:path w="373379" h="378460">
                  <a:moveTo>
                    <a:pt x="152128" y="289560"/>
                  </a:moveTo>
                  <a:lnTo>
                    <a:pt x="122854" y="292100"/>
                  </a:lnTo>
                  <a:lnTo>
                    <a:pt x="96940" y="294640"/>
                  </a:lnTo>
                  <a:lnTo>
                    <a:pt x="51349" y="297180"/>
                  </a:lnTo>
                  <a:lnTo>
                    <a:pt x="51349" y="307340"/>
                  </a:lnTo>
                  <a:lnTo>
                    <a:pt x="73425" y="307340"/>
                  </a:lnTo>
                  <a:lnTo>
                    <a:pt x="152128" y="303530"/>
                  </a:lnTo>
                  <a:lnTo>
                    <a:pt x="152128" y="289560"/>
                  </a:lnTo>
                  <a:close/>
                </a:path>
                <a:path w="373379" h="378460">
                  <a:moveTo>
                    <a:pt x="187641" y="289560"/>
                  </a:moveTo>
                  <a:lnTo>
                    <a:pt x="187641" y="303530"/>
                  </a:lnTo>
                  <a:lnTo>
                    <a:pt x="290818" y="307340"/>
                  </a:lnTo>
                  <a:lnTo>
                    <a:pt x="319613" y="307340"/>
                  </a:lnTo>
                  <a:lnTo>
                    <a:pt x="319613" y="297180"/>
                  </a:lnTo>
                  <a:lnTo>
                    <a:pt x="260584" y="294640"/>
                  </a:lnTo>
                  <a:lnTo>
                    <a:pt x="187641" y="289560"/>
                  </a:lnTo>
                  <a:close/>
                </a:path>
                <a:path w="373379" h="378460">
                  <a:moveTo>
                    <a:pt x="152128" y="264160"/>
                  </a:moveTo>
                  <a:lnTo>
                    <a:pt x="122854" y="266700"/>
                  </a:lnTo>
                  <a:lnTo>
                    <a:pt x="96940" y="270510"/>
                  </a:lnTo>
                  <a:lnTo>
                    <a:pt x="51349" y="275590"/>
                  </a:lnTo>
                  <a:lnTo>
                    <a:pt x="51349" y="287020"/>
                  </a:lnTo>
                  <a:lnTo>
                    <a:pt x="96940" y="281940"/>
                  </a:lnTo>
                  <a:lnTo>
                    <a:pt x="122854" y="279400"/>
                  </a:lnTo>
                  <a:lnTo>
                    <a:pt x="152128" y="276860"/>
                  </a:lnTo>
                  <a:lnTo>
                    <a:pt x="152128" y="264160"/>
                  </a:lnTo>
                  <a:close/>
                </a:path>
                <a:path w="373379" h="378460">
                  <a:moveTo>
                    <a:pt x="187641" y="264160"/>
                  </a:moveTo>
                  <a:lnTo>
                    <a:pt x="187641" y="276860"/>
                  </a:lnTo>
                  <a:lnTo>
                    <a:pt x="260584" y="281940"/>
                  </a:lnTo>
                  <a:lnTo>
                    <a:pt x="319613" y="287020"/>
                  </a:lnTo>
                  <a:lnTo>
                    <a:pt x="319613" y="275590"/>
                  </a:lnTo>
                  <a:lnTo>
                    <a:pt x="260584" y="270510"/>
                  </a:lnTo>
                  <a:lnTo>
                    <a:pt x="225553" y="266700"/>
                  </a:lnTo>
                  <a:lnTo>
                    <a:pt x="187641" y="264160"/>
                  </a:lnTo>
                  <a:close/>
                </a:path>
                <a:path w="373379" h="378460">
                  <a:moveTo>
                    <a:pt x="173723" y="17780"/>
                  </a:moveTo>
                  <a:lnTo>
                    <a:pt x="161246" y="17780"/>
                  </a:lnTo>
                  <a:lnTo>
                    <a:pt x="161246" y="27940"/>
                  </a:lnTo>
                  <a:lnTo>
                    <a:pt x="131013" y="40640"/>
                  </a:lnTo>
                  <a:lnTo>
                    <a:pt x="173723" y="40640"/>
                  </a:lnTo>
                  <a:lnTo>
                    <a:pt x="289859" y="81280"/>
                  </a:lnTo>
                  <a:lnTo>
                    <a:pt x="289859" y="242570"/>
                  </a:lnTo>
                  <a:lnTo>
                    <a:pt x="302336" y="242570"/>
                  </a:lnTo>
                  <a:lnTo>
                    <a:pt x="302336" y="72390"/>
                  </a:lnTo>
                  <a:lnTo>
                    <a:pt x="298496" y="71120"/>
                  </a:lnTo>
                  <a:lnTo>
                    <a:pt x="229392" y="46990"/>
                  </a:lnTo>
                  <a:lnTo>
                    <a:pt x="229392" y="43180"/>
                  </a:lnTo>
                  <a:lnTo>
                    <a:pt x="217394" y="43180"/>
                  </a:lnTo>
                  <a:lnTo>
                    <a:pt x="173723" y="27940"/>
                  </a:lnTo>
                  <a:lnTo>
                    <a:pt x="173723" y="17780"/>
                  </a:lnTo>
                  <a:close/>
                </a:path>
                <a:path w="373379" h="378460">
                  <a:moveTo>
                    <a:pt x="173723" y="40640"/>
                  </a:moveTo>
                  <a:lnTo>
                    <a:pt x="161246" y="40640"/>
                  </a:lnTo>
                  <a:lnTo>
                    <a:pt x="161246" y="226060"/>
                  </a:lnTo>
                  <a:lnTo>
                    <a:pt x="99819" y="237490"/>
                  </a:lnTo>
                  <a:lnTo>
                    <a:pt x="254125" y="237490"/>
                  </a:lnTo>
                  <a:lnTo>
                    <a:pt x="173723" y="226060"/>
                  </a:lnTo>
                  <a:lnTo>
                    <a:pt x="173723" y="40640"/>
                  </a:lnTo>
                  <a:close/>
                </a:path>
                <a:path w="373379" h="378460">
                  <a:moveTo>
                    <a:pt x="275461" y="220980"/>
                  </a:moveTo>
                  <a:lnTo>
                    <a:pt x="275461" y="231140"/>
                  </a:lnTo>
                  <a:lnTo>
                    <a:pt x="285060" y="231140"/>
                  </a:lnTo>
                  <a:lnTo>
                    <a:pt x="285060" y="222250"/>
                  </a:lnTo>
                  <a:lnTo>
                    <a:pt x="275461" y="220980"/>
                  </a:lnTo>
                  <a:close/>
                </a:path>
                <a:path w="373379" h="378460">
                  <a:moveTo>
                    <a:pt x="255306" y="218440"/>
                  </a:moveTo>
                  <a:lnTo>
                    <a:pt x="255306" y="227330"/>
                  </a:lnTo>
                  <a:lnTo>
                    <a:pt x="268263" y="229870"/>
                  </a:lnTo>
                  <a:lnTo>
                    <a:pt x="268263" y="219710"/>
                  </a:lnTo>
                  <a:lnTo>
                    <a:pt x="255306" y="218440"/>
                  </a:lnTo>
                  <a:close/>
                </a:path>
                <a:path w="373379" h="378460">
                  <a:moveTo>
                    <a:pt x="110857" y="215900"/>
                  </a:moveTo>
                  <a:lnTo>
                    <a:pt x="107017" y="218440"/>
                  </a:lnTo>
                  <a:lnTo>
                    <a:pt x="102218" y="218440"/>
                  </a:lnTo>
                  <a:lnTo>
                    <a:pt x="102218" y="228600"/>
                  </a:lnTo>
                  <a:lnTo>
                    <a:pt x="110857" y="227330"/>
                  </a:lnTo>
                  <a:lnTo>
                    <a:pt x="110857" y="215900"/>
                  </a:lnTo>
                  <a:close/>
                </a:path>
                <a:path w="373379" h="378460">
                  <a:moveTo>
                    <a:pt x="126213" y="213360"/>
                  </a:moveTo>
                  <a:lnTo>
                    <a:pt x="121414" y="214630"/>
                  </a:lnTo>
                  <a:lnTo>
                    <a:pt x="119975" y="214630"/>
                  </a:lnTo>
                  <a:lnTo>
                    <a:pt x="117575" y="215900"/>
                  </a:lnTo>
                  <a:lnTo>
                    <a:pt x="116136" y="215900"/>
                  </a:lnTo>
                  <a:lnTo>
                    <a:pt x="116136" y="226060"/>
                  </a:lnTo>
                  <a:lnTo>
                    <a:pt x="117575" y="226060"/>
                  </a:lnTo>
                  <a:lnTo>
                    <a:pt x="119975" y="224790"/>
                  </a:lnTo>
                  <a:lnTo>
                    <a:pt x="126213" y="224790"/>
                  </a:lnTo>
                  <a:lnTo>
                    <a:pt x="126213" y="213360"/>
                  </a:lnTo>
                  <a:close/>
                </a:path>
                <a:path w="373379" h="378460">
                  <a:moveTo>
                    <a:pt x="239469" y="214630"/>
                  </a:moveTo>
                  <a:lnTo>
                    <a:pt x="232751" y="214630"/>
                  </a:lnTo>
                  <a:lnTo>
                    <a:pt x="232751" y="224790"/>
                  </a:lnTo>
                  <a:lnTo>
                    <a:pt x="239469" y="224790"/>
                  </a:lnTo>
                  <a:lnTo>
                    <a:pt x="248108" y="226060"/>
                  </a:lnTo>
                  <a:lnTo>
                    <a:pt x="248108" y="215900"/>
                  </a:lnTo>
                  <a:lnTo>
                    <a:pt x="239469" y="214630"/>
                  </a:lnTo>
                  <a:close/>
                </a:path>
                <a:path w="373379" h="378460">
                  <a:moveTo>
                    <a:pt x="141570" y="209550"/>
                  </a:moveTo>
                  <a:lnTo>
                    <a:pt x="131013" y="212090"/>
                  </a:lnTo>
                  <a:lnTo>
                    <a:pt x="131013" y="223520"/>
                  </a:lnTo>
                  <a:lnTo>
                    <a:pt x="141570" y="220980"/>
                  </a:lnTo>
                  <a:lnTo>
                    <a:pt x="141570" y="209550"/>
                  </a:lnTo>
                  <a:close/>
                </a:path>
                <a:path w="373379" h="378460">
                  <a:moveTo>
                    <a:pt x="209716" y="210820"/>
                  </a:moveTo>
                  <a:lnTo>
                    <a:pt x="209716" y="220980"/>
                  </a:lnTo>
                  <a:lnTo>
                    <a:pt x="225553" y="223520"/>
                  </a:lnTo>
                  <a:lnTo>
                    <a:pt x="225553" y="213360"/>
                  </a:lnTo>
                  <a:lnTo>
                    <a:pt x="209716" y="210820"/>
                  </a:lnTo>
                  <a:close/>
                </a:path>
                <a:path w="373379" h="378460">
                  <a:moveTo>
                    <a:pt x="155487" y="208280"/>
                  </a:moveTo>
                  <a:lnTo>
                    <a:pt x="146370" y="209550"/>
                  </a:lnTo>
                  <a:lnTo>
                    <a:pt x="146370" y="219710"/>
                  </a:lnTo>
                  <a:lnTo>
                    <a:pt x="155487" y="218440"/>
                  </a:lnTo>
                  <a:lnTo>
                    <a:pt x="155487" y="208280"/>
                  </a:lnTo>
                  <a:close/>
                </a:path>
                <a:path w="373379" h="378460">
                  <a:moveTo>
                    <a:pt x="187641" y="208280"/>
                  </a:moveTo>
                  <a:lnTo>
                    <a:pt x="187641" y="218440"/>
                  </a:lnTo>
                  <a:lnTo>
                    <a:pt x="202037" y="219710"/>
                  </a:lnTo>
                  <a:lnTo>
                    <a:pt x="202037" y="209550"/>
                  </a:lnTo>
                  <a:lnTo>
                    <a:pt x="187641" y="208280"/>
                  </a:lnTo>
                  <a:close/>
                </a:path>
                <a:path w="373379" h="378460">
                  <a:moveTo>
                    <a:pt x="275461" y="201930"/>
                  </a:moveTo>
                  <a:lnTo>
                    <a:pt x="275461" y="210820"/>
                  </a:lnTo>
                  <a:lnTo>
                    <a:pt x="285060" y="213360"/>
                  </a:lnTo>
                  <a:lnTo>
                    <a:pt x="285060" y="203200"/>
                  </a:lnTo>
                  <a:lnTo>
                    <a:pt x="275461" y="201930"/>
                  </a:lnTo>
                  <a:close/>
                </a:path>
                <a:path w="373379" h="378460">
                  <a:moveTo>
                    <a:pt x="255306" y="198120"/>
                  </a:moveTo>
                  <a:lnTo>
                    <a:pt x="255306" y="208280"/>
                  </a:lnTo>
                  <a:lnTo>
                    <a:pt x="268263" y="209550"/>
                  </a:lnTo>
                  <a:lnTo>
                    <a:pt x="268263" y="200660"/>
                  </a:lnTo>
                  <a:lnTo>
                    <a:pt x="255306" y="198120"/>
                  </a:lnTo>
                  <a:close/>
                </a:path>
                <a:path w="373379" h="378460">
                  <a:moveTo>
                    <a:pt x="110857" y="196850"/>
                  </a:moveTo>
                  <a:lnTo>
                    <a:pt x="102218" y="199390"/>
                  </a:lnTo>
                  <a:lnTo>
                    <a:pt x="102218" y="208280"/>
                  </a:lnTo>
                  <a:lnTo>
                    <a:pt x="107017" y="208280"/>
                  </a:lnTo>
                  <a:lnTo>
                    <a:pt x="110857" y="207010"/>
                  </a:lnTo>
                  <a:lnTo>
                    <a:pt x="110857" y="196850"/>
                  </a:lnTo>
                  <a:close/>
                </a:path>
                <a:path w="373379" h="378460">
                  <a:moveTo>
                    <a:pt x="232751" y="194310"/>
                  </a:moveTo>
                  <a:lnTo>
                    <a:pt x="232751" y="203200"/>
                  </a:lnTo>
                  <a:lnTo>
                    <a:pt x="239469" y="205740"/>
                  </a:lnTo>
                  <a:lnTo>
                    <a:pt x="248108" y="207010"/>
                  </a:lnTo>
                  <a:lnTo>
                    <a:pt x="248108" y="196850"/>
                  </a:lnTo>
                  <a:lnTo>
                    <a:pt x="239469" y="195580"/>
                  </a:lnTo>
                  <a:lnTo>
                    <a:pt x="232751" y="194310"/>
                  </a:lnTo>
                  <a:close/>
                </a:path>
                <a:path w="373379" h="378460">
                  <a:moveTo>
                    <a:pt x="126213" y="193040"/>
                  </a:moveTo>
                  <a:lnTo>
                    <a:pt x="123814" y="193040"/>
                  </a:lnTo>
                  <a:lnTo>
                    <a:pt x="121414" y="194310"/>
                  </a:lnTo>
                  <a:lnTo>
                    <a:pt x="119975" y="194310"/>
                  </a:lnTo>
                  <a:lnTo>
                    <a:pt x="117575" y="195580"/>
                  </a:lnTo>
                  <a:lnTo>
                    <a:pt x="116136" y="195580"/>
                  </a:lnTo>
                  <a:lnTo>
                    <a:pt x="116136" y="205740"/>
                  </a:lnTo>
                  <a:lnTo>
                    <a:pt x="117575" y="204470"/>
                  </a:lnTo>
                  <a:lnTo>
                    <a:pt x="121414" y="204470"/>
                  </a:lnTo>
                  <a:lnTo>
                    <a:pt x="126213" y="203200"/>
                  </a:lnTo>
                  <a:lnTo>
                    <a:pt x="126213" y="193040"/>
                  </a:lnTo>
                  <a:close/>
                </a:path>
                <a:path w="373379" h="378460">
                  <a:moveTo>
                    <a:pt x="209716" y="190500"/>
                  </a:moveTo>
                  <a:lnTo>
                    <a:pt x="209716" y="200660"/>
                  </a:lnTo>
                  <a:lnTo>
                    <a:pt x="225553" y="203200"/>
                  </a:lnTo>
                  <a:lnTo>
                    <a:pt x="225553" y="193040"/>
                  </a:lnTo>
                  <a:lnTo>
                    <a:pt x="209716" y="190500"/>
                  </a:lnTo>
                  <a:close/>
                </a:path>
                <a:path w="373379" h="378460">
                  <a:moveTo>
                    <a:pt x="141570" y="189230"/>
                  </a:moveTo>
                  <a:lnTo>
                    <a:pt x="131013" y="191770"/>
                  </a:lnTo>
                  <a:lnTo>
                    <a:pt x="131013" y="201930"/>
                  </a:lnTo>
                  <a:lnTo>
                    <a:pt x="141570" y="199390"/>
                  </a:lnTo>
                  <a:lnTo>
                    <a:pt x="141570" y="189230"/>
                  </a:lnTo>
                  <a:close/>
                </a:path>
                <a:path w="373379" h="378460">
                  <a:moveTo>
                    <a:pt x="187641" y="185420"/>
                  </a:moveTo>
                  <a:lnTo>
                    <a:pt x="187641" y="196850"/>
                  </a:lnTo>
                  <a:lnTo>
                    <a:pt x="202037" y="199390"/>
                  </a:lnTo>
                  <a:lnTo>
                    <a:pt x="202037" y="187960"/>
                  </a:lnTo>
                  <a:lnTo>
                    <a:pt x="187641" y="185420"/>
                  </a:lnTo>
                  <a:close/>
                </a:path>
                <a:path w="373379" h="378460">
                  <a:moveTo>
                    <a:pt x="155487" y="185420"/>
                  </a:moveTo>
                  <a:lnTo>
                    <a:pt x="146370" y="187960"/>
                  </a:lnTo>
                  <a:lnTo>
                    <a:pt x="146370" y="198120"/>
                  </a:lnTo>
                  <a:lnTo>
                    <a:pt x="155487" y="196850"/>
                  </a:lnTo>
                  <a:lnTo>
                    <a:pt x="155487" y="185420"/>
                  </a:lnTo>
                  <a:close/>
                </a:path>
                <a:path w="373379" h="378460">
                  <a:moveTo>
                    <a:pt x="275461" y="182880"/>
                  </a:moveTo>
                  <a:lnTo>
                    <a:pt x="275461" y="193040"/>
                  </a:lnTo>
                  <a:lnTo>
                    <a:pt x="285060" y="194310"/>
                  </a:lnTo>
                  <a:lnTo>
                    <a:pt x="285060" y="185420"/>
                  </a:lnTo>
                  <a:lnTo>
                    <a:pt x="275461" y="182880"/>
                  </a:lnTo>
                  <a:close/>
                </a:path>
                <a:path w="373379" h="378460">
                  <a:moveTo>
                    <a:pt x="255306" y="179070"/>
                  </a:moveTo>
                  <a:lnTo>
                    <a:pt x="255306" y="187960"/>
                  </a:lnTo>
                  <a:lnTo>
                    <a:pt x="268263" y="190500"/>
                  </a:lnTo>
                  <a:lnTo>
                    <a:pt x="268263" y="181610"/>
                  </a:lnTo>
                  <a:lnTo>
                    <a:pt x="255306" y="179070"/>
                  </a:lnTo>
                  <a:close/>
                </a:path>
                <a:path w="373379" h="378460">
                  <a:moveTo>
                    <a:pt x="110857" y="176530"/>
                  </a:moveTo>
                  <a:lnTo>
                    <a:pt x="102218" y="179070"/>
                  </a:lnTo>
                  <a:lnTo>
                    <a:pt x="102218" y="189230"/>
                  </a:lnTo>
                  <a:lnTo>
                    <a:pt x="107017" y="187960"/>
                  </a:lnTo>
                  <a:lnTo>
                    <a:pt x="110857" y="186690"/>
                  </a:lnTo>
                  <a:lnTo>
                    <a:pt x="110857" y="176530"/>
                  </a:lnTo>
                  <a:close/>
                </a:path>
                <a:path w="373379" h="378460">
                  <a:moveTo>
                    <a:pt x="232751" y="173990"/>
                  </a:moveTo>
                  <a:lnTo>
                    <a:pt x="232751" y="184150"/>
                  </a:lnTo>
                  <a:lnTo>
                    <a:pt x="239469" y="185420"/>
                  </a:lnTo>
                  <a:lnTo>
                    <a:pt x="248108" y="186690"/>
                  </a:lnTo>
                  <a:lnTo>
                    <a:pt x="248108" y="177800"/>
                  </a:lnTo>
                  <a:lnTo>
                    <a:pt x="239469" y="175260"/>
                  </a:lnTo>
                  <a:lnTo>
                    <a:pt x="232751" y="173990"/>
                  </a:lnTo>
                  <a:close/>
                </a:path>
                <a:path w="373379" h="378460">
                  <a:moveTo>
                    <a:pt x="126213" y="172720"/>
                  </a:moveTo>
                  <a:lnTo>
                    <a:pt x="121414" y="173990"/>
                  </a:lnTo>
                  <a:lnTo>
                    <a:pt x="119015" y="175260"/>
                  </a:lnTo>
                  <a:lnTo>
                    <a:pt x="116136" y="175260"/>
                  </a:lnTo>
                  <a:lnTo>
                    <a:pt x="116136" y="185420"/>
                  </a:lnTo>
                  <a:lnTo>
                    <a:pt x="119015" y="185420"/>
                  </a:lnTo>
                  <a:lnTo>
                    <a:pt x="121414" y="184150"/>
                  </a:lnTo>
                  <a:lnTo>
                    <a:pt x="126213" y="182880"/>
                  </a:lnTo>
                  <a:lnTo>
                    <a:pt x="126213" y="172720"/>
                  </a:lnTo>
                  <a:close/>
                </a:path>
                <a:path w="373379" h="378460">
                  <a:moveTo>
                    <a:pt x="141570" y="168910"/>
                  </a:moveTo>
                  <a:lnTo>
                    <a:pt x="131013" y="171450"/>
                  </a:lnTo>
                  <a:lnTo>
                    <a:pt x="131013" y="181610"/>
                  </a:lnTo>
                  <a:lnTo>
                    <a:pt x="141570" y="179070"/>
                  </a:lnTo>
                  <a:lnTo>
                    <a:pt x="141570" y="168910"/>
                  </a:lnTo>
                  <a:close/>
                </a:path>
                <a:path w="373379" h="378460">
                  <a:moveTo>
                    <a:pt x="209716" y="168910"/>
                  </a:moveTo>
                  <a:lnTo>
                    <a:pt x="209716" y="180340"/>
                  </a:lnTo>
                  <a:lnTo>
                    <a:pt x="225553" y="181610"/>
                  </a:lnTo>
                  <a:lnTo>
                    <a:pt x="225553" y="172720"/>
                  </a:lnTo>
                  <a:lnTo>
                    <a:pt x="209716" y="168910"/>
                  </a:lnTo>
                  <a:close/>
                </a:path>
                <a:path w="373379" h="378460">
                  <a:moveTo>
                    <a:pt x="155487" y="163830"/>
                  </a:moveTo>
                  <a:lnTo>
                    <a:pt x="146370" y="166370"/>
                  </a:lnTo>
                  <a:lnTo>
                    <a:pt x="146370" y="177800"/>
                  </a:lnTo>
                  <a:lnTo>
                    <a:pt x="155487" y="175260"/>
                  </a:lnTo>
                  <a:lnTo>
                    <a:pt x="155487" y="163830"/>
                  </a:lnTo>
                  <a:close/>
                </a:path>
                <a:path w="373379" h="378460">
                  <a:moveTo>
                    <a:pt x="187641" y="163830"/>
                  </a:moveTo>
                  <a:lnTo>
                    <a:pt x="187641" y="175260"/>
                  </a:lnTo>
                  <a:lnTo>
                    <a:pt x="202037" y="177800"/>
                  </a:lnTo>
                  <a:lnTo>
                    <a:pt x="202037" y="167640"/>
                  </a:lnTo>
                  <a:lnTo>
                    <a:pt x="187641" y="163830"/>
                  </a:lnTo>
                  <a:close/>
                </a:path>
                <a:path w="373379" h="378460">
                  <a:moveTo>
                    <a:pt x="275461" y="165100"/>
                  </a:moveTo>
                  <a:lnTo>
                    <a:pt x="275461" y="173990"/>
                  </a:lnTo>
                  <a:lnTo>
                    <a:pt x="285060" y="175260"/>
                  </a:lnTo>
                  <a:lnTo>
                    <a:pt x="285060" y="166370"/>
                  </a:lnTo>
                  <a:lnTo>
                    <a:pt x="275461" y="165100"/>
                  </a:lnTo>
                  <a:close/>
                </a:path>
                <a:path w="373379" h="378460">
                  <a:moveTo>
                    <a:pt x="255306" y="160020"/>
                  </a:moveTo>
                  <a:lnTo>
                    <a:pt x="255306" y="168910"/>
                  </a:lnTo>
                  <a:lnTo>
                    <a:pt x="268263" y="172720"/>
                  </a:lnTo>
                  <a:lnTo>
                    <a:pt x="268263" y="162560"/>
                  </a:lnTo>
                  <a:lnTo>
                    <a:pt x="255306" y="160020"/>
                  </a:lnTo>
                  <a:close/>
                </a:path>
                <a:path w="373379" h="378460">
                  <a:moveTo>
                    <a:pt x="110857" y="157480"/>
                  </a:moveTo>
                  <a:lnTo>
                    <a:pt x="107017" y="158750"/>
                  </a:lnTo>
                  <a:lnTo>
                    <a:pt x="102218" y="160020"/>
                  </a:lnTo>
                  <a:lnTo>
                    <a:pt x="102218" y="170180"/>
                  </a:lnTo>
                  <a:lnTo>
                    <a:pt x="107017" y="168910"/>
                  </a:lnTo>
                  <a:lnTo>
                    <a:pt x="110857" y="167640"/>
                  </a:lnTo>
                  <a:lnTo>
                    <a:pt x="110857" y="157480"/>
                  </a:lnTo>
                  <a:close/>
                </a:path>
                <a:path w="373379" h="378460">
                  <a:moveTo>
                    <a:pt x="232751" y="154940"/>
                  </a:moveTo>
                  <a:lnTo>
                    <a:pt x="232751" y="163830"/>
                  </a:lnTo>
                  <a:lnTo>
                    <a:pt x="239469" y="166370"/>
                  </a:lnTo>
                  <a:lnTo>
                    <a:pt x="248108" y="167640"/>
                  </a:lnTo>
                  <a:lnTo>
                    <a:pt x="248108" y="157480"/>
                  </a:lnTo>
                  <a:lnTo>
                    <a:pt x="239469" y="156210"/>
                  </a:lnTo>
                  <a:lnTo>
                    <a:pt x="232751" y="154940"/>
                  </a:lnTo>
                  <a:close/>
                </a:path>
                <a:path w="373379" h="378460">
                  <a:moveTo>
                    <a:pt x="126213" y="152400"/>
                  </a:moveTo>
                  <a:lnTo>
                    <a:pt x="121414" y="153670"/>
                  </a:lnTo>
                  <a:lnTo>
                    <a:pt x="119015" y="154940"/>
                  </a:lnTo>
                  <a:lnTo>
                    <a:pt x="116136" y="156210"/>
                  </a:lnTo>
                  <a:lnTo>
                    <a:pt x="116136" y="166370"/>
                  </a:lnTo>
                  <a:lnTo>
                    <a:pt x="119015" y="165100"/>
                  </a:lnTo>
                  <a:lnTo>
                    <a:pt x="121414" y="163830"/>
                  </a:lnTo>
                  <a:lnTo>
                    <a:pt x="126213" y="162560"/>
                  </a:lnTo>
                  <a:lnTo>
                    <a:pt x="126213" y="152400"/>
                  </a:lnTo>
                  <a:close/>
                </a:path>
                <a:path w="373379" h="378460">
                  <a:moveTo>
                    <a:pt x="209716" y="148590"/>
                  </a:moveTo>
                  <a:lnTo>
                    <a:pt x="209716" y="158750"/>
                  </a:lnTo>
                  <a:lnTo>
                    <a:pt x="225553" y="162560"/>
                  </a:lnTo>
                  <a:lnTo>
                    <a:pt x="225553" y="152400"/>
                  </a:lnTo>
                  <a:lnTo>
                    <a:pt x="209716" y="148590"/>
                  </a:lnTo>
                  <a:close/>
                </a:path>
                <a:path w="373379" h="378460">
                  <a:moveTo>
                    <a:pt x="141570" y="147320"/>
                  </a:moveTo>
                  <a:lnTo>
                    <a:pt x="136291" y="149860"/>
                  </a:lnTo>
                  <a:lnTo>
                    <a:pt x="131013" y="151130"/>
                  </a:lnTo>
                  <a:lnTo>
                    <a:pt x="131013" y="161290"/>
                  </a:lnTo>
                  <a:lnTo>
                    <a:pt x="141570" y="158750"/>
                  </a:lnTo>
                  <a:lnTo>
                    <a:pt x="141570" y="147320"/>
                  </a:lnTo>
                  <a:close/>
                </a:path>
                <a:path w="373379" h="378460">
                  <a:moveTo>
                    <a:pt x="155487" y="143510"/>
                  </a:moveTo>
                  <a:lnTo>
                    <a:pt x="146370" y="146050"/>
                  </a:lnTo>
                  <a:lnTo>
                    <a:pt x="146370" y="157480"/>
                  </a:lnTo>
                  <a:lnTo>
                    <a:pt x="155487" y="154940"/>
                  </a:lnTo>
                  <a:lnTo>
                    <a:pt x="155487" y="143510"/>
                  </a:lnTo>
                  <a:close/>
                </a:path>
                <a:path w="373379" h="378460">
                  <a:moveTo>
                    <a:pt x="187641" y="143510"/>
                  </a:moveTo>
                  <a:lnTo>
                    <a:pt x="187641" y="153670"/>
                  </a:lnTo>
                  <a:lnTo>
                    <a:pt x="202037" y="157480"/>
                  </a:lnTo>
                  <a:lnTo>
                    <a:pt x="202037" y="147320"/>
                  </a:lnTo>
                  <a:lnTo>
                    <a:pt x="187641" y="143510"/>
                  </a:lnTo>
                  <a:close/>
                </a:path>
                <a:path w="373379" h="378460">
                  <a:moveTo>
                    <a:pt x="275461" y="146050"/>
                  </a:moveTo>
                  <a:lnTo>
                    <a:pt x="275461" y="154940"/>
                  </a:lnTo>
                  <a:lnTo>
                    <a:pt x="285060" y="157480"/>
                  </a:lnTo>
                  <a:lnTo>
                    <a:pt x="285060" y="147320"/>
                  </a:lnTo>
                  <a:lnTo>
                    <a:pt x="275461" y="146050"/>
                  </a:lnTo>
                  <a:close/>
                </a:path>
                <a:path w="373379" h="378460">
                  <a:moveTo>
                    <a:pt x="255306" y="139700"/>
                  </a:moveTo>
                  <a:lnTo>
                    <a:pt x="255306" y="149860"/>
                  </a:lnTo>
                  <a:lnTo>
                    <a:pt x="268263" y="152400"/>
                  </a:lnTo>
                  <a:lnTo>
                    <a:pt x="268263" y="143510"/>
                  </a:lnTo>
                  <a:lnTo>
                    <a:pt x="255306" y="139700"/>
                  </a:lnTo>
                  <a:close/>
                </a:path>
                <a:path w="373379" h="378460">
                  <a:moveTo>
                    <a:pt x="110857" y="137160"/>
                  </a:moveTo>
                  <a:lnTo>
                    <a:pt x="102218" y="139700"/>
                  </a:lnTo>
                  <a:lnTo>
                    <a:pt x="102218" y="149860"/>
                  </a:lnTo>
                  <a:lnTo>
                    <a:pt x="107017" y="147320"/>
                  </a:lnTo>
                  <a:lnTo>
                    <a:pt x="110857" y="147320"/>
                  </a:lnTo>
                  <a:lnTo>
                    <a:pt x="110857" y="137160"/>
                  </a:lnTo>
                  <a:close/>
                </a:path>
                <a:path w="373379" h="378460">
                  <a:moveTo>
                    <a:pt x="232751" y="134620"/>
                  </a:moveTo>
                  <a:lnTo>
                    <a:pt x="232751" y="143510"/>
                  </a:lnTo>
                  <a:lnTo>
                    <a:pt x="239469" y="146050"/>
                  </a:lnTo>
                  <a:lnTo>
                    <a:pt x="248108" y="147320"/>
                  </a:lnTo>
                  <a:lnTo>
                    <a:pt x="248108" y="138430"/>
                  </a:lnTo>
                  <a:lnTo>
                    <a:pt x="239469" y="135890"/>
                  </a:lnTo>
                  <a:lnTo>
                    <a:pt x="232751" y="134620"/>
                  </a:lnTo>
                  <a:close/>
                </a:path>
                <a:path w="373379" h="378460">
                  <a:moveTo>
                    <a:pt x="126213" y="132080"/>
                  </a:moveTo>
                  <a:lnTo>
                    <a:pt x="121414" y="133350"/>
                  </a:lnTo>
                  <a:lnTo>
                    <a:pt x="119015" y="134620"/>
                  </a:lnTo>
                  <a:lnTo>
                    <a:pt x="116136" y="134620"/>
                  </a:lnTo>
                  <a:lnTo>
                    <a:pt x="116136" y="146050"/>
                  </a:lnTo>
                  <a:lnTo>
                    <a:pt x="119015" y="144780"/>
                  </a:lnTo>
                  <a:lnTo>
                    <a:pt x="121414" y="143510"/>
                  </a:lnTo>
                  <a:lnTo>
                    <a:pt x="126213" y="142240"/>
                  </a:lnTo>
                  <a:lnTo>
                    <a:pt x="126213" y="132080"/>
                  </a:lnTo>
                  <a:close/>
                </a:path>
                <a:path w="373379" h="378460">
                  <a:moveTo>
                    <a:pt x="209716" y="128270"/>
                  </a:moveTo>
                  <a:lnTo>
                    <a:pt x="209716" y="138430"/>
                  </a:lnTo>
                  <a:lnTo>
                    <a:pt x="225553" y="142240"/>
                  </a:lnTo>
                  <a:lnTo>
                    <a:pt x="225553" y="132080"/>
                  </a:lnTo>
                  <a:lnTo>
                    <a:pt x="209716" y="128270"/>
                  </a:lnTo>
                  <a:close/>
                </a:path>
                <a:path w="373379" h="378460">
                  <a:moveTo>
                    <a:pt x="141570" y="127000"/>
                  </a:moveTo>
                  <a:lnTo>
                    <a:pt x="136291" y="128270"/>
                  </a:lnTo>
                  <a:lnTo>
                    <a:pt x="131013" y="130810"/>
                  </a:lnTo>
                  <a:lnTo>
                    <a:pt x="131013" y="140970"/>
                  </a:lnTo>
                  <a:lnTo>
                    <a:pt x="141570" y="137160"/>
                  </a:lnTo>
                  <a:lnTo>
                    <a:pt x="141570" y="127000"/>
                  </a:lnTo>
                  <a:close/>
                </a:path>
                <a:path w="373379" h="378460">
                  <a:moveTo>
                    <a:pt x="275461" y="127000"/>
                  </a:moveTo>
                  <a:lnTo>
                    <a:pt x="275461" y="135890"/>
                  </a:lnTo>
                  <a:lnTo>
                    <a:pt x="285060" y="138430"/>
                  </a:lnTo>
                  <a:lnTo>
                    <a:pt x="285060" y="129540"/>
                  </a:lnTo>
                  <a:lnTo>
                    <a:pt x="275461" y="127000"/>
                  </a:lnTo>
                  <a:close/>
                </a:path>
                <a:path w="373379" h="378460">
                  <a:moveTo>
                    <a:pt x="155487" y="121920"/>
                  </a:moveTo>
                  <a:lnTo>
                    <a:pt x="146370" y="124460"/>
                  </a:lnTo>
                  <a:lnTo>
                    <a:pt x="146370" y="135890"/>
                  </a:lnTo>
                  <a:lnTo>
                    <a:pt x="155487" y="132080"/>
                  </a:lnTo>
                  <a:lnTo>
                    <a:pt x="155487" y="121920"/>
                  </a:lnTo>
                  <a:close/>
                </a:path>
                <a:path w="373379" h="378460">
                  <a:moveTo>
                    <a:pt x="187641" y="121920"/>
                  </a:moveTo>
                  <a:lnTo>
                    <a:pt x="187641" y="132080"/>
                  </a:lnTo>
                  <a:lnTo>
                    <a:pt x="202037" y="135890"/>
                  </a:lnTo>
                  <a:lnTo>
                    <a:pt x="202037" y="125730"/>
                  </a:lnTo>
                  <a:lnTo>
                    <a:pt x="187641" y="121920"/>
                  </a:lnTo>
                  <a:close/>
                </a:path>
                <a:path w="373379" h="378460">
                  <a:moveTo>
                    <a:pt x="255306" y="120650"/>
                  </a:moveTo>
                  <a:lnTo>
                    <a:pt x="255306" y="130810"/>
                  </a:lnTo>
                  <a:lnTo>
                    <a:pt x="268263" y="134620"/>
                  </a:lnTo>
                  <a:lnTo>
                    <a:pt x="268263" y="124460"/>
                  </a:lnTo>
                  <a:lnTo>
                    <a:pt x="255306" y="120650"/>
                  </a:lnTo>
                  <a:close/>
                </a:path>
                <a:path w="373379" h="378460">
                  <a:moveTo>
                    <a:pt x="110857" y="118110"/>
                  </a:moveTo>
                  <a:lnTo>
                    <a:pt x="102218" y="120650"/>
                  </a:lnTo>
                  <a:lnTo>
                    <a:pt x="102218" y="130810"/>
                  </a:lnTo>
                  <a:lnTo>
                    <a:pt x="110857" y="127000"/>
                  </a:lnTo>
                  <a:lnTo>
                    <a:pt x="110857" y="118110"/>
                  </a:lnTo>
                  <a:close/>
                </a:path>
                <a:path w="373379" h="378460">
                  <a:moveTo>
                    <a:pt x="232751" y="114300"/>
                  </a:moveTo>
                  <a:lnTo>
                    <a:pt x="232751" y="124460"/>
                  </a:lnTo>
                  <a:lnTo>
                    <a:pt x="239469" y="125730"/>
                  </a:lnTo>
                  <a:lnTo>
                    <a:pt x="248108" y="128270"/>
                  </a:lnTo>
                  <a:lnTo>
                    <a:pt x="248108" y="118110"/>
                  </a:lnTo>
                  <a:lnTo>
                    <a:pt x="239469" y="116840"/>
                  </a:lnTo>
                  <a:lnTo>
                    <a:pt x="232751" y="114300"/>
                  </a:lnTo>
                  <a:close/>
                </a:path>
                <a:path w="373379" h="378460">
                  <a:moveTo>
                    <a:pt x="126213" y="111760"/>
                  </a:moveTo>
                  <a:lnTo>
                    <a:pt x="121414" y="113030"/>
                  </a:lnTo>
                  <a:lnTo>
                    <a:pt x="119975" y="114300"/>
                  </a:lnTo>
                  <a:lnTo>
                    <a:pt x="117575" y="115570"/>
                  </a:lnTo>
                  <a:lnTo>
                    <a:pt x="116136" y="115570"/>
                  </a:lnTo>
                  <a:lnTo>
                    <a:pt x="116136" y="125730"/>
                  </a:lnTo>
                  <a:lnTo>
                    <a:pt x="117575" y="124460"/>
                  </a:lnTo>
                  <a:lnTo>
                    <a:pt x="119975" y="124460"/>
                  </a:lnTo>
                  <a:lnTo>
                    <a:pt x="121414" y="123190"/>
                  </a:lnTo>
                  <a:lnTo>
                    <a:pt x="126213" y="121920"/>
                  </a:lnTo>
                  <a:lnTo>
                    <a:pt x="126213" y="111760"/>
                  </a:lnTo>
                  <a:close/>
                </a:path>
                <a:path w="373379" h="378460">
                  <a:moveTo>
                    <a:pt x="209716" y="106680"/>
                  </a:moveTo>
                  <a:lnTo>
                    <a:pt x="209716" y="118110"/>
                  </a:lnTo>
                  <a:lnTo>
                    <a:pt x="225553" y="121920"/>
                  </a:lnTo>
                  <a:lnTo>
                    <a:pt x="225553" y="111760"/>
                  </a:lnTo>
                  <a:lnTo>
                    <a:pt x="209716" y="106680"/>
                  </a:lnTo>
                  <a:close/>
                </a:path>
                <a:path w="373379" h="378460">
                  <a:moveTo>
                    <a:pt x="141570" y="106680"/>
                  </a:moveTo>
                  <a:lnTo>
                    <a:pt x="131013" y="110490"/>
                  </a:lnTo>
                  <a:lnTo>
                    <a:pt x="131013" y="120650"/>
                  </a:lnTo>
                  <a:lnTo>
                    <a:pt x="141570" y="116840"/>
                  </a:lnTo>
                  <a:lnTo>
                    <a:pt x="141570" y="106680"/>
                  </a:lnTo>
                  <a:close/>
                </a:path>
                <a:path w="373379" h="378460">
                  <a:moveTo>
                    <a:pt x="275461" y="109220"/>
                  </a:moveTo>
                  <a:lnTo>
                    <a:pt x="275461" y="118110"/>
                  </a:lnTo>
                  <a:lnTo>
                    <a:pt x="285060" y="120650"/>
                  </a:lnTo>
                  <a:lnTo>
                    <a:pt x="285060" y="111760"/>
                  </a:lnTo>
                  <a:lnTo>
                    <a:pt x="275461" y="109220"/>
                  </a:lnTo>
                  <a:close/>
                </a:path>
                <a:path w="373379" h="378460">
                  <a:moveTo>
                    <a:pt x="155487" y="100330"/>
                  </a:moveTo>
                  <a:lnTo>
                    <a:pt x="146370" y="104140"/>
                  </a:lnTo>
                  <a:lnTo>
                    <a:pt x="146370" y="115570"/>
                  </a:lnTo>
                  <a:lnTo>
                    <a:pt x="155487" y="111760"/>
                  </a:lnTo>
                  <a:lnTo>
                    <a:pt x="155487" y="100330"/>
                  </a:lnTo>
                  <a:close/>
                </a:path>
                <a:path w="373379" h="378460">
                  <a:moveTo>
                    <a:pt x="187641" y="100330"/>
                  </a:moveTo>
                  <a:lnTo>
                    <a:pt x="187641" y="111760"/>
                  </a:lnTo>
                  <a:lnTo>
                    <a:pt x="202037" y="115570"/>
                  </a:lnTo>
                  <a:lnTo>
                    <a:pt x="202037" y="105410"/>
                  </a:lnTo>
                  <a:lnTo>
                    <a:pt x="187641" y="100330"/>
                  </a:lnTo>
                  <a:close/>
                </a:path>
                <a:path w="373379" h="378460">
                  <a:moveTo>
                    <a:pt x="255306" y="101600"/>
                  </a:moveTo>
                  <a:lnTo>
                    <a:pt x="255306" y="111760"/>
                  </a:lnTo>
                  <a:lnTo>
                    <a:pt x="268263" y="115570"/>
                  </a:lnTo>
                  <a:lnTo>
                    <a:pt x="268263" y="106680"/>
                  </a:lnTo>
                  <a:lnTo>
                    <a:pt x="255306" y="101600"/>
                  </a:lnTo>
                  <a:close/>
                </a:path>
                <a:path w="373379" h="378460">
                  <a:moveTo>
                    <a:pt x="110857" y="97790"/>
                  </a:moveTo>
                  <a:lnTo>
                    <a:pt x="102218" y="101600"/>
                  </a:lnTo>
                  <a:lnTo>
                    <a:pt x="102218" y="111760"/>
                  </a:lnTo>
                  <a:lnTo>
                    <a:pt x="110857" y="107950"/>
                  </a:lnTo>
                  <a:lnTo>
                    <a:pt x="110857" y="97790"/>
                  </a:lnTo>
                  <a:close/>
                </a:path>
                <a:path w="373379" h="378460">
                  <a:moveTo>
                    <a:pt x="232751" y="93980"/>
                  </a:moveTo>
                  <a:lnTo>
                    <a:pt x="232751" y="104140"/>
                  </a:lnTo>
                  <a:lnTo>
                    <a:pt x="239469" y="106680"/>
                  </a:lnTo>
                  <a:lnTo>
                    <a:pt x="248108" y="109220"/>
                  </a:lnTo>
                  <a:lnTo>
                    <a:pt x="248108" y="99060"/>
                  </a:lnTo>
                  <a:lnTo>
                    <a:pt x="239469" y="96520"/>
                  </a:lnTo>
                  <a:lnTo>
                    <a:pt x="232751" y="93980"/>
                  </a:lnTo>
                  <a:close/>
                </a:path>
                <a:path w="373379" h="378460">
                  <a:moveTo>
                    <a:pt x="126213" y="91440"/>
                  </a:moveTo>
                  <a:lnTo>
                    <a:pt x="121414" y="93980"/>
                  </a:lnTo>
                  <a:lnTo>
                    <a:pt x="119975" y="93980"/>
                  </a:lnTo>
                  <a:lnTo>
                    <a:pt x="117575" y="95250"/>
                  </a:lnTo>
                  <a:lnTo>
                    <a:pt x="116136" y="95250"/>
                  </a:lnTo>
                  <a:lnTo>
                    <a:pt x="116136" y="105410"/>
                  </a:lnTo>
                  <a:lnTo>
                    <a:pt x="117575" y="105410"/>
                  </a:lnTo>
                  <a:lnTo>
                    <a:pt x="119975" y="104140"/>
                  </a:lnTo>
                  <a:lnTo>
                    <a:pt x="121414" y="104140"/>
                  </a:lnTo>
                  <a:lnTo>
                    <a:pt x="126213" y="101600"/>
                  </a:lnTo>
                  <a:lnTo>
                    <a:pt x="126213" y="91440"/>
                  </a:lnTo>
                  <a:close/>
                </a:path>
                <a:path w="373379" h="378460">
                  <a:moveTo>
                    <a:pt x="209716" y="87630"/>
                  </a:moveTo>
                  <a:lnTo>
                    <a:pt x="209716" y="97790"/>
                  </a:lnTo>
                  <a:lnTo>
                    <a:pt x="225553" y="102870"/>
                  </a:lnTo>
                  <a:lnTo>
                    <a:pt x="225553" y="92710"/>
                  </a:lnTo>
                  <a:lnTo>
                    <a:pt x="209716" y="87630"/>
                  </a:lnTo>
                  <a:close/>
                </a:path>
                <a:path w="373379" h="378460">
                  <a:moveTo>
                    <a:pt x="275461" y="90170"/>
                  </a:moveTo>
                  <a:lnTo>
                    <a:pt x="275461" y="99060"/>
                  </a:lnTo>
                  <a:lnTo>
                    <a:pt x="285060" y="101600"/>
                  </a:lnTo>
                  <a:lnTo>
                    <a:pt x="285060" y="92710"/>
                  </a:lnTo>
                  <a:lnTo>
                    <a:pt x="275461" y="90170"/>
                  </a:lnTo>
                  <a:close/>
                </a:path>
                <a:path w="373379" h="378460">
                  <a:moveTo>
                    <a:pt x="141570" y="86360"/>
                  </a:moveTo>
                  <a:lnTo>
                    <a:pt x="136291" y="87630"/>
                  </a:lnTo>
                  <a:lnTo>
                    <a:pt x="131013" y="90170"/>
                  </a:lnTo>
                  <a:lnTo>
                    <a:pt x="131013" y="100330"/>
                  </a:lnTo>
                  <a:lnTo>
                    <a:pt x="141570" y="96520"/>
                  </a:lnTo>
                  <a:lnTo>
                    <a:pt x="141570" y="86360"/>
                  </a:lnTo>
                  <a:close/>
                </a:path>
                <a:path w="373379" h="378460">
                  <a:moveTo>
                    <a:pt x="255306" y="82550"/>
                  </a:moveTo>
                  <a:lnTo>
                    <a:pt x="255306" y="91440"/>
                  </a:lnTo>
                  <a:lnTo>
                    <a:pt x="268263" y="96520"/>
                  </a:lnTo>
                  <a:lnTo>
                    <a:pt x="268263" y="87630"/>
                  </a:lnTo>
                  <a:lnTo>
                    <a:pt x="255306" y="82550"/>
                  </a:lnTo>
                  <a:close/>
                </a:path>
                <a:path w="373379" h="378460">
                  <a:moveTo>
                    <a:pt x="187641" y="80010"/>
                  </a:moveTo>
                  <a:lnTo>
                    <a:pt x="187641" y="91440"/>
                  </a:lnTo>
                  <a:lnTo>
                    <a:pt x="202037" y="95250"/>
                  </a:lnTo>
                  <a:lnTo>
                    <a:pt x="202037" y="85090"/>
                  </a:lnTo>
                  <a:lnTo>
                    <a:pt x="187641" y="80010"/>
                  </a:lnTo>
                  <a:close/>
                </a:path>
                <a:path w="373379" h="378460">
                  <a:moveTo>
                    <a:pt x="155487" y="80010"/>
                  </a:moveTo>
                  <a:lnTo>
                    <a:pt x="146370" y="83820"/>
                  </a:lnTo>
                  <a:lnTo>
                    <a:pt x="146370" y="93980"/>
                  </a:lnTo>
                  <a:lnTo>
                    <a:pt x="155487" y="91440"/>
                  </a:lnTo>
                  <a:lnTo>
                    <a:pt x="155487" y="80010"/>
                  </a:lnTo>
                  <a:close/>
                </a:path>
                <a:path w="373379" h="378460">
                  <a:moveTo>
                    <a:pt x="110857" y="77470"/>
                  </a:moveTo>
                  <a:lnTo>
                    <a:pt x="107017" y="80010"/>
                  </a:lnTo>
                  <a:lnTo>
                    <a:pt x="102218" y="81280"/>
                  </a:lnTo>
                  <a:lnTo>
                    <a:pt x="102218" y="91440"/>
                  </a:lnTo>
                  <a:lnTo>
                    <a:pt x="107017" y="88900"/>
                  </a:lnTo>
                  <a:lnTo>
                    <a:pt x="110857" y="87630"/>
                  </a:lnTo>
                  <a:lnTo>
                    <a:pt x="110857" y="77470"/>
                  </a:lnTo>
                  <a:close/>
                </a:path>
                <a:path w="373379" h="378460">
                  <a:moveTo>
                    <a:pt x="232751" y="74930"/>
                  </a:moveTo>
                  <a:lnTo>
                    <a:pt x="232751" y="83820"/>
                  </a:lnTo>
                  <a:lnTo>
                    <a:pt x="239469" y="87630"/>
                  </a:lnTo>
                  <a:lnTo>
                    <a:pt x="248108" y="90170"/>
                  </a:lnTo>
                  <a:lnTo>
                    <a:pt x="248108" y="80010"/>
                  </a:lnTo>
                  <a:lnTo>
                    <a:pt x="239469" y="77470"/>
                  </a:lnTo>
                  <a:lnTo>
                    <a:pt x="232751" y="74930"/>
                  </a:lnTo>
                  <a:close/>
                </a:path>
                <a:path w="373379" h="378460">
                  <a:moveTo>
                    <a:pt x="126213" y="71120"/>
                  </a:moveTo>
                  <a:lnTo>
                    <a:pt x="121414" y="72390"/>
                  </a:lnTo>
                  <a:lnTo>
                    <a:pt x="119975" y="73660"/>
                  </a:lnTo>
                  <a:lnTo>
                    <a:pt x="117575" y="74930"/>
                  </a:lnTo>
                  <a:lnTo>
                    <a:pt x="116136" y="74930"/>
                  </a:lnTo>
                  <a:lnTo>
                    <a:pt x="116136" y="85090"/>
                  </a:lnTo>
                  <a:lnTo>
                    <a:pt x="117575" y="85090"/>
                  </a:lnTo>
                  <a:lnTo>
                    <a:pt x="119975" y="83820"/>
                  </a:lnTo>
                  <a:lnTo>
                    <a:pt x="121414" y="83820"/>
                  </a:lnTo>
                  <a:lnTo>
                    <a:pt x="126213" y="81280"/>
                  </a:lnTo>
                  <a:lnTo>
                    <a:pt x="126213" y="71120"/>
                  </a:lnTo>
                  <a:close/>
                </a:path>
                <a:path w="373379" h="378460">
                  <a:moveTo>
                    <a:pt x="209716" y="66040"/>
                  </a:moveTo>
                  <a:lnTo>
                    <a:pt x="209716" y="77470"/>
                  </a:lnTo>
                  <a:lnTo>
                    <a:pt x="225553" y="82550"/>
                  </a:lnTo>
                  <a:lnTo>
                    <a:pt x="225553" y="71120"/>
                  </a:lnTo>
                  <a:lnTo>
                    <a:pt x="209716" y="66040"/>
                  </a:lnTo>
                  <a:close/>
                </a:path>
                <a:path w="373379" h="378460">
                  <a:moveTo>
                    <a:pt x="141570" y="64770"/>
                  </a:moveTo>
                  <a:lnTo>
                    <a:pt x="131013" y="68580"/>
                  </a:lnTo>
                  <a:lnTo>
                    <a:pt x="131013" y="80010"/>
                  </a:lnTo>
                  <a:lnTo>
                    <a:pt x="141570" y="74930"/>
                  </a:lnTo>
                  <a:lnTo>
                    <a:pt x="141570" y="64770"/>
                  </a:lnTo>
                  <a:close/>
                </a:path>
                <a:path w="373379" h="378460">
                  <a:moveTo>
                    <a:pt x="187641" y="58420"/>
                  </a:moveTo>
                  <a:lnTo>
                    <a:pt x="187641" y="69850"/>
                  </a:lnTo>
                  <a:lnTo>
                    <a:pt x="202037" y="74930"/>
                  </a:lnTo>
                  <a:lnTo>
                    <a:pt x="202037" y="63500"/>
                  </a:lnTo>
                  <a:lnTo>
                    <a:pt x="187641" y="58420"/>
                  </a:lnTo>
                  <a:close/>
                </a:path>
                <a:path w="373379" h="378460">
                  <a:moveTo>
                    <a:pt x="155487" y="58420"/>
                  </a:moveTo>
                  <a:lnTo>
                    <a:pt x="146370" y="62230"/>
                  </a:lnTo>
                  <a:lnTo>
                    <a:pt x="146370" y="72390"/>
                  </a:lnTo>
                  <a:lnTo>
                    <a:pt x="155487" y="69850"/>
                  </a:lnTo>
                  <a:lnTo>
                    <a:pt x="155487" y="58420"/>
                  </a:lnTo>
                  <a:close/>
                </a:path>
                <a:path w="373379" h="378460">
                  <a:moveTo>
                    <a:pt x="204493" y="16510"/>
                  </a:moveTo>
                  <a:lnTo>
                    <a:pt x="173723" y="16510"/>
                  </a:lnTo>
                  <a:lnTo>
                    <a:pt x="217394" y="35560"/>
                  </a:lnTo>
                  <a:lnTo>
                    <a:pt x="217394" y="43180"/>
                  </a:lnTo>
                  <a:lnTo>
                    <a:pt x="229392" y="43180"/>
                  </a:lnTo>
                  <a:lnTo>
                    <a:pt x="229392" y="26670"/>
                  </a:lnTo>
                  <a:lnTo>
                    <a:pt x="226033" y="25400"/>
                  </a:lnTo>
                  <a:lnTo>
                    <a:pt x="204493" y="1651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8647061" y="1795361"/>
              <a:ext cx="1633220" cy="374015"/>
            </a:xfrm>
            <a:custGeom>
              <a:avLst/>
              <a:gdLst/>
              <a:ahLst/>
              <a:cxnLst/>
              <a:rect l="l" t="t" r="r" b="b"/>
              <a:pathLst>
                <a:path w="1633220" h="374014">
                  <a:moveTo>
                    <a:pt x="1632860" y="0"/>
                  </a:moveTo>
                  <a:lnTo>
                    <a:pt x="0" y="0"/>
                  </a:lnTo>
                  <a:lnTo>
                    <a:pt x="0" y="373725"/>
                  </a:lnTo>
                  <a:lnTo>
                    <a:pt x="1632860" y="373725"/>
                  </a:lnTo>
                  <a:lnTo>
                    <a:pt x="163286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8826905" y="1801876"/>
            <a:ext cx="12738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71805" marR="5080" indent="-45974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libri"/>
                <a:cs typeface="Calibri"/>
              </a:rPr>
              <a:t>Федеральный</a:t>
            </a:r>
            <a:r>
              <a:rPr sz="1000" b="1" spc="-4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сегмент  ЕГИСЗ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6596988" y="1640973"/>
            <a:ext cx="3246120" cy="3485515"/>
            <a:chOff x="6596988" y="1640973"/>
            <a:chExt cx="3246120" cy="3485515"/>
          </a:xfrm>
        </p:grpSpPr>
        <p:sp>
          <p:nvSpPr>
            <p:cNvPr id="31" name="object 31"/>
            <p:cNvSpPr/>
            <p:nvPr/>
          </p:nvSpPr>
          <p:spPr>
            <a:xfrm>
              <a:off x="6596988" y="2335162"/>
              <a:ext cx="2273935" cy="2637790"/>
            </a:xfrm>
            <a:custGeom>
              <a:avLst/>
              <a:gdLst/>
              <a:ahLst/>
              <a:cxnLst/>
              <a:rect l="l" t="t" r="r" b="b"/>
              <a:pathLst>
                <a:path w="2273934" h="2637790">
                  <a:moveTo>
                    <a:pt x="23458" y="2544484"/>
                  </a:moveTo>
                  <a:lnTo>
                    <a:pt x="0" y="2637412"/>
                  </a:lnTo>
                  <a:lnTo>
                    <a:pt x="88417" y="2600422"/>
                  </a:lnTo>
                  <a:lnTo>
                    <a:pt x="79334" y="2592600"/>
                  </a:lnTo>
                  <a:lnTo>
                    <a:pt x="57443" y="2592600"/>
                  </a:lnTo>
                  <a:lnTo>
                    <a:pt x="35789" y="2573954"/>
                  </a:lnTo>
                  <a:lnTo>
                    <a:pt x="45111" y="2563130"/>
                  </a:lnTo>
                  <a:lnTo>
                    <a:pt x="23458" y="2544484"/>
                  </a:lnTo>
                  <a:close/>
                </a:path>
                <a:path w="2273934" h="2637790">
                  <a:moveTo>
                    <a:pt x="45111" y="2563130"/>
                  </a:moveTo>
                  <a:lnTo>
                    <a:pt x="35789" y="2573954"/>
                  </a:lnTo>
                  <a:lnTo>
                    <a:pt x="57443" y="2592600"/>
                  </a:lnTo>
                  <a:lnTo>
                    <a:pt x="66764" y="2581776"/>
                  </a:lnTo>
                  <a:lnTo>
                    <a:pt x="45111" y="2563130"/>
                  </a:lnTo>
                  <a:close/>
                </a:path>
                <a:path w="2273934" h="2637790">
                  <a:moveTo>
                    <a:pt x="66764" y="2581776"/>
                  </a:moveTo>
                  <a:lnTo>
                    <a:pt x="57443" y="2592600"/>
                  </a:lnTo>
                  <a:lnTo>
                    <a:pt x="79334" y="2592600"/>
                  </a:lnTo>
                  <a:lnTo>
                    <a:pt x="66764" y="2581776"/>
                  </a:lnTo>
                  <a:close/>
                </a:path>
                <a:path w="2273934" h="2637790">
                  <a:moveTo>
                    <a:pt x="2252282" y="0"/>
                  </a:moveTo>
                  <a:lnTo>
                    <a:pt x="45111" y="2563130"/>
                  </a:lnTo>
                  <a:lnTo>
                    <a:pt x="66764" y="2581776"/>
                  </a:lnTo>
                  <a:lnTo>
                    <a:pt x="2273934" y="18646"/>
                  </a:lnTo>
                  <a:lnTo>
                    <a:pt x="22522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938571" y="4369664"/>
              <a:ext cx="222559" cy="2225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814161" y="1640973"/>
              <a:ext cx="800100" cy="85725"/>
            </a:xfrm>
            <a:custGeom>
              <a:avLst/>
              <a:gdLst/>
              <a:ahLst/>
              <a:cxnLst/>
              <a:rect l="l" t="t" r="r" b="b"/>
              <a:pathLst>
                <a:path w="800100" h="85725">
                  <a:moveTo>
                    <a:pt x="85725" y="0"/>
                  </a:moveTo>
                  <a:lnTo>
                    <a:pt x="0" y="42862"/>
                  </a:lnTo>
                  <a:lnTo>
                    <a:pt x="85725" y="85725"/>
                  </a:lnTo>
                  <a:lnTo>
                    <a:pt x="85725" y="57150"/>
                  </a:lnTo>
                  <a:lnTo>
                    <a:pt x="71437" y="57150"/>
                  </a:lnTo>
                  <a:lnTo>
                    <a:pt x="71437" y="28575"/>
                  </a:lnTo>
                  <a:lnTo>
                    <a:pt x="85725" y="28574"/>
                  </a:lnTo>
                  <a:lnTo>
                    <a:pt x="85725" y="0"/>
                  </a:lnTo>
                  <a:close/>
                </a:path>
                <a:path w="800100" h="85725">
                  <a:moveTo>
                    <a:pt x="85725" y="28574"/>
                  </a:moveTo>
                  <a:lnTo>
                    <a:pt x="71437" y="28575"/>
                  </a:lnTo>
                  <a:lnTo>
                    <a:pt x="71437" y="57150"/>
                  </a:lnTo>
                  <a:lnTo>
                    <a:pt x="85725" y="57149"/>
                  </a:lnTo>
                  <a:lnTo>
                    <a:pt x="85725" y="28574"/>
                  </a:lnTo>
                  <a:close/>
                </a:path>
                <a:path w="800100" h="85725">
                  <a:moveTo>
                    <a:pt x="85725" y="57149"/>
                  </a:moveTo>
                  <a:lnTo>
                    <a:pt x="71437" y="57150"/>
                  </a:lnTo>
                  <a:lnTo>
                    <a:pt x="85725" y="57150"/>
                  </a:lnTo>
                  <a:close/>
                </a:path>
                <a:path w="800100" h="85725">
                  <a:moveTo>
                    <a:pt x="799538" y="28573"/>
                  </a:moveTo>
                  <a:lnTo>
                    <a:pt x="85725" y="28574"/>
                  </a:lnTo>
                  <a:lnTo>
                    <a:pt x="85725" y="57149"/>
                  </a:lnTo>
                  <a:lnTo>
                    <a:pt x="799538" y="57148"/>
                  </a:lnTo>
                  <a:lnTo>
                    <a:pt x="799538" y="2857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9155087" y="4669840"/>
              <a:ext cx="688340" cy="295910"/>
            </a:xfrm>
            <a:custGeom>
              <a:avLst/>
              <a:gdLst/>
              <a:ahLst/>
              <a:cxnLst/>
              <a:rect l="l" t="t" r="r" b="b"/>
              <a:pathLst>
                <a:path w="688340" h="295910">
                  <a:moveTo>
                    <a:pt x="70345" y="148310"/>
                  </a:moveTo>
                  <a:lnTo>
                    <a:pt x="69380" y="147154"/>
                  </a:lnTo>
                  <a:lnTo>
                    <a:pt x="68402" y="146697"/>
                  </a:lnTo>
                  <a:lnTo>
                    <a:pt x="1701" y="146697"/>
                  </a:lnTo>
                  <a:lnTo>
                    <a:pt x="977" y="147154"/>
                  </a:lnTo>
                  <a:lnTo>
                    <a:pt x="0" y="148310"/>
                  </a:lnTo>
                  <a:lnTo>
                    <a:pt x="0" y="149694"/>
                  </a:lnTo>
                  <a:lnTo>
                    <a:pt x="495" y="150622"/>
                  </a:lnTo>
                  <a:lnTo>
                    <a:pt x="977" y="151079"/>
                  </a:lnTo>
                  <a:lnTo>
                    <a:pt x="1701" y="151536"/>
                  </a:lnTo>
                  <a:lnTo>
                    <a:pt x="68402" y="151536"/>
                  </a:lnTo>
                  <a:lnTo>
                    <a:pt x="69380" y="151079"/>
                  </a:lnTo>
                  <a:lnTo>
                    <a:pt x="69862" y="150622"/>
                  </a:lnTo>
                  <a:lnTo>
                    <a:pt x="70345" y="149694"/>
                  </a:lnTo>
                  <a:lnTo>
                    <a:pt x="70345" y="148310"/>
                  </a:lnTo>
                  <a:close/>
                </a:path>
                <a:path w="688340" h="295910">
                  <a:moveTo>
                    <a:pt x="99949" y="187426"/>
                  </a:moveTo>
                  <a:lnTo>
                    <a:pt x="94576" y="187426"/>
                  </a:lnTo>
                  <a:lnTo>
                    <a:pt x="94576" y="192760"/>
                  </a:lnTo>
                  <a:lnTo>
                    <a:pt x="94576" y="222821"/>
                  </a:lnTo>
                  <a:lnTo>
                    <a:pt x="62128" y="222821"/>
                  </a:lnTo>
                  <a:lnTo>
                    <a:pt x="62128" y="192760"/>
                  </a:lnTo>
                  <a:lnTo>
                    <a:pt x="94576" y="192760"/>
                  </a:lnTo>
                  <a:lnTo>
                    <a:pt x="94576" y="187426"/>
                  </a:lnTo>
                  <a:lnTo>
                    <a:pt x="56769" y="187426"/>
                  </a:lnTo>
                  <a:lnTo>
                    <a:pt x="56769" y="228155"/>
                  </a:lnTo>
                  <a:lnTo>
                    <a:pt x="99949" y="228155"/>
                  </a:lnTo>
                  <a:lnTo>
                    <a:pt x="99949" y="222821"/>
                  </a:lnTo>
                  <a:lnTo>
                    <a:pt x="99949" y="192760"/>
                  </a:lnTo>
                  <a:lnTo>
                    <a:pt x="99949" y="187426"/>
                  </a:lnTo>
                  <a:close/>
                </a:path>
                <a:path w="688340" h="295910">
                  <a:moveTo>
                    <a:pt x="111582" y="162509"/>
                  </a:moveTo>
                  <a:lnTo>
                    <a:pt x="111010" y="162509"/>
                  </a:lnTo>
                  <a:lnTo>
                    <a:pt x="111010" y="161239"/>
                  </a:lnTo>
                  <a:lnTo>
                    <a:pt x="711" y="161239"/>
                  </a:lnTo>
                  <a:lnTo>
                    <a:pt x="711" y="162509"/>
                  </a:lnTo>
                  <a:lnTo>
                    <a:pt x="0" y="162509"/>
                  </a:lnTo>
                  <a:lnTo>
                    <a:pt x="0" y="163779"/>
                  </a:lnTo>
                  <a:lnTo>
                    <a:pt x="25" y="165049"/>
                  </a:lnTo>
                  <a:lnTo>
                    <a:pt x="1282" y="165049"/>
                  </a:lnTo>
                  <a:lnTo>
                    <a:pt x="1282" y="166319"/>
                  </a:lnTo>
                  <a:lnTo>
                    <a:pt x="110312" y="166319"/>
                  </a:lnTo>
                  <a:lnTo>
                    <a:pt x="110312" y="165049"/>
                  </a:lnTo>
                  <a:lnTo>
                    <a:pt x="111569" y="165049"/>
                  </a:lnTo>
                  <a:lnTo>
                    <a:pt x="111569" y="163779"/>
                  </a:lnTo>
                  <a:lnTo>
                    <a:pt x="111582" y="162509"/>
                  </a:lnTo>
                  <a:close/>
                </a:path>
                <a:path w="688340" h="295910">
                  <a:moveTo>
                    <a:pt x="157187" y="186944"/>
                  </a:moveTo>
                  <a:lnTo>
                    <a:pt x="151853" y="186944"/>
                  </a:lnTo>
                  <a:lnTo>
                    <a:pt x="151853" y="192239"/>
                  </a:lnTo>
                  <a:lnTo>
                    <a:pt x="151853" y="222364"/>
                  </a:lnTo>
                  <a:lnTo>
                    <a:pt x="119837" y="222364"/>
                  </a:lnTo>
                  <a:lnTo>
                    <a:pt x="119837" y="192239"/>
                  </a:lnTo>
                  <a:lnTo>
                    <a:pt x="151853" y="192239"/>
                  </a:lnTo>
                  <a:lnTo>
                    <a:pt x="151853" y="186944"/>
                  </a:lnTo>
                  <a:lnTo>
                    <a:pt x="114503" y="186944"/>
                  </a:lnTo>
                  <a:lnTo>
                    <a:pt x="114503" y="227672"/>
                  </a:lnTo>
                  <a:lnTo>
                    <a:pt x="157187" y="227672"/>
                  </a:lnTo>
                  <a:lnTo>
                    <a:pt x="157187" y="222364"/>
                  </a:lnTo>
                  <a:lnTo>
                    <a:pt x="157187" y="192239"/>
                  </a:lnTo>
                  <a:lnTo>
                    <a:pt x="157187" y="186944"/>
                  </a:lnTo>
                  <a:close/>
                </a:path>
                <a:path w="688340" h="295910">
                  <a:moveTo>
                    <a:pt x="409905" y="16789"/>
                  </a:moveTo>
                  <a:lnTo>
                    <a:pt x="399897" y="16789"/>
                  </a:lnTo>
                  <a:lnTo>
                    <a:pt x="399897" y="26708"/>
                  </a:lnTo>
                  <a:lnTo>
                    <a:pt x="409905" y="26708"/>
                  </a:lnTo>
                  <a:lnTo>
                    <a:pt x="409905" y="16789"/>
                  </a:lnTo>
                  <a:close/>
                </a:path>
                <a:path w="688340" h="295910">
                  <a:moveTo>
                    <a:pt x="430644" y="164846"/>
                  </a:moveTo>
                  <a:lnTo>
                    <a:pt x="379171" y="164846"/>
                  </a:lnTo>
                  <a:lnTo>
                    <a:pt x="379171" y="175526"/>
                  </a:lnTo>
                  <a:lnTo>
                    <a:pt x="430644" y="175526"/>
                  </a:lnTo>
                  <a:lnTo>
                    <a:pt x="430644" y="164846"/>
                  </a:lnTo>
                  <a:close/>
                </a:path>
                <a:path w="688340" h="295910">
                  <a:moveTo>
                    <a:pt x="430644" y="142709"/>
                  </a:moveTo>
                  <a:lnTo>
                    <a:pt x="379171" y="142709"/>
                  </a:lnTo>
                  <a:lnTo>
                    <a:pt x="379171" y="153403"/>
                  </a:lnTo>
                  <a:lnTo>
                    <a:pt x="430644" y="153403"/>
                  </a:lnTo>
                  <a:lnTo>
                    <a:pt x="430644" y="142709"/>
                  </a:lnTo>
                  <a:close/>
                </a:path>
                <a:path w="688340" h="295910">
                  <a:moveTo>
                    <a:pt x="430644" y="120573"/>
                  </a:moveTo>
                  <a:lnTo>
                    <a:pt x="379171" y="120573"/>
                  </a:lnTo>
                  <a:lnTo>
                    <a:pt x="379171" y="131267"/>
                  </a:lnTo>
                  <a:lnTo>
                    <a:pt x="430644" y="131267"/>
                  </a:lnTo>
                  <a:lnTo>
                    <a:pt x="430644" y="120573"/>
                  </a:lnTo>
                  <a:close/>
                </a:path>
                <a:path w="688340" h="295910">
                  <a:moveTo>
                    <a:pt x="430644" y="76314"/>
                  </a:moveTo>
                  <a:lnTo>
                    <a:pt x="379171" y="76314"/>
                  </a:lnTo>
                  <a:lnTo>
                    <a:pt x="379171" y="87757"/>
                  </a:lnTo>
                  <a:lnTo>
                    <a:pt x="430644" y="87757"/>
                  </a:lnTo>
                  <a:lnTo>
                    <a:pt x="430644" y="76314"/>
                  </a:lnTo>
                  <a:close/>
                </a:path>
                <a:path w="688340" h="295910">
                  <a:moveTo>
                    <a:pt x="430644" y="54940"/>
                  </a:moveTo>
                  <a:lnTo>
                    <a:pt x="379171" y="54940"/>
                  </a:lnTo>
                  <a:lnTo>
                    <a:pt x="379171" y="65633"/>
                  </a:lnTo>
                  <a:lnTo>
                    <a:pt x="430644" y="65633"/>
                  </a:lnTo>
                  <a:lnTo>
                    <a:pt x="430644" y="54940"/>
                  </a:lnTo>
                  <a:close/>
                </a:path>
                <a:path w="688340" h="295910">
                  <a:moveTo>
                    <a:pt x="451370" y="0"/>
                  </a:moveTo>
                  <a:lnTo>
                    <a:pt x="440651" y="0"/>
                  </a:lnTo>
                  <a:lnTo>
                    <a:pt x="440651" y="16789"/>
                  </a:lnTo>
                  <a:lnTo>
                    <a:pt x="430644" y="16789"/>
                  </a:lnTo>
                  <a:lnTo>
                    <a:pt x="430644" y="0"/>
                  </a:lnTo>
                  <a:lnTo>
                    <a:pt x="419912" y="0"/>
                  </a:lnTo>
                  <a:lnTo>
                    <a:pt x="419912" y="43497"/>
                  </a:lnTo>
                  <a:lnTo>
                    <a:pt x="430644" y="43497"/>
                  </a:lnTo>
                  <a:lnTo>
                    <a:pt x="430644" y="26708"/>
                  </a:lnTo>
                  <a:lnTo>
                    <a:pt x="440651" y="26708"/>
                  </a:lnTo>
                  <a:lnTo>
                    <a:pt x="440651" y="43497"/>
                  </a:lnTo>
                  <a:lnTo>
                    <a:pt x="451370" y="43497"/>
                  </a:lnTo>
                  <a:lnTo>
                    <a:pt x="451370" y="0"/>
                  </a:lnTo>
                  <a:close/>
                </a:path>
                <a:path w="688340" h="295910">
                  <a:moveTo>
                    <a:pt x="471385" y="16789"/>
                  </a:moveTo>
                  <a:lnTo>
                    <a:pt x="461378" y="16789"/>
                  </a:lnTo>
                  <a:lnTo>
                    <a:pt x="461378" y="26708"/>
                  </a:lnTo>
                  <a:lnTo>
                    <a:pt x="471385" y="26708"/>
                  </a:lnTo>
                  <a:lnTo>
                    <a:pt x="471385" y="16789"/>
                  </a:lnTo>
                  <a:close/>
                </a:path>
                <a:path w="688340" h="295910">
                  <a:moveTo>
                    <a:pt x="492112" y="186207"/>
                  </a:moveTo>
                  <a:lnTo>
                    <a:pt x="440651" y="186207"/>
                  </a:lnTo>
                  <a:lnTo>
                    <a:pt x="440651" y="197662"/>
                  </a:lnTo>
                  <a:lnTo>
                    <a:pt x="492112" y="197662"/>
                  </a:lnTo>
                  <a:lnTo>
                    <a:pt x="492112" y="186207"/>
                  </a:lnTo>
                  <a:close/>
                </a:path>
                <a:path w="688340" h="295910">
                  <a:moveTo>
                    <a:pt x="492112" y="164846"/>
                  </a:moveTo>
                  <a:lnTo>
                    <a:pt x="440651" y="164846"/>
                  </a:lnTo>
                  <a:lnTo>
                    <a:pt x="440651" y="175526"/>
                  </a:lnTo>
                  <a:lnTo>
                    <a:pt x="492112" y="175526"/>
                  </a:lnTo>
                  <a:lnTo>
                    <a:pt x="492112" y="164846"/>
                  </a:lnTo>
                  <a:close/>
                </a:path>
                <a:path w="688340" h="295910">
                  <a:moveTo>
                    <a:pt x="492112" y="142709"/>
                  </a:moveTo>
                  <a:lnTo>
                    <a:pt x="440651" y="142709"/>
                  </a:lnTo>
                  <a:lnTo>
                    <a:pt x="440651" y="153403"/>
                  </a:lnTo>
                  <a:lnTo>
                    <a:pt x="492112" y="153403"/>
                  </a:lnTo>
                  <a:lnTo>
                    <a:pt x="492112" y="142709"/>
                  </a:lnTo>
                  <a:close/>
                </a:path>
                <a:path w="688340" h="295910">
                  <a:moveTo>
                    <a:pt x="492112" y="120573"/>
                  </a:moveTo>
                  <a:lnTo>
                    <a:pt x="440651" y="120573"/>
                  </a:lnTo>
                  <a:lnTo>
                    <a:pt x="440651" y="131267"/>
                  </a:lnTo>
                  <a:lnTo>
                    <a:pt x="492112" y="131267"/>
                  </a:lnTo>
                  <a:lnTo>
                    <a:pt x="492112" y="120573"/>
                  </a:lnTo>
                  <a:close/>
                </a:path>
                <a:path w="688340" h="295910">
                  <a:moveTo>
                    <a:pt x="492112" y="76314"/>
                  </a:moveTo>
                  <a:lnTo>
                    <a:pt x="440651" y="76314"/>
                  </a:lnTo>
                  <a:lnTo>
                    <a:pt x="440651" y="87757"/>
                  </a:lnTo>
                  <a:lnTo>
                    <a:pt x="492112" y="87757"/>
                  </a:lnTo>
                  <a:lnTo>
                    <a:pt x="492112" y="76314"/>
                  </a:lnTo>
                  <a:close/>
                </a:path>
                <a:path w="688340" h="295910">
                  <a:moveTo>
                    <a:pt x="492112" y="54940"/>
                  </a:moveTo>
                  <a:lnTo>
                    <a:pt x="440651" y="54940"/>
                  </a:lnTo>
                  <a:lnTo>
                    <a:pt x="440651" y="65633"/>
                  </a:lnTo>
                  <a:lnTo>
                    <a:pt x="492112" y="65633"/>
                  </a:lnTo>
                  <a:lnTo>
                    <a:pt x="492112" y="54940"/>
                  </a:lnTo>
                  <a:close/>
                </a:path>
                <a:path w="688340" h="295910">
                  <a:moveTo>
                    <a:pt x="569315" y="54940"/>
                  </a:moveTo>
                  <a:lnTo>
                    <a:pt x="507847" y="54940"/>
                  </a:lnTo>
                  <a:lnTo>
                    <a:pt x="507847" y="65633"/>
                  </a:lnTo>
                  <a:lnTo>
                    <a:pt x="569315" y="65633"/>
                  </a:lnTo>
                  <a:lnTo>
                    <a:pt x="569315" y="54940"/>
                  </a:lnTo>
                  <a:close/>
                </a:path>
                <a:path w="688340" h="295910">
                  <a:moveTo>
                    <a:pt x="662254" y="263296"/>
                  </a:moveTo>
                  <a:lnTo>
                    <a:pt x="595058" y="263296"/>
                  </a:lnTo>
                  <a:lnTo>
                    <a:pt x="595058" y="252615"/>
                  </a:lnTo>
                  <a:lnTo>
                    <a:pt x="585050" y="252615"/>
                  </a:lnTo>
                  <a:lnTo>
                    <a:pt x="585050" y="263296"/>
                  </a:lnTo>
                  <a:lnTo>
                    <a:pt x="461378" y="263296"/>
                  </a:lnTo>
                  <a:lnTo>
                    <a:pt x="461378" y="252615"/>
                  </a:lnTo>
                  <a:lnTo>
                    <a:pt x="451370" y="252615"/>
                  </a:lnTo>
                  <a:lnTo>
                    <a:pt x="451370" y="263296"/>
                  </a:lnTo>
                  <a:lnTo>
                    <a:pt x="384886" y="263296"/>
                  </a:lnTo>
                  <a:lnTo>
                    <a:pt x="384886" y="274739"/>
                  </a:lnTo>
                  <a:lnTo>
                    <a:pt x="451370" y="274739"/>
                  </a:lnTo>
                  <a:lnTo>
                    <a:pt x="451370" y="291528"/>
                  </a:lnTo>
                  <a:lnTo>
                    <a:pt x="461378" y="291528"/>
                  </a:lnTo>
                  <a:lnTo>
                    <a:pt x="461378" y="274739"/>
                  </a:lnTo>
                  <a:lnTo>
                    <a:pt x="585050" y="274739"/>
                  </a:lnTo>
                  <a:lnTo>
                    <a:pt x="585050" y="291528"/>
                  </a:lnTo>
                  <a:lnTo>
                    <a:pt x="595058" y="291528"/>
                  </a:lnTo>
                  <a:lnTo>
                    <a:pt x="595058" y="274739"/>
                  </a:lnTo>
                  <a:lnTo>
                    <a:pt x="662254" y="274739"/>
                  </a:lnTo>
                  <a:lnTo>
                    <a:pt x="662254" y="263296"/>
                  </a:lnTo>
                  <a:close/>
                </a:path>
                <a:path w="688340" h="295910">
                  <a:moveTo>
                    <a:pt x="687984" y="54559"/>
                  </a:moveTo>
                  <a:lnTo>
                    <a:pt x="621499" y="54559"/>
                  </a:lnTo>
                  <a:lnTo>
                    <a:pt x="621499" y="65989"/>
                  </a:lnTo>
                  <a:lnTo>
                    <a:pt x="677265" y="65989"/>
                  </a:lnTo>
                  <a:lnTo>
                    <a:pt x="677265" y="285699"/>
                  </a:lnTo>
                  <a:lnTo>
                    <a:pt x="662254" y="285699"/>
                  </a:lnTo>
                  <a:lnTo>
                    <a:pt x="662254" y="295859"/>
                  </a:lnTo>
                  <a:lnTo>
                    <a:pt x="687984" y="295859"/>
                  </a:lnTo>
                  <a:lnTo>
                    <a:pt x="687984" y="285699"/>
                  </a:lnTo>
                  <a:lnTo>
                    <a:pt x="687984" y="65989"/>
                  </a:lnTo>
                  <a:lnTo>
                    <a:pt x="687984" y="54559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77947" y="4746150"/>
              <a:ext cx="160127" cy="143479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9394634" y="4614887"/>
              <a:ext cx="263525" cy="511809"/>
            </a:xfrm>
            <a:custGeom>
              <a:avLst/>
              <a:gdLst/>
              <a:ahLst/>
              <a:cxnLst/>
              <a:rect l="l" t="t" r="r" b="b"/>
              <a:pathLst>
                <a:path w="263525" h="511810">
                  <a:moveTo>
                    <a:pt x="50355" y="265899"/>
                  </a:moveTo>
                  <a:lnTo>
                    <a:pt x="49872" y="263042"/>
                  </a:lnTo>
                  <a:lnTo>
                    <a:pt x="48920" y="260743"/>
                  </a:lnTo>
                  <a:lnTo>
                    <a:pt x="45567" y="259029"/>
                  </a:lnTo>
                  <a:lnTo>
                    <a:pt x="31356" y="259029"/>
                  </a:lnTo>
                  <a:lnTo>
                    <a:pt x="31356" y="244259"/>
                  </a:lnTo>
                  <a:lnTo>
                    <a:pt x="30441" y="241134"/>
                  </a:lnTo>
                  <a:lnTo>
                    <a:pt x="29527" y="239572"/>
                  </a:lnTo>
                  <a:lnTo>
                    <a:pt x="28168" y="238531"/>
                  </a:lnTo>
                  <a:lnTo>
                    <a:pt x="25425" y="238010"/>
                  </a:lnTo>
                  <a:lnTo>
                    <a:pt x="23139" y="238531"/>
                  </a:lnTo>
                  <a:lnTo>
                    <a:pt x="21780" y="239572"/>
                  </a:lnTo>
                  <a:lnTo>
                    <a:pt x="20866" y="241134"/>
                  </a:lnTo>
                  <a:lnTo>
                    <a:pt x="19951" y="244259"/>
                  </a:lnTo>
                  <a:lnTo>
                    <a:pt x="19951" y="259029"/>
                  </a:lnTo>
                  <a:lnTo>
                    <a:pt x="5753" y="259029"/>
                  </a:lnTo>
                  <a:lnTo>
                    <a:pt x="3352" y="260172"/>
                  </a:lnTo>
                  <a:lnTo>
                    <a:pt x="1435" y="260743"/>
                  </a:lnTo>
                  <a:lnTo>
                    <a:pt x="952" y="263042"/>
                  </a:lnTo>
                  <a:lnTo>
                    <a:pt x="0" y="265899"/>
                  </a:lnTo>
                  <a:lnTo>
                    <a:pt x="1435" y="269913"/>
                  </a:lnTo>
                  <a:lnTo>
                    <a:pt x="3352" y="271068"/>
                  </a:lnTo>
                  <a:lnTo>
                    <a:pt x="5753" y="271640"/>
                  </a:lnTo>
                  <a:lnTo>
                    <a:pt x="19951" y="271640"/>
                  </a:lnTo>
                  <a:lnTo>
                    <a:pt x="19951" y="286410"/>
                  </a:lnTo>
                  <a:lnTo>
                    <a:pt x="20866" y="289001"/>
                  </a:lnTo>
                  <a:lnTo>
                    <a:pt x="21780" y="290563"/>
                  </a:lnTo>
                  <a:lnTo>
                    <a:pt x="23139" y="291604"/>
                  </a:lnTo>
                  <a:lnTo>
                    <a:pt x="25425" y="292646"/>
                  </a:lnTo>
                  <a:lnTo>
                    <a:pt x="28168" y="291604"/>
                  </a:lnTo>
                  <a:lnTo>
                    <a:pt x="29527" y="290563"/>
                  </a:lnTo>
                  <a:lnTo>
                    <a:pt x="30441" y="289001"/>
                  </a:lnTo>
                  <a:lnTo>
                    <a:pt x="31356" y="286410"/>
                  </a:lnTo>
                  <a:lnTo>
                    <a:pt x="31356" y="271640"/>
                  </a:lnTo>
                  <a:lnTo>
                    <a:pt x="45567" y="271640"/>
                  </a:lnTo>
                  <a:lnTo>
                    <a:pt x="48920" y="269913"/>
                  </a:lnTo>
                  <a:lnTo>
                    <a:pt x="50355" y="265899"/>
                  </a:lnTo>
                  <a:close/>
                </a:path>
                <a:path w="263525" h="511810">
                  <a:moveTo>
                    <a:pt x="113068" y="505472"/>
                  </a:moveTo>
                  <a:lnTo>
                    <a:pt x="112585" y="502602"/>
                  </a:lnTo>
                  <a:lnTo>
                    <a:pt x="111633" y="500316"/>
                  </a:lnTo>
                  <a:lnTo>
                    <a:pt x="110185" y="499160"/>
                  </a:lnTo>
                  <a:lnTo>
                    <a:pt x="107315" y="498589"/>
                  </a:lnTo>
                  <a:lnTo>
                    <a:pt x="69405" y="498589"/>
                  </a:lnTo>
                  <a:lnTo>
                    <a:pt x="66052" y="500316"/>
                  </a:lnTo>
                  <a:lnTo>
                    <a:pt x="65087" y="502602"/>
                  </a:lnTo>
                  <a:lnTo>
                    <a:pt x="64604" y="505472"/>
                  </a:lnTo>
                  <a:lnTo>
                    <a:pt x="66052" y="509485"/>
                  </a:lnTo>
                  <a:lnTo>
                    <a:pt x="69405" y="511200"/>
                  </a:lnTo>
                  <a:lnTo>
                    <a:pt x="107315" y="511200"/>
                  </a:lnTo>
                  <a:lnTo>
                    <a:pt x="111633" y="509485"/>
                  </a:lnTo>
                  <a:lnTo>
                    <a:pt x="113068" y="505472"/>
                  </a:lnTo>
                  <a:close/>
                </a:path>
                <a:path w="263525" h="511810">
                  <a:moveTo>
                    <a:pt x="263296" y="10452"/>
                  </a:moveTo>
                  <a:lnTo>
                    <a:pt x="242557" y="10452"/>
                  </a:lnTo>
                  <a:lnTo>
                    <a:pt x="242557" y="0"/>
                  </a:lnTo>
                  <a:lnTo>
                    <a:pt x="231838" y="0"/>
                  </a:lnTo>
                  <a:lnTo>
                    <a:pt x="231838" y="10452"/>
                  </a:lnTo>
                  <a:lnTo>
                    <a:pt x="160350" y="10452"/>
                  </a:lnTo>
                  <a:lnTo>
                    <a:pt x="160350" y="0"/>
                  </a:lnTo>
                  <a:lnTo>
                    <a:pt x="149631" y="0"/>
                  </a:lnTo>
                  <a:lnTo>
                    <a:pt x="149631" y="10452"/>
                  </a:lnTo>
                  <a:lnTo>
                    <a:pt x="128905" y="10452"/>
                  </a:lnTo>
                  <a:lnTo>
                    <a:pt x="128905" y="21882"/>
                  </a:lnTo>
                  <a:lnTo>
                    <a:pt x="128905" y="33312"/>
                  </a:lnTo>
                  <a:lnTo>
                    <a:pt x="128905" y="43472"/>
                  </a:lnTo>
                  <a:lnTo>
                    <a:pt x="263296" y="43472"/>
                  </a:lnTo>
                  <a:lnTo>
                    <a:pt x="263296" y="33312"/>
                  </a:lnTo>
                  <a:lnTo>
                    <a:pt x="139623" y="33312"/>
                  </a:lnTo>
                  <a:lnTo>
                    <a:pt x="139623" y="21882"/>
                  </a:lnTo>
                  <a:lnTo>
                    <a:pt x="252564" y="21882"/>
                  </a:lnTo>
                  <a:lnTo>
                    <a:pt x="252564" y="32816"/>
                  </a:lnTo>
                  <a:lnTo>
                    <a:pt x="263296" y="32816"/>
                  </a:lnTo>
                  <a:lnTo>
                    <a:pt x="263296" y="21882"/>
                  </a:lnTo>
                  <a:lnTo>
                    <a:pt x="263296" y="21374"/>
                  </a:lnTo>
                  <a:lnTo>
                    <a:pt x="263296" y="10452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 txBox="1"/>
          <p:nvPr/>
        </p:nvSpPr>
        <p:spPr>
          <a:xfrm>
            <a:off x="6991113" y="4347972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5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2697313" y="1914905"/>
            <a:ext cx="6163310" cy="3112135"/>
            <a:chOff x="2697313" y="1914905"/>
            <a:chExt cx="6163310" cy="3112135"/>
          </a:xfrm>
        </p:grpSpPr>
        <p:sp>
          <p:nvSpPr>
            <p:cNvPr id="39" name="object 39"/>
            <p:cNvSpPr/>
            <p:nvPr/>
          </p:nvSpPr>
          <p:spPr>
            <a:xfrm>
              <a:off x="7776550" y="1981288"/>
              <a:ext cx="1083945" cy="85725"/>
            </a:xfrm>
            <a:custGeom>
              <a:avLst/>
              <a:gdLst/>
              <a:ahLst/>
              <a:cxnLst/>
              <a:rect l="l" t="t" r="r" b="b"/>
              <a:pathLst>
                <a:path w="1083945" h="85725">
                  <a:moveTo>
                    <a:pt x="1055337" y="28502"/>
                  </a:moveTo>
                  <a:lnTo>
                    <a:pt x="1012036" y="28502"/>
                  </a:lnTo>
                  <a:lnTo>
                    <a:pt x="1012181" y="57076"/>
                  </a:lnTo>
                  <a:lnTo>
                    <a:pt x="997894" y="57148"/>
                  </a:lnTo>
                  <a:lnTo>
                    <a:pt x="998038" y="85723"/>
                  </a:lnTo>
                  <a:lnTo>
                    <a:pt x="1083546" y="42429"/>
                  </a:lnTo>
                  <a:lnTo>
                    <a:pt x="1055337" y="28502"/>
                  </a:lnTo>
                  <a:close/>
                </a:path>
                <a:path w="1083945" h="85725">
                  <a:moveTo>
                    <a:pt x="997750" y="28574"/>
                  </a:moveTo>
                  <a:lnTo>
                    <a:pt x="0" y="33608"/>
                  </a:lnTo>
                  <a:lnTo>
                    <a:pt x="143" y="62183"/>
                  </a:lnTo>
                  <a:lnTo>
                    <a:pt x="997894" y="57148"/>
                  </a:lnTo>
                  <a:lnTo>
                    <a:pt x="997750" y="28574"/>
                  </a:lnTo>
                  <a:close/>
                </a:path>
                <a:path w="1083945" h="85725">
                  <a:moveTo>
                    <a:pt x="1012036" y="28502"/>
                  </a:moveTo>
                  <a:lnTo>
                    <a:pt x="997750" y="28574"/>
                  </a:lnTo>
                  <a:lnTo>
                    <a:pt x="997894" y="57148"/>
                  </a:lnTo>
                  <a:lnTo>
                    <a:pt x="1012181" y="57076"/>
                  </a:lnTo>
                  <a:lnTo>
                    <a:pt x="1012036" y="28502"/>
                  </a:lnTo>
                  <a:close/>
                </a:path>
                <a:path w="1083945" h="85725">
                  <a:moveTo>
                    <a:pt x="997606" y="0"/>
                  </a:moveTo>
                  <a:lnTo>
                    <a:pt x="997750" y="28574"/>
                  </a:lnTo>
                  <a:lnTo>
                    <a:pt x="1055337" y="28502"/>
                  </a:lnTo>
                  <a:lnTo>
                    <a:pt x="99760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993496" y="1914905"/>
              <a:ext cx="222559" cy="2225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4779655" y="4874628"/>
              <a:ext cx="1457325" cy="135890"/>
            </a:xfrm>
            <a:custGeom>
              <a:avLst/>
              <a:gdLst/>
              <a:ahLst/>
              <a:cxnLst/>
              <a:rect l="l" t="t" r="r" b="b"/>
              <a:pathLst>
                <a:path w="1457325" h="135889">
                  <a:moveTo>
                    <a:pt x="1374170" y="50238"/>
                  </a:moveTo>
                  <a:lnTo>
                    <a:pt x="1372531" y="78767"/>
                  </a:lnTo>
                  <a:lnTo>
                    <a:pt x="1386795" y="79587"/>
                  </a:lnTo>
                  <a:lnTo>
                    <a:pt x="1385157" y="108115"/>
                  </a:lnTo>
                  <a:lnTo>
                    <a:pt x="1370845" y="108115"/>
                  </a:lnTo>
                  <a:lnTo>
                    <a:pt x="1369253" y="135822"/>
                  </a:lnTo>
                  <a:lnTo>
                    <a:pt x="1433662" y="108115"/>
                  </a:lnTo>
                  <a:lnTo>
                    <a:pt x="1385157" y="108115"/>
                  </a:lnTo>
                  <a:lnTo>
                    <a:pt x="1370892" y="107295"/>
                  </a:lnTo>
                  <a:lnTo>
                    <a:pt x="1435568" y="107295"/>
                  </a:lnTo>
                  <a:lnTo>
                    <a:pt x="1457295" y="97948"/>
                  </a:lnTo>
                  <a:lnTo>
                    <a:pt x="1374170" y="50238"/>
                  </a:lnTo>
                  <a:close/>
                </a:path>
                <a:path w="1457325" h="135889">
                  <a:moveTo>
                    <a:pt x="1372531" y="78767"/>
                  </a:moveTo>
                  <a:lnTo>
                    <a:pt x="1370892" y="107295"/>
                  </a:lnTo>
                  <a:lnTo>
                    <a:pt x="1385157" y="108115"/>
                  </a:lnTo>
                  <a:lnTo>
                    <a:pt x="1386795" y="79587"/>
                  </a:lnTo>
                  <a:lnTo>
                    <a:pt x="1372531" y="78767"/>
                  </a:lnTo>
                  <a:close/>
                </a:path>
                <a:path w="1457325" h="135889">
                  <a:moveTo>
                    <a:pt x="1639" y="0"/>
                  </a:moveTo>
                  <a:lnTo>
                    <a:pt x="0" y="28528"/>
                  </a:lnTo>
                  <a:lnTo>
                    <a:pt x="1370892" y="107295"/>
                  </a:lnTo>
                  <a:lnTo>
                    <a:pt x="1372531" y="78767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5348278" y="4803985"/>
              <a:ext cx="222559" cy="222559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2711601" y="4728527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133246"/>
                  </a:moveTo>
                  <a:lnTo>
                    <a:pt x="6792" y="91130"/>
                  </a:lnTo>
                  <a:lnTo>
                    <a:pt x="25708" y="54552"/>
                  </a:lnTo>
                  <a:lnTo>
                    <a:pt x="54552" y="25708"/>
                  </a:lnTo>
                  <a:lnTo>
                    <a:pt x="91130" y="6792"/>
                  </a:lnTo>
                  <a:lnTo>
                    <a:pt x="133246" y="0"/>
                  </a:lnTo>
                  <a:lnTo>
                    <a:pt x="175362" y="6792"/>
                  </a:lnTo>
                  <a:lnTo>
                    <a:pt x="211940" y="25708"/>
                  </a:lnTo>
                  <a:lnTo>
                    <a:pt x="240784" y="54552"/>
                  </a:lnTo>
                  <a:lnTo>
                    <a:pt x="259700" y="91130"/>
                  </a:lnTo>
                  <a:lnTo>
                    <a:pt x="266493" y="133246"/>
                  </a:lnTo>
                  <a:lnTo>
                    <a:pt x="259700" y="175362"/>
                  </a:lnTo>
                  <a:lnTo>
                    <a:pt x="240784" y="211940"/>
                  </a:lnTo>
                  <a:lnTo>
                    <a:pt x="211940" y="240784"/>
                  </a:lnTo>
                  <a:lnTo>
                    <a:pt x="175362" y="259700"/>
                  </a:lnTo>
                  <a:lnTo>
                    <a:pt x="133246" y="266493"/>
                  </a:lnTo>
                  <a:lnTo>
                    <a:pt x="91130" y="259700"/>
                  </a:lnTo>
                  <a:lnTo>
                    <a:pt x="54552" y="240784"/>
                  </a:lnTo>
                  <a:lnTo>
                    <a:pt x="25708" y="211940"/>
                  </a:lnTo>
                  <a:lnTo>
                    <a:pt x="6792" y="175362"/>
                  </a:lnTo>
                  <a:lnTo>
                    <a:pt x="0" y="133246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4957682" y="4780788"/>
            <a:ext cx="1005205" cy="73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  <a:p>
            <a:pPr marL="12700" marR="5080" algn="ctr">
              <a:lnSpc>
                <a:spcPts val="1010"/>
              </a:lnSpc>
              <a:spcBef>
                <a:spcPts val="785"/>
              </a:spcBef>
            </a:pPr>
            <a:r>
              <a:rPr sz="900" spc="-25" dirty="0">
                <a:latin typeface="Calibri"/>
                <a:cs typeface="Calibri"/>
              </a:rPr>
              <a:t>Исполнение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перечня  </a:t>
            </a:r>
            <a:r>
              <a:rPr sz="900" spc="-25" dirty="0">
                <a:latin typeface="Calibri"/>
                <a:cs typeface="Calibri"/>
              </a:rPr>
              <a:t>мероприятий</a:t>
            </a:r>
            <a:endParaRPr sz="900">
              <a:latin typeface="Calibri"/>
              <a:cs typeface="Calibri"/>
            </a:endParaRPr>
          </a:p>
          <a:p>
            <a:pPr marL="20955" algn="ctr">
              <a:lnSpc>
                <a:spcPct val="100000"/>
              </a:lnSpc>
            </a:pPr>
            <a:r>
              <a:rPr sz="900" spc="-30" dirty="0">
                <a:latin typeface="Calibri"/>
                <a:cs typeface="Calibri"/>
              </a:rPr>
              <a:t>ИПРА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45" name="object 45"/>
          <p:cNvGrpSpPr/>
          <p:nvPr/>
        </p:nvGrpSpPr>
        <p:grpSpPr>
          <a:xfrm>
            <a:off x="3548393" y="1410600"/>
            <a:ext cx="4255135" cy="2683510"/>
            <a:chOff x="3548393" y="1410600"/>
            <a:chExt cx="4255135" cy="2683510"/>
          </a:xfrm>
        </p:grpSpPr>
        <p:sp>
          <p:nvSpPr>
            <p:cNvPr id="46" name="object 46"/>
            <p:cNvSpPr/>
            <p:nvPr/>
          </p:nvSpPr>
          <p:spPr>
            <a:xfrm>
              <a:off x="6708355" y="1416950"/>
              <a:ext cx="1088390" cy="927735"/>
            </a:xfrm>
            <a:custGeom>
              <a:avLst/>
              <a:gdLst/>
              <a:ahLst/>
              <a:cxnLst/>
              <a:rect l="l" t="t" r="r" b="b"/>
              <a:pathLst>
                <a:path w="1088390" h="927735">
                  <a:moveTo>
                    <a:pt x="544109" y="0"/>
                  </a:moveTo>
                  <a:lnTo>
                    <a:pt x="491708" y="2123"/>
                  </a:lnTo>
                  <a:lnTo>
                    <a:pt x="440716" y="8362"/>
                  </a:lnTo>
                  <a:lnTo>
                    <a:pt x="391361" y="18523"/>
                  </a:lnTo>
                  <a:lnTo>
                    <a:pt x="343871" y="32413"/>
                  </a:lnTo>
                  <a:lnTo>
                    <a:pt x="298475" y="49835"/>
                  </a:lnTo>
                  <a:lnTo>
                    <a:pt x="255400" y="70597"/>
                  </a:lnTo>
                  <a:lnTo>
                    <a:pt x="214875" y="94503"/>
                  </a:lnTo>
                  <a:lnTo>
                    <a:pt x="177127" y="121360"/>
                  </a:lnTo>
                  <a:lnTo>
                    <a:pt x="142384" y="150973"/>
                  </a:lnTo>
                  <a:lnTo>
                    <a:pt x="110875" y="183147"/>
                  </a:lnTo>
                  <a:lnTo>
                    <a:pt x="82827" y="217688"/>
                  </a:lnTo>
                  <a:lnTo>
                    <a:pt x="58469" y="254403"/>
                  </a:lnTo>
                  <a:lnTo>
                    <a:pt x="38028" y="293096"/>
                  </a:lnTo>
                  <a:lnTo>
                    <a:pt x="21732" y="333573"/>
                  </a:lnTo>
                  <a:lnTo>
                    <a:pt x="9811" y="375640"/>
                  </a:lnTo>
                  <a:lnTo>
                    <a:pt x="2490" y="419103"/>
                  </a:lnTo>
                  <a:lnTo>
                    <a:pt x="0" y="463767"/>
                  </a:lnTo>
                  <a:lnTo>
                    <a:pt x="2490" y="508431"/>
                  </a:lnTo>
                  <a:lnTo>
                    <a:pt x="9811" y="551893"/>
                  </a:lnTo>
                  <a:lnTo>
                    <a:pt x="21732" y="593961"/>
                  </a:lnTo>
                  <a:lnTo>
                    <a:pt x="38028" y="634438"/>
                  </a:lnTo>
                  <a:lnTo>
                    <a:pt x="58469" y="673131"/>
                  </a:lnTo>
                  <a:lnTo>
                    <a:pt x="82827" y="709846"/>
                  </a:lnTo>
                  <a:lnTo>
                    <a:pt x="110875" y="744387"/>
                  </a:lnTo>
                  <a:lnTo>
                    <a:pt x="142384" y="776562"/>
                  </a:lnTo>
                  <a:lnTo>
                    <a:pt x="177127" y="806175"/>
                  </a:lnTo>
                  <a:lnTo>
                    <a:pt x="214875" y="833031"/>
                  </a:lnTo>
                  <a:lnTo>
                    <a:pt x="255400" y="856938"/>
                  </a:lnTo>
                  <a:lnTo>
                    <a:pt x="298475" y="877699"/>
                  </a:lnTo>
                  <a:lnTo>
                    <a:pt x="343871" y="895122"/>
                  </a:lnTo>
                  <a:lnTo>
                    <a:pt x="391361" y="909011"/>
                  </a:lnTo>
                  <a:lnTo>
                    <a:pt x="440716" y="919173"/>
                  </a:lnTo>
                  <a:lnTo>
                    <a:pt x="491708" y="925412"/>
                  </a:lnTo>
                  <a:lnTo>
                    <a:pt x="544109" y="927535"/>
                  </a:lnTo>
                  <a:lnTo>
                    <a:pt x="596511" y="925412"/>
                  </a:lnTo>
                  <a:lnTo>
                    <a:pt x="647503" y="919173"/>
                  </a:lnTo>
                  <a:lnTo>
                    <a:pt x="696858" y="909011"/>
                  </a:lnTo>
                  <a:lnTo>
                    <a:pt x="744347" y="895122"/>
                  </a:lnTo>
                  <a:lnTo>
                    <a:pt x="789744" y="877699"/>
                  </a:lnTo>
                  <a:lnTo>
                    <a:pt x="832818" y="856938"/>
                  </a:lnTo>
                  <a:lnTo>
                    <a:pt x="873344" y="833031"/>
                  </a:lnTo>
                  <a:lnTo>
                    <a:pt x="911092" y="806175"/>
                  </a:lnTo>
                  <a:lnTo>
                    <a:pt x="945835" y="776562"/>
                  </a:lnTo>
                  <a:lnTo>
                    <a:pt x="977344" y="744387"/>
                  </a:lnTo>
                  <a:lnTo>
                    <a:pt x="1005392" y="709846"/>
                  </a:lnTo>
                  <a:lnTo>
                    <a:pt x="1029750" y="673131"/>
                  </a:lnTo>
                  <a:lnTo>
                    <a:pt x="1050191" y="634438"/>
                  </a:lnTo>
                  <a:lnTo>
                    <a:pt x="1066486" y="593961"/>
                  </a:lnTo>
                  <a:lnTo>
                    <a:pt x="1078408" y="551893"/>
                  </a:lnTo>
                  <a:lnTo>
                    <a:pt x="1085729" y="508431"/>
                  </a:lnTo>
                  <a:lnTo>
                    <a:pt x="1088219" y="463767"/>
                  </a:lnTo>
                  <a:lnTo>
                    <a:pt x="1085729" y="419103"/>
                  </a:lnTo>
                  <a:lnTo>
                    <a:pt x="1078408" y="375640"/>
                  </a:lnTo>
                  <a:lnTo>
                    <a:pt x="1066486" y="333573"/>
                  </a:lnTo>
                  <a:lnTo>
                    <a:pt x="1050191" y="293096"/>
                  </a:lnTo>
                  <a:lnTo>
                    <a:pt x="1029750" y="254403"/>
                  </a:lnTo>
                  <a:lnTo>
                    <a:pt x="1005392" y="217688"/>
                  </a:lnTo>
                  <a:lnTo>
                    <a:pt x="977344" y="183147"/>
                  </a:lnTo>
                  <a:lnTo>
                    <a:pt x="945835" y="150973"/>
                  </a:lnTo>
                  <a:lnTo>
                    <a:pt x="911092" y="121360"/>
                  </a:lnTo>
                  <a:lnTo>
                    <a:pt x="873344" y="94503"/>
                  </a:lnTo>
                  <a:lnTo>
                    <a:pt x="832818" y="70597"/>
                  </a:lnTo>
                  <a:lnTo>
                    <a:pt x="789744" y="49835"/>
                  </a:lnTo>
                  <a:lnTo>
                    <a:pt x="744347" y="32413"/>
                  </a:lnTo>
                  <a:lnTo>
                    <a:pt x="696858" y="18523"/>
                  </a:lnTo>
                  <a:lnTo>
                    <a:pt x="647503" y="8362"/>
                  </a:lnTo>
                  <a:lnTo>
                    <a:pt x="596511" y="2123"/>
                  </a:lnTo>
                  <a:lnTo>
                    <a:pt x="544109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6708355" y="1416950"/>
              <a:ext cx="1088390" cy="927735"/>
            </a:xfrm>
            <a:custGeom>
              <a:avLst/>
              <a:gdLst/>
              <a:ahLst/>
              <a:cxnLst/>
              <a:rect l="l" t="t" r="r" b="b"/>
              <a:pathLst>
                <a:path w="1088390" h="927735">
                  <a:moveTo>
                    <a:pt x="0" y="463768"/>
                  </a:moveTo>
                  <a:lnTo>
                    <a:pt x="2490" y="419104"/>
                  </a:lnTo>
                  <a:lnTo>
                    <a:pt x="9811" y="375641"/>
                  </a:lnTo>
                  <a:lnTo>
                    <a:pt x="21732" y="333574"/>
                  </a:lnTo>
                  <a:lnTo>
                    <a:pt x="38028" y="293096"/>
                  </a:lnTo>
                  <a:lnTo>
                    <a:pt x="58469" y="254403"/>
                  </a:lnTo>
                  <a:lnTo>
                    <a:pt x="82827" y="217689"/>
                  </a:lnTo>
                  <a:lnTo>
                    <a:pt x="110875" y="183147"/>
                  </a:lnTo>
                  <a:lnTo>
                    <a:pt x="142384" y="150973"/>
                  </a:lnTo>
                  <a:lnTo>
                    <a:pt x="177127" y="121360"/>
                  </a:lnTo>
                  <a:lnTo>
                    <a:pt x="214875" y="94503"/>
                  </a:lnTo>
                  <a:lnTo>
                    <a:pt x="255400" y="70597"/>
                  </a:lnTo>
                  <a:lnTo>
                    <a:pt x="298475" y="49835"/>
                  </a:lnTo>
                  <a:lnTo>
                    <a:pt x="343872" y="32413"/>
                  </a:lnTo>
                  <a:lnTo>
                    <a:pt x="391361" y="18523"/>
                  </a:lnTo>
                  <a:lnTo>
                    <a:pt x="440716" y="8362"/>
                  </a:lnTo>
                  <a:lnTo>
                    <a:pt x="491708" y="2122"/>
                  </a:lnTo>
                  <a:lnTo>
                    <a:pt x="544110" y="0"/>
                  </a:lnTo>
                  <a:lnTo>
                    <a:pt x="596511" y="2122"/>
                  </a:lnTo>
                  <a:lnTo>
                    <a:pt x="647503" y="8362"/>
                  </a:lnTo>
                  <a:lnTo>
                    <a:pt x="696858" y="18523"/>
                  </a:lnTo>
                  <a:lnTo>
                    <a:pt x="744347" y="32413"/>
                  </a:lnTo>
                  <a:lnTo>
                    <a:pt x="789744" y="49835"/>
                  </a:lnTo>
                  <a:lnTo>
                    <a:pt x="832819" y="70597"/>
                  </a:lnTo>
                  <a:lnTo>
                    <a:pt x="873344" y="94503"/>
                  </a:lnTo>
                  <a:lnTo>
                    <a:pt x="911092" y="121360"/>
                  </a:lnTo>
                  <a:lnTo>
                    <a:pt x="945835" y="150973"/>
                  </a:lnTo>
                  <a:lnTo>
                    <a:pt x="977344" y="183147"/>
                  </a:lnTo>
                  <a:lnTo>
                    <a:pt x="1005392" y="217689"/>
                  </a:lnTo>
                  <a:lnTo>
                    <a:pt x="1029750" y="254403"/>
                  </a:lnTo>
                  <a:lnTo>
                    <a:pt x="1050191" y="293096"/>
                  </a:lnTo>
                  <a:lnTo>
                    <a:pt x="1066487" y="333574"/>
                  </a:lnTo>
                  <a:lnTo>
                    <a:pt x="1078408" y="375641"/>
                  </a:lnTo>
                  <a:lnTo>
                    <a:pt x="1085729" y="419104"/>
                  </a:lnTo>
                  <a:lnTo>
                    <a:pt x="1088220" y="463768"/>
                  </a:lnTo>
                  <a:lnTo>
                    <a:pt x="1085729" y="508431"/>
                  </a:lnTo>
                  <a:lnTo>
                    <a:pt x="1078408" y="551894"/>
                  </a:lnTo>
                  <a:lnTo>
                    <a:pt x="1066487" y="593961"/>
                  </a:lnTo>
                  <a:lnTo>
                    <a:pt x="1050191" y="634439"/>
                  </a:lnTo>
                  <a:lnTo>
                    <a:pt x="1029750" y="673132"/>
                  </a:lnTo>
                  <a:lnTo>
                    <a:pt x="1005392" y="709846"/>
                  </a:lnTo>
                  <a:lnTo>
                    <a:pt x="977344" y="744388"/>
                  </a:lnTo>
                  <a:lnTo>
                    <a:pt x="945835" y="776562"/>
                  </a:lnTo>
                  <a:lnTo>
                    <a:pt x="911092" y="806175"/>
                  </a:lnTo>
                  <a:lnTo>
                    <a:pt x="873344" y="833032"/>
                  </a:lnTo>
                  <a:lnTo>
                    <a:pt x="832819" y="856938"/>
                  </a:lnTo>
                  <a:lnTo>
                    <a:pt x="789744" y="877700"/>
                  </a:lnTo>
                  <a:lnTo>
                    <a:pt x="744347" y="895122"/>
                  </a:lnTo>
                  <a:lnTo>
                    <a:pt x="696858" y="909012"/>
                  </a:lnTo>
                  <a:lnTo>
                    <a:pt x="647503" y="919173"/>
                  </a:lnTo>
                  <a:lnTo>
                    <a:pt x="596511" y="925413"/>
                  </a:lnTo>
                  <a:lnTo>
                    <a:pt x="544110" y="927536"/>
                  </a:lnTo>
                  <a:lnTo>
                    <a:pt x="491708" y="925413"/>
                  </a:lnTo>
                  <a:lnTo>
                    <a:pt x="440716" y="919173"/>
                  </a:lnTo>
                  <a:lnTo>
                    <a:pt x="391361" y="909012"/>
                  </a:lnTo>
                  <a:lnTo>
                    <a:pt x="343872" y="895122"/>
                  </a:lnTo>
                  <a:lnTo>
                    <a:pt x="298475" y="877700"/>
                  </a:lnTo>
                  <a:lnTo>
                    <a:pt x="255400" y="856938"/>
                  </a:lnTo>
                  <a:lnTo>
                    <a:pt x="214875" y="833032"/>
                  </a:lnTo>
                  <a:lnTo>
                    <a:pt x="177127" y="806175"/>
                  </a:lnTo>
                  <a:lnTo>
                    <a:pt x="142384" y="776562"/>
                  </a:lnTo>
                  <a:lnTo>
                    <a:pt x="110875" y="744388"/>
                  </a:lnTo>
                  <a:lnTo>
                    <a:pt x="82827" y="709846"/>
                  </a:lnTo>
                  <a:lnTo>
                    <a:pt x="58469" y="673132"/>
                  </a:lnTo>
                  <a:lnTo>
                    <a:pt x="38028" y="634439"/>
                  </a:lnTo>
                  <a:lnTo>
                    <a:pt x="21732" y="593961"/>
                  </a:lnTo>
                  <a:lnTo>
                    <a:pt x="9811" y="551894"/>
                  </a:lnTo>
                  <a:lnTo>
                    <a:pt x="2490" y="508431"/>
                  </a:lnTo>
                  <a:lnTo>
                    <a:pt x="0" y="463768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548392" y="2220569"/>
              <a:ext cx="93980" cy="1873250"/>
            </a:xfrm>
            <a:custGeom>
              <a:avLst/>
              <a:gdLst/>
              <a:ahLst/>
              <a:cxnLst/>
              <a:rect l="l" t="t" r="r" b="b"/>
              <a:pathLst>
                <a:path w="93979" h="1873250">
                  <a:moveTo>
                    <a:pt x="85725" y="1587258"/>
                  </a:moveTo>
                  <a:lnTo>
                    <a:pt x="78574" y="1572971"/>
                  </a:lnTo>
                  <a:lnTo>
                    <a:pt x="42862" y="1501533"/>
                  </a:lnTo>
                  <a:lnTo>
                    <a:pt x="0" y="1587258"/>
                  </a:lnTo>
                  <a:lnTo>
                    <a:pt x="28575" y="1587258"/>
                  </a:lnTo>
                  <a:lnTo>
                    <a:pt x="28575" y="1873148"/>
                  </a:lnTo>
                  <a:lnTo>
                    <a:pt x="57150" y="1873148"/>
                  </a:lnTo>
                  <a:lnTo>
                    <a:pt x="57150" y="1587258"/>
                  </a:lnTo>
                  <a:lnTo>
                    <a:pt x="85725" y="1587258"/>
                  </a:lnTo>
                  <a:close/>
                </a:path>
                <a:path w="93979" h="1873250">
                  <a:moveTo>
                    <a:pt x="93535" y="85572"/>
                  </a:moveTo>
                  <a:lnTo>
                    <a:pt x="86385" y="71386"/>
                  </a:lnTo>
                  <a:lnTo>
                    <a:pt x="50368" y="0"/>
                  </a:lnTo>
                  <a:lnTo>
                    <a:pt x="7810" y="85877"/>
                  </a:lnTo>
                  <a:lnTo>
                    <a:pt x="36385" y="85775"/>
                  </a:lnTo>
                  <a:lnTo>
                    <a:pt x="39839" y="1039876"/>
                  </a:lnTo>
                  <a:lnTo>
                    <a:pt x="68414" y="1039774"/>
                  </a:lnTo>
                  <a:lnTo>
                    <a:pt x="64960" y="85674"/>
                  </a:lnTo>
                  <a:lnTo>
                    <a:pt x="93535" y="8557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9" name="object 49"/>
          <p:cNvSpPr txBox="1"/>
          <p:nvPr/>
        </p:nvSpPr>
        <p:spPr>
          <a:xfrm>
            <a:off x="6852315" y="1743964"/>
            <a:ext cx="835025" cy="31496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277495" marR="5080" indent="-265430">
              <a:lnSpc>
                <a:spcPts val="1080"/>
              </a:lnSpc>
              <a:spcBef>
                <a:spcPts val="235"/>
              </a:spcBef>
            </a:pPr>
            <a:r>
              <a:rPr sz="1000" b="1" spc="-5" dirty="0">
                <a:latin typeface="Arial"/>
                <a:cs typeface="Arial"/>
              </a:rPr>
              <a:t>З</a:t>
            </a:r>
            <a:r>
              <a:rPr sz="1000" b="1" spc="-10" dirty="0">
                <a:latin typeface="Arial"/>
                <a:cs typeface="Arial"/>
              </a:rPr>
              <a:t>а</a:t>
            </a:r>
            <a:r>
              <a:rPr sz="1000" b="1" spc="5" dirty="0">
                <a:latin typeface="Arial"/>
                <a:cs typeface="Arial"/>
              </a:rPr>
              <a:t>щ</a:t>
            </a:r>
            <a:r>
              <a:rPr sz="1000" b="1" spc="-5" dirty="0">
                <a:latin typeface="Arial"/>
                <a:cs typeface="Arial"/>
              </a:rPr>
              <a:t>и</a:t>
            </a:r>
            <a:r>
              <a:rPr sz="1000" b="1" spc="5" dirty="0">
                <a:latin typeface="Arial"/>
                <a:cs typeface="Arial"/>
              </a:rPr>
              <a:t>щ</a:t>
            </a:r>
            <a:r>
              <a:rPr sz="1000" b="1" spc="-10" dirty="0">
                <a:latin typeface="Arial"/>
                <a:cs typeface="Arial"/>
              </a:rPr>
              <a:t>е</a:t>
            </a:r>
            <a:r>
              <a:rPr sz="1000" b="1" spc="-5" dirty="0">
                <a:latin typeface="Arial"/>
                <a:cs typeface="Arial"/>
              </a:rPr>
              <a:t>нн</a:t>
            </a:r>
            <a:r>
              <a:rPr sz="1000" b="1" spc="-10" dirty="0">
                <a:latin typeface="Arial"/>
                <a:cs typeface="Arial"/>
              </a:rPr>
              <a:t>а</a:t>
            </a:r>
            <a:r>
              <a:rPr sz="1000" b="1" dirty="0">
                <a:latin typeface="Arial"/>
                <a:cs typeface="Arial"/>
              </a:rPr>
              <a:t>я  </a:t>
            </a:r>
            <a:r>
              <a:rPr sz="1000" b="1" spc="-10" dirty="0">
                <a:latin typeface="Arial"/>
                <a:cs typeface="Arial"/>
              </a:rPr>
              <a:t>сеть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50" name="object 50"/>
          <p:cNvGrpSpPr/>
          <p:nvPr/>
        </p:nvGrpSpPr>
        <p:grpSpPr>
          <a:xfrm>
            <a:off x="3067578" y="2388726"/>
            <a:ext cx="4410075" cy="2612390"/>
            <a:chOff x="3067578" y="2388726"/>
            <a:chExt cx="4410075" cy="2612390"/>
          </a:xfrm>
        </p:grpSpPr>
        <p:sp>
          <p:nvSpPr>
            <p:cNvPr id="51" name="object 51"/>
            <p:cNvSpPr/>
            <p:nvPr/>
          </p:nvSpPr>
          <p:spPr>
            <a:xfrm>
              <a:off x="7064359" y="2388726"/>
              <a:ext cx="413384" cy="417830"/>
            </a:xfrm>
            <a:custGeom>
              <a:avLst/>
              <a:gdLst/>
              <a:ahLst/>
              <a:cxnLst/>
              <a:rect l="l" t="t" r="r" b="b"/>
              <a:pathLst>
                <a:path w="413384" h="417830">
                  <a:moveTo>
                    <a:pt x="413092" y="396688"/>
                  </a:moveTo>
                  <a:lnTo>
                    <a:pt x="0" y="396688"/>
                  </a:lnTo>
                  <a:lnTo>
                    <a:pt x="0" y="417827"/>
                  </a:lnTo>
                  <a:lnTo>
                    <a:pt x="413092" y="417827"/>
                  </a:lnTo>
                  <a:lnTo>
                    <a:pt x="413092" y="396688"/>
                  </a:lnTo>
                  <a:close/>
                </a:path>
                <a:path w="413384" h="417830">
                  <a:moveTo>
                    <a:pt x="184777" y="0"/>
                  </a:moveTo>
                  <a:lnTo>
                    <a:pt x="178404" y="3809"/>
                  </a:lnTo>
                  <a:lnTo>
                    <a:pt x="134866" y="27939"/>
                  </a:lnTo>
                  <a:lnTo>
                    <a:pt x="131679" y="29209"/>
                  </a:lnTo>
                  <a:lnTo>
                    <a:pt x="131679" y="49529"/>
                  </a:lnTo>
                  <a:lnTo>
                    <a:pt x="101414" y="62229"/>
                  </a:lnTo>
                  <a:lnTo>
                    <a:pt x="97167" y="63500"/>
                  </a:lnTo>
                  <a:lnTo>
                    <a:pt x="97167" y="264159"/>
                  </a:lnTo>
                  <a:lnTo>
                    <a:pt x="44601" y="274319"/>
                  </a:lnTo>
                  <a:lnTo>
                    <a:pt x="39291" y="275589"/>
                  </a:lnTo>
                  <a:lnTo>
                    <a:pt x="39291" y="373379"/>
                  </a:lnTo>
                  <a:lnTo>
                    <a:pt x="52565" y="373379"/>
                  </a:lnTo>
                  <a:lnTo>
                    <a:pt x="52565" y="287019"/>
                  </a:lnTo>
                  <a:lnTo>
                    <a:pt x="178404" y="264159"/>
                  </a:lnTo>
                  <a:lnTo>
                    <a:pt x="192210" y="264159"/>
                  </a:lnTo>
                  <a:lnTo>
                    <a:pt x="192210" y="262889"/>
                  </a:lnTo>
                  <a:lnTo>
                    <a:pt x="110441" y="262889"/>
                  </a:lnTo>
                  <a:lnTo>
                    <a:pt x="110441" y="72389"/>
                  </a:lnTo>
                  <a:lnTo>
                    <a:pt x="178404" y="44450"/>
                  </a:lnTo>
                  <a:lnTo>
                    <a:pt x="144953" y="44450"/>
                  </a:lnTo>
                  <a:lnTo>
                    <a:pt x="144953" y="38100"/>
                  </a:lnTo>
                  <a:lnTo>
                    <a:pt x="178404" y="19050"/>
                  </a:lnTo>
                  <a:lnTo>
                    <a:pt x="230794" y="19050"/>
                  </a:lnTo>
                  <a:lnTo>
                    <a:pt x="192210" y="3809"/>
                  </a:lnTo>
                  <a:lnTo>
                    <a:pt x="184777" y="0"/>
                  </a:lnTo>
                  <a:close/>
                </a:path>
                <a:path w="413384" h="417830">
                  <a:moveTo>
                    <a:pt x="192210" y="264159"/>
                  </a:moveTo>
                  <a:lnTo>
                    <a:pt x="178404" y="264159"/>
                  </a:lnTo>
                  <a:lnTo>
                    <a:pt x="178404" y="373379"/>
                  </a:lnTo>
                  <a:lnTo>
                    <a:pt x="192210" y="373379"/>
                  </a:lnTo>
                  <a:lnTo>
                    <a:pt x="192210" y="264159"/>
                  </a:lnTo>
                  <a:close/>
                </a:path>
                <a:path w="413384" h="417830">
                  <a:moveTo>
                    <a:pt x="192210" y="44450"/>
                  </a:moveTo>
                  <a:lnTo>
                    <a:pt x="178404" y="44450"/>
                  </a:lnTo>
                  <a:lnTo>
                    <a:pt x="178404" y="250189"/>
                  </a:lnTo>
                  <a:lnTo>
                    <a:pt x="110441" y="262889"/>
                  </a:lnTo>
                  <a:lnTo>
                    <a:pt x="192210" y="262889"/>
                  </a:lnTo>
                  <a:lnTo>
                    <a:pt x="359996" y="287019"/>
                  </a:lnTo>
                  <a:lnTo>
                    <a:pt x="359996" y="373379"/>
                  </a:lnTo>
                  <a:lnTo>
                    <a:pt x="373270" y="373379"/>
                  </a:lnTo>
                  <a:lnTo>
                    <a:pt x="373270" y="274319"/>
                  </a:lnTo>
                  <a:lnTo>
                    <a:pt x="367960" y="274319"/>
                  </a:lnTo>
                  <a:lnTo>
                    <a:pt x="334509" y="269239"/>
                  </a:lnTo>
                  <a:lnTo>
                    <a:pt x="334509" y="267969"/>
                  </a:lnTo>
                  <a:lnTo>
                    <a:pt x="320704" y="267969"/>
                  </a:lnTo>
                  <a:lnTo>
                    <a:pt x="192210" y="250189"/>
                  </a:lnTo>
                  <a:lnTo>
                    <a:pt x="192210" y="44450"/>
                  </a:lnTo>
                  <a:close/>
                </a:path>
                <a:path w="413384" h="417830">
                  <a:moveTo>
                    <a:pt x="168316" y="349250"/>
                  </a:moveTo>
                  <a:lnTo>
                    <a:pt x="135928" y="349250"/>
                  </a:lnTo>
                  <a:lnTo>
                    <a:pt x="107255" y="350519"/>
                  </a:lnTo>
                  <a:lnTo>
                    <a:pt x="81238" y="350519"/>
                  </a:lnTo>
                  <a:lnTo>
                    <a:pt x="56813" y="351789"/>
                  </a:lnTo>
                  <a:lnTo>
                    <a:pt x="56813" y="363219"/>
                  </a:lnTo>
                  <a:lnTo>
                    <a:pt x="168316" y="363219"/>
                  </a:lnTo>
                  <a:lnTo>
                    <a:pt x="168316" y="349250"/>
                  </a:lnTo>
                  <a:close/>
                </a:path>
                <a:path w="413384" h="417830">
                  <a:moveTo>
                    <a:pt x="249555" y="349250"/>
                  </a:moveTo>
                  <a:lnTo>
                    <a:pt x="207608" y="349250"/>
                  </a:lnTo>
                  <a:lnTo>
                    <a:pt x="207608" y="363219"/>
                  </a:lnTo>
                  <a:lnTo>
                    <a:pt x="353625" y="363219"/>
                  </a:lnTo>
                  <a:lnTo>
                    <a:pt x="353625" y="351789"/>
                  </a:lnTo>
                  <a:lnTo>
                    <a:pt x="288315" y="350519"/>
                  </a:lnTo>
                  <a:lnTo>
                    <a:pt x="249555" y="349250"/>
                  </a:lnTo>
                  <a:close/>
                </a:path>
                <a:path w="413384" h="417830">
                  <a:moveTo>
                    <a:pt x="168316" y="320039"/>
                  </a:moveTo>
                  <a:lnTo>
                    <a:pt x="135928" y="322579"/>
                  </a:lnTo>
                  <a:lnTo>
                    <a:pt x="107255" y="325119"/>
                  </a:lnTo>
                  <a:lnTo>
                    <a:pt x="56813" y="327659"/>
                  </a:lnTo>
                  <a:lnTo>
                    <a:pt x="56813" y="340359"/>
                  </a:lnTo>
                  <a:lnTo>
                    <a:pt x="168316" y="335279"/>
                  </a:lnTo>
                  <a:lnTo>
                    <a:pt x="168316" y="320039"/>
                  </a:lnTo>
                  <a:close/>
                </a:path>
                <a:path w="413384" h="417830">
                  <a:moveTo>
                    <a:pt x="207608" y="320039"/>
                  </a:moveTo>
                  <a:lnTo>
                    <a:pt x="207608" y="335279"/>
                  </a:lnTo>
                  <a:lnTo>
                    <a:pt x="353625" y="340359"/>
                  </a:lnTo>
                  <a:lnTo>
                    <a:pt x="353625" y="327659"/>
                  </a:lnTo>
                  <a:lnTo>
                    <a:pt x="288315" y="325119"/>
                  </a:lnTo>
                  <a:lnTo>
                    <a:pt x="207608" y="320039"/>
                  </a:lnTo>
                  <a:close/>
                </a:path>
                <a:path w="413384" h="417830">
                  <a:moveTo>
                    <a:pt x="168316" y="292100"/>
                  </a:moveTo>
                  <a:lnTo>
                    <a:pt x="135928" y="294639"/>
                  </a:lnTo>
                  <a:lnTo>
                    <a:pt x="107255" y="298450"/>
                  </a:lnTo>
                  <a:lnTo>
                    <a:pt x="81238" y="300989"/>
                  </a:lnTo>
                  <a:lnTo>
                    <a:pt x="56813" y="304800"/>
                  </a:lnTo>
                  <a:lnTo>
                    <a:pt x="56813" y="316229"/>
                  </a:lnTo>
                  <a:lnTo>
                    <a:pt x="107255" y="311150"/>
                  </a:lnTo>
                  <a:lnTo>
                    <a:pt x="135928" y="308609"/>
                  </a:lnTo>
                  <a:lnTo>
                    <a:pt x="168316" y="306069"/>
                  </a:lnTo>
                  <a:lnTo>
                    <a:pt x="168316" y="292100"/>
                  </a:lnTo>
                  <a:close/>
                </a:path>
                <a:path w="413384" h="417830">
                  <a:moveTo>
                    <a:pt x="207608" y="292100"/>
                  </a:moveTo>
                  <a:lnTo>
                    <a:pt x="207608" y="306069"/>
                  </a:lnTo>
                  <a:lnTo>
                    <a:pt x="288315" y="311150"/>
                  </a:lnTo>
                  <a:lnTo>
                    <a:pt x="353625" y="316229"/>
                  </a:lnTo>
                  <a:lnTo>
                    <a:pt x="353625" y="304800"/>
                  </a:lnTo>
                  <a:lnTo>
                    <a:pt x="321765" y="300989"/>
                  </a:lnTo>
                  <a:lnTo>
                    <a:pt x="288315" y="298450"/>
                  </a:lnTo>
                  <a:lnTo>
                    <a:pt x="249555" y="294639"/>
                  </a:lnTo>
                  <a:lnTo>
                    <a:pt x="207608" y="292100"/>
                  </a:lnTo>
                  <a:close/>
                </a:path>
                <a:path w="413384" h="417830">
                  <a:moveTo>
                    <a:pt x="192210" y="19050"/>
                  </a:moveTo>
                  <a:lnTo>
                    <a:pt x="178404" y="19050"/>
                  </a:lnTo>
                  <a:lnTo>
                    <a:pt x="178404" y="30479"/>
                  </a:lnTo>
                  <a:lnTo>
                    <a:pt x="144953" y="44450"/>
                  </a:lnTo>
                  <a:lnTo>
                    <a:pt x="192210" y="44450"/>
                  </a:lnTo>
                  <a:lnTo>
                    <a:pt x="320704" y="88900"/>
                  </a:lnTo>
                  <a:lnTo>
                    <a:pt x="320704" y="267969"/>
                  </a:lnTo>
                  <a:lnTo>
                    <a:pt x="334509" y="267969"/>
                  </a:lnTo>
                  <a:lnTo>
                    <a:pt x="334509" y="80009"/>
                  </a:lnTo>
                  <a:lnTo>
                    <a:pt x="330262" y="77469"/>
                  </a:lnTo>
                  <a:lnTo>
                    <a:pt x="253803" y="52069"/>
                  </a:lnTo>
                  <a:lnTo>
                    <a:pt x="253803" y="46989"/>
                  </a:lnTo>
                  <a:lnTo>
                    <a:pt x="240527" y="46989"/>
                  </a:lnTo>
                  <a:lnTo>
                    <a:pt x="192210" y="30479"/>
                  </a:lnTo>
                  <a:lnTo>
                    <a:pt x="192210" y="19050"/>
                  </a:lnTo>
                  <a:close/>
                </a:path>
                <a:path w="413384" h="417830">
                  <a:moveTo>
                    <a:pt x="304775" y="243839"/>
                  </a:moveTo>
                  <a:lnTo>
                    <a:pt x="304775" y="255269"/>
                  </a:lnTo>
                  <a:lnTo>
                    <a:pt x="315394" y="255269"/>
                  </a:lnTo>
                  <a:lnTo>
                    <a:pt x="315394" y="245109"/>
                  </a:lnTo>
                  <a:lnTo>
                    <a:pt x="304775" y="243839"/>
                  </a:lnTo>
                  <a:close/>
                </a:path>
                <a:path w="413384" h="417830">
                  <a:moveTo>
                    <a:pt x="282474" y="241300"/>
                  </a:moveTo>
                  <a:lnTo>
                    <a:pt x="282474" y="251459"/>
                  </a:lnTo>
                  <a:lnTo>
                    <a:pt x="296810" y="254000"/>
                  </a:lnTo>
                  <a:lnTo>
                    <a:pt x="296810" y="242569"/>
                  </a:lnTo>
                  <a:lnTo>
                    <a:pt x="282474" y="241300"/>
                  </a:lnTo>
                  <a:close/>
                </a:path>
                <a:path w="413384" h="417830">
                  <a:moveTo>
                    <a:pt x="122654" y="238759"/>
                  </a:moveTo>
                  <a:lnTo>
                    <a:pt x="118405" y="241300"/>
                  </a:lnTo>
                  <a:lnTo>
                    <a:pt x="113096" y="241300"/>
                  </a:lnTo>
                  <a:lnTo>
                    <a:pt x="113096" y="251459"/>
                  </a:lnTo>
                  <a:lnTo>
                    <a:pt x="122654" y="250189"/>
                  </a:lnTo>
                  <a:lnTo>
                    <a:pt x="122654" y="238759"/>
                  </a:lnTo>
                  <a:close/>
                </a:path>
                <a:path w="413384" h="417830">
                  <a:moveTo>
                    <a:pt x="257519" y="236219"/>
                  </a:moveTo>
                  <a:lnTo>
                    <a:pt x="257519" y="247650"/>
                  </a:lnTo>
                  <a:lnTo>
                    <a:pt x="264952" y="248919"/>
                  </a:lnTo>
                  <a:lnTo>
                    <a:pt x="274510" y="250189"/>
                  </a:lnTo>
                  <a:lnTo>
                    <a:pt x="274510" y="238759"/>
                  </a:lnTo>
                  <a:lnTo>
                    <a:pt x="264952" y="237489"/>
                  </a:lnTo>
                  <a:lnTo>
                    <a:pt x="257519" y="236219"/>
                  </a:lnTo>
                  <a:close/>
                </a:path>
                <a:path w="413384" h="417830">
                  <a:moveTo>
                    <a:pt x="139644" y="236219"/>
                  </a:moveTo>
                  <a:lnTo>
                    <a:pt x="134334" y="237489"/>
                  </a:lnTo>
                  <a:lnTo>
                    <a:pt x="128494" y="237489"/>
                  </a:lnTo>
                  <a:lnTo>
                    <a:pt x="128494" y="248919"/>
                  </a:lnTo>
                  <a:lnTo>
                    <a:pt x="132741" y="248919"/>
                  </a:lnTo>
                  <a:lnTo>
                    <a:pt x="134334" y="247650"/>
                  </a:lnTo>
                  <a:lnTo>
                    <a:pt x="139644" y="247650"/>
                  </a:lnTo>
                  <a:lnTo>
                    <a:pt x="139644" y="236219"/>
                  </a:lnTo>
                  <a:close/>
                </a:path>
                <a:path w="413384" h="417830">
                  <a:moveTo>
                    <a:pt x="156635" y="232409"/>
                  </a:moveTo>
                  <a:lnTo>
                    <a:pt x="144953" y="234950"/>
                  </a:lnTo>
                  <a:lnTo>
                    <a:pt x="144953" y="246379"/>
                  </a:lnTo>
                  <a:lnTo>
                    <a:pt x="156635" y="243839"/>
                  </a:lnTo>
                  <a:lnTo>
                    <a:pt x="156635" y="232409"/>
                  </a:lnTo>
                  <a:close/>
                </a:path>
                <a:path w="413384" h="417830">
                  <a:moveTo>
                    <a:pt x="232032" y="232409"/>
                  </a:moveTo>
                  <a:lnTo>
                    <a:pt x="232032" y="243839"/>
                  </a:lnTo>
                  <a:lnTo>
                    <a:pt x="249555" y="246379"/>
                  </a:lnTo>
                  <a:lnTo>
                    <a:pt x="249555" y="234950"/>
                  </a:lnTo>
                  <a:lnTo>
                    <a:pt x="232032" y="232409"/>
                  </a:lnTo>
                  <a:close/>
                </a:path>
                <a:path w="413384" h="417830">
                  <a:moveTo>
                    <a:pt x="172032" y="229869"/>
                  </a:moveTo>
                  <a:lnTo>
                    <a:pt x="161945" y="231139"/>
                  </a:lnTo>
                  <a:lnTo>
                    <a:pt x="161945" y="242569"/>
                  </a:lnTo>
                  <a:lnTo>
                    <a:pt x="172032" y="241300"/>
                  </a:lnTo>
                  <a:lnTo>
                    <a:pt x="172032" y="229869"/>
                  </a:lnTo>
                  <a:close/>
                </a:path>
                <a:path w="413384" h="417830">
                  <a:moveTo>
                    <a:pt x="207608" y="229869"/>
                  </a:moveTo>
                  <a:lnTo>
                    <a:pt x="207608" y="241300"/>
                  </a:lnTo>
                  <a:lnTo>
                    <a:pt x="223537" y="242569"/>
                  </a:lnTo>
                  <a:lnTo>
                    <a:pt x="223537" y="231139"/>
                  </a:lnTo>
                  <a:lnTo>
                    <a:pt x="207608" y="229869"/>
                  </a:lnTo>
                  <a:close/>
                </a:path>
                <a:path w="413384" h="417830">
                  <a:moveTo>
                    <a:pt x="304775" y="222250"/>
                  </a:moveTo>
                  <a:lnTo>
                    <a:pt x="304775" y="233679"/>
                  </a:lnTo>
                  <a:lnTo>
                    <a:pt x="315394" y="234950"/>
                  </a:lnTo>
                  <a:lnTo>
                    <a:pt x="315394" y="224789"/>
                  </a:lnTo>
                  <a:lnTo>
                    <a:pt x="304775" y="222250"/>
                  </a:lnTo>
                  <a:close/>
                </a:path>
                <a:path w="413384" h="417830">
                  <a:moveTo>
                    <a:pt x="282474" y="218439"/>
                  </a:moveTo>
                  <a:lnTo>
                    <a:pt x="282474" y="229869"/>
                  </a:lnTo>
                  <a:lnTo>
                    <a:pt x="296810" y="232409"/>
                  </a:lnTo>
                  <a:lnTo>
                    <a:pt x="296810" y="222250"/>
                  </a:lnTo>
                  <a:lnTo>
                    <a:pt x="282474" y="218439"/>
                  </a:lnTo>
                  <a:close/>
                </a:path>
                <a:path w="413384" h="417830">
                  <a:moveTo>
                    <a:pt x="122654" y="217169"/>
                  </a:moveTo>
                  <a:lnTo>
                    <a:pt x="113096" y="219709"/>
                  </a:lnTo>
                  <a:lnTo>
                    <a:pt x="113096" y="229869"/>
                  </a:lnTo>
                  <a:lnTo>
                    <a:pt x="118405" y="229869"/>
                  </a:lnTo>
                  <a:lnTo>
                    <a:pt x="122654" y="228600"/>
                  </a:lnTo>
                  <a:lnTo>
                    <a:pt x="122654" y="217169"/>
                  </a:lnTo>
                  <a:close/>
                </a:path>
                <a:path w="413384" h="417830">
                  <a:moveTo>
                    <a:pt x="257519" y="214629"/>
                  </a:moveTo>
                  <a:lnTo>
                    <a:pt x="257519" y="224789"/>
                  </a:lnTo>
                  <a:lnTo>
                    <a:pt x="264952" y="226059"/>
                  </a:lnTo>
                  <a:lnTo>
                    <a:pt x="274510" y="228600"/>
                  </a:lnTo>
                  <a:lnTo>
                    <a:pt x="274510" y="217169"/>
                  </a:lnTo>
                  <a:lnTo>
                    <a:pt x="264952" y="215900"/>
                  </a:lnTo>
                  <a:lnTo>
                    <a:pt x="257519" y="214629"/>
                  </a:lnTo>
                  <a:close/>
                </a:path>
                <a:path w="413384" h="417830">
                  <a:moveTo>
                    <a:pt x="139644" y="213359"/>
                  </a:moveTo>
                  <a:lnTo>
                    <a:pt x="136989" y="213359"/>
                  </a:lnTo>
                  <a:lnTo>
                    <a:pt x="134334" y="214629"/>
                  </a:lnTo>
                  <a:lnTo>
                    <a:pt x="132741" y="214629"/>
                  </a:lnTo>
                  <a:lnTo>
                    <a:pt x="130087" y="215900"/>
                  </a:lnTo>
                  <a:lnTo>
                    <a:pt x="128494" y="215900"/>
                  </a:lnTo>
                  <a:lnTo>
                    <a:pt x="128494" y="226059"/>
                  </a:lnTo>
                  <a:lnTo>
                    <a:pt x="134334" y="226059"/>
                  </a:lnTo>
                  <a:lnTo>
                    <a:pt x="139644" y="224789"/>
                  </a:lnTo>
                  <a:lnTo>
                    <a:pt x="139644" y="213359"/>
                  </a:lnTo>
                  <a:close/>
                </a:path>
                <a:path w="413384" h="417830">
                  <a:moveTo>
                    <a:pt x="156635" y="209550"/>
                  </a:moveTo>
                  <a:lnTo>
                    <a:pt x="144953" y="210819"/>
                  </a:lnTo>
                  <a:lnTo>
                    <a:pt x="144953" y="223519"/>
                  </a:lnTo>
                  <a:lnTo>
                    <a:pt x="150794" y="222250"/>
                  </a:lnTo>
                  <a:lnTo>
                    <a:pt x="156635" y="219709"/>
                  </a:lnTo>
                  <a:lnTo>
                    <a:pt x="156635" y="209550"/>
                  </a:lnTo>
                  <a:close/>
                </a:path>
                <a:path w="413384" h="417830">
                  <a:moveTo>
                    <a:pt x="232032" y="209550"/>
                  </a:moveTo>
                  <a:lnTo>
                    <a:pt x="232032" y="220979"/>
                  </a:lnTo>
                  <a:lnTo>
                    <a:pt x="249555" y="223519"/>
                  </a:lnTo>
                  <a:lnTo>
                    <a:pt x="249555" y="212089"/>
                  </a:lnTo>
                  <a:lnTo>
                    <a:pt x="232032" y="209550"/>
                  </a:lnTo>
                  <a:close/>
                </a:path>
                <a:path w="413384" h="417830">
                  <a:moveTo>
                    <a:pt x="207608" y="204469"/>
                  </a:moveTo>
                  <a:lnTo>
                    <a:pt x="207608" y="217169"/>
                  </a:lnTo>
                  <a:lnTo>
                    <a:pt x="223537" y="219709"/>
                  </a:lnTo>
                  <a:lnTo>
                    <a:pt x="223537" y="207009"/>
                  </a:lnTo>
                  <a:lnTo>
                    <a:pt x="207608" y="204469"/>
                  </a:lnTo>
                  <a:close/>
                </a:path>
                <a:path w="413384" h="417830">
                  <a:moveTo>
                    <a:pt x="172032" y="204469"/>
                  </a:moveTo>
                  <a:lnTo>
                    <a:pt x="161945" y="207009"/>
                  </a:lnTo>
                  <a:lnTo>
                    <a:pt x="161945" y="218439"/>
                  </a:lnTo>
                  <a:lnTo>
                    <a:pt x="172032" y="217169"/>
                  </a:lnTo>
                  <a:lnTo>
                    <a:pt x="172032" y="204469"/>
                  </a:lnTo>
                  <a:close/>
                </a:path>
                <a:path w="413384" h="417830">
                  <a:moveTo>
                    <a:pt x="304775" y="201929"/>
                  </a:moveTo>
                  <a:lnTo>
                    <a:pt x="304775" y="212089"/>
                  </a:lnTo>
                  <a:lnTo>
                    <a:pt x="315394" y="214629"/>
                  </a:lnTo>
                  <a:lnTo>
                    <a:pt x="315394" y="204469"/>
                  </a:lnTo>
                  <a:lnTo>
                    <a:pt x="304775" y="201929"/>
                  </a:lnTo>
                  <a:close/>
                </a:path>
                <a:path w="413384" h="417830">
                  <a:moveTo>
                    <a:pt x="282474" y="196850"/>
                  </a:moveTo>
                  <a:lnTo>
                    <a:pt x="282474" y="207009"/>
                  </a:lnTo>
                  <a:lnTo>
                    <a:pt x="296810" y="210819"/>
                  </a:lnTo>
                  <a:lnTo>
                    <a:pt x="296810" y="199389"/>
                  </a:lnTo>
                  <a:lnTo>
                    <a:pt x="282474" y="196850"/>
                  </a:lnTo>
                  <a:close/>
                </a:path>
                <a:path w="413384" h="417830">
                  <a:moveTo>
                    <a:pt x="122654" y="194309"/>
                  </a:moveTo>
                  <a:lnTo>
                    <a:pt x="113096" y="198119"/>
                  </a:lnTo>
                  <a:lnTo>
                    <a:pt x="113096" y="209550"/>
                  </a:lnTo>
                  <a:lnTo>
                    <a:pt x="118405" y="207009"/>
                  </a:lnTo>
                  <a:lnTo>
                    <a:pt x="122654" y="205739"/>
                  </a:lnTo>
                  <a:lnTo>
                    <a:pt x="122654" y="194309"/>
                  </a:lnTo>
                  <a:close/>
                </a:path>
                <a:path w="413384" h="417830">
                  <a:moveTo>
                    <a:pt x="257519" y="191769"/>
                  </a:moveTo>
                  <a:lnTo>
                    <a:pt x="257519" y="203200"/>
                  </a:lnTo>
                  <a:lnTo>
                    <a:pt x="264952" y="204469"/>
                  </a:lnTo>
                  <a:lnTo>
                    <a:pt x="274510" y="207009"/>
                  </a:lnTo>
                  <a:lnTo>
                    <a:pt x="274510" y="195579"/>
                  </a:lnTo>
                  <a:lnTo>
                    <a:pt x="264952" y="193039"/>
                  </a:lnTo>
                  <a:lnTo>
                    <a:pt x="257519" y="191769"/>
                  </a:lnTo>
                  <a:close/>
                </a:path>
                <a:path w="413384" h="417830">
                  <a:moveTo>
                    <a:pt x="139644" y="190500"/>
                  </a:moveTo>
                  <a:lnTo>
                    <a:pt x="134334" y="191769"/>
                  </a:lnTo>
                  <a:lnTo>
                    <a:pt x="131679" y="193039"/>
                  </a:lnTo>
                  <a:lnTo>
                    <a:pt x="128494" y="193039"/>
                  </a:lnTo>
                  <a:lnTo>
                    <a:pt x="128494" y="204469"/>
                  </a:lnTo>
                  <a:lnTo>
                    <a:pt x="131679" y="204469"/>
                  </a:lnTo>
                  <a:lnTo>
                    <a:pt x="134334" y="203200"/>
                  </a:lnTo>
                  <a:lnTo>
                    <a:pt x="139644" y="201929"/>
                  </a:lnTo>
                  <a:lnTo>
                    <a:pt x="139644" y="190500"/>
                  </a:lnTo>
                  <a:close/>
                </a:path>
                <a:path w="413384" h="417830">
                  <a:moveTo>
                    <a:pt x="156635" y="185419"/>
                  </a:moveTo>
                  <a:lnTo>
                    <a:pt x="144953" y="189229"/>
                  </a:lnTo>
                  <a:lnTo>
                    <a:pt x="144953" y="200659"/>
                  </a:lnTo>
                  <a:lnTo>
                    <a:pt x="156635" y="198119"/>
                  </a:lnTo>
                  <a:lnTo>
                    <a:pt x="156635" y="185419"/>
                  </a:lnTo>
                  <a:close/>
                </a:path>
                <a:path w="413384" h="417830">
                  <a:moveTo>
                    <a:pt x="232032" y="186689"/>
                  </a:moveTo>
                  <a:lnTo>
                    <a:pt x="232032" y="198119"/>
                  </a:lnTo>
                  <a:lnTo>
                    <a:pt x="249555" y="200659"/>
                  </a:lnTo>
                  <a:lnTo>
                    <a:pt x="249555" y="190500"/>
                  </a:lnTo>
                  <a:lnTo>
                    <a:pt x="232032" y="186689"/>
                  </a:lnTo>
                  <a:close/>
                </a:path>
                <a:path w="413384" h="417830">
                  <a:moveTo>
                    <a:pt x="172032" y="181609"/>
                  </a:moveTo>
                  <a:lnTo>
                    <a:pt x="161945" y="184150"/>
                  </a:lnTo>
                  <a:lnTo>
                    <a:pt x="161945" y="196850"/>
                  </a:lnTo>
                  <a:lnTo>
                    <a:pt x="172032" y="193039"/>
                  </a:lnTo>
                  <a:lnTo>
                    <a:pt x="172032" y="181609"/>
                  </a:lnTo>
                  <a:close/>
                </a:path>
                <a:path w="413384" h="417830">
                  <a:moveTo>
                    <a:pt x="207608" y="181609"/>
                  </a:moveTo>
                  <a:lnTo>
                    <a:pt x="207608" y="193039"/>
                  </a:lnTo>
                  <a:lnTo>
                    <a:pt x="223537" y="196850"/>
                  </a:lnTo>
                  <a:lnTo>
                    <a:pt x="223537" y="185419"/>
                  </a:lnTo>
                  <a:lnTo>
                    <a:pt x="207608" y="181609"/>
                  </a:lnTo>
                  <a:close/>
                </a:path>
                <a:path w="413384" h="417830">
                  <a:moveTo>
                    <a:pt x="304775" y="181609"/>
                  </a:moveTo>
                  <a:lnTo>
                    <a:pt x="304775" y="191769"/>
                  </a:lnTo>
                  <a:lnTo>
                    <a:pt x="315394" y="194309"/>
                  </a:lnTo>
                  <a:lnTo>
                    <a:pt x="315394" y="184150"/>
                  </a:lnTo>
                  <a:lnTo>
                    <a:pt x="304775" y="181609"/>
                  </a:lnTo>
                  <a:close/>
                </a:path>
                <a:path w="413384" h="417830">
                  <a:moveTo>
                    <a:pt x="282474" y="176529"/>
                  </a:moveTo>
                  <a:lnTo>
                    <a:pt x="282474" y="186689"/>
                  </a:lnTo>
                  <a:lnTo>
                    <a:pt x="296810" y="190500"/>
                  </a:lnTo>
                  <a:lnTo>
                    <a:pt x="296810" y="179069"/>
                  </a:lnTo>
                  <a:lnTo>
                    <a:pt x="282474" y="176529"/>
                  </a:lnTo>
                  <a:close/>
                </a:path>
                <a:path w="413384" h="417830">
                  <a:moveTo>
                    <a:pt x="122654" y="173989"/>
                  </a:moveTo>
                  <a:lnTo>
                    <a:pt x="118405" y="173989"/>
                  </a:lnTo>
                  <a:lnTo>
                    <a:pt x="113096" y="176529"/>
                  </a:lnTo>
                  <a:lnTo>
                    <a:pt x="113096" y="187959"/>
                  </a:lnTo>
                  <a:lnTo>
                    <a:pt x="118405" y="185419"/>
                  </a:lnTo>
                  <a:lnTo>
                    <a:pt x="122654" y="185419"/>
                  </a:lnTo>
                  <a:lnTo>
                    <a:pt x="122654" y="173989"/>
                  </a:lnTo>
                  <a:close/>
                </a:path>
                <a:path w="413384" h="417830">
                  <a:moveTo>
                    <a:pt x="257519" y="170179"/>
                  </a:moveTo>
                  <a:lnTo>
                    <a:pt x="257519" y="181609"/>
                  </a:lnTo>
                  <a:lnTo>
                    <a:pt x="264952" y="182879"/>
                  </a:lnTo>
                  <a:lnTo>
                    <a:pt x="274510" y="185419"/>
                  </a:lnTo>
                  <a:lnTo>
                    <a:pt x="274510" y="173989"/>
                  </a:lnTo>
                  <a:lnTo>
                    <a:pt x="264952" y="172719"/>
                  </a:lnTo>
                  <a:lnTo>
                    <a:pt x="257519" y="170179"/>
                  </a:lnTo>
                  <a:close/>
                </a:path>
                <a:path w="413384" h="417830">
                  <a:moveTo>
                    <a:pt x="139644" y="167639"/>
                  </a:moveTo>
                  <a:lnTo>
                    <a:pt x="134334" y="170179"/>
                  </a:lnTo>
                  <a:lnTo>
                    <a:pt x="131679" y="170179"/>
                  </a:lnTo>
                  <a:lnTo>
                    <a:pt x="128494" y="171450"/>
                  </a:lnTo>
                  <a:lnTo>
                    <a:pt x="128494" y="182879"/>
                  </a:lnTo>
                  <a:lnTo>
                    <a:pt x="131679" y="181609"/>
                  </a:lnTo>
                  <a:lnTo>
                    <a:pt x="134334" y="181609"/>
                  </a:lnTo>
                  <a:lnTo>
                    <a:pt x="139644" y="179069"/>
                  </a:lnTo>
                  <a:lnTo>
                    <a:pt x="139644" y="167639"/>
                  </a:lnTo>
                  <a:close/>
                </a:path>
                <a:path w="413384" h="417830">
                  <a:moveTo>
                    <a:pt x="232032" y="163829"/>
                  </a:moveTo>
                  <a:lnTo>
                    <a:pt x="232032" y="175259"/>
                  </a:lnTo>
                  <a:lnTo>
                    <a:pt x="249555" y="179069"/>
                  </a:lnTo>
                  <a:lnTo>
                    <a:pt x="249555" y="167639"/>
                  </a:lnTo>
                  <a:lnTo>
                    <a:pt x="232032" y="163829"/>
                  </a:lnTo>
                  <a:close/>
                </a:path>
                <a:path w="413384" h="417830">
                  <a:moveTo>
                    <a:pt x="156635" y="162559"/>
                  </a:moveTo>
                  <a:lnTo>
                    <a:pt x="150794" y="165100"/>
                  </a:lnTo>
                  <a:lnTo>
                    <a:pt x="144953" y="166369"/>
                  </a:lnTo>
                  <a:lnTo>
                    <a:pt x="144953" y="177800"/>
                  </a:lnTo>
                  <a:lnTo>
                    <a:pt x="156635" y="173989"/>
                  </a:lnTo>
                  <a:lnTo>
                    <a:pt x="156635" y="162559"/>
                  </a:lnTo>
                  <a:close/>
                </a:path>
                <a:path w="413384" h="417830">
                  <a:moveTo>
                    <a:pt x="172032" y="158750"/>
                  </a:moveTo>
                  <a:lnTo>
                    <a:pt x="161945" y="161289"/>
                  </a:lnTo>
                  <a:lnTo>
                    <a:pt x="161945" y="173989"/>
                  </a:lnTo>
                  <a:lnTo>
                    <a:pt x="172032" y="170179"/>
                  </a:lnTo>
                  <a:lnTo>
                    <a:pt x="172032" y="158750"/>
                  </a:lnTo>
                  <a:close/>
                </a:path>
                <a:path w="413384" h="417830">
                  <a:moveTo>
                    <a:pt x="207608" y="158750"/>
                  </a:moveTo>
                  <a:lnTo>
                    <a:pt x="207608" y="170179"/>
                  </a:lnTo>
                  <a:lnTo>
                    <a:pt x="223537" y="173989"/>
                  </a:lnTo>
                  <a:lnTo>
                    <a:pt x="223537" y="162559"/>
                  </a:lnTo>
                  <a:lnTo>
                    <a:pt x="207608" y="158750"/>
                  </a:lnTo>
                  <a:close/>
                </a:path>
                <a:path w="413384" h="417830">
                  <a:moveTo>
                    <a:pt x="304775" y="160019"/>
                  </a:moveTo>
                  <a:lnTo>
                    <a:pt x="304775" y="171450"/>
                  </a:lnTo>
                  <a:lnTo>
                    <a:pt x="315394" y="173989"/>
                  </a:lnTo>
                  <a:lnTo>
                    <a:pt x="315394" y="162559"/>
                  </a:lnTo>
                  <a:lnTo>
                    <a:pt x="304775" y="160019"/>
                  </a:lnTo>
                  <a:close/>
                </a:path>
                <a:path w="413384" h="417830">
                  <a:moveTo>
                    <a:pt x="282474" y="154939"/>
                  </a:moveTo>
                  <a:lnTo>
                    <a:pt x="282474" y="165100"/>
                  </a:lnTo>
                  <a:lnTo>
                    <a:pt x="296810" y="168909"/>
                  </a:lnTo>
                  <a:lnTo>
                    <a:pt x="296810" y="158750"/>
                  </a:lnTo>
                  <a:lnTo>
                    <a:pt x="282474" y="154939"/>
                  </a:lnTo>
                  <a:close/>
                </a:path>
                <a:path w="413384" h="417830">
                  <a:moveTo>
                    <a:pt x="122654" y="151129"/>
                  </a:moveTo>
                  <a:lnTo>
                    <a:pt x="113096" y="154939"/>
                  </a:lnTo>
                  <a:lnTo>
                    <a:pt x="113096" y="165100"/>
                  </a:lnTo>
                  <a:lnTo>
                    <a:pt x="118405" y="162559"/>
                  </a:lnTo>
                  <a:lnTo>
                    <a:pt x="122654" y="162559"/>
                  </a:lnTo>
                  <a:lnTo>
                    <a:pt x="122654" y="151129"/>
                  </a:lnTo>
                  <a:close/>
                </a:path>
                <a:path w="413384" h="417830">
                  <a:moveTo>
                    <a:pt x="257519" y="148589"/>
                  </a:moveTo>
                  <a:lnTo>
                    <a:pt x="257519" y="158750"/>
                  </a:lnTo>
                  <a:lnTo>
                    <a:pt x="264952" y="161289"/>
                  </a:lnTo>
                  <a:lnTo>
                    <a:pt x="274510" y="162559"/>
                  </a:lnTo>
                  <a:lnTo>
                    <a:pt x="274510" y="152400"/>
                  </a:lnTo>
                  <a:lnTo>
                    <a:pt x="264952" y="149859"/>
                  </a:lnTo>
                  <a:lnTo>
                    <a:pt x="257519" y="148589"/>
                  </a:lnTo>
                  <a:close/>
                </a:path>
                <a:path w="413384" h="417830">
                  <a:moveTo>
                    <a:pt x="139644" y="146050"/>
                  </a:moveTo>
                  <a:lnTo>
                    <a:pt x="134334" y="147319"/>
                  </a:lnTo>
                  <a:lnTo>
                    <a:pt x="131679" y="148589"/>
                  </a:lnTo>
                  <a:lnTo>
                    <a:pt x="128494" y="148589"/>
                  </a:lnTo>
                  <a:lnTo>
                    <a:pt x="128494" y="160019"/>
                  </a:lnTo>
                  <a:lnTo>
                    <a:pt x="131679" y="158750"/>
                  </a:lnTo>
                  <a:lnTo>
                    <a:pt x="134334" y="158750"/>
                  </a:lnTo>
                  <a:lnTo>
                    <a:pt x="139644" y="156209"/>
                  </a:lnTo>
                  <a:lnTo>
                    <a:pt x="139644" y="146050"/>
                  </a:lnTo>
                  <a:close/>
                </a:path>
                <a:path w="413384" h="417830">
                  <a:moveTo>
                    <a:pt x="232032" y="140969"/>
                  </a:moveTo>
                  <a:lnTo>
                    <a:pt x="232032" y="152400"/>
                  </a:lnTo>
                  <a:lnTo>
                    <a:pt x="249555" y="156209"/>
                  </a:lnTo>
                  <a:lnTo>
                    <a:pt x="249555" y="146050"/>
                  </a:lnTo>
                  <a:lnTo>
                    <a:pt x="232032" y="140969"/>
                  </a:lnTo>
                  <a:close/>
                </a:path>
                <a:path w="413384" h="417830">
                  <a:moveTo>
                    <a:pt x="156635" y="139700"/>
                  </a:moveTo>
                  <a:lnTo>
                    <a:pt x="150794" y="140969"/>
                  </a:lnTo>
                  <a:lnTo>
                    <a:pt x="144953" y="143509"/>
                  </a:lnTo>
                  <a:lnTo>
                    <a:pt x="144953" y="154939"/>
                  </a:lnTo>
                  <a:lnTo>
                    <a:pt x="156635" y="152400"/>
                  </a:lnTo>
                  <a:lnTo>
                    <a:pt x="156635" y="139700"/>
                  </a:lnTo>
                  <a:close/>
                </a:path>
                <a:path w="413384" h="417830">
                  <a:moveTo>
                    <a:pt x="304775" y="140969"/>
                  </a:moveTo>
                  <a:lnTo>
                    <a:pt x="304775" y="149859"/>
                  </a:lnTo>
                  <a:lnTo>
                    <a:pt x="315394" y="153669"/>
                  </a:lnTo>
                  <a:lnTo>
                    <a:pt x="315394" y="143509"/>
                  </a:lnTo>
                  <a:lnTo>
                    <a:pt x="304775" y="140969"/>
                  </a:lnTo>
                  <a:close/>
                </a:path>
                <a:path w="413384" h="417830">
                  <a:moveTo>
                    <a:pt x="172032" y="134619"/>
                  </a:moveTo>
                  <a:lnTo>
                    <a:pt x="161945" y="137159"/>
                  </a:lnTo>
                  <a:lnTo>
                    <a:pt x="161945" y="149859"/>
                  </a:lnTo>
                  <a:lnTo>
                    <a:pt x="172032" y="146050"/>
                  </a:lnTo>
                  <a:lnTo>
                    <a:pt x="172032" y="134619"/>
                  </a:lnTo>
                  <a:close/>
                </a:path>
                <a:path w="413384" h="417830">
                  <a:moveTo>
                    <a:pt x="207608" y="134619"/>
                  </a:moveTo>
                  <a:lnTo>
                    <a:pt x="207608" y="146050"/>
                  </a:lnTo>
                  <a:lnTo>
                    <a:pt x="223537" y="149859"/>
                  </a:lnTo>
                  <a:lnTo>
                    <a:pt x="223537" y="138429"/>
                  </a:lnTo>
                  <a:lnTo>
                    <a:pt x="207608" y="134619"/>
                  </a:lnTo>
                  <a:close/>
                </a:path>
                <a:path w="413384" h="417830">
                  <a:moveTo>
                    <a:pt x="282474" y="133350"/>
                  </a:moveTo>
                  <a:lnTo>
                    <a:pt x="282474" y="144779"/>
                  </a:lnTo>
                  <a:lnTo>
                    <a:pt x="296810" y="148589"/>
                  </a:lnTo>
                  <a:lnTo>
                    <a:pt x="296810" y="137159"/>
                  </a:lnTo>
                  <a:lnTo>
                    <a:pt x="282474" y="133350"/>
                  </a:lnTo>
                  <a:close/>
                </a:path>
                <a:path w="413384" h="417830">
                  <a:moveTo>
                    <a:pt x="122654" y="129539"/>
                  </a:moveTo>
                  <a:lnTo>
                    <a:pt x="113096" y="133350"/>
                  </a:lnTo>
                  <a:lnTo>
                    <a:pt x="113096" y="143509"/>
                  </a:lnTo>
                  <a:lnTo>
                    <a:pt x="122654" y="140969"/>
                  </a:lnTo>
                  <a:lnTo>
                    <a:pt x="122654" y="129539"/>
                  </a:lnTo>
                  <a:close/>
                </a:path>
                <a:path w="413384" h="417830">
                  <a:moveTo>
                    <a:pt x="257519" y="125729"/>
                  </a:moveTo>
                  <a:lnTo>
                    <a:pt x="257519" y="137159"/>
                  </a:lnTo>
                  <a:lnTo>
                    <a:pt x="264952" y="139700"/>
                  </a:lnTo>
                  <a:lnTo>
                    <a:pt x="274510" y="142239"/>
                  </a:lnTo>
                  <a:lnTo>
                    <a:pt x="274510" y="130809"/>
                  </a:lnTo>
                  <a:lnTo>
                    <a:pt x="264952" y="128269"/>
                  </a:lnTo>
                  <a:lnTo>
                    <a:pt x="257519" y="125729"/>
                  </a:lnTo>
                  <a:close/>
                </a:path>
                <a:path w="413384" h="417830">
                  <a:moveTo>
                    <a:pt x="139644" y="123189"/>
                  </a:moveTo>
                  <a:lnTo>
                    <a:pt x="134334" y="124459"/>
                  </a:lnTo>
                  <a:lnTo>
                    <a:pt x="132741" y="125729"/>
                  </a:lnTo>
                  <a:lnTo>
                    <a:pt x="130087" y="127000"/>
                  </a:lnTo>
                  <a:lnTo>
                    <a:pt x="128494" y="127000"/>
                  </a:lnTo>
                  <a:lnTo>
                    <a:pt x="128494" y="138429"/>
                  </a:lnTo>
                  <a:lnTo>
                    <a:pt x="130087" y="137159"/>
                  </a:lnTo>
                  <a:lnTo>
                    <a:pt x="132741" y="137159"/>
                  </a:lnTo>
                  <a:lnTo>
                    <a:pt x="134334" y="135889"/>
                  </a:lnTo>
                  <a:lnTo>
                    <a:pt x="139644" y="134619"/>
                  </a:lnTo>
                  <a:lnTo>
                    <a:pt x="139644" y="123189"/>
                  </a:lnTo>
                  <a:close/>
                </a:path>
                <a:path w="413384" h="417830">
                  <a:moveTo>
                    <a:pt x="232032" y="118109"/>
                  </a:moveTo>
                  <a:lnTo>
                    <a:pt x="232032" y="129539"/>
                  </a:lnTo>
                  <a:lnTo>
                    <a:pt x="249555" y="134619"/>
                  </a:lnTo>
                  <a:lnTo>
                    <a:pt x="249555" y="123189"/>
                  </a:lnTo>
                  <a:lnTo>
                    <a:pt x="232032" y="118109"/>
                  </a:lnTo>
                  <a:close/>
                </a:path>
                <a:path w="413384" h="417830">
                  <a:moveTo>
                    <a:pt x="156635" y="116839"/>
                  </a:moveTo>
                  <a:lnTo>
                    <a:pt x="144953" y="121919"/>
                  </a:lnTo>
                  <a:lnTo>
                    <a:pt x="144953" y="133350"/>
                  </a:lnTo>
                  <a:lnTo>
                    <a:pt x="156635" y="128269"/>
                  </a:lnTo>
                  <a:lnTo>
                    <a:pt x="156635" y="116839"/>
                  </a:lnTo>
                  <a:close/>
                </a:path>
                <a:path w="413384" h="417830">
                  <a:moveTo>
                    <a:pt x="304775" y="119379"/>
                  </a:moveTo>
                  <a:lnTo>
                    <a:pt x="304775" y="129539"/>
                  </a:lnTo>
                  <a:lnTo>
                    <a:pt x="315394" y="133350"/>
                  </a:lnTo>
                  <a:lnTo>
                    <a:pt x="315394" y="123189"/>
                  </a:lnTo>
                  <a:lnTo>
                    <a:pt x="304775" y="119379"/>
                  </a:lnTo>
                  <a:close/>
                </a:path>
                <a:path w="413384" h="417830">
                  <a:moveTo>
                    <a:pt x="207608" y="111759"/>
                  </a:moveTo>
                  <a:lnTo>
                    <a:pt x="207608" y="123189"/>
                  </a:lnTo>
                  <a:lnTo>
                    <a:pt x="223537" y="128269"/>
                  </a:lnTo>
                  <a:lnTo>
                    <a:pt x="223537" y="115569"/>
                  </a:lnTo>
                  <a:lnTo>
                    <a:pt x="207608" y="111759"/>
                  </a:lnTo>
                  <a:close/>
                </a:path>
                <a:path w="413384" h="417830">
                  <a:moveTo>
                    <a:pt x="282474" y="111759"/>
                  </a:moveTo>
                  <a:lnTo>
                    <a:pt x="282474" y="123189"/>
                  </a:lnTo>
                  <a:lnTo>
                    <a:pt x="296810" y="128269"/>
                  </a:lnTo>
                  <a:lnTo>
                    <a:pt x="296810" y="116839"/>
                  </a:lnTo>
                  <a:lnTo>
                    <a:pt x="282474" y="111759"/>
                  </a:lnTo>
                  <a:close/>
                </a:path>
                <a:path w="413384" h="417830">
                  <a:moveTo>
                    <a:pt x="172032" y="111759"/>
                  </a:moveTo>
                  <a:lnTo>
                    <a:pt x="161945" y="115569"/>
                  </a:lnTo>
                  <a:lnTo>
                    <a:pt x="161945" y="127000"/>
                  </a:lnTo>
                  <a:lnTo>
                    <a:pt x="172032" y="123189"/>
                  </a:lnTo>
                  <a:lnTo>
                    <a:pt x="172032" y="111759"/>
                  </a:lnTo>
                  <a:close/>
                </a:path>
                <a:path w="413384" h="417830">
                  <a:moveTo>
                    <a:pt x="122654" y="107950"/>
                  </a:moveTo>
                  <a:lnTo>
                    <a:pt x="113096" y="111759"/>
                  </a:lnTo>
                  <a:lnTo>
                    <a:pt x="113096" y="121919"/>
                  </a:lnTo>
                  <a:lnTo>
                    <a:pt x="122654" y="119379"/>
                  </a:lnTo>
                  <a:lnTo>
                    <a:pt x="122654" y="107950"/>
                  </a:lnTo>
                  <a:close/>
                </a:path>
                <a:path w="413384" h="417830">
                  <a:moveTo>
                    <a:pt x="257519" y="104139"/>
                  </a:moveTo>
                  <a:lnTo>
                    <a:pt x="257519" y="115569"/>
                  </a:lnTo>
                  <a:lnTo>
                    <a:pt x="264952" y="118109"/>
                  </a:lnTo>
                  <a:lnTo>
                    <a:pt x="274510" y="120650"/>
                  </a:lnTo>
                  <a:lnTo>
                    <a:pt x="274510" y="109219"/>
                  </a:lnTo>
                  <a:lnTo>
                    <a:pt x="264952" y="106679"/>
                  </a:lnTo>
                  <a:lnTo>
                    <a:pt x="257519" y="104139"/>
                  </a:lnTo>
                  <a:close/>
                </a:path>
                <a:path w="413384" h="417830">
                  <a:moveTo>
                    <a:pt x="139644" y="101600"/>
                  </a:moveTo>
                  <a:lnTo>
                    <a:pt x="134334" y="102869"/>
                  </a:lnTo>
                  <a:lnTo>
                    <a:pt x="132741" y="104139"/>
                  </a:lnTo>
                  <a:lnTo>
                    <a:pt x="130087" y="104139"/>
                  </a:lnTo>
                  <a:lnTo>
                    <a:pt x="128494" y="105409"/>
                  </a:lnTo>
                  <a:lnTo>
                    <a:pt x="128494" y="116839"/>
                  </a:lnTo>
                  <a:lnTo>
                    <a:pt x="130087" y="115569"/>
                  </a:lnTo>
                  <a:lnTo>
                    <a:pt x="132741" y="115569"/>
                  </a:lnTo>
                  <a:lnTo>
                    <a:pt x="134334" y="114300"/>
                  </a:lnTo>
                  <a:lnTo>
                    <a:pt x="139644" y="111759"/>
                  </a:lnTo>
                  <a:lnTo>
                    <a:pt x="139644" y="101600"/>
                  </a:lnTo>
                  <a:close/>
                </a:path>
                <a:path w="413384" h="417830">
                  <a:moveTo>
                    <a:pt x="232032" y="96519"/>
                  </a:moveTo>
                  <a:lnTo>
                    <a:pt x="232032" y="107950"/>
                  </a:lnTo>
                  <a:lnTo>
                    <a:pt x="249555" y="113029"/>
                  </a:lnTo>
                  <a:lnTo>
                    <a:pt x="249555" y="101600"/>
                  </a:lnTo>
                  <a:lnTo>
                    <a:pt x="232032" y="96519"/>
                  </a:lnTo>
                  <a:close/>
                </a:path>
                <a:path w="413384" h="417830">
                  <a:moveTo>
                    <a:pt x="304775" y="99059"/>
                  </a:moveTo>
                  <a:lnTo>
                    <a:pt x="304775" y="109219"/>
                  </a:lnTo>
                  <a:lnTo>
                    <a:pt x="315394" y="111759"/>
                  </a:lnTo>
                  <a:lnTo>
                    <a:pt x="315394" y="102869"/>
                  </a:lnTo>
                  <a:lnTo>
                    <a:pt x="304775" y="99059"/>
                  </a:lnTo>
                  <a:close/>
                </a:path>
                <a:path w="413384" h="417830">
                  <a:moveTo>
                    <a:pt x="156635" y="95250"/>
                  </a:moveTo>
                  <a:lnTo>
                    <a:pt x="150794" y="96519"/>
                  </a:lnTo>
                  <a:lnTo>
                    <a:pt x="144953" y="99059"/>
                  </a:lnTo>
                  <a:lnTo>
                    <a:pt x="144953" y="110489"/>
                  </a:lnTo>
                  <a:lnTo>
                    <a:pt x="156635" y="105409"/>
                  </a:lnTo>
                  <a:lnTo>
                    <a:pt x="156635" y="95250"/>
                  </a:lnTo>
                  <a:close/>
                </a:path>
                <a:path w="413384" h="417830">
                  <a:moveTo>
                    <a:pt x="282474" y="90169"/>
                  </a:moveTo>
                  <a:lnTo>
                    <a:pt x="282474" y="101600"/>
                  </a:lnTo>
                  <a:lnTo>
                    <a:pt x="296810" y="106679"/>
                  </a:lnTo>
                  <a:lnTo>
                    <a:pt x="296810" y="96519"/>
                  </a:lnTo>
                  <a:lnTo>
                    <a:pt x="282474" y="90169"/>
                  </a:lnTo>
                  <a:close/>
                </a:path>
                <a:path w="413384" h="417830">
                  <a:moveTo>
                    <a:pt x="207608" y="88900"/>
                  </a:moveTo>
                  <a:lnTo>
                    <a:pt x="207608" y="100329"/>
                  </a:lnTo>
                  <a:lnTo>
                    <a:pt x="223537" y="105409"/>
                  </a:lnTo>
                  <a:lnTo>
                    <a:pt x="223537" y="93979"/>
                  </a:lnTo>
                  <a:lnTo>
                    <a:pt x="207608" y="88900"/>
                  </a:lnTo>
                  <a:close/>
                </a:path>
                <a:path w="413384" h="417830">
                  <a:moveTo>
                    <a:pt x="172032" y="88900"/>
                  </a:moveTo>
                  <a:lnTo>
                    <a:pt x="161945" y="92709"/>
                  </a:lnTo>
                  <a:lnTo>
                    <a:pt x="161945" y="104139"/>
                  </a:lnTo>
                  <a:lnTo>
                    <a:pt x="172032" y="100329"/>
                  </a:lnTo>
                  <a:lnTo>
                    <a:pt x="172032" y="88900"/>
                  </a:lnTo>
                  <a:close/>
                </a:path>
                <a:path w="413384" h="417830">
                  <a:moveTo>
                    <a:pt x="122654" y="85089"/>
                  </a:moveTo>
                  <a:lnTo>
                    <a:pt x="118405" y="87629"/>
                  </a:lnTo>
                  <a:lnTo>
                    <a:pt x="113096" y="88900"/>
                  </a:lnTo>
                  <a:lnTo>
                    <a:pt x="113096" y="100329"/>
                  </a:lnTo>
                  <a:lnTo>
                    <a:pt x="118405" y="97789"/>
                  </a:lnTo>
                  <a:lnTo>
                    <a:pt x="122654" y="96519"/>
                  </a:lnTo>
                  <a:lnTo>
                    <a:pt x="122654" y="85089"/>
                  </a:lnTo>
                  <a:close/>
                </a:path>
                <a:path w="413384" h="417830">
                  <a:moveTo>
                    <a:pt x="257519" y="81279"/>
                  </a:moveTo>
                  <a:lnTo>
                    <a:pt x="257519" y="92709"/>
                  </a:lnTo>
                  <a:lnTo>
                    <a:pt x="264952" y="96519"/>
                  </a:lnTo>
                  <a:lnTo>
                    <a:pt x="274510" y="99059"/>
                  </a:lnTo>
                  <a:lnTo>
                    <a:pt x="274510" y="87629"/>
                  </a:lnTo>
                  <a:lnTo>
                    <a:pt x="264952" y="85089"/>
                  </a:lnTo>
                  <a:lnTo>
                    <a:pt x="257519" y="81279"/>
                  </a:lnTo>
                  <a:close/>
                </a:path>
                <a:path w="413384" h="417830">
                  <a:moveTo>
                    <a:pt x="139644" y="77469"/>
                  </a:moveTo>
                  <a:lnTo>
                    <a:pt x="134334" y="80009"/>
                  </a:lnTo>
                  <a:lnTo>
                    <a:pt x="132741" y="81279"/>
                  </a:lnTo>
                  <a:lnTo>
                    <a:pt x="130087" y="82550"/>
                  </a:lnTo>
                  <a:lnTo>
                    <a:pt x="128494" y="82550"/>
                  </a:lnTo>
                  <a:lnTo>
                    <a:pt x="128494" y="93979"/>
                  </a:lnTo>
                  <a:lnTo>
                    <a:pt x="130087" y="93979"/>
                  </a:lnTo>
                  <a:lnTo>
                    <a:pt x="132741" y="92709"/>
                  </a:lnTo>
                  <a:lnTo>
                    <a:pt x="134334" y="91439"/>
                  </a:lnTo>
                  <a:lnTo>
                    <a:pt x="139644" y="88900"/>
                  </a:lnTo>
                  <a:lnTo>
                    <a:pt x="139644" y="77469"/>
                  </a:lnTo>
                  <a:close/>
                </a:path>
                <a:path w="413384" h="417830">
                  <a:moveTo>
                    <a:pt x="232032" y="72389"/>
                  </a:moveTo>
                  <a:lnTo>
                    <a:pt x="232032" y="85089"/>
                  </a:lnTo>
                  <a:lnTo>
                    <a:pt x="249555" y="90169"/>
                  </a:lnTo>
                  <a:lnTo>
                    <a:pt x="249555" y="78739"/>
                  </a:lnTo>
                  <a:lnTo>
                    <a:pt x="232032" y="72389"/>
                  </a:lnTo>
                  <a:close/>
                </a:path>
                <a:path w="413384" h="417830">
                  <a:moveTo>
                    <a:pt x="156635" y="71119"/>
                  </a:moveTo>
                  <a:lnTo>
                    <a:pt x="144953" y="76200"/>
                  </a:lnTo>
                  <a:lnTo>
                    <a:pt x="144953" y="87629"/>
                  </a:lnTo>
                  <a:lnTo>
                    <a:pt x="156635" y="82550"/>
                  </a:lnTo>
                  <a:lnTo>
                    <a:pt x="156635" y="71119"/>
                  </a:lnTo>
                  <a:close/>
                </a:path>
                <a:path w="413384" h="417830">
                  <a:moveTo>
                    <a:pt x="207608" y="64769"/>
                  </a:moveTo>
                  <a:lnTo>
                    <a:pt x="207608" y="76200"/>
                  </a:lnTo>
                  <a:lnTo>
                    <a:pt x="223537" y="81279"/>
                  </a:lnTo>
                  <a:lnTo>
                    <a:pt x="223537" y="69850"/>
                  </a:lnTo>
                  <a:lnTo>
                    <a:pt x="207608" y="64769"/>
                  </a:lnTo>
                  <a:close/>
                </a:path>
                <a:path w="413384" h="417830">
                  <a:moveTo>
                    <a:pt x="172032" y="64769"/>
                  </a:moveTo>
                  <a:lnTo>
                    <a:pt x="161945" y="68579"/>
                  </a:lnTo>
                  <a:lnTo>
                    <a:pt x="161945" y="80009"/>
                  </a:lnTo>
                  <a:lnTo>
                    <a:pt x="172032" y="76200"/>
                  </a:lnTo>
                  <a:lnTo>
                    <a:pt x="172032" y="64769"/>
                  </a:lnTo>
                  <a:close/>
                </a:path>
                <a:path w="413384" h="417830">
                  <a:moveTo>
                    <a:pt x="230794" y="19050"/>
                  </a:moveTo>
                  <a:lnTo>
                    <a:pt x="192210" y="19050"/>
                  </a:lnTo>
                  <a:lnTo>
                    <a:pt x="240527" y="38100"/>
                  </a:lnTo>
                  <a:lnTo>
                    <a:pt x="240527" y="46989"/>
                  </a:lnTo>
                  <a:lnTo>
                    <a:pt x="253803" y="46989"/>
                  </a:lnTo>
                  <a:lnTo>
                    <a:pt x="253803" y="29209"/>
                  </a:lnTo>
                  <a:lnTo>
                    <a:pt x="250085" y="26669"/>
                  </a:lnTo>
                  <a:lnTo>
                    <a:pt x="230794" y="1905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3073928" y="4654273"/>
              <a:ext cx="1723389" cy="340995"/>
            </a:xfrm>
            <a:custGeom>
              <a:avLst/>
              <a:gdLst/>
              <a:ahLst/>
              <a:cxnLst/>
              <a:rect l="l" t="t" r="r" b="b"/>
              <a:pathLst>
                <a:path w="1723389" h="340995">
                  <a:moveTo>
                    <a:pt x="1723374" y="0"/>
                  </a:moveTo>
                  <a:lnTo>
                    <a:pt x="0" y="0"/>
                  </a:lnTo>
                  <a:lnTo>
                    <a:pt x="0" y="340380"/>
                  </a:lnTo>
                  <a:lnTo>
                    <a:pt x="1723374" y="340380"/>
                  </a:lnTo>
                  <a:lnTo>
                    <a:pt x="1723374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073928" y="4654273"/>
              <a:ext cx="1723389" cy="340995"/>
            </a:xfrm>
            <a:custGeom>
              <a:avLst/>
              <a:gdLst/>
              <a:ahLst/>
              <a:cxnLst/>
              <a:rect l="l" t="t" r="r" b="b"/>
              <a:pathLst>
                <a:path w="1723389" h="340995">
                  <a:moveTo>
                    <a:pt x="0" y="0"/>
                  </a:moveTo>
                  <a:lnTo>
                    <a:pt x="1723375" y="0"/>
                  </a:lnTo>
                  <a:lnTo>
                    <a:pt x="1723375" y="340381"/>
                  </a:lnTo>
                  <a:lnTo>
                    <a:pt x="0" y="340381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1860331" y="0"/>
            <a:ext cx="10113010" cy="767080"/>
            <a:chOff x="1860331" y="0"/>
            <a:chExt cx="10113010" cy="767080"/>
          </a:xfrm>
        </p:grpSpPr>
        <p:sp>
          <p:nvSpPr>
            <p:cNvPr id="55" name="object 55"/>
            <p:cNvSpPr/>
            <p:nvPr/>
          </p:nvSpPr>
          <p:spPr>
            <a:xfrm>
              <a:off x="1861750" y="760412"/>
              <a:ext cx="2946400" cy="0"/>
            </a:xfrm>
            <a:custGeom>
              <a:avLst/>
              <a:gdLst/>
              <a:ahLst/>
              <a:cxnLst/>
              <a:rect l="l" t="t" r="r" b="b"/>
              <a:pathLst>
                <a:path w="2946400">
                  <a:moveTo>
                    <a:pt x="0" y="0"/>
                  </a:moveTo>
                  <a:lnTo>
                    <a:pt x="2945851" y="1"/>
                  </a:lnTo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1890053" y="738426"/>
              <a:ext cx="9407525" cy="5080"/>
            </a:xfrm>
            <a:custGeom>
              <a:avLst/>
              <a:gdLst/>
              <a:ahLst/>
              <a:cxnLst/>
              <a:rect l="l" t="t" r="r" b="b"/>
              <a:pathLst>
                <a:path w="9407525" h="5079">
                  <a:moveTo>
                    <a:pt x="0" y="0"/>
                  </a:moveTo>
                  <a:lnTo>
                    <a:pt x="9407207" y="0"/>
                  </a:lnTo>
                </a:path>
                <a:path w="9407525" h="5079">
                  <a:moveTo>
                    <a:pt x="0" y="4529"/>
                  </a:moveTo>
                  <a:lnTo>
                    <a:pt x="9407207" y="4529"/>
                  </a:lnTo>
                </a:path>
              </a:pathLst>
            </a:custGeom>
            <a:ln w="31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11294086" y="741362"/>
              <a:ext cx="675640" cy="0"/>
            </a:xfrm>
            <a:custGeom>
              <a:avLst/>
              <a:gdLst/>
              <a:ahLst/>
              <a:cxnLst/>
              <a:rect l="l" t="t" r="r" b="b"/>
              <a:pathLst>
                <a:path w="675640">
                  <a:moveTo>
                    <a:pt x="675491" y="1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11294086" y="738425"/>
              <a:ext cx="675640" cy="3175"/>
            </a:xfrm>
            <a:custGeom>
              <a:avLst/>
              <a:gdLst/>
              <a:ahLst/>
              <a:cxnLst/>
              <a:rect l="l" t="t" r="r" b="b"/>
              <a:pathLst>
                <a:path w="675640" h="3175">
                  <a:moveTo>
                    <a:pt x="0" y="0"/>
                  </a:moveTo>
                  <a:lnTo>
                    <a:pt x="675492" y="0"/>
                  </a:lnTo>
                </a:path>
                <a:path w="675640" h="3175">
                  <a:moveTo>
                    <a:pt x="0" y="3175"/>
                  </a:moveTo>
                  <a:lnTo>
                    <a:pt x="675492" y="3175"/>
                  </a:lnTo>
                </a:path>
              </a:pathLst>
            </a:custGeom>
            <a:ln w="3175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1863506" y="0"/>
              <a:ext cx="10106660" cy="692785"/>
            </a:xfrm>
            <a:custGeom>
              <a:avLst/>
              <a:gdLst/>
              <a:ahLst/>
              <a:cxnLst/>
              <a:rect l="l" t="t" r="r" b="b"/>
              <a:pathLst>
                <a:path w="10106660" h="692785">
                  <a:moveTo>
                    <a:pt x="0" y="115451"/>
                  </a:moveTo>
                  <a:lnTo>
                    <a:pt x="9072" y="70512"/>
                  </a:lnTo>
                  <a:lnTo>
                    <a:pt x="33814" y="33814"/>
                  </a:lnTo>
                  <a:lnTo>
                    <a:pt x="70512" y="9072"/>
                  </a:lnTo>
                  <a:lnTo>
                    <a:pt x="115450" y="0"/>
                  </a:lnTo>
                  <a:lnTo>
                    <a:pt x="9990622" y="0"/>
                  </a:lnTo>
                  <a:lnTo>
                    <a:pt x="10035560" y="9072"/>
                  </a:lnTo>
                  <a:lnTo>
                    <a:pt x="10072258" y="33814"/>
                  </a:lnTo>
                  <a:lnTo>
                    <a:pt x="10097000" y="70512"/>
                  </a:lnTo>
                  <a:lnTo>
                    <a:pt x="10106073" y="115451"/>
                  </a:lnTo>
                  <a:lnTo>
                    <a:pt x="10106073" y="577244"/>
                  </a:lnTo>
                  <a:lnTo>
                    <a:pt x="10097000" y="622183"/>
                  </a:lnTo>
                  <a:lnTo>
                    <a:pt x="10072258" y="658881"/>
                  </a:lnTo>
                  <a:lnTo>
                    <a:pt x="10035560" y="683623"/>
                  </a:lnTo>
                  <a:lnTo>
                    <a:pt x="9990622" y="692696"/>
                  </a:lnTo>
                  <a:lnTo>
                    <a:pt x="115450" y="692696"/>
                  </a:lnTo>
                  <a:lnTo>
                    <a:pt x="70512" y="683623"/>
                  </a:lnTo>
                  <a:lnTo>
                    <a:pt x="33814" y="658881"/>
                  </a:lnTo>
                  <a:lnTo>
                    <a:pt x="9072" y="622183"/>
                  </a:lnTo>
                  <a:lnTo>
                    <a:pt x="0" y="577244"/>
                  </a:lnTo>
                  <a:lnTo>
                    <a:pt x="0" y="115451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2042981" y="0"/>
              <a:ext cx="9704705" cy="739140"/>
            </a:xfrm>
            <a:custGeom>
              <a:avLst/>
              <a:gdLst/>
              <a:ahLst/>
              <a:cxnLst/>
              <a:rect l="l" t="t" r="r" b="b"/>
              <a:pathLst>
                <a:path w="9704705" h="739140">
                  <a:moveTo>
                    <a:pt x="9704172" y="0"/>
                  </a:moveTo>
                  <a:lnTo>
                    <a:pt x="0" y="0"/>
                  </a:lnTo>
                  <a:lnTo>
                    <a:pt x="0" y="738664"/>
                  </a:lnTo>
                  <a:lnTo>
                    <a:pt x="9704172" y="738664"/>
                  </a:lnTo>
                  <a:lnTo>
                    <a:pt x="9704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2042981" y="0"/>
              <a:ext cx="9704705" cy="739140"/>
            </a:xfrm>
            <a:custGeom>
              <a:avLst/>
              <a:gdLst/>
              <a:ahLst/>
              <a:cxnLst/>
              <a:rect l="l" t="t" r="r" b="b"/>
              <a:pathLst>
                <a:path w="9704705" h="739140">
                  <a:moveTo>
                    <a:pt x="0" y="0"/>
                  </a:moveTo>
                  <a:lnTo>
                    <a:pt x="9704173" y="0"/>
                  </a:lnTo>
                  <a:lnTo>
                    <a:pt x="9704173" y="738664"/>
                  </a:lnTo>
                  <a:lnTo>
                    <a:pt x="0" y="73866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2" name="object 62"/>
          <p:cNvSpPr txBox="1"/>
          <p:nvPr/>
        </p:nvSpPr>
        <p:spPr>
          <a:xfrm>
            <a:off x="2046156" y="19811"/>
            <a:ext cx="969835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5575" marR="148590" algn="ctr">
              <a:lnSpc>
                <a:spcPct val="101400"/>
              </a:lnSpc>
              <a:spcBef>
                <a:spcPts val="75"/>
              </a:spcBef>
            </a:pPr>
            <a:r>
              <a:rPr sz="1400" b="1" spc="-10" dirty="0">
                <a:latin typeface="Calibri"/>
                <a:cs typeface="Calibri"/>
              </a:rPr>
              <a:t>Внутриведомственное взаимодействие </a:t>
            </a:r>
            <a:r>
              <a:rPr sz="1400" b="1" dirty="0">
                <a:latin typeface="Calibri"/>
                <a:cs typeface="Calibri"/>
              </a:rPr>
              <a:t>в </a:t>
            </a:r>
            <a:r>
              <a:rPr sz="1400" b="1" spc="-10" dirty="0">
                <a:latin typeface="Calibri"/>
                <a:cs typeface="Calibri"/>
              </a:rPr>
              <a:t>электронном виде между </a:t>
            </a:r>
            <a:r>
              <a:rPr sz="1400" b="1" spc="-5" dirty="0">
                <a:latin typeface="Calibri"/>
                <a:cs typeface="Calibri"/>
              </a:rPr>
              <a:t>медицинскими организациями/ </a:t>
            </a:r>
            <a:r>
              <a:rPr sz="1400" b="1" spc="-10" dirty="0">
                <a:latin typeface="Calibri"/>
                <a:cs typeface="Calibri"/>
              </a:rPr>
              <a:t>подразделениями </a:t>
            </a:r>
            <a:r>
              <a:rPr sz="1400" b="1" dirty="0">
                <a:latin typeface="Calibri"/>
                <a:cs typeface="Calibri"/>
              </a:rPr>
              <a:t>в  </a:t>
            </a:r>
            <a:r>
              <a:rPr sz="1400" b="1" spc="-10" dirty="0">
                <a:latin typeface="Calibri"/>
                <a:cs typeface="Calibri"/>
              </a:rPr>
              <a:t>целях исполнения </a:t>
            </a:r>
            <a:r>
              <a:rPr sz="1400" b="1" spc="-5" dirty="0">
                <a:latin typeface="Calibri"/>
                <a:cs typeface="Calibri"/>
              </a:rPr>
              <a:t>перечня мероприятий </a:t>
            </a:r>
            <a:r>
              <a:rPr sz="1400" b="1" spc="-10" dirty="0">
                <a:latin typeface="Calibri"/>
                <a:cs typeface="Calibri"/>
              </a:rPr>
              <a:t>индивидуальных </a:t>
            </a:r>
            <a:r>
              <a:rPr sz="1400" b="1" spc="-5" dirty="0">
                <a:latin typeface="Calibri"/>
                <a:cs typeface="Calibri"/>
              </a:rPr>
              <a:t>программ </a:t>
            </a:r>
            <a:r>
              <a:rPr sz="1400" b="1" spc="-10" dirty="0">
                <a:latin typeface="Calibri"/>
                <a:cs typeface="Calibri"/>
              </a:rPr>
              <a:t>медицинской</a:t>
            </a:r>
            <a:r>
              <a:rPr sz="1400" b="1" spc="20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реабилитации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400" b="1" dirty="0">
                <a:latin typeface="Calibri"/>
                <a:cs typeface="Calibri"/>
              </a:rPr>
              <a:t>и </a:t>
            </a:r>
            <a:r>
              <a:rPr sz="1400" b="1" spc="-5" dirty="0">
                <a:latin typeface="Calibri"/>
                <a:cs typeface="Calibri"/>
              </a:rPr>
              <a:t>абилитации </a:t>
            </a:r>
            <a:r>
              <a:rPr sz="1400" b="1" spc="-10" dirty="0">
                <a:latin typeface="Calibri"/>
                <a:cs typeface="Calibri"/>
              </a:rPr>
              <a:t>(ИПМРА)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пациентов.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1643903" y="6394196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29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58412" y="160693"/>
            <a:ext cx="590328" cy="555226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3073928" y="4678150"/>
            <a:ext cx="1723389" cy="310515"/>
          </a:xfrm>
          <a:prstGeom prst="rect">
            <a:avLst/>
          </a:prstGeom>
          <a:solidFill>
            <a:srgbClr val="4472C4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050"/>
              </a:lnSpc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Региональная</a:t>
            </a:r>
            <a:r>
              <a:rPr sz="9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медицинская</a:t>
            </a:r>
            <a:endParaRPr sz="9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Организация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1</a:t>
            </a:r>
            <a:r>
              <a:rPr sz="9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3068463" y="3291178"/>
            <a:ext cx="1735455" cy="370205"/>
            <a:chOff x="3068463" y="3291178"/>
            <a:chExt cx="1735455" cy="370205"/>
          </a:xfrm>
        </p:grpSpPr>
        <p:sp>
          <p:nvSpPr>
            <p:cNvPr id="67" name="object 67"/>
            <p:cNvSpPr/>
            <p:nvPr/>
          </p:nvSpPr>
          <p:spPr>
            <a:xfrm>
              <a:off x="3074813" y="3297528"/>
              <a:ext cx="1722755" cy="357505"/>
            </a:xfrm>
            <a:custGeom>
              <a:avLst/>
              <a:gdLst/>
              <a:ahLst/>
              <a:cxnLst/>
              <a:rect l="l" t="t" r="r" b="b"/>
              <a:pathLst>
                <a:path w="1722754" h="357504">
                  <a:moveTo>
                    <a:pt x="1722489" y="0"/>
                  </a:moveTo>
                  <a:lnTo>
                    <a:pt x="0" y="0"/>
                  </a:lnTo>
                  <a:lnTo>
                    <a:pt x="0" y="357063"/>
                  </a:lnTo>
                  <a:lnTo>
                    <a:pt x="1722489" y="357063"/>
                  </a:lnTo>
                  <a:lnTo>
                    <a:pt x="1722489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3074813" y="3297528"/>
              <a:ext cx="1722755" cy="357505"/>
            </a:xfrm>
            <a:custGeom>
              <a:avLst/>
              <a:gdLst/>
              <a:ahLst/>
              <a:cxnLst/>
              <a:rect l="l" t="t" r="r" b="b"/>
              <a:pathLst>
                <a:path w="1722754" h="357504">
                  <a:moveTo>
                    <a:pt x="0" y="0"/>
                  </a:moveTo>
                  <a:lnTo>
                    <a:pt x="1722490" y="0"/>
                  </a:lnTo>
                  <a:lnTo>
                    <a:pt x="1722490" y="357064"/>
                  </a:lnTo>
                  <a:lnTo>
                    <a:pt x="0" y="357064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3081163" y="3314191"/>
            <a:ext cx="1716405" cy="3028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55600" marR="177800" indent="-176530">
              <a:lnSpc>
                <a:spcPct val="102200"/>
              </a:lnSpc>
              <a:spcBef>
                <a:spcPts val="75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Региональная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медицинская  Организация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sz="9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3102785" y="1812665"/>
            <a:ext cx="1684020" cy="342900"/>
          </a:xfrm>
          <a:prstGeom prst="rect">
            <a:avLst/>
          </a:prstGeom>
          <a:solidFill>
            <a:srgbClr val="4472C4"/>
          </a:solidFill>
          <a:ln w="12700">
            <a:solidFill>
              <a:srgbClr val="2F528F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342265" marR="158115" indent="-176530">
              <a:lnSpc>
                <a:spcPct val="102200"/>
              </a:lnSpc>
              <a:spcBef>
                <a:spcPts val="140"/>
              </a:spcBef>
            </a:pP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Региональная</a:t>
            </a:r>
            <a:r>
              <a:rPr sz="9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медицинская  Организация </a:t>
            </a:r>
            <a:r>
              <a:rPr sz="900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r>
              <a:rPr sz="900" spc="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900" spc="-5" dirty="0">
                <a:solidFill>
                  <a:srgbClr val="FFFFFF"/>
                </a:solidFill>
                <a:latin typeface="Calibri"/>
                <a:cs typeface="Calibri"/>
              </a:rPr>
              <a:t>этап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2707619" y="1850478"/>
            <a:ext cx="4378325" cy="3790950"/>
            <a:chOff x="2707619" y="1850478"/>
            <a:chExt cx="4378325" cy="3790950"/>
          </a:xfrm>
        </p:grpSpPr>
        <p:sp>
          <p:nvSpPr>
            <p:cNvPr id="72" name="object 72"/>
            <p:cNvSpPr/>
            <p:nvPr/>
          </p:nvSpPr>
          <p:spPr>
            <a:xfrm>
              <a:off x="2787017" y="1864766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133246"/>
                  </a:moveTo>
                  <a:lnTo>
                    <a:pt x="6792" y="91130"/>
                  </a:lnTo>
                  <a:lnTo>
                    <a:pt x="25708" y="54552"/>
                  </a:lnTo>
                  <a:lnTo>
                    <a:pt x="54552" y="25708"/>
                  </a:lnTo>
                  <a:lnTo>
                    <a:pt x="91130" y="6792"/>
                  </a:lnTo>
                  <a:lnTo>
                    <a:pt x="133246" y="0"/>
                  </a:lnTo>
                  <a:lnTo>
                    <a:pt x="175362" y="6792"/>
                  </a:lnTo>
                  <a:lnTo>
                    <a:pt x="211940" y="25708"/>
                  </a:lnTo>
                  <a:lnTo>
                    <a:pt x="240784" y="54552"/>
                  </a:lnTo>
                  <a:lnTo>
                    <a:pt x="259700" y="91130"/>
                  </a:lnTo>
                  <a:lnTo>
                    <a:pt x="266493" y="133246"/>
                  </a:lnTo>
                  <a:lnTo>
                    <a:pt x="259700" y="175362"/>
                  </a:lnTo>
                  <a:lnTo>
                    <a:pt x="240784" y="211940"/>
                  </a:lnTo>
                  <a:lnTo>
                    <a:pt x="211940" y="240784"/>
                  </a:lnTo>
                  <a:lnTo>
                    <a:pt x="175362" y="259700"/>
                  </a:lnTo>
                  <a:lnTo>
                    <a:pt x="133246" y="266493"/>
                  </a:lnTo>
                  <a:lnTo>
                    <a:pt x="91130" y="259700"/>
                  </a:lnTo>
                  <a:lnTo>
                    <a:pt x="54552" y="240784"/>
                  </a:lnTo>
                  <a:lnTo>
                    <a:pt x="25708" y="211940"/>
                  </a:lnTo>
                  <a:lnTo>
                    <a:pt x="6792" y="175362"/>
                  </a:lnTo>
                  <a:lnTo>
                    <a:pt x="0" y="133246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2729971" y="3321334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133246"/>
                  </a:moveTo>
                  <a:lnTo>
                    <a:pt x="6792" y="91130"/>
                  </a:lnTo>
                  <a:lnTo>
                    <a:pt x="25708" y="54552"/>
                  </a:lnTo>
                  <a:lnTo>
                    <a:pt x="54552" y="25708"/>
                  </a:lnTo>
                  <a:lnTo>
                    <a:pt x="91130" y="6792"/>
                  </a:lnTo>
                  <a:lnTo>
                    <a:pt x="133246" y="0"/>
                  </a:lnTo>
                  <a:lnTo>
                    <a:pt x="175362" y="6792"/>
                  </a:lnTo>
                  <a:lnTo>
                    <a:pt x="211940" y="25708"/>
                  </a:lnTo>
                  <a:lnTo>
                    <a:pt x="240784" y="54552"/>
                  </a:lnTo>
                  <a:lnTo>
                    <a:pt x="259700" y="91130"/>
                  </a:lnTo>
                  <a:lnTo>
                    <a:pt x="266493" y="133246"/>
                  </a:lnTo>
                  <a:lnTo>
                    <a:pt x="259700" y="175362"/>
                  </a:lnTo>
                  <a:lnTo>
                    <a:pt x="240784" y="211940"/>
                  </a:lnTo>
                  <a:lnTo>
                    <a:pt x="211940" y="240784"/>
                  </a:lnTo>
                  <a:lnTo>
                    <a:pt x="175362" y="259700"/>
                  </a:lnTo>
                  <a:lnTo>
                    <a:pt x="133246" y="266493"/>
                  </a:lnTo>
                  <a:lnTo>
                    <a:pt x="91130" y="259700"/>
                  </a:lnTo>
                  <a:lnTo>
                    <a:pt x="54552" y="240784"/>
                  </a:lnTo>
                  <a:lnTo>
                    <a:pt x="25708" y="211940"/>
                  </a:lnTo>
                  <a:lnTo>
                    <a:pt x="6792" y="175362"/>
                  </a:lnTo>
                  <a:lnTo>
                    <a:pt x="0" y="133246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4505490" y="2135466"/>
              <a:ext cx="2580005" cy="2667000"/>
            </a:xfrm>
            <a:custGeom>
              <a:avLst/>
              <a:gdLst/>
              <a:ahLst/>
              <a:cxnLst/>
              <a:rect l="l" t="t" r="r" b="b"/>
              <a:pathLst>
                <a:path w="2580004" h="2667000">
                  <a:moveTo>
                    <a:pt x="2365298" y="25692"/>
                  </a:moveTo>
                  <a:lnTo>
                    <a:pt x="2352789" y="0"/>
                  </a:lnTo>
                  <a:lnTo>
                    <a:pt x="135788" y="1079373"/>
                  </a:lnTo>
                  <a:lnTo>
                    <a:pt x="123278" y="1053680"/>
                  </a:lnTo>
                  <a:lnTo>
                    <a:pt x="64973" y="1129741"/>
                  </a:lnTo>
                  <a:lnTo>
                    <a:pt x="160807" y="1130757"/>
                  </a:lnTo>
                  <a:lnTo>
                    <a:pt x="151345" y="1111313"/>
                  </a:lnTo>
                  <a:lnTo>
                    <a:pt x="148297" y="1105065"/>
                  </a:lnTo>
                  <a:lnTo>
                    <a:pt x="2365298" y="25692"/>
                  </a:lnTo>
                  <a:close/>
                </a:path>
                <a:path w="2580004" h="2667000">
                  <a:moveTo>
                    <a:pt x="2544419" y="145669"/>
                  </a:moveTo>
                  <a:lnTo>
                    <a:pt x="2525039" y="124675"/>
                  </a:lnTo>
                  <a:lnTo>
                    <a:pt x="2424125" y="217766"/>
                  </a:lnTo>
                  <a:lnTo>
                    <a:pt x="2449919" y="180327"/>
                  </a:lnTo>
                  <a:lnTo>
                    <a:pt x="2465070" y="158343"/>
                  </a:lnTo>
                  <a:lnTo>
                    <a:pt x="2369299" y="162204"/>
                  </a:lnTo>
                  <a:lnTo>
                    <a:pt x="2383091" y="187223"/>
                  </a:lnTo>
                  <a:lnTo>
                    <a:pt x="304546" y="1333157"/>
                  </a:lnTo>
                  <a:lnTo>
                    <a:pt x="318338" y="1358188"/>
                  </a:lnTo>
                  <a:lnTo>
                    <a:pt x="2396896" y="212255"/>
                  </a:lnTo>
                  <a:lnTo>
                    <a:pt x="2408085" y="232562"/>
                  </a:lnTo>
                  <a:lnTo>
                    <a:pt x="53327" y="2404745"/>
                  </a:lnTo>
                  <a:lnTo>
                    <a:pt x="33947" y="2383739"/>
                  </a:lnTo>
                  <a:lnTo>
                    <a:pt x="0" y="2473363"/>
                  </a:lnTo>
                  <a:lnTo>
                    <a:pt x="92075" y="2446744"/>
                  </a:lnTo>
                  <a:lnTo>
                    <a:pt x="81635" y="2435428"/>
                  </a:lnTo>
                  <a:lnTo>
                    <a:pt x="72694" y="2425738"/>
                  </a:lnTo>
                  <a:lnTo>
                    <a:pt x="2544419" y="145669"/>
                  </a:lnTo>
                  <a:close/>
                </a:path>
                <a:path w="2580004" h="2667000">
                  <a:moveTo>
                    <a:pt x="2579928" y="163753"/>
                  </a:moveTo>
                  <a:lnTo>
                    <a:pt x="2490584" y="198437"/>
                  </a:lnTo>
                  <a:lnTo>
                    <a:pt x="2511742" y="217639"/>
                  </a:lnTo>
                  <a:lnTo>
                    <a:pt x="307225" y="2647378"/>
                  </a:lnTo>
                  <a:lnTo>
                    <a:pt x="328396" y="2666581"/>
                  </a:lnTo>
                  <a:lnTo>
                    <a:pt x="2532913" y="236842"/>
                  </a:lnTo>
                  <a:lnTo>
                    <a:pt x="2554071" y="256044"/>
                  </a:lnTo>
                  <a:lnTo>
                    <a:pt x="2567800" y="207060"/>
                  </a:lnTo>
                  <a:lnTo>
                    <a:pt x="2579928" y="163753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782412" y="2186525"/>
              <a:ext cx="257810" cy="257810"/>
            </a:xfrm>
            <a:custGeom>
              <a:avLst/>
              <a:gdLst/>
              <a:ahLst/>
              <a:cxnLst/>
              <a:rect l="l" t="t" r="r" b="b"/>
              <a:pathLst>
                <a:path w="257810" h="257810">
                  <a:moveTo>
                    <a:pt x="0" y="128803"/>
                  </a:moveTo>
                  <a:lnTo>
                    <a:pt x="10122" y="78667"/>
                  </a:lnTo>
                  <a:lnTo>
                    <a:pt x="37725" y="37725"/>
                  </a:lnTo>
                  <a:lnTo>
                    <a:pt x="78667" y="10122"/>
                  </a:lnTo>
                  <a:lnTo>
                    <a:pt x="128803" y="0"/>
                  </a:lnTo>
                  <a:lnTo>
                    <a:pt x="178939" y="10122"/>
                  </a:lnTo>
                  <a:lnTo>
                    <a:pt x="219881" y="37725"/>
                  </a:lnTo>
                  <a:lnTo>
                    <a:pt x="247484" y="78667"/>
                  </a:lnTo>
                  <a:lnTo>
                    <a:pt x="257607" y="128803"/>
                  </a:lnTo>
                  <a:lnTo>
                    <a:pt x="247484" y="178939"/>
                  </a:lnTo>
                  <a:lnTo>
                    <a:pt x="219881" y="219881"/>
                  </a:lnTo>
                  <a:lnTo>
                    <a:pt x="178939" y="247484"/>
                  </a:lnTo>
                  <a:lnTo>
                    <a:pt x="128803" y="257607"/>
                  </a:lnTo>
                  <a:lnTo>
                    <a:pt x="78667" y="247484"/>
                  </a:lnTo>
                  <a:lnTo>
                    <a:pt x="37725" y="219881"/>
                  </a:lnTo>
                  <a:lnTo>
                    <a:pt x="10122" y="178939"/>
                  </a:lnTo>
                  <a:lnTo>
                    <a:pt x="0" y="128803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6" name="object 76"/>
            <p:cNvSpPr/>
            <p:nvPr/>
          </p:nvSpPr>
          <p:spPr>
            <a:xfrm>
              <a:off x="2721907" y="3661120"/>
              <a:ext cx="290195" cy="290195"/>
            </a:xfrm>
            <a:custGeom>
              <a:avLst/>
              <a:gdLst/>
              <a:ahLst/>
              <a:cxnLst/>
              <a:rect l="l" t="t" r="r" b="b"/>
              <a:pathLst>
                <a:path w="290194" h="290195">
                  <a:moveTo>
                    <a:pt x="0" y="144818"/>
                  </a:moveTo>
                  <a:lnTo>
                    <a:pt x="7382" y="99044"/>
                  </a:lnTo>
                  <a:lnTo>
                    <a:pt x="27941" y="59290"/>
                  </a:lnTo>
                  <a:lnTo>
                    <a:pt x="59290" y="27941"/>
                  </a:lnTo>
                  <a:lnTo>
                    <a:pt x="99044" y="7382"/>
                  </a:lnTo>
                  <a:lnTo>
                    <a:pt x="144818" y="0"/>
                  </a:lnTo>
                  <a:lnTo>
                    <a:pt x="190591" y="7382"/>
                  </a:lnTo>
                  <a:lnTo>
                    <a:pt x="230345" y="27941"/>
                  </a:lnTo>
                  <a:lnTo>
                    <a:pt x="261694" y="59290"/>
                  </a:lnTo>
                  <a:lnTo>
                    <a:pt x="282253" y="99044"/>
                  </a:lnTo>
                  <a:lnTo>
                    <a:pt x="289636" y="144818"/>
                  </a:lnTo>
                  <a:lnTo>
                    <a:pt x="282253" y="190591"/>
                  </a:lnTo>
                  <a:lnTo>
                    <a:pt x="261694" y="230345"/>
                  </a:lnTo>
                  <a:lnTo>
                    <a:pt x="230345" y="261694"/>
                  </a:lnTo>
                  <a:lnTo>
                    <a:pt x="190591" y="282253"/>
                  </a:lnTo>
                  <a:lnTo>
                    <a:pt x="144818" y="289636"/>
                  </a:lnTo>
                  <a:lnTo>
                    <a:pt x="99044" y="282253"/>
                  </a:lnTo>
                  <a:lnTo>
                    <a:pt x="59290" y="261694"/>
                  </a:lnTo>
                  <a:lnTo>
                    <a:pt x="27941" y="230345"/>
                  </a:lnTo>
                  <a:lnTo>
                    <a:pt x="7382" y="190591"/>
                  </a:lnTo>
                  <a:lnTo>
                    <a:pt x="0" y="144818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7" name="object 77"/>
            <p:cNvSpPr/>
            <p:nvPr/>
          </p:nvSpPr>
          <p:spPr>
            <a:xfrm>
              <a:off x="2742566" y="5024559"/>
              <a:ext cx="270510" cy="270510"/>
            </a:xfrm>
            <a:custGeom>
              <a:avLst/>
              <a:gdLst/>
              <a:ahLst/>
              <a:cxnLst/>
              <a:rect l="l" t="t" r="r" b="b"/>
              <a:pathLst>
                <a:path w="270510" h="270510">
                  <a:moveTo>
                    <a:pt x="0" y="135157"/>
                  </a:moveTo>
                  <a:lnTo>
                    <a:pt x="6890" y="92436"/>
                  </a:lnTo>
                  <a:lnTo>
                    <a:pt x="26077" y="55335"/>
                  </a:lnTo>
                  <a:lnTo>
                    <a:pt x="55335" y="26077"/>
                  </a:lnTo>
                  <a:lnTo>
                    <a:pt x="92436" y="6890"/>
                  </a:lnTo>
                  <a:lnTo>
                    <a:pt x="135157" y="0"/>
                  </a:lnTo>
                  <a:lnTo>
                    <a:pt x="177877" y="6890"/>
                  </a:lnTo>
                  <a:lnTo>
                    <a:pt x="214978" y="26077"/>
                  </a:lnTo>
                  <a:lnTo>
                    <a:pt x="244236" y="55335"/>
                  </a:lnTo>
                  <a:lnTo>
                    <a:pt x="263423" y="92436"/>
                  </a:lnTo>
                  <a:lnTo>
                    <a:pt x="270314" y="135157"/>
                  </a:lnTo>
                  <a:lnTo>
                    <a:pt x="263423" y="177877"/>
                  </a:lnTo>
                  <a:lnTo>
                    <a:pt x="244236" y="214978"/>
                  </a:lnTo>
                  <a:lnTo>
                    <a:pt x="214978" y="244236"/>
                  </a:lnTo>
                  <a:lnTo>
                    <a:pt x="177877" y="263423"/>
                  </a:lnTo>
                  <a:lnTo>
                    <a:pt x="135157" y="270314"/>
                  </a:lnTo>
                  <a:lnTo>
                    <a:pt x="92436" y="263423"/>
                  </a:lnTo>
                  <a:lnTo>
                    <a:pt x="55335" y="244236"/>
                  </a:lnTo>
                  <a:lnTo>
                    <a:pt x="26077" y="214978"/>
                  </a:lnTo>
                  <a:lnTo>
                    <a:pt x="6890" y="177877"/>
                  </a:lnTo>
                  <a:lnTo>
                    <a:pt x="0" y="135157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2733702" y="5348998"/>
              <a:ext cx="271145" cy="286385"/>
            </a:xfrm>
            <a:custGeom>
              <a:avLst/>
              <a:gdLst/>
              <a:ahLst/>
              <a:cxnLst/>
              <a:rect l="l" t="t" r="r" b="b"/>
              <a:pathLst>
                <a:path w="271144" h="286385">
                  <a:moveTo>
                    <a:pt x="135549" y="0"/>
                  </a:moveTo>
                  <a:lnTo>
                    <a:pt x="92705" y="7290"/>
                  </a:lnTo>
                  <a:lnTo>
                    <a:pt x="55495" y="27590"/>
                  </a:lnTo>
                  <a:lnTo>
                    <a:pt x="26153" y="58546"/>
                  </a:lnTo>
                  <a:lnTo>
                    <a:pt x="6910" y="97801"/>
                  </a:lnTo>
                  <a:lnTo>
                    <a:pt x="0" y="143000"/>
                  </a:lnTo>
                  <a:lnTo>
                    <a:pt x="6910" y="188199"/>
                  </a:lnTo>
                  <a:lnTo>
                    <a:pt x="26153" y="227454"/>
                  </a:lnTo>
                  <a:lnTo>
                    <a:pt x="55495" y="258410"/>
                  </a:lnTo>
                  <a:lnTo>
                    <a:pt x="92705" y="278711"/>
                  </a:lnTo>
                  <a:lnTo>
                    <a:pt x="135549" y="286001"/>
                  </a:lnTo>
                  <a:lnTo>
                    <a:pt x="178393" y="278711"/>
                  </a:lnTo>
                  <a:lnTo>
                    <a:pt x="215602" y="258410"/>
                  </a:lnTo>
                  <a:lnTo>
                    <a:pt x="244945" y="227454"/>
                  </a:lnTo>
                  <a:lnTo>
                    <a:pt x="264187" y="188199"/>
                  </a:lnTo>
                  <a:lnTo>
                    <a:pt x="271098" y="143000"/>
                  </a:lnTo>
                  <a:lnTo>
                    <a:pt x="264187" y="97801"/>
                  </a:lnTo>
                  <a:lnTo>
                    <a:pt x="244945" y="58546"/>
                  </a:lnTo>
                  <a:lnTo>
                    <a:pt x="215602" y="27590"/>
                  </a:lnTo>
                  <a:lnTo>
                    <a:pt x="178393" y="7290"/>
                  </a:lnTo>
                  <a:lnTo>
                    <a:pt x="135549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2733702" y="5348998"/>
              <a:ext cx="271145" cy="286385"/>
            </a:xfrm>
            <a:custGeom>
              <a:avLst/>
              <a:gdLst/>
              <a:ahLst/>
              <a:cxnLst/>
              <a:rect l="l" t="t" r="r" b="b"/>
              <a:pathLst>
                <a:path w="271144" h="286385">
                  <a:moveTo>
                    <a:pt x="0" y="143000"/>
                  </a:moveTo>
                  <a:lnTo>
                    <a:pt x="6910" y="97801"/>
                  </a:lnTo>
                  <a:lnTo>
                    <a:pt x="26153" y="58546"/>
                  </a:lnTo>
                  <a:lnTo>
                    <a:pt x="55495" y="27590"/>
                  </a:lnTo>
                  <a:lnTo>
                    <a:pt x="92705" y="7290"/>
                  </a:lnTo>
                  <a:lnTo>
                    <a:pt x="135549" y="0"/>
                  </a:lnTo>
                  <a:lnTo>
                    <a:pt x="178392" y="7290"/>
                  </a:lnTo>
                  <a:lnTo>
                    <a:pt x="215602" y="27590"/>
                  </a:lnTo>
                  <a:lnTo>
                    <a:pt x="244944" y="58546"/>
                  </a:lnTo>
                  <a:lnTo>
                    <a:pt x="264187" y="97801"/>
                  </a:lnTo>
                  <a:lnTo>
                    <a:pt x="271098" y="143000"/>
                  </a:lnTo>
                  <a:lnTo>
                    <a:pt x="264187" y="188199"/>
                  </a:lnTo>
                  <a:lnTo>
                    <a:pt x="244944" y="227454"/>
                  </a:lnTo>
                  <a:lnTo>
                    <a:pt x="215602" y="258410"/>
                  </a:lnTo>
                  <a:lnTo>
                    <a:pt x="178392" y="278710"/>
                  </a:lnTo>
                  <a:lnTo>
                    <a:pt x="135549" y="286001"/>
                  </a:lnTo>
                  <a:lnTo>
                    <a:pt x="92705" y="278710"/>
                  </a:lnTo>
                  <a:lnTo>
                    <a:pt x="55495" y="258410"/>
                  </a:lnTo>
                  <a:lnTo>
                    <a:pt x="26153" y="227454"/>
                  </a:lnTo>
                  <a:lnTo>
                    <a:pt x="6910" y="188199"/>
                  </a:lnTo>
                  <a:lnTo>
                    <a:pt x="0" y="1430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0" name="object 80"/>
          <p:cNvSpPr txBox="1"/>
          <p:nvPr/>
        </p:nvSpPr>
        <p:spPr>
          <a:xfrm>
            <a:off x="2786109" y="4646676"/>
            <a:ext cx="154305" cy="983615"/>
          </a:xfrm>
          <a:prstGeom prst="rect">
            <a:avLst/>
          </a:prstGeom>
        </p:spPr>
        <p:txBody>
          <a:bodyPr vert="horz" wrap="square" lIns="0" tIns="946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45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  <a:p>
            <a:pPr marL="45085">
              <a:lnSpc>
                <a:spcPct val="100000"/>
              </a:lnSpc>
              <a:spcBef>
                <a:spcPts val="65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  <a:p>
            <a:pPr marL="24765">
              <a:lnSpc>
                <a:spcPct val="100000"/>
              </a:lnSpc>
              <a:spcBef>
                <a:spcPts val="72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7998620" y="5849576"/>
            <a:ext cx="233133" cy="24676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2" name="object 82"/>
          <p:cNvGrpSpPr/>
          <p:nvPr/>
        </p:nvGrpSpPr>
        <p:grpSpPr>
          <a:xfrm>
            <a:off x="2764644" y="2507072"/>
            <a:ext cx="283845" cy="299085"/>
            <a:chOff x="2764644" y="2507072"/>
            <a:chExt cx="283845" cy="299085"/>
          </a:xfrm>
        </p:grpSpPr>
        <p:sp>
          <p:nvSpPr>
            <p:cNvPr id="83" name="object 83"/>
            <p:cNvSpPr/>
            <p:nvPr/>
          </p:nvSpPr>
          <p:spPr>
            <a:xfrm>
              <a:off x="2770994" y="2513422"/>
              <a:ext cx="271145" cy="286385"/>
            </a:xfrm>
            <a:custGeom>
              <a:avLst/>
              <a:gdLst/>
              <a:ahLst/>
              <a:cxnLst/>
              <a:rect l="l" t="t" r="r" b="b"/>
              <a:pathLst>
                <a:path w="271144" h="286385">
                  <a:moveTo>
                    <a:pt x="135548" y="0"/>
                  </a:moveTo>
                  <a:lnTo>
                    <a:pt x="92704" y="7290"/>
                  </a:lnTo>
                  <a:lnTo>
                    <a:pt x="55495" y="27590"/>
                  </a:lnTo>
                  <a:lnTo>
                    <a:pt x="26152" y="58546"/>
                  </a:lnTo>
                  <a:lnTo>
                    <a:pt x="6910" y="97801"/>
                  </a:lnTo>
                  <a:lnTo>
                    <a:pt x="0" y="143000"/>
                  </a:lnTo>
                  <a:lnTo>
                    <a:pt x="6910" y="188200"/>
                  </a:lnTo>
                  <a:lnTo>
                    <a:pt x="26152" y="227455"/>
                  </a:lnTo>
                  <a:lnTo>
                    <a:pt x="55495" y="258410"/>
                  </a:lnTo>
                  <a:lnTo>
                    <a:pt x="92704" y="278711"/>
                  </a:lnTo>
                  <a:lnTo>
                    <a:pt x="135548" y="286001"/>
                  </a:lnTo>
                  <a:lnTo>
                    <a:pt x="178392" y="278711"/>
                  </a:lnTo>
                  <a:lnTo>
                    <a:pt x="215602" y="258410"/>
                  </a:lnTo>
                  <a:lnTo>
                    <a:pt x="244944" y="227455"/>
                  </a:lnTo>
                  <a:lnTo>
                    <a:pt x="264187" y="188200"/>
                  </a:lnTo>
                  <a:lnTo>
                    <a:pt x="271098" y="143000"/>
                  </a:lnTo>
                  <a:lnTo>
                    <a:pt x="264187" y="97801"/>
                  </a:lnTo>
                  <a:lnTo>
                    <a:pt x="244944" y="58546"/>
                  </a:lnTo>
                  <a:lnTo>
                    <a:pt x="215602" y="27590"/>
                  </a:lnTo>
                  <a:lnTo>
                    <a:pt x="178392" y="7290"/>
                  </a:lnTo>
                  <a:lnTo>
                    <a:pt x="13554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770994" y="2513422"/>
              <a:ext cx="271145" cy="286385"/>
            </a:xfrm>
            <a:custGeom>
              <a:avLst/>
              <a:gdLst/>
              <a:ahLst/>
              <a:cxnLst/>
              <a:rect l="l" t="t" r="r" b="b"/>
              <a:pathLst>
                <a:path w="271144" h="286385">
                  <a:moveTo>
                    <a:pt x="0" y="143000"/>
                  </a:moveTo>
                  <a:lnTo>
                    <a:pt x="6910" y="97801"/>
                  </a:lnTo>
                  <a:lnTo>
                    <a:pt x="26153" y="58546"/>
                  </a:lnTo>
                  <a:lnTo>
                    <a:pt x="55495" y="27590"/>
                  </a:lnTo>
                  <a:lnTo>
                    <a:pt x="92705" y="7290"/>
                  </a:lnTo>
                  <a:lnTo>
                    <a:pt x="135549" y="0"/>
                  </a:lnTo>
                  <a:lnTo>
                    <a:pt x="178392" y="7290"/>
                  </a:lnTo>
                  <a:lnTo>
                    <a:pt x="215602" y="27590"/>
                  </a:lnTo>
                  <a:lnTo>
                    <a:pt x="244944" y="58546"/>
                  </a:lnTo>
                  <a:lnTo>
                    <a:pt x="264187" y="97801"/>
                  </a:lnTo>
                  <a:lnTo>
                    <a:pt x="271098" y="143000"/>
                  </a:lnTo>
                  <a:lnTo>
                    <a:pt x="264187" y="188199"/>
                  </a:lnTo>
                  <a:lnTo>
                    <a:pt x="244944" y="227454"/>
                  </a:lnTo>
                  <a:lnTo>
                    <a:pt x="215602" y="258410"/>
                  </a:lnTo>
                  <a:lnTo>
                    <a:pt x="178392" y="278710"/>
                  </a:lnTo>
                  <a:lnTo>
                    <a:pt x="135549" y="286001"/>
                  </a:lnTo>
                  <a:lnTo>
                    <a:pt x="92705" y="278710"/>
                  </a:lnTo>
                  <a:lnTo>
                    <a:pt x="55495" y="258410"/>
                  </a:lnTo>
                  <a:lnTo>
                    <a:pt x="26153" y="227454"/>
                  </a:lnTo>
                  <a:lnTo>
                    <a:pt x="6910" y="188199"/>
                  </a:lnTo>
                  <a:lnTo>
                    <a:pt x="0" y="1430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2835898" y="1760220"/>
            <a:ext cx="141605" cy="1032510"/>
          </a:xfrm>
          <a:prstGeom prst="rect">
            <a:avLst/>
          </a:prstGeom>
        </p:spPr>
        <p:txBody>
          <a:bodyPr vert="horz" wrap="square" lIns="0" tIns="1162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915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  <a:p>
            <a:pPr marL="29209">
              <a:lnSpc>
                <a:spcPct val="100000"/>
              </a:lnSpc>
              <a:spcBef>
                <a:spcPts val="815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7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2705251" y="4013512"/>
            <a:ext cx="283845" cy="299085"/>
            <a:chOff x="2705251" y="4013512"/>
            <a:chExt cx="283845" cy="299085"/>
          </a:xfrm>
        </p:grpSpPr>
        <p:sp>
          <p:nvSpPr>
            <p:cNvPr id="87" name="object 87"/>
            <p:cNvSpPr/>
            <p:nvPr/>
          </p:nvSpPr>
          <p:spPr>
            <a:xfrm>
              <a:off x="2711601" y="4019862"/>
              <a:ext cx="271145" cy="286385"/>
            </a:xfrm>
            <a:custGeom>
              <a:avLst/>
              <a:gdLst/>
              <a:ahLst/>
              <a:cxnLst/>
              <a:rect l="l" t="t" r="r" b="b"/>
              <a:pathLst>
                <a:path w="271144" h="286385">
                  <a:moveTo>
                    <a:pt x="135548" y="0"/>
                  </a:moveTo>
                  <a:lnTo>
                    <a:pt x="92704" y="7290"/>
                  </a:lnTo>
                  <a:lnTo>
                    <a:pt x="55495" y="27590"/>
                  </a:lnTo>
                  <a:lnTo>
                    <a:pt x="26152" y="58546"/>
                  </a:lnTo>
                  <a:lnTo>
                    <a:pt x="6910" y="97801"/>
                  </a:lnTo>
                  <a:lnTo>
                    <a:pt x="0" y="143000"/>
                  </a:lnTo>
                  <a:lnTo>
                    <a:pt x="6910" y="188199"/>
                  </a:lnTo>
                  <a:lnTo>
                    <a:pt x="26152" y="227454"/>
                  </a:lnTo>
                  <a:lnTo>
                    <a:pt x="55495" y="258409"/>
                  </a:lnTo>
                  <a:lnTo>
                    <a:pt x="92704" y="278709"/>
                  </a:lnTo>
                  <a:lnTo>
                    <a:pt x="135548" y="286000"/>
                  </a:lnTo>
                  <a:lnTo>
                    <a:pt x="178392" y="278709"/>
                  </a:lnTo>
                  <a:lnTo>
                    <a:pt x="215602" y="258409"/>
                  </a:lnTo>
                  <a:lnTo>
                    <a:pt x="244944" y="227454"/>
                  </a:lnTo>
                  <a:lnTo>
                    <a:pt x="264187" y="188199"/>
                  </a:lnTo>
                  <a:lnTo>
                    <a:pt x="271098" y="143000"/>
                  </a:lnTo>
                  <a:lnTo>
                    <a:pt x="264187" y="97801"/>
                  </a:lnTo>
                  <a:lnTo>
                    <a:pt x="244944" y="58546"/>
                  </a:lnTo>
                  <a:lnTo>
                    <a:pt x="215602" y="27590"/>
                  </a:lnTo>
                  <a:lnTo>
                    <a:pt x="178392" y="7290"/>
                  </a:lnTo>
                  <a:lnTo>
                    <a:pt x="135548" y="0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2711601" y="4019862"/>
              <a:ext cx="271145" cy="286385"/>
            </a:xfrm>
            <a:custGeom>
              <a:avLst/>
              <a:gdLst/>
              <a:ahLst/>
              <a:cxnLst/>
              <a:rect l="l" t="t" r="r" b="b"/>
              <a:pathLst>
                <a:path w="271144" h="286385">
                  <a:moveTo>
                    <a:pt x="0" y="143000"/>
                  </a:moveTo>
                  <a:lnTo>
                    <a:pt x="6910" y="97801"/>
                  </a:lnTo>
                  <a:lnTo>
                    <a:pt x="26153" y="58546"/>
                  </a:lnTo>
                  <a:lnTo>
                    <a:pt x="55495" y="27590"/>
                  </a:lnTo>
                  <a:lnTo>
                    <a:pt x="92705" y="7290"/>
                  </a:lnTo>
                  <a:lnTo>
                    <a:pt x="135549" y="0"/>
                  </a:lnTo>
                  <a:lnTo>
                    <a:pt x="178392" y="7290"/>
                  </a:lnTo>
                  <a:lnTo>
                    <a:pt x="215602" y="27590"/>
                  </a:lnTo>
                  <a:lnTo>
                    <a:pt x="244944" y="58546"/>
                  </a:lnTo>
                  <a:lnTo>
                    <a:pt x="264187" y="97801"/>
                  </a:lnTo>
                  <a:lnTo>
                    <a:pt x="271098" y="143000"/>
                  </a:lnTo>
                  <a:lnTo>
                    <a:pt x="264187" y="188199"/>
                  </a:lnTo>
                  <a:lnTo>
                    <a:pt x="244944" y="227454"/>
                  </a:lnTo>
                  <a:lnTo>
                    <a:pt x="215602" y="258410"/>
                  </a:lnTo>
                  <a:lnTo>
                    <a:pt x="178392" y="278710"/>
                  </a:lnTo>
                  <a:lnTo>
                    <a:pt x="135549" y="286001"/>
                  </a:lnTo>
                  <a:lnTo>
                    <a:pt x="92705" y="278710"/>
                  </a:lnTo>
                  <a:lnTo>
                    <a:pt x="55495" y="258410"/>
                  </a:lnTo>
                  <a:lnTo>
                    <a:pt x="26153" y="227454"/>
                  </a:lnTo>
                  <a:lnTo>
                    <a:pt x="6910" y="188199"/>
                  </a:lnTo>
                  <a:lnTo>
                    <a:pt x="0" y="1430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2776505" y="3320796"/>
            <a:ext cx="147320" cy="980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064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  <a:p>
            <a:pPr marL="43815">
              <a:lnSpc>
                <a:spcPct val="100000"/>
              </a:lnSpc>
              <a:spcBef>
                <a:spcPts val="108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2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4796139" y="1700019"/>
            <a:ext cx="3450590" cy="441325"/>
            <a:chOff x="4796139" y="1700019"/>
            <a:chExt cx="3450590" cy="441325"/>
          </a:xfrm>
        </p:grpSpPr>
        <p:sp>
          <p:nvSpPr>
            <p:cNvPr id="91" name="object 91"/>
            <p:cNvSpPr/>
            <p:nvPr/>
          </p:nvSpPr>
          <p:spPr>
            <a:xfrm>
              <a:off x="4796129" y="1700021"/>
              <a:ext cx="3444240" cy="437515"/>
            </a:xfrm>
            <a:custGeom>
              <a:avLst/>
              <a:gdLst/>
              <a:ahLst/>
              <a:cxnLst/>
              <a:rect l="l" t="t" r="r" b="b"/>
              <a:pathLst>
                <a:path w="3444240" h="437514">
                  <a:moveTo>
                    <a:pt x="1893443" y="28486"/>
                  </a:moveTo>
                  <a:lnTo>
                    <a:pt x="1891182" y="0"/>
                  </a:lnTo>
                  <a:lnTo>
                    <a:pt x="124282" y="140538"/>
                  </a:lnTo>
                  <a:lnTo>
                    <a:pt x="122008" y="112052"/>
                  </a:lnTo>
                  <a:lnTo>
                    <a:pt x="39954" y="161569"/>
                  </a:lnTo>
                  <a:lnTo>
                    <a:pt x="128816" y="197510"/>
                  </a:lnTo>
                  <a:lnTo>
                    <a:pt x="126631" y="170154"/>
                  </a:lnTo>
                  <a:lnTo>
                    <a:pt x="126542" y="169024"/>
                  </a:lnTo>
                  <a:lnTo>
                    <a:pt x="1893443" y="28486"/>
                  </a:lnTo>
                  <a:close/>
                </a:path>
                <a:path w="3444240" h="437514">
                  <a:moveTo>
                    <a:pt x="1912226" y="180695"/>
                  </a:moveTo>
                  <a:lnTo>
                    <a:pt x="1897456" y="175526"/>
                  </a:lnTo>
                  <a:lnTo>
                    <a:pt x="1821776" y="148971"/>
                  </a:lnTo>
                  <a:lnTo>
                    <a:pt x="1825383" y="177317"/>
                  </a:lnTo>
                  <a:lnTo>
                    <a:pt x="0" y="408990"/>
                  </a:lnTo>
                  <a:lnTo>
                    <a:pt x="3606" y="437337"/>
                  </a:lnTo>
                  <a:lnTo>
                    <a:pt x="1828977" y="205663"/>
                  </a:lnTo>
                  <a:lnTo>
                    <a:pt x="1832571" y="234010"/>
                  </a:lnTo>
                  <a:lnTo>
                    <a:pt x="1912226" y="180695"/>
                  </a:lnTo>
                  <a:close/>
                </a:path>
                <a:path w="3444240" h="437514">
                  <a:moveTo>
                    <a:pt x="3444189" y="291807"/>
                  </a:moveTo>
                  <a:lnTo>
                    <a:pt x="3437280" y="246621"/>
                  </a:lnTo>
                  <a:lnTo>
                    <a:pt x="3418040" y="207365"/>
                  </a:lnTo>
                  <a:lnTo>
                    <a:pt x="3388690" y="176403"/>
                  </a:lnTo>
                  <a:lnTo>
                    <a:pt x="3351479" y="156108"/>
                  </a:lnTo>
                  <a:lnTo>
                    <a:pt x="3308642" y="148818"/>
                  </a:lnTo>
                  <a:lnTo>
                    <a:pt x="3265792" y="156108"/>
                  </a:lnTo>
                  <a:lnTo>
                    <a:pt x="3228594" y="176403"/>
                  </a:lnTo>
                  <a:lnTo>
                    <a:pt x="3199244" y="207365"/>
                  </a:lnTo>
                  <a:lnTo>
                    <a:pt x="3180003" y="246621"/>
                  </a:lnTo>
                  <a:lnTo>
                    <a:pt x="3173095" y="291807"/>
                  </a:lnTo>
                  <a:lnTo>
                    <a:pt x="3180003" y="337019"/>
                  </a:lnTo>
                  <a:lnTo>
                    <a:pt x="3199244" y="376262"/>
                  </a:lnTo>
                  <a:lnTo>
                    <a:pt x="3228594" y="407225"/>
                  </a:lnTo>
                  <a:lnTo>
                    <a:pt x="3265792" y="427520"/>
                  </a:lnTo>
                  <a:lnTo>
                    <a:pt x="3308642" y="434809"/>
                  </a:lnTo>
                  <a:lnTo>
                    <a:pt x="3351479" y="427520"/>
                  </a:lnTo>
                  <a:lnTo>
                    <a:pt x="3388690" y="407225"/>
                  </a:lnTo>
                  <a:lnTo>
                    <a:pt x="3418040" y="376262"/>
                  </a:lnTo>
                  <a:lnTo>
                    <a:pt x="3437280" y="337019"/>
                  </a:lnTo>
                  <a:lnTo>
                    <a:pt x="3444189" y="291807"/>
                  </a:lnTo>
                  <a:close/>
                </a:path>
              </a:pathLst>
            </a:custGeom>
            <a:solidFill>
              <a:srgbClr val="4472C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7969228" y="1848830"/>
              <a:ext cx="271145" cy="286385"/>
            </a:xfrm>
            <a:custGeom>
              <a:avLst/>
              <a:gdLst/>
              <a:ahLst/>
              <a:cxnLst/>
              <a:rect l="l" t="t" r="r" b="b"/>
              <a:pathLst>
                <a:path w="271145" h="286385">
                  <a:moveTo>
                    <a:pt x="0" y="143000"/>
                  </a:moveTo>
                  <a:lnTo>
                    <a:pt x="6910" y="97801"/>
                  </a:lnTo>
                  <a:lnTo>
                    <a:pt x="26153" y="58546"/>
                  </a:lnTo>
                  <a:lnTo>
                    <a:pt x="55495" y="27590"/>
                  </a:lnTo>
                  <a:lnTo>
                    <a:pt x="92705" y="7290"/>
                  </a:lnTo>
                  <a:lnTo>
                    <a:pt x="135549" y="0"/>
                  </a:lnTo>
                  <a:lnTo>
                    <a:pt x="178392" y="7290"/>
                  </a:lnTo>
                  <a:lnTo>
                    <a:pt x="215602" y="27590"/>
                  </a:lnTo>
                  <a:lnTo>
                    <a:pt x="244944" y="58546"/>
                  </a:lnTo>
                  <a:lnTo>
                    <a:pt x="264187" y="97801"/>
                  </a:lnTo>
                  <a:lnTo>
                    <a:pt x="271098" y="143000"/>
                  </a:lnTo>
                  <a:lnTo>
                    <a:pt x="264187" y="188199"/>
                  </a:lnTo>
                  <a:lnTo>
                    <a:pt x="244944" y="227454"/>
                  </a:lnTo>
                  <a:lnTo>
                    <a:pt x="215602" y="258410"/>
                  </a:lnTo>
                  <a:lnTo>
                    <a:pt x="178392" y="278710"/>
                  </a:lnTo>
                  <a:lnTo>
                    <a:pt x="135549" y="286001"/>
                  </a:lnTo>
                  <a:lnTo>
                    <a:pt x="92705" y="278710"/>
                  </a:lnTo>
                  <a:lnTo>
                    <a:pt x="55495" y="258410"/>
                  </a:lnTo>
                  <a:lnTo>
                    <a:pt x="26153" y="227454"/>
                  </a:lnTo>
                  <a:lnTo>
                    <a:pt x="6910" y="188199"/>
                  </a:lnTo>
                  <a:lnTo>
                    <a:pt x="0" y="143000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3506758" y="4001516"/>
            <a:ext cx="21082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97485" algn="l"/>
              </a:tabLst>
            </a:pPr>
            <a:r>
              <a:rPr sz="1800" u="dbl" dirty="0">
                <a:solidFill>
                  <a:srgbClr val="FFFFFF"/>
                </a:solidFill>
                <a:uFill>
                  <a:solidFill>
                    <a:srgbClr val="1F4E79"/>
                  </a:solidFill>
                </a:uFill>
                <a:latin typeface="Times New Roman"/>
                <a:cs typeface="Times New Roman"/>
              </a:rPr>
              <a:t> 	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8034132" y="1840484"/>
            <a:ext cx="1276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700" spc="-1230" baseline="3086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8234733" y="1856420"/>
            <a:ext cx="295275" cy="295275"/>
            <a:chOff x="8234733" y="1856420"/>
            <a:chExt cx="295275" cy="295275"/>
          </a:xfrm>
        </p:grpSpPr>
        <p:sp>
          <p:nvSpPr>
            <p:cNvPr id="96" name="object 96"/>
            <p:cNvSpPr/>
            <p:nvPr/>
          </p:nvSpPr>
          <p:spPr>
            <a:xfrm>
              <a:off x="8249020" y="1870707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133247" y="0"/>
                  </a:moveTo>
                  <a:lnTo>
                    <a:pt x="91130" y="6792"/>
                  </a:lnTo>
                  <a:lnTo>
                    <a:pt x="54553" y="25708"/>
                  </a:lnTo>
                  <a:lnTo>
                    <a:pt x="25709" y="54552"/>
                  </a:lnTo>
                  <a:lnTo>
                    <a:pt x="6793" y="91129"/>
                  </a:lnTo>
                  <a:lnTo>
                    <a:pt x="0" y="133245"/>
                  </a:lnTo>
                  <a:lnTo>
                    <a:pt x="6793" y="175362"/>
                  </a:lnTo>
                  <a:lnTo>
                    <a:pt x="25709" y="211939"/>
                  </a:lnTo>
                  <a:lnTo>
                    <a:pt x="54553" y="240783"/>
                  </a:lnTo>
                  <a:lnTo>
                    <a:pt x="91130" y="259699"/>
                  </a:lnTo>
                  <a:lnTo>
                    <a:pt x="133247" y="266492"/>
                  </a:lnTo>
                  <a:lnTo>
                    <a:pt x="175363" y="259699"/>
                  </a:lnTo>
                  <a:lnTo>
                    <a:pt x="211940" y="240783"/>
                  </a:lnTo>
                  <a:lnTo>
                    <a:pt x="240784" y="211939"/>
                  </a:lnTo>
                  <a:lnTo>
                    <a:pt x="259700" y="175362"/>
                  </a:lnTo>
                  <a:lnTo>
                    <a:pt x="266492" y="133245"/>
                  </a:lnTo>
                  <a:lnTo>
                    <a:pt x="259700" y="91129"/>
                  </a:lnTo>
                  <a:lnTo>
                    <a:pt x="240784" y="54552"/>
                  </a:lnTo>
                  <a:lnTo>
                    <a:pt x="211940" y="25708"/>
                  </a:lnTo>
                  <a:lnTo>
                    <a:pt x="175363" y="6792"/>
                  </a:lnTo>
                  <a:lnTo>
                    <a:pt x="1332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8249020" y="1870707"/>
              <a:ext cx="266700" cy="266700"/>
            </a:xfrm>
            <a:custGeom>
              <a:avLst/>
              <a:gdLst/>
              <a:ahLst/>
              <a:cxnLst/>
              <a:rect l="l" t="t" r="r" b="b"/>
              <a:pathLst>
                <a:path w="266700" h="266700">
                  <a:moveTo>
                    <a:pt x="0" y="133246"/>
                  </a:moveTo>
                  <a:lnTo>
                    <a:pt x="6792" y="91130"/>
                  </a:lnTo>
                  <a:lnTo>
                    <a:pt x="25708" y="54552"/>
                  </a:lnTo>
                  <a:lnTo>
                    <a:pt x="54552" y="25708"/>
                  </a:lnTo>
                  <a:lnTo>
                    <a:pt x="91130" y="6792"/>
                  </a:lnTo>
                  <a:lnTo>
                    <a:pt x="133246" y="0"/>
                  </a:lnTo>
                  <a:lnTo>
                    <a:pt x="175362" y="6792"/>
                  </a:lnTo>
                  <a:lnTo>
                    <a:pt x="211940" y="25708"/>
                  </a:lnTo>
                  <a:lnTo>
                    <a:pt x="240784" y="54552"/>
                  </a:lnTo>
                  <a:lnTo>
                    <a:pt x="259700" y="91130"/>
                  </a:lnTo>
                  <a:lnTo>
                    <a:pt x="266493" y="133246"/>
                  </a:lnTo>
                  <a:lnTo>
                    <a:pt x="259700" y="175362"/>
                  </a:lnTo>
                  <a:lnTo>
                    <a:pt x="240784" y="211940"/>
                  </a:lnTo>
                  <a:lnTo>
                    <a:pt x="211940" y="240784"/>
                  </a:lnTo>
                  <a:lnTo>
                    <a:pt x="175362" y="259700"/>
                  </a:lnTo>
                  <a:lnTo>
                    <a:pt x="133246" y="266493"/>
                  </a:lnTo>
                  <a:lnTo>
                    <a:pt x="91130" y="259700"/>
                  </a:lnTo>
                  <a:lnTo>
                    <a:pt x="54552" y="240784"/>
                  </a:lnTo>
                  <a:lnTo>
                    <a:pt x="25708" y="211940"/>
                  </a:lnTo>
                  <a:lnTo>
                    <a:pt x="6792" y="175362"/>
                  </a:lnTo>
                  <a:lnTo>
                    <a:pt x="0" y="133246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8" name="object 98"/>
          <p:cNvSpPr txBox="1"/>
          <p:nvPr/>
        </p:nvSpPr>
        <p:spPr>
          <a:xfrm>
            <a:off x="8323530" y="1869947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073928" y="2319674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0" y="135157"/>
                </a:moveTo>
                <a:lnTo>
                  <a:pt x="6890" y="92436"/>
                </a:lnTo>
                <a:lnTo>
                  <a:pt x="26077" y="55335"/>
                </a:lnTo>
                <a:lnTo>
                  <a:pt x="55335" y="26077"/>
                </a:lnTo>
                <a:lnTo>
                  <a:pt x="92436" y="6890"/>
                </a:lnTo>
                <a:lnTo>
                  <a:pt x="135157" y="0"/>
                </a:lnTo>
                <a:lnTo>
                  <a:pt x="177877" y="6890"/>
                </a:lnTo>
                <a:lnTo>
                  <a:pt x="214978" y="26077"/>
                </a:lnTo>
                <a:lnTo>
                  <a:pt x="244236" y="55335"/>
                </a:lnTo>
                <a:lnTo>
                  <a:pt x="263423" y="92436"/>
                </a:lnTo>
                <a:lnTo>
                  <a:pt x="270314" y="135157"/>
                </a:lnTo>
                <a:lnTo>
                  <a:pt x="263423" y="177877"/>
                </a:lnTo>
                <a:lnTo>
                  <a:pt x="244236" y="214978"/>
                </a:lnTo>
                <a:lnTo>
                  <a:pt x="214978" y="244236"/>
                </a:lnTo>
                <a:lnTo>
                  <a:pt x="177877" y="263423"/>
                </a:lnTo>
                <a:lnTo>
                  <a:pt x="135157" y="270314"/>
                </a:lnTo>
                <a:lnTo>
                  <a:pt x="92436" y="263423"/>
                </a:lnTo>
                <a:lnTo>
                  <a:pt x="55335" y="244236"/>
                </a:lnTo>
                <a:lnTo>
                  <a:pt x="26077" y="214978"/>
                </a:lnTo>
                <a:lnTo>
                  <a:pt x="6890" y="177877"/>
                </a:lnTo>
                <a:lnTo>
                  <a:pt x="0" y="135157"/>
                </a:lnTo>
                <a:close/>
              </a:path>
            </a:pathLst>
          </a:custGeom>
          <a:ln w="285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3150348" y="2321052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029898" y="3826319"/>
            <a:ext cx="270510" cy="270510"/>
          </a:xfrm>
          <a:custGeom>
            <a:avLst/>
            <a:gdLst/>
            <a:ahLst/>
            <a:cxnLst/>
            <a:rect l="l" t="t" r="r" b="b"/>
            <a:pathLst>
              <a:path w="270510" h="270510">
                <a:moveTo>
                  <a:pt x="0" y="135157"/>
                </a:moveTo>
                <a:lnTo>
                  <a:pt x="6890" y="92436"/>
                </a:lnTo>
                <a:lnTo>
                  <a:pt x="26077" y="55335"/>
                </a:lnTo>
                <a:lnTo>
                  <a:pt x="55335" y="26077"/>
                </a:lnTo>
                <a:lnTo>
                  <a:pt x="92436" y="6890"/>
                </a:lnTo>
                <a:lnTo>
                  <a:pt x="135157" y="0"/>
                </a:lnTo>
                <a:lnTo>
                  <a:pt x="177877" y="6890"/>
                </a:lnTo>
                <a:lnTo>
                  <a:pt x="214978" y="26077"/>
                </a:lnTo>
                <a:lnTo>
                  <a:pt x="244236" y="55335"/>
                </a:lnTo>
                <a:lnTo>
                  <a:pt x="263423" y="92436"/>
                </a:lnTo>
                <a:lnTo>
                  <a:pt x="270314" y="135157"/>
                </a:lnTo>
                <a:lnTo>
                  <a:pt x="263423" y="177877"/>
                </a:lnTo>
                <a:lnTo>
                  <a:pt x="244236" y="214978"/>
                </a:lnTo>
                <a:lnTo>
                  <a:pt x="214978" y="244236"/>
                </a:lnTo>
                <a:lnTo>
                  <a:pt x="177877" y="263423"/>
                </a:lnTo>
                <a:lnTo>
                  <a:pt x="135157" y="270314"/>
                </a:lnTo>
                <a:lnTo>
                  <a:pt x="92436" y="263423"/>
                </a:lnTo>
                <a:lnTo>
                  <a:pt x="55335" y="244236"/>
                </a:lnTo>
                <a:lnTo>
                  <a:pt x="26077" y="214978"/>
                </a:lnTo>
                <a:lnTo>
                  <a:pt x="6890" y="177877"/>
                </a:lnTo>
                <a:lnTo>
                  <a:pt x="0" y="135157"/>
                </a:lnTo>
                <a:close/>
              </a:path>
            </a:pathLst>
          </a:custGeom>
          <a:ln w="28575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3106318" y="3826764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3" name="object 103"/>
          <p:cNvGrpSpPr/>
          <p:nvPr/>
        </p:nvGrpSpPr>
        <p:grpSpPr>
          <a:xfrm>
            <a:off x="3693966" y="1362431"/>
            <a:ext cx="6308090" cy="3891915"/>
            <a:chOff x="3693966" y="1362431"/>
            <a:chExt cx="6308090" cy="3891915"/>
          </a:xfrm>
        </p:grpSpPr>
        <p:sp>
          <p:nvSpPr>
            <p:cNvPr id="104" name="object 104"/>
            <p:cNvSpPr/>
            <p:nvPr/>
          </p:nvSpPr>
          <p:spPr>
            <a:xfrm>
              <a:off x="3693966" y="1362431"/>
              <a:ext cx="373380" cy="378460"/>
            </a:xfrm>
            <a:custGeom>
              <a:avLst/>
              <a:gdLst/>
              <a:ahLst/>
              <a:cxnLst/>
              <a:rect l="l" t="t" r="r" b="b"/>
              <a:pathLst>
                <a:path w="373379" h="378460">
                  <a:moveTo>
                    <a:pt x="373360" y="358885"/>
                  </a:moveTo>
                  <a:lnTo>
                    <a:pt x="0" y="358885"/>
                  </a:lnTo>
                  <a:lnTo>
                    <a:pt x="0" y="377992"/>
                  </a:lnTo>
                  <a:lnTo>
                    <a:pt x="373360" y="377992"/>
                  </a:lnTo>
                  <a:lnTo>
                    <a:pt x="373360" y="358885"/>
                  </a:lnTo>
                  <a:close/>
                </a:path>
                <a:path w="373379" h="378460">
                  <a:moveTo>
                    <a:pt x="167005" y="0"/>
                  </a:moveTo>
                  <a:lnTo>
                    <a:pt x="161246" y="3810"/>
                  </a:lnTo>
                  <a:lnTo>
                    <a:pt x="121894" y="25400"/>
                  </a:lnTo>
                  <a:lnTo>
                    <a:pt x="119015" y="26670"/>
                  </a:lnTo>
                  <a:lnTo>
                    <a:pt x="119015" y="45720"/>
                  </a:lnTo>
                  <a:lnTo>
                    <a:pt x="91660" y="57150"/>
                  </a:lnTo>
                  <a:lnTo>
                    <a:pt x="87821" y="58420"/>
                  </a:lnTo>
                  <a:lnTo>
                    <a:pt x="87821" y="240030"/>
                  </a:lnTo>
                  <a:lnTo>
                    <a:pt x="40312" y="248920"/>
                  </a:lnTo>
                  <a:lnTo>
                    <a:pt x="35513" y="248920"/>
                  </a:lnTo>
                  <a:lnTo>
                    <a:pt x="35513" y="337820"/>
                  </a:lnTo>
                  <a:lnTo>
                    <a:pt x="47510" y="337820"/>
                  </a:lnTo>
                  <a:lnTo>
                    <a:pt x="47510" y="259080"/>
                  </a:lnTo>
                  <a:lnTo>
                    <a:pt x="161246" y="238760"/>
                  </a:lnTo>
                  <a:lnTo>
                    <a:pt x="263058" y="238760"/>
                  </a:lnTo>
                  <a:lnTo>
                    <a:pt x="254124" y="237490"/>
                  </a:lnTo>
                  <a:lnTo>
                    <a:pt x="99819" y="237490"/>
                  </a:lnTo>
                  <a:lnTo>
                    <a:pt x="99819" y="66040"/>
                  </a:lnTo>
                  <a:lnTo>
                    <a:pt x="161246" y="40640"/>
                  </a:lnTo>
                  <a:lnTo>
                    <a:pt x="131013" y="40640"/>
                  </a:lnTo>
                  <a:lnTo>
                    <a:pt x="131013" y="34290"/>
                  </a:lnTo>
                  <a:lnTo>
                    <a:pt x="161246" y="17780"/>
                  </a:lnTo>
                  <a:lnTo>
                    <a:pt x="173723" y="17780"/>
                  </a:lnTo>
                  <a:lnTo>
                    <a:pt x="173723" y="16510"/>
                  </a:lnTo>
                  <a:lnTo>
                    <a:pt x="204493" y="16510"/>
                  </a:lnTo>
                  <a:lnTo>
                    <a:pt x="173723" y="3810"/>
                  </a:lnTo>
                  <a:lnTo>
                    <a:pt x="167005" y="0"/>
                  </a:lnTo>
                  <a:close/>
                </a:path>
                <a:path w="373379" h="378460">
                  <a:moveTo>
                    <a:pt x="173723" y="238760"/>
                  </a:moveTo>
                  <a:lnTo>
                    <a:pt x="161246" y="238760"/>
                  </a:lnTo>
                  <a:lnTo>
                    <a:pt x="161246" y="337820"/>
                  </a:lnTo>
                  <a:lnTo>
                    <a:pt x="173723" y="337820"/>
                  </a:lnTo>
                  <a:lnTo>
                    <a:pt x="173723" y="238760"/>
                  </a:lnTo>
                  <a:close/>
                </a:path>
                <a:path w="373379" h="378460">
                  <a:moveTo>
                    <a:pt x="263058" y="238760"/>
                  </a:moveTo>
                  <a:lnTo>
                    <a:pt x="173723" y="238760"/>
                  </a:lnTo>
                  <a:lnTo>
                    <a:pt x="325371" y="260350"/>
                  </a:lnTo>
                  <a:lnTo>
                    <a:pt x="325371" y="337820"/>
                  </a:lnTo>
                  <a:lnTo>
                    <a:pt x="337369" y="337820"/>
                  </a:lnTo>
                  <a:lnTo>
                    <a:pt x="337369" y="248920"/>
                  </a:lnTo>
                  <a:lnTo>
                    <a:pt x="332569" y="248920"/>
                  </a:lnTo>
                  <a:lnTo>
                    <a:pt x="302336" y="243840"/>
                  </a:lnTo>
                  <a:lnTo>
                    <a:pt x="302336" y="242570"/>
                  </a:lnTo>
                  <a:lnTo>
                    <a:pt x="289858" y="242570"/>
                  </a:lnTo>
                  <a:lnTo>
                    <a:pt x="263058" y="238760"/>
                  </a:lnTo>
                  <a:close/>
                </a:path>
                <a:path w="373379" h="378460">
                  <a:moveTo>
                    <a:pt x="152128" y="316230"/>
                  </a:moveTo>
                  <a:lnTo>
                    <a:pt x="122854" y="316230"/>
                  </a:lnTo>
                  <a:lnTo>
                    <a:pt x="96940" y="317500"/>
                  </a:lnTo>
                  <a:lnTo>
                    <a:pt x="51349" y="317500"/>
                  </a:lnTo>
                  <a:lnTo>
                    <a:pt x="51349" y="328930"/>
                  </a:lnTo>
                  <a:lnTo>
                    <a:pt x="152128" y="328930"/>
                  </a:lnTo>
                  <a:lnTo>
                    <a:pt x="152128" y="316230"/>
                  </a:lnTo>
                  <a:close/>
                </a:path>
                <a:path w="373379" h="378460">
                  <a:moveTo>
                    <a:pt x="225553" y="316230"/>
                  </a:moveTo>
                  <a:lnTo>
                    <a:pt x="187641" y="316230"/>
                  </a:lnTo>
                  <a:lnTo>
                    <a:pt x="187641" y="328930"/>
                  </a:lnTo>
                  <a:lnTo>
                    <a:pt x="319613" y="328930"/>
                  </a:lnTo>
                  <a:lnTo>
                    <a:pt x="319613" y="317500"/>
                  </a:lnTo>
                  <a:lnTo>
                    <a:pt x="260584" y="317500"/>
                  </a:lnTo>
                  <a:lnTo>
                    <a:pt x="225553" y="316230"/>
                  </a:lnTo>
                  <a:close/>
                </a:path>
                <a:path w="373379" h="378460">
                  <a:moveTo>
                    <a:pt x="152128" y="289560"/>
                  </a:moveTo>
                  <a:lnTo>
                    <a:pt x="122854" y="292100"/>
                  </a:lnTo>
                  <a:lnTo>
                    <a:pt x="96940" y="294640"/>
                  </a:lnTo>
                  <a:lnTo>
                    <a:pt x="51349" y="297180"/>
                  </a:lnTo>
                  <a:lnTo>
                    <a:pt x="51349" y="307340"/>
                  </a:lnTo>
                  <a:lnTo>
                    <a:pt x="73425" y="307340"/>
                  </a:lnTo>
                  <a:lnTo>
                    <a:pt x="152128" y="303530"/>
                  </a:lnTo>
                  <a:lnTo>
                    <a:pt x="152128" y="289560"/>
                  </a:lnTo>
                  <a:close/>
                </a:path>
                <a:path w="373379" h="378460">
                  <a:moveTo>
                    <a:pt x="187641" y="289560"/>
                  </a:moveTo>
                  <a:lnTo>
                    <a:pt x="187641" y="303530"/>
                  </a:lnTo>
                  <a:lnTo>
                    <a:pt x="290818" y="307340"/>
                  </a:lnTo>
                  <a:lnTo>
                    <a:pt x="319613" y="307340"/>
                  </a:lnTo>
                  <a:lnTo>
                    <a:pt x="319613" y="297180"/>
                  </a:lnTo>
                  <a:lnTo>
                    <a:pt x="260584" y="294640"/>
                  </a:lnTo>
                  <a:lnTo>
                    <a:pt x="187641" y="289560"/>
                  </a:lnTo>
                  <a:close/>
                </a:path>
                <a:path w="373379" h="378460">
                  <a:moveTo>
                    <a:pt x="152128" y="264160"/>
                  </a:moveTo>
                  <a:lnTo>
                    <a:pt x="122854" y="266700"/>
                  </a:lnTo>
                  <a:lnTo>
                    <a:pt x="96940" y="270510"/>
                  </a:lnTo>
                  <a:lnTo>
                    <a:pt x="51349" y="275590"/>
                  </a:lnTo>
                  <a:lnTo>
                    <a:pt x="51349" y="287020"/>
                  </a:lnTo>
                  <a:lnTo>
                    <a:pt x="96940" y="281940"/>
                  </a:lnTo>
                  <a:lnTo>
                    <a:pt x="122854" y="279400"/>
                  </a:lnTo>
                  <a:lnTo>
                    <a:pt x="152128" y="276860"/>
                  </a:lnTo>
                  <a:lnTo>
                    <a:pt x="152128" y="264160"/>
                  </a:lnTo>
                  <a:close/>
                </a:path>
                <a:path w="373379" h="378460">
                  <a:moveTo>
                    <a:pt x="187641" y="264160"/>
                  </a:moveTo>
                  <a:lnTo>
                    <a:pt x="187641" y="276860"/>
                  </a:lnTo>
                  <a:lnTo>
                    <a:pt x="260584" y="281940"/>
                  </a:lnTo>
                  <a:lnTo>
                    <a:pt x="319613" y="287020"/>
                  </a:lnTo>
                  <a:lnTo>
                    <a:pt x="319613" y="275590"/>
                  </a:lnTo>
                  <a:lnTo>
                    <a:pt x="260584" y="270510"/>
                  </a:lnTo>
                  <a:lnTo>
                    <a:pt x="225553" y="266700"/>
                  </a:lnTo>
                  <a:lnTo>
                    <a:pt x="187641" y="264160"/>
                  </a:lnTo>
                  <a:close/>
                </a:path>
                <a:path w="373379" h="378460">
                  <a:moveTo>
                    <a:pt x="173723" y="17780"/>
                  </a:moveTo>
                  <a:lnTo>
                    <a:pt x="161246" y="17780"/>
                  </a:lnTo>
                  <a:lnTo>
                    <a:pt x="161246" y="27940"/>
                  </a:lnTo>
                  <a:lnTo>
                    <a:pt x="131013" y="40640"/>
                  </a:lnTo>
                  <a:lnTo>
                    <a:pt x="173723" y="40640"/>
                  </a:lnTo>
                  <a:lnTo>
                    <a:pt x="289858" y="81280"/>
                  </a:lnTo>
                  <a:lnTo>
                    <a:pt x="289858" y="242570"/>
                  </a:lnTo>
                  <a:lnTo>
                    <a:pt x="302336" y="242570"/>
                  </a:lnTo>
                  <a:lnTo>
                    <a:pt x="302336" y="72390"/>
                  </a:lnTo>
                  <a:lnTo>
                    <a:pt x="298496" y="71120"/>
                  </a:lnTo>
                  <a:lnTo>
                    <a:pt x="229391" y="46990"/>
                  </a:lnTo>
                  <a:lnTo>
                    <a:pt x="229391" y="43180"/>
                  </a:lnTo>
                  <a:lnTo>
                    <a:pt x="217394" y="43180"/>
                  </a:lnTo>
                  <a:lnTo>
                    <a:pt x="173723" y="27940"/>
                  </a:lnTo>
                  <a:lnTo>
                    <a:pt x="173723" y="17780"/>
                  </a:lnTo>
                  <a:close/>
                </a:path>
                <a:path w="373379" h="378460">
                  <a:moveTo>
                    <a:pt x="173723" y="40640"/>
                  </a:moveTo>
                  <a:lnTo>
                    <a:pt x="161246" y="40640"/>
                  </a:lnTo>
                  <a:lnTo>
                    <a:pt x="161246" y="226060"/>
                  </a:lnTo>
                  <a:lnTo>
                    <a:pt x="99819" y="237490"/>
                  </a:lnTo>
                  <a:lnTo>
                    <a:pt x="254124" y="237490"/>
                  </a:lnTo>
                  <a:lnTo>
                    <a:pt x="173723" y="226060"/>
                  </a:lnTo>
                  <a:lnTo>
                    <a:pt x="173723" y="40640"/>
                  </a:lnTo>
                  <a:close/>
                </a:path>
                <a:path w="373379" h="378460">
                  <a:moveTo>
                    <a:pt x="275461" y="220980"/>
                  </a:moveTo>
                  <a:lnTo>
                    <a:pt x="275461" y="231140"/>
                  </a:lnTo>
                  <a:lnTo>
                    <a:pt x="285060" y="231140"/>
                  </a:lnTo>
                  <a:lnTo>
                    <a:pt x="285060" y="222250"/>
                  </a:lnTo>
                  <a:lnTo>
                    <a:pt x="275461" y="220980"/>
                  </a:lnTo>
                  <a:close/>
                </a:path>
                <a:path w="373379" h="378460">
                  <a:moveTo>
                    <a:pt x="255306" y="218440"/>
                  </a:moveTo>
                  <a:lnTo>
                    <a:pt x="255306" y="227330"/>
                  </a:lnTo>
                  <a:lnTo>
                    <a:pt x="268263" y="229870"/>
                  </a:lnTo>
                  <a:lnTo>
                    <a:pt x="268263" y="219710"/>
                  </a:lnTo>
                  <a:lnTo>
                    <a:pt x="255306" y="218440"/>
                  </a:lnTo>
                  <a:close/>
                </a:path>
                <a:path w="373379" h="378460">
                  <a:moveTo>
                    <a:pt x="110857" y="215900"/>
                  </a:moveTo>
                  <a:lnTo>
                    <a:pt x="107017" y="218440"/>
                  </a:lnTo>
                  <a:lnTo>
                    <a:pt x="102218" y="218440"/>
                  </a:lnTo>
                  <a:lnTo>
                    <a:pt x="102218" y="228600"/>
                  </a:lnTo>
                  <a:lnTo>
                    <a:pt x="110857" y="227330"/>
                  </a:lnTo>
                  <a:lnTo>
                    <a:pt x="110857" y="215900"/>
                  </a:lnTo>
                  <a:close/>
                </a:path>
                <a:path w="373379" h="378460">
                  <a:moveTo>
                    <a:pt x="126213" y="213360"/>
                  </a:moveTo>
                  <a:lnTo>
                    <a:pt x="121414" y="214630"/>
                  </a:lnTo>
                  <a:lnTo>
                    <a:pt x="119974" y="214630"/>
                  </a:lnTo>
                  <a:lnTo>
                    <a:pt x="117575" y="215900"/>
                  </a:lnTo>
                  <a:lnTo>
                    <a:pt x="116136" y="215900"/>
                  </a:lnTo>
                  <a:lnTo>
                    <a:pt x="116136" y="226060"/>
                  </a:lnTo>
                  <a:lnTo>
                    <a:pt x="117575" y="226060"/>
                  </a:lnTo>
                  <a:lnTo>
                    <a:pt x="119974" y="224790"/>
                  </a:lnTo>
                  <a:lnTo>
                    <a:pt x="126213" y="224790"/>
                  </a:lnTo>
                  <a:lnTo>
                    <a:pt x="126213" y="213360"/>
                  </a:lnTo>
                  <a:close/>
                </a:path>
                <a:path w="373379" h="378460">
                  <a:moveTo>
                    <a:pt x="239469" y="214630"/>
                  </a:moveTo>
                  <a:lnTo>
                    <a:pt x="232751" y="214630"/>
                  </a:lnTo>
                  <a:lnTo>
                    <a:pt x="232751" y="224790"/>
                  </a:lnTo>
                  <a:lnTo>
                    <a:pt x="239469" y="224790"/>
                  </a:lnTo>
                  <a:lnTo>
                    <a:pt x="248108" y="226060"/>
                  </a:lnTo>
                  <a:lnTo>
                    <a:pt x="248108" y="215900"/>
                  </a:lnTo>
                  <a:lnTo>
                    <a:pt x="239469" y="214630"/>
                  </a:lnTo>
                  <a:close/>
                </a:path>
                <a:path w="373379" h="378460">
                  <a:moveTo>
                    <a:pt x="141570" y="209550"/>
                  </a:moveTo>
                  <a:lnTo>
                    <a:pt x="131013" y="212090"/>
                  </a:lnTo>
                  <a:lnTo>
                    <a:pt x="131013" y="223520"/>
                  </a:lnTo>
                  <a:lnTo>
                    <a:pt x="141570" y="220980"/>
                  </a:lnTo>
                  <a:lnTo>
                    <a:pt x="141570" y="209550"/>
                  </a:lnTo>
                  <a:close/>
                </a:path>
                <a:path w="373379" h="378460">
                  <a:moveTo>
                    <a:pt x="209716" y="210820"/>
                  </a:moveTo>
                  <a:lnTo>
                    <a:pt x="209716" y="220980"/>
                  </a:lnTo>
                  <a:lnTo>
                    <a:pt x="225553" y="223520"/>
                  </a:lnTo>
                  <a:lnTo>
                    <a:pt x="225553" y="213360"/>
                  </a:lnTo>
                  <a:lnTo>
                    <a:pt x="209716" y="210820"/>
                  </a:lnTo>
                  <a:close/>
                </a:path>
                <a:path w="373379" h="378460">
                  <a:moveTo>
                    <a:pt x="155487" y="208280"/>
                  </a:moveTo>
                  <a:lnTo>
                    <a:pt x="146368" y="209550"/>
                  </a:lnTo>
                  <a:lnTo>
                    <a:pt x="146368" y="219710"/>
                  </a:lnTo>
                  <a:lnTo>
                    <a:pt x="155487" y="218440"/>
                  </a:lnTo>
                  <a:lnTo>
                    <a:pt x="155487" y="208280"/>
                  </a:lnTo>
                  <a:close/>
                </a:path>
                <a:path w="373379" h="378460">
                  <a:moveTo>
                    <a:pt x="187641" y="208280"/>
                  </a:moveTo>
                  <a:lnTo>
                    <a:pt x="187641" y="218440"/>
                  </a:lnTo>
                  <a:lnTo>
                    <a:pt x="202037" y="219710"/>
                  </a:lnTo>
                  <a:lnTo>
                    <a:pt x="202037" y="209550"/>
                  </a:lnTo>
                  <a:lnTo>
                    <a:pt x="187641" y="208280"/>
                  </a:lnTo>
                  <a:close/>
                </a:path>
                <a:path w="373379" h="378460">
                  <a:moveTo>
                    <a:pt x="275461" y="201930"/>
                  </a:moveTo>
                  <a:lnTo>
                    <a:pt x="275461" y="210820"/>
                  </a:lnTo>
                  <a:lnTo>
                    <a:pt x="285060" y="213360"/>
                  </a:lnTo>
                  <a:lnTo>
                    <a:pt x="285060" y="203200"/>
                  </a:lnTo>
                  <a:lnTo>
                    <a:pt x="275461" y="201930"/>
                  </a:lnTo>
                  <a:close/>
                </a:path>
                <a:path w="373379" h="378460">
                  <a:moveTo>
                    <a:pt x="255306" y="198120"/>
                  </a:moveTo>
                  <a:lnTo>
                    <a:pt x="255306" y="208280"/>
                  </a:lnTo>
                  <a:lnTo>
                    <a:pt x="268263" y="209550"/>
                  </a:lnTo>
                  <a:lnTo>
                    <a:pt x="268263" y="200660"/>
                  </a:lnTo>
                  <a:lnTo>
                    <a:pt x="255306" y="198120"/>
                  </a:lnTo>
                  <a:close/>
                </a:path>
                <a:path w="373379" h="378460">
                  <a:moveTo>
                    <a:pt x="110857" y="196850"/>
                  </a:moveTo>
                  <a:lnTo>
                    <a:pt x="102218" y="199390"/>
                  </a:lnTo>
                  <a:lnTo>
                    <a:pt x="102218" y="208280"/>
                  </a:lnTo>
                  <a:lnTo>
                    <a:pt x="107017" y="208280"/>
                  </a:lnTo>
                  <a:lnTo>
                    <a:pt x="110857" y="207010"/>
                  </a:lnTo>
                  <a:lnTo>
                    <a:pt x="110857" y="196850"/>
                  </a:lnTo>
                  <a:close/>
                </a:path>
                <a:path w="373379" h="378460">
                  <a:moveTo>
                    <a:pt x="232751" y="194310"/>
                  </a:moveTo>
                  <a:lnTo>
                    <a:pt x="232751" y="203200"/>
                  </a:lnTo>
                  <a:lnTo>
                    <a:pt x="239469" y="205740"/>
                  </a:lnTo>
                  <a:lnTo>
                    <a:pt x="248108" y="207010"/>
                  </a:lnTo>
                  <a:lnTo>
                    <a:pt x="248108" y="196850"/>
                  </a:lnTo>
                  <a:lnTo>
                    <a:pt x="239469" y="195580"/>
                  </a:lnTo>
                  <a:lnTo>
                    <a:pt x="232751" y="194310"/>
                  </a:lnTo>
                  <a:close/>
                </a:path>
                <a:path w="373379" h="378460">
                  <a:moveTo>
                    <a:pt x="126213" y="193040"/>
                  </a:moveTo>
                  <a:lnTo>
                    <a:pt x="123813" y="193040"/>
                  </a:lnTo>
                  <a:lnTo>
                    <a:pt x="121414" y="194310"/>
                  </a:lnTo>
                  <a:lnTo>
                    <a:pt x="119974" y="194310"/>
                  </a:lnTo>
                  <a:lnTo>
                    <a:pt x="117575" y="195580"/>
                  </a:lnTo>
                  <a:lnTo>
                    <a:pt x="116136" y="195580"/>
                  </a:lnTo>
                  <a:lnTo>
                    <a:pt x="116136" y="205740"/>
                  </a:lnTo>
                  <a:lnTo>
                    <a:pt x="117575" y="204470"/>
                  </a:lnTo>
                  <a:lnTo>
                    <a:pt x="121414" y="204470"/>
                  </a:lnTo>
                  <a:lnTo>
                    <a:pt x="126213" y="203200"/>
                  </a:lnTo>
                  <a:lnTo>
                    <a:pt x="126213" y="193040"/>
                  </a:lnTo>
                  <a:close/>
                </a:path>
                <a:path w="373379" h="378460">
                  <a:moveTo>
                    <a:pt x="209716" y="190500"/>
                  </a:moveTo>
                  <a:lnTo>
                    <a:pt x="209716" y="200660"/>
                  </a:lnTo>
                  <a:lnTo>
                    <a:pt x="225553" y="203200"/>
                  </a:lnTo>
                  <a:lnTo>
                    <a:pt x="225553" y="193040"/>
                  </a:lnTo>
                  <a:lnTo>
                    <a:pt x="209716" y="190500"/>
                  </a:lnTo>
                  <a:close/>
                </a:path>
                <a:path w="373379" h="378460">
                  <a:moveTo>
                    <a:pt x="141570" y="189230"/>
                  </a:moveTo>
                  <a:lnTo>
                    <a:pt x="131013" y="191770"/>
                  </a:lnTo>
                  <a:lnTo>
                    <a:pt x="131013" y="201930"/>
                  </a:lnTo>
                  <a:lnTo>
                    <a:pt x="141570" y="199390"/>
                  </a:lnTo>
                  <a:lnTo>
                    <a:pt x="141570" y="189230"/>
                  </a:lnTo>
                  <a:close/>
                </a:path>
                <a:path w="373379" h="378460">
                  <a:moveTo>
                    <a:pt x="187641" y="185420"/>
                  </a:moveTo>
                  <a:lnTo>
                    <a:pt x="187641" y="196850"/>
                  </a:lnTo>
                  <a:lnTo>
                    <a:pt x="202037" y="199390"/>
                  </a:lnTo>
                  <a:lnTo>
                    <a:pt x="202037" y="187960"/>
                  </a:lnTo>
                  <a:lnTo>
                    <a:pt x="187641" y="185420"/>
                  </a:lnTo>
                  <a:close/>
                </a:path>
                <a:path w="373379" h="378460">
                  <a:moveTo>
                    <a:pt x="155487" y="185420"/>
                  </a:moveTo>
                  <a:lnTo>
                    <a:pt x="146368" y="187960"/>
                  </a:lnTo>
                  <a:lnTo>
                    <a:pt x="146368" y="198120"/>
                  </a:lnTo>
                  <a:lnTo>
                    <a:pt x="155487" y="196850"/>
                  </a:lnTo>
                  <a:lnTo>
                    <a:pt x="155487" y="185420"/>
                  </a:lnTo>
                  <a:close/>
                </a:path>
                <a:path w="373379" h="378460">
                  <a:moveTo>
                    <a:pt x="275461" y="182880"/>
                  </a:moveTo>
                  <a:lnTo>
                    <a:pt x="275461" y="193040"/>
                  </a:lnTo>
                  <a:lnTo>
                    <a:pt x="285060" y="194310"/>
                  </a:lnTo>
                  <a:lnTo>
                    <a:pt x="285060" y="185420"/>
                  </a:lnTo>
                  <a:lnTo>
                    <a:pt x="275461" y="182880"/>
                  </a:lnTo>
                  <a:close/>
                </a:path>
                <a:path w="373379" h="378460">
                  <a:moveTo>
                    <a:pt x="255306" y="179070"/>
                  </a:moveTo>
                  <a:lnTo>
                    <a:pt x="255306" y="187960"/>
                  </a:lnTo>
                  <a:lnTo>
                    <a:pt x="268263" y="190500"/>
                  </a:lnTo>
                  <a:lnTo>
                    <a:pt x="268263" y="181610"/>
                  </a:lnTo>
                  <a:lnTo>
                    <a:pt x="255306" y="179070"/>
                  </a:lnTo>
                  <a:close/>
                </a:path>
                <a:path w="373379" h="378460">
                  <a:moveTo>
                    <a:pt x="110857" y="176530"/>
                  </a:moveTo>
                  <a:lnTo>
                    <a:pt x="102218" y="179070"/>
                  </a:lnTo>
                  <a:lnTo>
                    <a:pt x="102218" y="189230"/>
                  </a:lnTo>
                  <a:lnTo>
                    <a:pt x="107017" y="187960"/>
                  </a:lnTo>
                  <a:lnTo>
                    <a:pt x="110857" y="186690"/>
                  </a:lnTo>
                  <a:lnTo>
                    <a:pt x="110857" y="176530"/>
                  </a:lnTo>
                  <a:close/>
                </a:path>
                <a:path w="373379" h="378460">
                  <a:moveTo>
                    <a:pt x="232751" y="173990"/>
                  </a:moveTo>
                  <a:lnTo>
                    <a:pt x="232751" y="184150"/>
                  </a:lnTo>
                  <a:lnTo>
                    <a:pt x="239469" y="185420"/>
                  </a:lnTo>
                  <a:lnTo>
                    <a:pt x="248108" y="186690"/>
                  </a:lnTo>
                  <a:lnTo>
                    <a:pt x="248108" y="177800"/>
                  </a:lnTo>
                  <a:lnTo>
                    <a:pt x="239469" y="175260"/>
                  </a:lnTo>
                  <a:lnTo>
                    <a:pt x="232751" y="173990"/>
                  </a:lnTo>
                  <a:close/>
                </a:path>
                <a:path w="373379" h="378460">
                  <a:moveTo>
                    <a:pt x="126213" y="172720"/>
                  </a:moveTo>
                  <a:lnTo>
                    <a:pt x="121414" y="173990"/>
                  </a:lnTo>
                  <a:lnTo>
                    <a:pt x="119015" y="175260"/>
                  </a:lnTo>
                  <a:lnTo>
                    <a:pt x="116136" y="175260"/>
                  </a:lnTo>
                  <a:lnTo>
                    <a:pt x="116136" y="185420"/>
                  </a:lnTo>
                  <a:lnTo>
                    <a:pt x="119015" y="185420"/>
                  </a:lnTo>
                  <a:lnTo>
                    <a:pt x="121414" y="184150"/>
                  </a:lnTo>
                  <a:lnTo>
                    <a:pt x="126213" y="182880"/>
                  </a:lnTo>
                  <a:lnTo>
                    <a:pt x="126213" y="172720"/>
                  </a:lnTo>
                  <a:close/>
                </a:path>
                <a:path w="373379" h="378460">
                  <a:moveTo>
                    <a:pt x="141570" y="168910"/>
                  </a:moveTo>
                  <a:lnTo>
                    <a:pt x="131013" y="171450"/>
                  </a:lnTo>
                  <a:lnTo>
                    <a:pt x="131013" y="181610"/>
                  </a:lnTo>
                  <a:lnTo>
                    <a:pt x="141570" y="179070"/>
                  </a:lnTo>
                  <a:lnTo>
                    <a:pt x="141570" y="168910"/>
                  </a:lnTo>
                  <a:close/>
                </a:path>
                <a:path w="373379" h="378460">
                  <a:moveTo>
                    <a:pt x="209716" y="168910"/>
                  </a:moveTo>
                  <a:lnTo>
                    <a:pt x="209716" y="180340"/>
                  </a:lnTo>
                  <a:lnTo>
                    <a:pt x="225553" y="181610"/>
                  </a:lnTo>
                  <a:lnTo>
                    <a:pt x="225553" y="172720"/>
                  </a:lnTo>
                  <a:lnTo>
                    <a:pt x="209716" y="168910"/>
                  </a:lnTo>
                  <a:close/>
                </a:path>
                <a:path w="373379" h="378460">
                  <a:moveTo>
                    <a:pt x="155487" y="163830"/>
                  </a:moveTo>
                  <a:lnTo>
                    <a:pt x="146368" y="166370"/>
                  </a:lnTo>
                  <a:lnTo>
                    <a:pt x="146368" y="177800"/>
                  </a:lnTo>
                  <a:lnTo>
                    <a:pt x="155487" y="175260"/>
                  </a:lnTo>
                  <a:lnTo>
                    <a:pt x="155487" y="163830"/>
                  </a:lnTo>
                  <a:close/>
                </a:path>
                <a:path w="373379" h="378460">
                  <a:moveTo>
                    <a:pt x="187641" y="163830"/>
                  </a:moveTo>
                  <a:lnTo>
                    <a:pt x="187641" y="175260"/>
                  </a:lnTo>
                  <a:lnTo>
                    <a:pt x="202037" y="177800"/>
                  </a:lnTo>
                  <a:lnTo>
                    <a:pt x="202037" y="167640"/>
                  </a:lnTo>
                  <a:lnTo>
                    <a:pt x="187641" y="163830"/>
                  </a:lnTo>
                  <a:close/>
                </a:path>
                <a:path w="373379" h="378460">
                  <a:moveTo>
                    <a:pt x="275461" y="165100"/>
                  </a:moveTo>
                  <a:lnTo>
                    <a:pt x="275461" y="173990"/>
                  </a:lnTo>
                  <a:lnTo>
                    <a:pt x="285060" y="175260"/>
                  </a:lnTo>
                  <a:lnTo>
                    <a:pt x="285060" y="166370"/>
                  </a:lnTo>
                  <a:lnTo>
                    <a:pt x="275461" y="165100"/>
                  </a:lnTo>
                  <a:close/>
                </a:path>
                <a:path w="373379" h="378460">
                  <a:moveTo>
                    <a:pt x="255306" y="160020"/>
                  </a:moveTo>
                  <a:lnTo>
                    <a:pt x="255306" y="168910"/>
                  </a:lnTo>
                  <a:lnTo>
                    <a:pt x="268263" y="172720"/>
                  </a:lnTo>
                  <a:lnTo>
                    <a:pt x="268263" y="162560"/>
                  </a:lnTo>
                  <a:lnTo>
                    <a:pt x="255306" y="160020"/>
                  </a:lnTo>
                  <a:close/>
                </a:path>
                <a:path w="373379" h="378460">
                  <a:moveTo>
                    <a:pt x="110857" y="157480"/>
                  </a:moveTo>
                  <a:lnTo>
                    <a:pt x="107017" y="158750"/>
                  </a:lnTo>
                  <a:lnTo>
                    <a:pt x="102218" y="160020"/>
                  </a:lnTo>
                  <a:lnTo>
                    <a:pt x="102218" y="170180"/>
                  </a:lnTo>
                  <a:lnTo>
                    <a:pt x="107017" y="168910"/>
                  </a:lnTo>
                  <a:lnTo>
                    <a:pt x="110857" y="167640"/>
                  </a:lnTo>
                  <a:lnTo>
                    <a:pt x="110857" y="157480"/>
                  </a:lnTo>
                  <a:close/>
                </a:path>
                <a:path w="373379" h="378460">
                  <a:moveTo>
                    <a:pt x="232751" y="154940"/>
                  </a:moveTo>
                  <a:lnTo>
                    <a:pt x="232751" y="163830"/>
                  </a:lnTo>
                  <a:lnTo>
                    <a:pt x="239469" y="166370"/>
                  </a:lnTo>
                  <a:lnTo>
                    <a:pt x="248108" y="167640"/>
                  </a:lnTo>
                  <a:lnTo>
                    <a:pt x="248108" y="157480"/>
                  </a:lnTo>
                  <a:lnTo>
                    <a:pt x="239469" y="156210"/>
                  </a:lnTo>
                  <a:lnTo>
                    <a:pt x="232751" y="154940"/>
                  </a:lnTo>
                  <a:close/>
                </a:path>
                <a:path w="373379" h="378460">
                  <a:moveTo>
                    <a:pt x="126213" y="152400"/>
                  </a:moveTo>
                  <a:lnTo>
                    <a:pt x="121414" y="153670"/>
                  </a:lnTo>
                  <a:lnTo>
                    <a:pt x="119015" y="154940"/>
                  </a:lnTo>
                  <a:lnTo>
                    <a:pt x="116136" y="156210"/>
                  </a:lnTo>
                  <a:lnTo>
                    <a:pt x="116136" y="166370"/>
                  </a:lnTo>
                  <a:lnTo>
                    <a:pt x="119015" y="165100"/>
                  </a:lnTo>
                  <a:lnTo>
                    <a:pt x="121414" y="163830"/>
                  </a:lnTo>
                  <a:lnTo>
                    <a:pt x="126213" y="162560"/>
                  </a:lnTo>
                  <a:lnTo>
                    <a:pt x="126213" y="152400"/>
                  </a:lnTo>
                  <a:close/>
                </a:path>
                <a:path w="373379" h="378460">
                  <a:moveTo>
                    <a:pt x="209716" y="148590"/>
                  </a:moveTo>
                  <a:lnTo>
                    <a:pt x="209716" y="158750"/>
                  </a:lnTo>
                  <a:lnTo>
                    <a:pt x="225553" y="162560"/>
                  </a:lnTo>
                  <a:lnTo>
                    <a:pt x="225553" y="152400"/>
                  </a:lnTo>
                  <a:lnTo>
                    <a:pt x="209716" y="148590"/>
                  </a:lnTo>
                  <a:close/>
                </a:path>
                <a:path w="373379" h="378460">
                  <a:moveTo>
                    <a:pt x="141570" y="147320"/>
                  </a:moveTo>
                  <a:lnTo>
                    <a:pt x="136291" y="149860"/>
                  </a:lnTo>
                  <a:lnTo>
                    <a:pt x="131013" y="151130"/>
                  </a:lnTo>
                  <a:lnTo>
                    <a:pt x="131013" y="161290"/>
                  </a:lnTo>
                  <a:lnTo>
                    <a:pt x="141570" y="158750"/>
                  </a:lnTo>
                  <a:lnTo>
                    <a:pt x="141570" y="147320"/>
                  </a:lnTo>
                  <a:close/>
                </a:path>
                <a:path w="373379" h="378460">
                  <a:moveTo>
                    <a:pt x="155487" y="143510"/>
                  </a:moveTo>
                  <a:lnTo>
                    <a:pt x="146368" y="146050"/>
                  </a:lnTo>
                  <a:lnTo>
                    <a:pt x="146368" y="157480"/>
                  </a:lnTo>
                  <a:lnTo>
                    <a:pt x="155487" y="154940"/>
                  </a:lnTo>
                  <a:lnTo>
                    <a:pt x="155487" y="143510"/>
                  </a:lnTo>
                  <a:close/>
                </a:path>
                <a:path w="373379" h="378460">
                  <a:moveTo>
                    <a:pt x="187641" y="143510"/>
                  </a:moveTo>
                  <a:lnTo>
                    <a:pt x="187641" y="153670"/>
                  </a:lnTo>
                  <a:lnTo>
                    <a:pt x="202037" y="157480"/>
                  </a:lnTo>
                  <a:lnTo>
                    <a:pt x="202037" y="147320"/>
                  </a:lnTo>
                  <a:lnTo>
                    <a:pt x="187641" y="143510"/>
                  </a:lnTo>
                  <a:close/>
                </a:path>
                <a:path w="373379" h="378460">
                  <a:moveTo>
                    <a:pt x="275461" y="146050"/>
                  </a:moveTo>
                  <a:lnTo>
                    <a:pt x="275461" y="154940"/>
                  </a:lnTo>
                  <a:lnTo>
                    <a:pt x="285060" y="157480"/>
                  </a:lnTo>
                  <a:lnTo>
                    <a:pt x="285060" y="147320"/>
                  </a:lnTo>
                  <a:lnTo>
                    <a:pt x="275461" y="146050"/>
                  </a:lnTo>
                  <a:close/>
                </a:path>
                <a:path w="373379" h="378460">
                  <a:moveTo>
                    <a:pt x="255306" y="139700"/>
                  </a:moveTo>
                  <a:lnTo>
                    <a:pt x="255306" y="149860"/>
                  </a:lnTo>
                  <a:lnTo>
                    <a:pt x="268263" y="152400"/>
                  </a:lnTo>
                  <a:lnTo>
                    <a:pt x="268263" y="143510"/>
                  </a:lnTo>
                  <a:lnTo>
                    <a:pt x="255306" y="139700"/>
                  </a:lnTo>
                  <a:close/>
                </a:path>
                <a:path w="373379" h="378460">
                  <a:moveTo>
                    <a:pt x="110857" y="137160"/>
                  </a:moveTo>
                  <a:lnTo>
                    <a:pt x="102218" y="139700"/>
                  </a:lnTo>
                  <a:lnTo>
                    <a:pt x="102218" y="149860"/>
                  </a:lnTo>
                  <a:lnTo>
                    <a:pt x="107017" y="147320"/>
                  </a:lnTo>
                  <a:lnTo>
                    <a:pt x="110857" y="147320"/>
                  </a:lnTo>
                  <a:lnTo>
                    <a:pt x="110857" y="137160"/>
                  </a:lnTo>
                  <a:close/>
                </a:path>
                <a:path w="373379" h="378460">
                  <a:moveTo>
                    <a:pt x="232751" y="134620"/>
                  </a:moveTo>
                  <a:lnTo>
                    <a:pt x="232751" y="143510"/>
                  </a:lnTo>
                  <a:lnTo>
                    <a:pt x="239469" y="146050"/>
                  </a:lnTo>
                  <a:lnTo>
                    <a:pt x="248108" y="147320"/>
                  </a:lnTo>
                  <a:lnTo>
                    <a:pt x="248108" y="138430"/>
                  </a:lnTo>
                  <a:lnTo>
                    <a:pt x="239469" y="135890"/>
                  </a:lnTo>
                  <a:lnTo>
                    <a:pt x="232751" y="134620"/>
                  </a:lnTo>
                  <a:close/>
                </a:path>
                <a:path w="373379" h="378460">
                  <a:moveTo>
                    <a:pt x="126213" y="132080"/>
                  </a:moveTo>
                  <a:lnTo>
                    <a:pt x="121414" y="133350"/>
                  </a:lnTo>
                  <a:lnTo>
                    <a:pt x="119015" y="134620"/>
                  </a:lnTo>
                  <a:lnTo>
                    <a:pt x="116136" y="134620"/>
                  </a:lnTo>
                  <a:lnTo>
                    <a:pt x="116136" y="146050"/>
                  </a:lnTo>
                  <a:lnTo>
                    <a:pt x="119015" y="144780"/>
                  </a:lnTo>
                  <a:lnTo>
                    <a:pt x="121414" y="143510"/>
                  </a:lnTo>
                  <a:lnTo>
                    <a:pt x="126213" y="142240"/>
                  </a:lnTo>
                  <a:lnTo>
                    <a:pt x="126213" y="132080"/>
                  </a:lnTo>
                  <a:close/>
                </a:path>
                <a:path w="373379" h="378460">
                  <a:moveTo>
                    <a:pt x="209716" y="128270"/>
                  </a:moveTo>
                  <a:lnTo>
                    <a:pt x="209716" y="138430"/>
                  </a:lnTo>
                  <a:lnTo>
                    <a:pt x="225553" y="142240"/>
                  </a:lnTo>
                  <a:lnTo>
                    <a:pt x="225553" y="132080"/>
                  </a:lnTo>
                  <a:lnTo>
                    <a:pt x="209716" y="128270"/>
                  </a:lnTo>
                  <a:close/>
                </a:path>
                <a:path w="373379" h="378460">
                  <a:moveTo>
                    <a:pt x="141570" y="127000"/>
                  </a:moveTo>
                  <a:lnTo>
                    <a:pt x="136291" y="128270"/>
                  </a:lnTo>
                  <a:lnTo>
                    <a:pt x="131013" y="130810"/>
                  </a:lnTo>
                  <a:lnTo>
                    <a:pt x="131013" y="140970"/>
                  </a:lnTo>
                  <a:lnTo>
                    <a:pt x="141570" y="137160"/>
                  </a:lnTo>
                  <a:lnTo>
                    <a:pt x="141570" y="127000"/>
                  </a:lnTo>
                  <a:close/>
                </a:path>
                <a:path w="373379" h="378460">
                  <a:moveTo>
                    <a:pt x="275461" y="127000"/>
                  </a:moveTo>
                  <a:lnTo>
                    <a:pt x="275461" y="135890"/>
                  </a:lnTo>
                  <a:lnTo>
                    <a:pt x="285060" y="138430"/>
                  </a:lnTo>
                  <a:lnTo>
                    <a:pt x="285060" y="129540"/>
                  </a:lnTo>
                  <a:lnTo>
                    <a:pt x="275461" y="127000"/>
                  </a:lnTo>
                  <a:close/>
                </a:path>
                <a:path w="373379" h="378460">
                  <a:moveTo>
                    <a:pt x="155487" y="121920"/>
                  </a:moveTo>
                  <a:lnTo>
                    <a:pt x="146368" y="124460"/>
                  </a:lnTo>
                  <a:lnTo>
                    <a:pt x="146368" y="135890"/>
                  </a:lnTo>
                  <a:lnTo>
                    <a:pt x="155487" y="132080"/>
                  </a:lnTo>
                  <a:lnTo>
                    <a:pt x="155487" y="121920"/>
                  </a:lnTo>
                  <a:close/>
                </a:path>
                <a:path w="373379" h="378460">
                  <a:moveTo>
                    <a:pt x="187641" y="121920"/>
                  </a:moveTo>
                  <a:lnTo>
                    <a:pt x="187641" y="132080"/>
                  </a:lnTo>
                  <a:lnTo>
                    <a:pt x="202037" y="135890"/>
                  </a:lnTo>
                  <a:lnTo>
                    <a:pt x="202037" y="125730"/>
                  </a:lnTo>
                  <a:lnTo>
                    <a:pt x="187641" y="121920"/>
                  </a:lnTo>
                  <a:close/>
                </a:path>
                <a:path w="373379" h="378460">
                  <a:moveTo>
                    <a:pt x="255306" y="120650"/>
                  </a:moveTo>
                  <a:lnTo>
                    <a:pt x="255306" y="130810"/>
                  </a:lnTo>
                  <a:lnTo>
                    <a:pt x="268263" y="134620"/>
                  </a:lnTo>
                  <a:lnTo>
                    <a:pt x="268263" y="124460"/>
                  </a:lnTo>
                  <a:lnTo>
                    <a:pt x="255306" y="120650"/>
                  </a:lnTo>
                  <a:close/>
                </a:path>
                <a:path w="373379" h="378460">
                  <a:moveTo>
                    <a:pt x="110857" y="118110"/>
                  </a:moveTo>
                  <a:lnTo>
                    <a:pt x="102218" y="120650"/>
                  </a:lnTo>
                  <a:lnTo>
                    <a:pt x="102218" y="130810"/>
                  </a:lnTo>
                  <a:lnTo>
                    <a:pt x="110857" y="127000"/>
                  </a:lnTo>
                  <a:lnTo>
                    <a:pt x="110857" y="118110"/>
                  </a:lnTo>
                  <a:close/>
                </a:path>
                <a:path w="373379" h="378460">
                  <a:moveTo>
                    <a:pt x="232751" y="114300"/>
                  </a:moveTo>
                  <a:lnTo>
                    <a:pt x="232751" y="124460"/>
                  </a:lnTo>
                  <a:lnTo>
                    <a:pt x="239469" y="125730"/>
                  </a:lnTo>
                  <a:lnTo>
                    <a:pt x="248108" y="128270"/>
                  </a:lnTo>
                  <a:lnTo>
                    <a:pt x="248108" y="118110"/>
                  </a:lnTo>
                  <a:lnTo>
                    <a:pt x="239469" y="116840"/>
                  </a:lnTo>
                  <a:lnTo>
                    <a:pt x="232751" y="114300"/>
                  </a:lnTo>
                  <a:close/>
                </a:path>
                <a:path w="373379" h="378460">
                  <a:moveTo>
                    <a:pt x="126213" y="111760"/>
                  </a:moveTo>
                  <a:lnTo>
                    <a:pt x="121414" y="113030"/>
                  </a:lnTo>
                  <a:lnTo>
                    <a:pt x="119974" y="114300"/>
                  </a:lnTo>
                  <a:lnTo>
                    <a:pt x="117575" y="115570"/>
                  </a:lnTo>
                  <a:lnTo>
                    <a:pt x="116136" y="115570"/>
                  </a:lnTo>
                  <a:lnTo>
                    <a:pt x="116136" y="125730"/>
                  </a:lnTo>
                  <a:lnTo>
                    <a:pt x="117575" y="124460"/>
                  </a:lnTo>
                  <a:lnTo>
                    <a:pt x="119974" y="124460"/>
                  </a:lnTo>
                  <a:lnTo>
                    <a:pt x="121414" y="123190"/>
                  </a:lnTo>
                  <a:lnTo>
                    <a:pt x="126213" y="121920"/>
                  </a:lnTo>
                  <a:lnTo>
                    <a:pt x="126213" y="111760"/>
                  </a:lnTo>
                  <a:close/>
                </a:path>
                <a:path w="373379" h="378460">
                  <a:moveTo>
                    <a:pt x="209716" y="106680"/>
                  </a:moveTo>
                  <a:lnTo>
                    <a:pt x="209716" y="118110"/>
                  </a:lnTo>
                  <a:lnTo>
                    <a:pt x="225553" y="121920"/>
                  </a:lnTo>
                  <a:lnTo>
                    <a:pt x="225553" y="111760"/>
                  </a:lnTo>
                  <a:lnTo>
                    <a:pt x="209716" y="106680"/>
                  </a:lnTo>
                  <a:close/>
                </a:path>
                <a:path w="373379" h="378460">
                  <a:moveTo>
                    <a:pt x="141570" y="106680"/>
                  </a:moveTo>
                  <a:lnTo>
                    <a:pt x="131013" y="110490"/>
                  </a:lnTo>
                  <a:lnTo>
                    <a:pt x="131013" y="120650"/>
                  </a:lnTo>
                  <a:lnTo>
                    <a:pt x="141570" y="116840"/>
                  </a:lnTo>
                  <a:lnTo>
                    <a:pt x="141570" y="106680"/>
                  </a:lnTo>
                  <a:close/>
                </a:path>
                <a:path w="373379" h="378460">
                  <a:moveTo>
                    <a:pt x="275461" y="109220"/>
                  </a:moveTo>
                  <a:lnTo>
                    <a:pt x="275461" y="118110"/>
                  </a:lnTo>
                  <a:lnTo>
                    <a:pt x="285060" y="120650"/>
                  </a:lnTo>
                  <a:lnTo>
                    <a:pt x="285060" y="111760"/>
                  </a:lnTo>
                  <a:lnTo>
                    <a:pt x="275461" y="109220"/>
                  </a:lnTo>
                  <a:close/>
                </a:path>
                <a:path w="373379" h="378460">
                  <a:moveTo>
                    <a:pt x="155487" y="100330"/>
                  </a:moveTo>
                  <a:lnTo>
                    <a:pt x="146368" y="104140"/>
                  </a:lnTo>
                  <a:lnTo>
                    <a:pt x="146368" y="115570"/>
                  </a:lnTo>
                  <a:lnTo>
                    <a:pt x="155487" y="111760"/>
                  </a:lnTo>
                  <a:lnTo>
                    <a:pt x="155487" y="100330"/>
                  </a:lnTo>
                  <a:close/>
                </a:path>
                <a:path w="373379" h="378460">
                  <a:moveTo>
                    <a:pt x="187641" y="100330"/>
                  </a:moveTo>
                  <a:lnTo>
                    <a:pt x="187641" y="111760"/>
                  </a:lnTo>
                  <a:lnTo>
                    <a:pt x="202037" y="115570"/>
                  </a:lnTo>
                  <a:lnTo>
                    <a:pt x="202037" y="105410"/>
                  </a:lnTo>
                  <a:lnTo>
                    <a:pt x="187641" y="100330"/>
                  </a:lnTo>
                  <a:close/>
                </a:path>
                <a:path w="373379" h="378460">
                  <a:moveTo>
                    <a:pt x="255306" y="101600"/>
                  </a:moveTo>
                  <a:lnTo>
                    <a:pt x="255306" y="111760"/>
                  </a:lnTo>
                  <a:lnTo>
                    <a:pt x="268263" y="115570"/>
                  </a:lnTo>
                  <a:lnTo>
                    <a:pt x="268263" y="106680"/>
                  </a:lnTo>
                  <a:lnTo>
                    <a:pt x="255306" y="101600"/>
                  </a:lnTo>
                  <a:close/>
                </a:path>
                <a:path w="373379" h="378460">
                  <a:moveTo>
                    <a:pt x="110857" y="97790"/>
                  </a:moveTo>
                  <a:lnTo>
                    <a:pt x="102218" y="101600"/>
                  </a:lnTo>
                  <a:lnTo>
                    <a:pt x="102218" y="111760"/>
                  </a:lnTo>
                  <a:lnTo>
                    <a:pt x="110857" y="107950"/>
                  </a:lnTo>
                  <a:lnTo>
                    <a:pt x="110857" y="97790"/>
                  </a:lnTo>
                  <a:close/>
                </a:path>
                <a:path w="373379" h="378460">
                  <a:moveTo>
                    <a:pt x="232751" y="93980"/>
                  </a:moveTo>
                  <a:lnTo>
                    <a:pt x="232751" y="104140"/>
                  </a:lnTo>
                  <a:lnTo>
                    <a:pt x="239469" y="106680"/>
                  </a:lnTo>
                  <a:lnTo>
                    <a:pt x="248108" y="109220"/>
                  </a:lnTo>
                  <a:lnTo>
                    <a:pt x="248108" y="99060"/>
                  </a:lnTo>
                  <a:lnTo>
                    <a:pt x="239469" y="96520"/>
                  </a:lnTo>
                  <a:lnTo>
                    <a:pt x="232751" y="93980"/>
                  </a:lnTo>
                  <a:close/>
                </a:path>
                <a:path w="373379" h="378460">
                  <a:moveTo>
                    <a:pt x="126213" y="91440"/>
                  </a:moveTo>
                  <a:lnTo>
                    <a:pt x="121414" y="93980"/>
                  </a:lnTo>
                  <a:lnTo>
                    <a:pt x="119974" y="93980"/>
                  </a:lnTo>
                  <a:lnTo>
                    <a:pt x="117575" y="95250"/>
                  </a:lnTo>
                  <a:lnTo>
                    <a:pt x="116136" y="95250"/>
                  </a:lnTo>
                  <a:lnTo>
                    <a:pt x="116136" y="105410"/>
                  </a:lnTo>
                  <a:lnTo>
                    <a:pt x="117575" y="105410"/>
                  </a:lnTo>
                  <a:lnTo>
                    <a:pt x="119974" y="104140"/>
                  </a:lnTo>
                  <a:lnTo>
                    <a:pt x="121414" y="104140"/>
                  </a:lnTo>
                  <a:lnTo>
                    <a:pt x="126213" y="101600"/>
                  </a:lnTo>
                  <a:lnTo>
                    <a:pt x="126213" y="91440"/>
                  </a:lnTo>
                  <a:close/>
                </a:path>
                <a:path w="373379" h="378460">
                  <a:moveTo>
                    <a:pt x="209716" y="87630"/>
                  </a:moveTo>
                  <a:lnTo>
                    <a:pt x="209716" y="97790"/>
                  </a:lnTo>
                  <a:lnTo>
                    <a:pt x="225553" y="102870"/>
                  </a:lnTo>
                  <a:lnTo>
                    <a:pt x="225553" y="92710"/>
                  </a:lnTo>
                  <a:lnTo>
                    <a:pt x="209716" y="87630"/>
                  </a:lnTo>
                  <a:close/>
                </a:path>
                <a:path w="373379" h="378460">
                  <a:moveTo>
                    <a:pt x="275461" y="90170"/>
                  </a:moveTo>
                  <a:lnTo>
                    <a:pt x="275461" y="99060"/>
                  </a:lnTo>
                  <a:lnTo>
                    <a:pt x="285060" y="101600"/>
                  </a:lnTo>
                  <a:lnTo>
                    <a:pt x="285060" y="92710"/>
                  </a:lnTo>
                  <a:lnTo>
                    <a:pt x="275461" y="90170"/>
                  </a:lnTo>
                  <a:close/>
                </a:path>
                <a:path w="373379" h="378460">
                  <a:moveTo>
                    <a:pt x="141570" y="86360"/>
                  </a:moveTo>
                  <a:lnTo>
                    <a:pt x="136291" y="87630"/>
                  </a:lnTo>
                  <a:lnTo>
                    <a:pt x="131013" y="90170"/>
                  </a:lnTo>
                  <a:lnTo>
                    <a:pt x="131013" y="100330"/>
                  </a:lnTo>
                  <a:lnTo>
                    <a:pt x="141570" y="96520"/>
                  </a:lnTo>
                  <a:lnTo>
                    <a:pt x="141570" y="86360"/>
                  </a:lnTo>
                  <a:close/>
                </a:path>
                <a:path w="373379" h="378460">
                  <a:moveTo>
                    <a:pt x="255306" y="82550"/>
                  </a:moveTo>
                  <a:lnTo>
                    <a:pt x="255306" y="91440"/>
                  </a:lnTo>
                  <a:lnTo>
                    <a:pt x="268263" y="96520"/>
                  </a:lnTo>
                  <a:lnTo>
                    <a:pt x="268263" y="87630"/>
                  </a:lnTo>
                  <a:lnTo>
                    <a:pt x="255306" y="82550"/>
                  </a:lnTo>
                  <a:close/>
                </a:path>
                <a:path w="373379" h="378460">
                  <a:moveTo>
                    <a:pt x="187641" y="80010"/>
                  </a:moveTo>
                  <a:lnTo>
                    <a:pt x="187641" y="91440"/>
                  </a:lnTo>
                  <a:lnTo>
                    <a:pt x="202037" y="95250"/>
                  </a:lnTo>
                  <a:lnTo>
                    <a:pt x="202037" y="85090"/>
                  </a:lnTo>
                  <a:lnTo>
                    <a:pt x="187641" y="80010"/>
                  </a:lnTo>
                  <a:close/>
                </a:path>
                <a:path w="373379" h="378460">
                  <a:moveTo>
                    <a:pt x="155487" y="80010"/>
                  </a:moveTo>
                  <a:lnTo>
                    <a:pt x="146368" y="83820"/>
                  </a:lnTo>
                  <a:lnTo>
                    <a:pt x="146368" y="93980"/>
                  </a:lnTo>
                  <a:lnTo>
                    <a:pt x="155487" y="91440"/>
                  </a:lnTo>
                  <a:lnTo>
                    <a:pt x="155487" y="80010"/>
                  </a:lnTo>
                  <a:close/>
                </a:path>
                <a:path w="373379" h="378460">
                  <a:moveTo>
                    <a:pt x="110857" y="77470"/>
                  </a:moveTo>
                  <a:lnTo>
                    <a:pt x="107017" y="80010"/>
                  </a:lnTo>
                  <a:lnTo>
                    <a:pt x="102218" y="81280"/>
                  </a:lnTo>
                  <a:lnTo>
                    <a:pt x="102218" y="91440"/>
                  </a:lnTo>
                  <a:lnTo>
                    <a:pt x="107017" y="88900"/>
                  </a:lnTo>
                  <a:lnTo>
                    <a:pt x="110857" y="87630"/>
                  </a:lnTo>
                  <a:lnTo>
                    <a:pt x="110857" y="77470"/>
                  </a:lnTo>
                  <a:close/>
                </a:path>
                <a:path w="373379" h="378460">
                  <a:moveTo>
                    <a:pt x="232751" y="74930"/>
                  </a:moveTo>
                  <a:lnTo>
                    <a:pt x="232751" y="83820"/>
                  </a:lnTo>
                  <a:lnTo>
                    <a:pt x="239469" y="87630"/>
                  </a:lnTo>
                  <a:lnTo>
                    <a:pt x="248108" y="90170"/>
                  </a:lnTo>
                  <a:lnTo>
                    <a:pt x="248108" y="80010"/>
                  </a:lnTo>
                  <a:lnTo>
                    <a:pt x="239469" y="77470"/>
                  </a:lnTo>
                  <a:lnTo>
                    <a:pt x="232751" y="74930"/>
                  </a:lnTo>
                  <a:close/>
                </a:path>
                <a:path w="373379" h="378460">
                  <a:moveTo>
                    <a:pt x="126213" y="71120"/>
                  </a:moveTo>
                  <a:lnTo>
                    <a:pt x="121414" y="72390"/>
                  </a:lnTo>
                  <a:lnTo>
                    <a:pt x="119974" y="73660"/>
                  </a:lnTo>
                  <a:lnTo>
                    <a:pt x="117575" y="74930"/>
                  </a:lnTo>
                  <a:lnTo>
                    <a:pt x="116136" y="74930"/>
                  </a:lnTo>
                  <a:lnTo>
                    <a:pt x="116136" y="85090"/>
                  </a:lnTo>
                  <a:lnTo>
                    <a:pt x="117575" y="85090"/>
                  </a:lnTo>
                  <a:lnTo>
                    <a:pt x="119974" y="83820"/>
                  </a:lnTo>
                  <a:lnTo>
                    <a:pt x="121414" y="83820"/>
                  </a:lnTo>
                  <a:lnTo>
                    <a:pt x="126213" y="81280"/>
                  </a:lnTo>
                  <a:lnTo>
                    <a:pt x="126213" y="71120"/>
                  </a:lnTo>
                  <a:close/>
                </a:path>
                <a:path w="373379" h="378460">
                  <a:moveTo>
                    <a:pt x="209716" y="66040"/>
                  </a:moveTo>
                  <a:lnTo>
                    <a:pt x="209716" y="77470"/>
                  </a:lnTo>
                  <a:lnTo>
                    <a:pt x="225553" y="82550"/>
                  </a:lnTo>
                  <a:lnTo>
                    <a:pt x="225553" y="71120"/>
                  </a:lnTo>
                  <a:lnTo>
                    <a:pt x="209716" y="66040"/>
                  </a:lnTo>
                  <a:close/>
                </a:path>
                <a:path w="373379" h="378460">
                  <a:moveTo>
                    <a:pt x="141570" y="64770"/>
                  </a:moveTo>
                  <a:lnTo>
                    <a:pt x="131013" y="68580"/>
                  </a:lnTo>
                  <a:lnTo>
                    <a:pt x="131013" y="80010"/>
                  </a:lnTo>
                  <a:lnTo>
                    <a:pt x="141570" y="74930"/>
                  </a:lnTo>
                  <a:lnTo>
                    <a:pt x="141570" y="64770"/>
                  </a:lnTo>
                  <a:close/>
                </a:path>
                <a:path w="373379" h="378460">
                  <a:moveTo>
                    <a:pt x="187641" y="58420"/>
                  </a:moveTo>
                  <a:lnTo>
                    <a:pt x="187641" y="69850"/>
                  </a:lnTo>
                  <a:lnTo>
                    <a:pt x="202037" y="74930"/>
                  </a:lnTo>
                  <a:lnTo>
                    <a:pt x="202037" y="63500"/>
                  </a:lnTo>
                  <a:lnTo>
                    <a:pt x="187641" y="58420"/>
                  </a:lnTo>
                  <a:close/>
                </a:path>
                <a:path w="373379" h="378460">
                  <a:moveTo>
                    <a:pt x="155487" y="58420"/>
                  </a:moveTo>
                  <a:lnTo>
                    <a:pt x="146368" y="62230"/>
                  </a:lnTo>
                  <a:lnTo>
                    <a:pt x="146368" y="72390"/>
                  </a:lnTo>
                  <a:lnTo>
                    <a:pt x="155487" y="69850"/>
                  </a:lnTo>
                  <a:lnTo>
                    <a:pt x="155487" y="58420"/>
                  </a:lnTo>
                  <a:close/>
                </a:path>
                <a:path w="373379" h="378460">
                  <a:moveTo>
                    <a:pt x="204493" y="16510"/>
                  </a:moveTo>
                  <a:lnTo>
                    <a:pt x="173723" y="16510"/>
                  </a:lnTo>
                  <a:lnTo>
                    <a:pt x="217394" y="35560"/>
                  </a:lnTo>
                  <a:lnTo>
                    <a:pt x="217394" y="43180"/>
                  </a:lnTo>
                  <a:lnTo>
                    <a:pt x="229391" y="43180"/>
                  </a:lnTo>
                  <a:lnTo>
                    <a:pt x="229391" y="26670"/>
                  </a:lnTo>
                  <a:lnTo>
                    <a:pt x="226032" y="25400"/>
                  </a:lnTo>
                  <a:lnTo>
                    <a:pt x="204493" y="1651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5" name="object 105"/>
            <p:cNvSpPr/>
            <p:nvPr/>
          </p:nvSpPr>
          <p:spPr>
            <a:xfrm>
              <a:off x="9087069" y="4339348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914400" h="914400">
                  <a:moveTo>
                    <a:pt x="761997" y="0"/>
                  </a:moveTo>
                  <a:lnTo>
                    <a:pt x="152403" y="0"/>
                  </a:lnTo>
                  <a:lnTo>
                    <a:pt x="104232" y="7769"/>
                  </a:lnTo>
                  <a:lnTo>
                    <a:pt x="62396" y="29404"/>
                  </a:lnTo>
                  <a:lnTo>
                    <a:pt x="29405" y="62395"/>
                  </a:lnTo>
                  <a:lnTo>
                    <a:pt x="7769" y="104231"/>
                  </a:lnTo>
                  <a:lnTo>
                    <a:pt x="0" y="152402"/>
                  </a:lnTo>
                  <a:lnTo>
                    <a:pt x="0" y="761997"/>
                  </a:lnTo>
                  <a:lnTo>
                    <a:pt x="7769" y="810168"/>
                  </a:lnTo>
                  <a:lnTo>
                    <a:pt x="29405" y="852004"/>
                  </a:lnTo>
                  <a:lnTo>
                    <a:pt x="62396" y="884995"/>
                  </a:lnTo>
                  <a:lnTo>
                    <a:pt x="104232" y="906630"/>
                  </a:lnTo>
                  <a:lnTo>
                    <a:pt x="152403" y="914399"/>
                  </a:lnTo>
                  <a:lnTo>
                    <a:pt x="761997" y="914399"/>
                  </a:lnTo>
                  <a:lnTo>
                    <a:pt x="810168" y="906630"/>
                  </a:lnTo>
                  <a:lnTo>
                    <a:pt x="852004" y="884995"/>
                  </a:lnTo>
                  <a:lnTo>
                    <a:pt x="884995" y="852004"/>
                  </a:lnTo>
                  <a:lnTo>
                    <a:pt x="906630" y="810168"/>
                  </a:lnTo>
                  <a:lnTo>
                    <a:pt x="914400" y="761997"/>
                  </a:lnTo>
                  <a:lnTo>
                    <a:pt x="914400" y="152402"/>
                  </a:lnTo>
                  <a:lnTo>
                    <a:pt x="906630" y="104231"/>
                  </a:lnTo>
                  <a:lnTo>
                    <a:pt x="884995" y="62395"/>
                  </a:lnTo>
                  <a:lnTo>
                    <a:pt x="852004" y="29404"/>
                  </a:lnTo>
                  <a:lnTo>
                    <a:pt x="810168" y="7769"/>
                  </a:lnTo>
                  <a:lnTo>
                    <a:pt x="76199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6" name="object 106"/>
            <p:cNvSpPr/>
            <p:nvPr/>
          </p:nvSpPr>
          <p:spPr>
            <a:xfrm>
              <a:off x="4795761" y="2067610"/>
              <a:ext cx="1576070" cy="2751455"/>
            </a:xfrm>
            <a:custGeom>
              <a:avLst/>
              <a:gdLst/>
              <a:ahLst/>
              <a:cxnLst/>
              <a:rect l="l" t="t" r="r" b="b"/>
              <a:pathLst>
                <a:path w="1576070" h="2751454">
                  <a:moveTo>
                    <a:pt x="1429334" y="2751340"/>
                  </a:moveTo>
                  <a:lnTo>
                    <a:pt x="1414919" y="2713545"/>
                  </a:lnTo>
                  <a:lnTo>
                    <a:pt x="1395183" y="2661793"/>
                  </a:lnTo>
                  <a:lnTo>
                    <a:pt x="1375854" y="2682837"/>
                  </a:lnTo>
                  <a:lnTo>
                    <a:pt x="48679" y="1464030"/>
                  </a:lnTo>
                  <a:lnTo>
                    <a:pt x="29349" y="1485074"/>
                  </a:lnTo>
                  <a:lnTo>
                    <a:pt x="1356537" y="2703880"/>
                  </a:lnTo>
                  <a:lnTo>
                    <a:pt x="1337208" y="2724937"/>
                  </a:lnTo>
                  <a:lnTo>
                    <a:pt x="1429334" y="2751340"/>
                  </a:lnTo>
                  <a:close/>
                </a:path>
                <a:path w="1576070" h="2751454">
                  <a:moveTo>
                    <a:pt x="1575511" y="2717342"/>
                  </a:moveTo>
                  <a:lnTo>
                    <a:pt x="1572260" y="2662605"/>
                  </a:lnTo>
                  <a:lnTo>
                    <a:pt x="1569821" y="2621673"/>
                  </a:lnTo>
                  <a:lnTo>
                    <a:pt x="1545056" y="2635948"/>
                  </a:lnTo>
                  <a:lnTo>
                    <a:pt x="24752" y="0"/>
                  </a:lnTo>
                  <a:lnTo>
                    <a:pt x="0" y="14274"/>
                  </a:lnTo>
                  <a:lnTo>
                    <a:pt x="1520304" y="2650223"/>
                  </a:lnTo>
                  <a:lnTo>
                    <a:pt x="1495552" y="2664498"/>
                  </a:lnTo>
                  <a:lnTo>
                    <a:pt x="1575511" y="271734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5791191" y="3891385"/>
              <a:ext cx="232450" cy="232449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8" name="object 108"/>
            <p:cNvSpPr/>
            <p:nvPr/>
          </p:nvSpPr>
          <p:spPr>
            <a:xfrm>
              <a:off x="5791191" y="3891385"/>
              <a:ext cx="233045" cy="233045"/>
            </a:xfrm>
            <a:custGeom>
              <a:avLst/>
              <a:gdLst/>
              <a:ahLst/>
              <a:cxnLst/>
              <a:rect l="l" t="t" r="r" b="b"/>
              <a:pathLst>
                <a:path w="233045" h="233045">
                  <a:moveTo>
                    <a:pt x="0" y="116225"/>
                  </a:moveTo>
                  <a:lnTo>
                    <a:pt x="9133" y="70984"/>
                  </a:lnTo>
                  <a:lnTo>
                    <a:pt x="34041" y="34041"/>
                  </a:lnTo>
                  <a:lnTo>
                    <a:pt x="70984" y="9133"/>
                  </a:lnTo>
                  <a:lnTo>
                    <a:pt x="116225" y="0"/>
                  </a:lnTo>
                  <a:lnTo>
                    <a:pt x="161465" y="9133"/>
                  </a:lnTo>
                  <a:lnTo>
                    <a:pt x="198408" y="34041"/>
                  </a:lnTo>
                  <a:lnTo>
                    <a:pt x="223316" y="70984"/>
                  </a:lnTo>
                  <a:lnTo>
                    <a:pt x="232450" y="116225"/>
                  </a:lnTo>
                  <a:lnTo>
                    <a:pt x="223316" y="161465"/>
                  </a:lnTo>
                  <a:lnTo>
                    <a:pt x="198408" y="198408"/>
                  </a:lnTo>
                  <a:lnTo>
                    <a:pt x="161465" y="223316"/>
                  </a:lnTo>
                  <a:lnTo>
                    <a:pt x="116225" y="232450"/>
                  </a:lnTo>
                  <a:lnTo>
                    <a:pt x="70984" y="223316"/>
                  </a:lnTo>
                  <a:lnTo>
                    <a:pt x="34041" y="198408"/>
                  </a:lnTo>
                  <a:lnTo>
                    <a:pt x="9133" y="161465"/>
                  </a:lnTo>
                  <a:lnTo>
                    <a:pt x="0" y="116225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9" name="object 109"/>
          <p:cNvSpPr txBox="1"/>
          <p:nvPr/>
        </p:nvSpPr>
        <p:spPr>
          <a:xfrm>
            <a:off x="5848679" y="3872484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10" name="object 110"/>
          <p:cNvGrpSpPr/>
          <p:nvPr/>
        </p:nvGrpSpPr>
        <p:grpSpPr>
          <a:xfrm>
            <a:off x="5490018" y="4161516"/>
            <a:ext cx="297180" cy="297180"/>
            <a:chOff x="5490018" y="4161516"/>
            <a:chExt cx="297180" cy="297180"/>
          </a:xfrm>
        </p:grpSpPr>
        <p:sp>
          <p:nvSpPr>
            <p:cNvPr id="111" name="object 111"/>
            <p:cNvSpPr/>
            <p:nvPr/>
          </p:nvSpPr>
          <p:spPr>
            <a:xfrm>
              <a:off x="5504305" y="4175804"/>
              <a:ext cx="268605" cy="268605"/>
            </a:xfrm>
            <a:custGeom>
              <a:avLst/>
              <a:gdLst/>
              <a:ahLst/>
              <a:cxnLst/>
              <a:rect l="l" t="t" r="r" b="b"/>
              <a:pathLst>
                <a:path w="268604" h="268604">
                  <a:moveTo>
                    <a:pt x="134278" y="0"/>
                  </a:moveTo>
                  <a:lnTo>
                    <a:pt x="91835" y="6845"/>
                  </a:lnTo>
                  <a:lnTo>
                    <a:pt x="54975" y="25908"/>
                  </a:lnTo>
                  <a:lnTo>
                    <a:pt x="25907" y="54975"/>
                  </a:lnTo>
                  <a:lnTo>
                    <a:pt x="6845" y="91836"/>
                  </a:lnTo>
                  <a:lnTo>
                    <a:pt x="0" y="134278"/>
                  </a:lnTo>
                  <a:lnTo>
                    <a:pt x="6845" y="176721"/>
                  </a:lnTo>
                  <a:lnTo>
                    <a:pt x="25907" y="213582"/>
                  </a:lnTo>
                  <a:lnTo>
                    <a:pt x="54975" y="242649"/>
                  </a:lnTo>
                  <a:lnTo>
                    <a:pt x="91835" y="261712"/>
                  </a:lnTo>
                  <a:lnTo>
                    <a:pt x="134278" y="268558"/>
                  </a:lnTo>
                  <a:lnTo>
                    <a:pt x="176720" y="261712"/>
                  </a:lnTo>
                  <a:lnTo>
                    <a:pt x="213581" y="242649"/>
                  </a:lnTo>
                  <a:lnTo>
                    <a:pt x="242648" y="213582"/>
                  </a:lnTo>
                  <a:lnTo>
                    <a:pt x="261711" y="176721"/>
                  </a:lnTo>
                  <a:lnTo>
                    <a:pt x="268556" y="134278"/>
                  </a:lnTo>
                  <a:lnTo>
                    <a:pt x="261711" y="91836"/>
                  </a:lnTo>
                  <a:lnTo>
                    <a:pt x="242648" y="54975"/>
                  </a:lnTo>
                  <a:lnTo>
                    <a:pt x="213581" y="25908"/>
                  </a:lnTo>
                  <a:lnTo>
                    <a:pt x="176720" y="6845"/>
                  </a:lnTo>
                  <a:lnTo>
                    <a:pt x="13427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2" name="object 112"/>
            <p:cNvSpPr/>
            <p:nvPr/>
          </p:nvSpPr>
          <p:spPr>
            <a:xfrm>
              <a:off x="5504305" y="4175804"/>
              <a:ext cx="268605" cy="268605"/>
            </a:xfrm>
            <a:custGeom>
              <a:avLst/>
              <a:gdLst/>
              <a:ahLst/>
              <a:cxnLst/>
              <a:rect l="l" t="t" r="r" b="b"/>
              <a:pathLst>
                <a:path w="268604" h="268604">
                  <a:moveTo>
                    <a:pt x="0" y="134278"/>
                  </a:moveTo>
                  <a:lnTo>
                    <a:pt x="6845" y="91836"/>
                  </a:lnTo>
                  <a:lnTo>
                    <a:pt x="25907" y="54975"/>
                  </a:lnTo>
                  <a:lnTo>
                    <a:pt x="54975" y="25907"/>
                  </a:lnTo>
                  <a:lnTo>
                    <a:pt x="91836" y="6845"/>
                  </a:lnTo>
                  <a:lnTo>
                    <a:pt x="134278" y="0"/>
                  </a:lnTo>
                  <a:lnTo>
                    <a:pt x="176720" y="6845"/>
                  </a:lnTo>
                  <a:lnTo>
                    <a:pt x="213581" y="25907"/>
                  </a:lnTo>
                  <a:lnTo>
                    <a:pt x="242649" y="54975"/>
                  </a:lnTo>
                  <a:lnTo>
                    <a:pt x="261711" y="91836"/>
                  </a:lnTo>
                  <a:lnTo>
                    <a:pt x="268557" y="134278"/>
                  </a:lnTo>
                  <a:lnTo>
                    <a:pt x="261711" y="176720"/>
                  </a:lnTo>
                  <a:lnTo>
                    <a:pt x="242649" y="213581"/>
                  </a:lnTo>
                  <a:lnTo>
                    <a:pt x="213581" y="242649"/>
                  </a:lnTo>
                  <a:lnTo>
                    <a:pt x="176720" y="261711"/>
                  </a:lnTo>
                  <a:lnTo>
                    <a:pt x="134278" y="268557"/>
                  </a:lnTo>
                  <a:lnTo>
                    <a:pt x="91836" y="261711"/>
                  </a:lnTo>
                  <a:lnTo>
                    <a:pt x="54975" y="242649"/>
                  </a:lnTo>
                  <a:lnTo>
                    <a:pt x="25907" y="213581"/>
                  </a:lnTo>
                  <a:lnTo>
                    <a:pt x="6845" y="176720"/>
                  </a:lnTo>
                  <a:lnTo>
                    <a:pt x="0" y="134278"/>
                  </a:lnTo>
                  <a:close/>
                </a:path>
              </a:pathLst>
            </a:custGeom>
            <a:ln w="28575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3" name="object 113"/>
          <p:cNvSpPr txBox="1"/>
          <p:nvPr/>
        </p:nvSpPr>
        <p:spPr>
          <a:xfrm>
            <a:off x="5579846" y="4177284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978777" y="6253815"/>
            <a:ext cx="270510" cy="280670"/>
          </a:xfrm>
          <a:custGeom>
            <a:avLst/>
            <a:gdLst/>
            <a:ahLst/>
            <a:cxnLst/>
            <a:rect l="l" t="t" r="r" b="b"/>
            <a:pathLst>
              <a:path w="270509" h="280670">
                <a:moveTo>
                  <a:pt x="0" y="140223"/>
                </a:moveTo>
                <a:lnTo>
                  <a:pt x="6888" y="95901"/>
                </a:lnTo>
                <a:lnTo>
                  <a:pt x="26070" y="57409"/>
                </a:lnTo>
                <a:lnTo>
                  <a:pt x="55320" y="27054"/>
                </a:lnTo>
                <a:lnTo>
                  <a:pt x="92412" y="7148"/>
                </a:lnTo>
                <a:lnTo>
                  <a:pt x="135121" y="0"/>
                </a:lnTo>
                <a:lnTo>
                  <a:pt x="177830" y="7148"/>
                </a:lnTo>
                <a:lnTo>
                  <a:pt x="214922" y="27054"/>
                </a:lnTo>
                <a:lnTo>
                  <a:pt x="244172" y="57409"/>
                </a:lnTo>
                <a:lnTo>
                  <a:pt x="263354" y="95901"/>
                </a:lnTo>
                <a:lnTo>
                  <a:pt x="270243" y="140223"/>
                </a:lnTo>
                <a:lnTo>
                  <a:pt x="263354" y="184544"/>
                </a:lnTo>
                <a:lnTo>
                  <a:pt x="244172" y="223036"/>
                </a:lnTo>
                <a:lnTo>
                  <a:pt x="214922" y="253391"/>
                </a:lnTo>
                <a:lnTo>
                  <a:pt x="177830" y="273297"/>
                </a:lnTo>
                <a:lnTo>
                  <a:pt x="135121" y="280446"/>
                </a:lnTo>
                <a:lnTo>
                  <a:pt x="92412" y="273297"/>
                </a:lnTo>
                <a:lnTo>
                  <a:pt x="55320" y="253391"/>
                </a:lnTo>
                <a:lnTo>
                  <a:pt x="26070" y="223036"/>
                </a:lnTo>
                <a:lnTo>
                  <a:pt x="6888" y="184544"/>
                </a:lnTo>
                <a:lnTo>
                  <a:pt x="0" y="140223"/>
                </a:lnTo>
                <a:close/>
              </a:path>
            </a:pathLst>
          </a:custGeom>
          <a:ln w="12700">
            <a:solidFill>
              <a:srgbClr val="2F528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8043255" y="5659628"/>
            <a:ext cx="142875" cy="873125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13970">
              <a:lnSpc>
                <a:spcPct val="100000"/>
              </a:lnSpc>
              <a:spcBef>
                <a:spcPts val="1275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175"/>
              </a:spcBef>
            </a:pPr>
            <a:r>
              <a:rPr sz="1800" dirty="0">
                <a:latin typeface="Calibri"/>
                <a:cs typeface="Calibri"/>
              </a:rPr>
              <a:t>5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336753" y="6217920"/>
            <a:ext cx="3243580" cy="3790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5500"/>
              </a:lnSpc>
              <a:spcBef>
                <a:spcPts val="100"/>
              </a:spcBef>
            </a:pPr>
            <a:r>
              <a:rPr sz="1100" spc="15" dirty="0">
                <a:latin typeface="Times New Roman"/>
                <a:cs typeface="Times New Roman"/>
              </a:rPr>
              <a:t>Формирование отчета </a:t>
            </a:r>
            <a:r>
              <a:rPr sz="1100" spc="10" dirty="0">
                <a:latin typeface="Times New Roman"/>
                <a:cs typeface="Times New Roman"/>
              </a:rPr>
              <a:t>по </a:t>
            </a:r>
            <a:r>
              <a:rPr sz="1100" spc="15" dirty="0">
                <a:latin typeface="Times New Roman"/>
                <a:cs typeface="Times New Roman"/>
              </a:rPr>
              <a:t>исполнению мероприятий  </a:t>
            </a:r>
            <a:r>
              <a:rPr sz="1100" spc="25" dirty="0">
                <a:latin typeface="Times New Roman"/>
                <a:cs typeface="Times New Roman"/>
              </a:rPr>
              <a:t>ИПМРА, </a:t>
            </a:r>
            <a:r>
              <a:rPr sz="1100" spc="15" dirty="0">
                <a:latin typeface="Times New Roman"/>
                <a:cs typeface="Times New Roman"/>
              </a:rPr>
              <a:t>отправка информации</a:t>
            </a:r>
            <a:r>
              <a:rPr sz="1100" spc="45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пациенту</a:t>
            </a:r>
            <a:endParaRPr sz="11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82902" y="925476"/>
            <a:ext cx="3877945" cy="354330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065" marR="5080" algn="ctr">
              <a:lnSpc>
                <a:spcPct val="118100"/>
              </a:lnSpc>
              <a:spcBef>
                <a:spcPts val="160"/>
              </a:spcBef>
            </a:pPr>
            <a:r>
              <a:rPr sz="3900" b="0" spc="45" dirty="0">
                <a:latin typeface="Calibri Light"/>
                <a:cs typeface="Calibri Light"/>
              </a:rPr>
              <a:t>Система</a:t>
            </a:r>
            <a:r>
              <a:rPr sz="3900" b="0" spc="-35" dirty="0">
                <a:latin typeface="Calibri Light"/>
                <a:cs typeface="Calibri Light"/>
              </a:rPr>
              <a:t> </a:t>
            </a:r>
            <a:r>
              <a:rPr sz="3900" b="0" spc="45" dirty="0">
                <a:latin typeface="Calibri Light"/>
                <a:cs typeface="Calibri Light"/>
              </a:rPr>
              <a:t>оказания  </a:t>
            </a:r>
            <a:r>
              <a:rPr sz="3900" b="0" spc="55" dirty="0">
                <a:latin typeface="Calibri Light"/>
                <a:cs typeface="Calibri Light"/>
              </a:rPr>
              <a:t>помощи </a:t>
            </a:r>
            <a:r>
              <a:rPr sz="3900" b="0" spc="45" dirty="0">
                <a:latin typeface="Calibri Light"/>
                <a:cs typeface="Calibri Light"/>
              </a:rPr>
              <a:t>по  медицинской  </a:t>
            </a:r>
            <a:r>
              <a:rPr sz="3900" b="0" spc="50" dirty="0">
                <a:latin typeface="Calibri Light"/>
                <a:cs typeface="Calibri Light"/>
              </a:rPr>
              <a:t>реабилитации </a:t>
            </a:r>
            <a:r>
              <a:rPr sz="3900" b="0" spc="45" dirty="0">
                <a:latin typeface="Calibri Light"/>
                <a:cs typeface="Calibri Light"/>
              </a:rPr>
              <a:t>в  </a:t>
            </a:r>
            <a:r>
              <a:rPr sz="3900" b="0" spc="60" dirty="0">
                <a:latin typeface="Calibri Light"/>
                <a:cs typeface="Calibri Light"/>
              </a:rPr>
              <a:t>РФ</a:t>
            </a:r>
            <a:endParaRPr sz="39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369935" y="432696"/>
            <a:ext cx="1711325" cy="1112520"/>
          </a:xfrm>
          <a:custGeom>
            <a:avLst/>
            <a:gdLst/>
            <a:ahLst/>
            <a:cxnLst/>
            <a:rect l="l" t="t" r="r" b="b"/>
            <a:pathLst>
              <a:path w="1711325" h="1112520">
                <a:moveTo>
                  <a:pt x="1525513" y="0"/>
                </a:moveTo>
                <a:lnTo>
                  <a:pt x="185346" y="0"/>
                </a:lnTo>
                <a:lnTo>
                  <a:pt x="136073" y="6620"/>
                </a:lnTo>
                <a:lnTo>
                  <a:pt x="91798" y="25305"/>
                </a:lnTo>
                <a:lnTo>
                  <a:pt x="54286" y="54287"/>
                </a:lnTo>
                <a:lnTo>
                  <a:pt x="25305" y="91799"/>
                </a:lnTo>
                <a:lnTo>
                  <a:pt x="6620" y="136074"/>
                </a:lnTo>
                <a:lnTo>
                  <a:pt x="0" y="185347"/>
                </a:lnTo>
                <a:lnTo>
                  <a:pt x="0" y="926712"/>
                </a:lnTo>
                <a:lnTo>
                  <a:pt x="6620" y="975985"/>
                </a:lnTo>
                <a:lnTo>
                  <a:pt x="25305" y="1020261"/>
                </a:lnTo>
                <a:lnTo>
                  <a:pt x="54286" y="1057773"/>
                </a:lnTo>
                <a:lnTo>
                  <a:pt x="91798" y="1086754"/>
                </a:lnTo>
                <a:lnTo>
                  <a:pt x="136073" y="1105439"/>
                </a:lnTo>
                <a:lnTo>
                  <a:pt x="185346" y="1112060"/>
                </a:lnTo>
                <a:lnTo>
                  <a:pt x="1525513" y="1112060"/>
                </a:lnTo>
                <a:lnTo>
                  <a:pt x="1574786" y="1105439"/>
                </a:lnTo>
                <a:lnTo>
                  <a:pt x="1619061" y="1086754"/>
                </a:lnTo>
                <a:lnTo>
                  <a:pt x="1656573" y="1057773"/>
                </a:lnTo>
                <a:lnTo>
                  <a:pt x="1685554" y="1020261"/>
                </a:lnTo>
                <a:lnTo>
                  <a:pt x="1704239" y="975985"/>
                </a:lnTo>
                <a:lnTo>
                  <a:pt x="1710860" y="926712"/>
                </a:lnTo>
                <a:lnTo>
                  <a:pt x="1710860" y="185347"/>
                </a:lnTo>
                <a:lnTo>
                  <a:pt x="1704239" y="136074"/>
                </a:lnTo>
                <a:lnTo>
                  <a:pt x="1685554" y="91799"/>
                </a:lnTo>
                <a:lnTo>
                  <a:pt x="1656573" y="54287"/>
                </a:lnTo>
                <a:lnTo>
                  <a:pt x="1619061" y="25305"/>
                </a:lnTo>
                <a:lnTo>
                  <a:pt x="1574786" y="6620"/>
                </a:lnTo>
                <a:lnTo>
                  <a:pt x="1525513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7600810" y="622808"/>
            <a:ext cx="1249045" cy="675005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ct val="92000"/>
              </a:lnSpc>
              <a:spcBef>
                <a:spcPts val="240"/>
              </a:spcBef>
            </a:pPr>
            <a:r>
              <a:rPr sz="1500" spc="-5" dirty="0">
                <a:latin typeface="Calibri"/>
                <a:cs typeface="Calibri"/>
              </a:rPr>
              <a:t>Нормативно-  правовое  р</a:t>
            </a:r>
            <a:r>
              <a:rPr sz="1500" dirty="0">
                <a:latin typeface="Calibri"/>
                <a:cs typeface="Calibri"/>
              </a:rPr>
              <a:t>ег</a:t>
            </a:r>
            <a:r>
              <a:rPr sz="1500" spc="-50" dirty="0">
                <a:latin typeface="Calibri"/>
                <a:cs typeface="Calibri"/>
              </a:rPr>
              <a:t>у</a:t>
            </a:r>
            <a:r>
              <a:rPr sz="1500" dirty="0">
                <a:latin typeface="Calibri"/>
                <a:cs typeface="Calibri"/>
              </a:rPr>
              <a:t>ли</a:t>
            </a:r>
            <a:r>
              <a:rPr sz="1500" spc="-5" dirty="0">
                <a:latin typeface="Calibri"/>
                <a:cs typeface="Calibri"/>
              </a:rPr>
              <a:t>ро</a:t>
            </a:r>
            <a:r>
              <a:rPr sz="1500" dirty="0">
                <a:latin typeface="Calibri"/>
                <a:cs typeface="Calibri"/>
              </a:rPr>
              <a:t>ва</a:t>
            </a:r>
            <a:r>
              <a:rPr sz="1500" spc="-5" dirty="0">
                <a:latin typeface="Calibri"/>
                <a:cs typeface="Calibri"/>
              </a:rPr>
              <a:t>н</a:t>
            </a:r>
            <a:r>
              <a:rPr sz="1500" dirty="0">
                <a:latin typeface="Calibri"/>
                <a:cs typeface="Calibri"/>
              </a:rPr>
              <a:t>ие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88584" y="1132780"/>
            <a:ext cx="2263775" cy="1723389"/>
            <a:chOff x="9088584" y="1132780"/>
            <a:chExt cx="2263775" cy="1723389"/>
          </a:xfrm>
        </p:grpSpPr>
        <p:sp>
          <p:nvSpPr>
            <p:cNvPr id="6" name="object 6"/>
            <p:cNvSpPr/>
            <p:nvPr/>
          </p:nvSpPr>
          <p:spPr>
            <a:xfrm>
              <a:off x="9091759" y="1135955"/>
              <a:ext cx="967105" cy="600075"/>
            </a:xfrm>
            <a:custGeom>
              <a:avLst/>
              <a:gdLst/>
              <a:ahLst/>
              <a:cxnLst/>
              <a:rect l="l" t="t" r="r" b="b"/>
              <a:pathLst>
                <a:path w="967104" h="600075">
                  <a:moveTo>
                    <a:pt x="0" y="0"/>
                  </a:moveTo>
                  <a:lnTo>
                    <a:pt x="47081" y="16983"/>
                  </a:lnTo>
                  <a:lnTo>
                    <a:pt x="93785" y="34843"/>
                  </a:lnTo>
                  <a:lnTo>
                    <a:pt x="140100" y="53575"/>
                  </a:lnTo>
                  <a:lnTo>
                    <a:pt x="186015" y="73169"/>
                  </a:lnTo>
                  <a:lnTo>
                    <a:pt x="231518" y="93620"/>
                  </a:lnTo>
                  <a:lnTo>
                    <a:pt x="276598" y="114921"/>
                  </a:lnTo>
                  <a:lnTo>
                    <a:pt x="321243" y="137063"/>
                  </a:lnTo>
                  <a:lnTo>
                    <a:pt x="365441" y="160040"/>
                  </a:lnTo>
                  <a:lnTo>
                    <a:pt x="409181" y="183844"/>
                  </a:lnTo>
                  <a:lnTo>
                    <a:pt x="452453" y="208469"/>
                  </a:lnTo>
                  <a:lnTo>
                    <a:pt x="495243" y="233908"/>
                  </a:lnTo>
                  <a:lnTo>
                    <a:pt x="537541" y="260153"/>
                  </a:lnTo>
                  <a:lnTo>
                    <a:pt x="579335" y="287197"/>
                  </a:lnTo>
                  <a:lnTo>
                    <a:pt x="620613" y="315034"/>
                  </a:lnTo>
                  <a:lnTo>
                    <a:pt x="661365" y="343655"/>
                  </a:lnTo>
                  <a:lnTo>
                    <a:pt x="701579" y="373054"/>
                  </a:lnTo>
                  <a:lnTo>
                    <a:pt x="741243" y="403223"/>
                  </a:lnTo>
                  <a:lnTo>
                    <a:pt x="780345" y="434157"/>
                  </a:lnTo>
                  <a:lnTo>
                    <a:pt x="818874" y="465846"/>
                  </a:lnTo>
                  <a:lnTo>
                    <a:pt x="856820" y="498285"/>
                  </a:lnTo>
                  <a:lnTo>
                    <a:pt x="894169" y="531466"/>
                  </a:lnTo>
                  <a:lnTo>
                    <a:pt x="930911" y="565382"/>
                  </a:lnTo>
                  <a:lnTo>
                    <a:pt x="967035" y="600026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641376" y="1744115"/>
              <a:ext cx="1711325" cy="1112520"/>
            </a:xfrm>
            <a:custGeom>
              <a:avLst/>
              <a:gdLst/>
              <a:ahLst/>
              <a:cxnLst/>
              <a:rect l="l" t="t" r="r" b="b"/>
              <a:pathLst>
                <a:path w="1711325" h="1112520">
                  <a:moveTo>
                    <a:pt x="1525513" y="0"/>
                  </a:moveTo>
                  <a:lnTo>
                    <a:pt x="185347" y="0"/>
                  </a:lnTo>
                  <a:lnTo>
                    <a:pt x="136074" y="6620"/>
                  </a:lnTo>
                  <a:lnTo>
                    <a:pt x="91799" y="25305"/>
                  </a:lnTo>
                  <a:lnTo>
                    <a:pt x="54287" y="54286"/>
                  </a:lnTo>
                  <a:lnTo>
                    <a:pt x="25305" y="91798"/>
                  </a:lnTo>
                  <a:lnTo>
                    <a:pt x="6620" y="136074"/>
                  </a:lnTo>
                  <a:lnTo>
                    <a:pt x="0" y="185346"/>
                  </a:lnTo>
                  <a:lnTo>
                    <a:pt x="0" y="926712"/>
                  </a:lnTo>
                  <a:lnTo>
                    <a:pt x="6620" y="975985"/>
                  </a:lnTo>
                  <a:lnTo>
                    <a:pt x="25305" y="1020261"/>
                  </a:lnTo>
                  <a:lnTo>
                    <a:pt x="54287" y="1057773"/>
                  </a:lnTo>
                  <a:lnTo>
                    <a:pt x="91799" y="1086754"/>
                  </a:lnTo>
                  <a:lnTo>
                    <a:pt x="136074" y="1105439"/>
                  </a:lnTo>
                  <a:lnTo>
                    <a:pt x="185347" y="1112060"/>
                  </a:lnTo>
                  <a:lnTo>
                    <a:pt x="1525513" y="1112060"/>
                  </a:lnTo>
                  <a:lnTo>
                    <a:pt x="1574786" y="1105439"/>
                  </a:lnTo>
                  <a:lnTo>
                    <a:pt x="1619062" y="1086754"/>
                  </a:lnTo>
                  <a:lnTo>
                    <a:pt x="1656574" y="1057773"/>
                  </a:lnTo>
                  <a:lnTo>
                    <a:pt x="1685556" y="1020261"/>
                  </a:lnTo>
                  <a:lnTo>
                    <a:pt x="1704240" y="975985"/>
                  </a:lnTo>
                  <a:lnTo>
                    <a:pt x="1710861" y="926712"/>
                  </a:lnTo>
                  <a:lnTo>
                    <a:pt x="1710861" y="185346"/>
                  </a:lnTo>
                  <a:lnTo>
                    <a:pt x="1704240" y="136074"/>
                  </a:lnTo>
                  <a:lnTo>
                    <a:pt x="1685556" y="91798"/>
                  </a:lnTo>
                  <a:lnTo>
                    <a:pt x="1656574" y="54286"/>
                  </a:lnTo>
                  <a:lnTo>
                    <a:pt x="1619062" y="25305"/>
                  </a:lnTo>
                  <a:lnTo>
                    <a:pt x="1574786" y="6620"/>
                  </a:lnTo>
                  <a:lnTo>
                    <a:pt x="1525513" y="0"/>
                  </a:lnTo>
                  <a:close/>
                </a:path>
              </a:pathLst>
            </a:custGeom>
            <a:solidFill>
              <a:srgbClr val="E2F0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785574" y="2143759"/>
            <a:ext cx="1422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latin typeface="Calibri"/>
                <a:cs typeface="Calibri"/>
              </a:rPr>
              <a:t>Финансирование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9641376" y="2867479"/>
            <a:ext cx="1711325" cy="2611755"/>
            <a:chOff x="9641376" y="2867479"/>
            <a:chExt cx="1711325" cy="2611755"/>
          </a:xfrm>
        </p:grpSpPr>
        <p:sp>
          <p:nvSpPr>
            <p:cNvPr id="10" name="object 10"/>
            <p:cNvSpPr/>
            <p:nvPr/>
          </p:nvSpPr>
          <p:spPr>
            <a:xfrm>
              <a:off x="10741379" y="2870654"/>
              <a:ext cx="107314" cy="1482090"/>
            </a:xfrm>
            <a:custGeom>
              <a:avLst/>
              <a:gdLst/>
              <a:ahLst/>
              <a:cxnLst/>
              <a:rect l="l" t="t" r="r" b="b"/>
              <a:pathLst>
                <a:path w="107315" h="1482089">
                  <a:moveTo>
                    <a:pt x="0" y="0"/>
                  </a:moveTo>
                  <a:lnTo>
                    <a:pt x="13768" y="48467"/>
                  </a:lnTo>
                  <a:lnTo>
                    <a:pt x="26586" y="97126"/>
                  </a:lnTo>
                  <a:lnTo>
                    <a:pt x="38456" y="145963"/>
                  </a:lnTo>
                  <a:lnTo>
                    <a:pt x="49375" y="194965"/>
                  </a:lnTo>
                  <a:lnTo>
                    <a:pt x="59345" y="244117"/>
                  </a:lnTo>
                  <a:lnTo>
                    <a:pt x="68366" y="293406"/>
                  </a:lnTo>
                  <a:lnTo>
                    <a:pt x="76437" y="342818"/>
                  </a:lnTo>
                  <a:lnTo>
                    <a:pt x="83558" y="392339"/>
                  </a:lnTo>
                  <a:lnTo>
                    <a:pt x="89730" y="441957"/>
                  </a:lnTo>
                  <a:lnTo>
                    <a:pt x="94953" y="491656"/>
                  </a:lnTo>
                  <a:lnTo>
                    <a:pt x="99226" y="541424"/>
                  </a:lnTo>
                  <a:lnTo>
                    <a:pt x="102549" y="591247"/>
                  </a:lnTo>
                  <a:lnTo>
                    <a:pt x="104923" y="641111"/>
                  </a:lnTo>
                  <a:lnTo>
                    <a:pt x="106347" y="691002"/>
                  </a:lnTo>
                  <a:lnTo>
                    <a:pt x="106822" y="740907"/>
                  </a:lnTo>
                  <a:lnTo>
                    <a:pt x="106347" y="790812"/>
                  </a:lnTo>
                  <a:lnTo>
                    <a:pt x="104923" y="840703"/>
                  </a:lnTo>
                  <a:lnTo>
                    <a:pt x="102549" y="890567"/>
                  </a:lnTo>
                  <a:lnTo>
                    <a:pt x="99226" y="940390"/>
                  </a:lnTo>
                  <a:lnTo>
                    <a:pt x="94953" y="990158"/>
                  </a:lnTo>
                  <a:lnTo>
                    <a:pt x="89730" y="1039857"/>
                  </a:lnTo>
                  <a:lnTo>
                    <a:pt x="83558" y="1089475"/>
                  </a:lnTo>
                  <a:lnTo>
                    <a:pt x="76437" y="1138996"/>
                  </a:lnTo>
                  <a:lnTo>
                    <a:pt x="68366" y="1188409"/>
                  </a:lnTo>
                  <a:lnTo>
                    <a:pt x="59345" y="1237697"/>
                  </a:lnTo>
                  <a:lnTo>
                    <a:pt x="49375" y="1286849"/>
                  </a:lnTo>
                  <a:lnTo>
                    <a:pt x="38456" y="1335851"/>
                  </a:lnTo>
                  <a:lnTo>
                    <a:pt x="26586" y="1384688"/>
                  </a:lnTo>
                  <a:lnTo>
                    <a:pt x="13768" y="1433347"/>
                  </a:lnTo>
                  <a:lnTo>
                    <a:pt x="0" y="1481815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9641376" y="4366949"/>
              <a:ext cx="1711325" cy="1112520"/>
            </a:xfrm>
            <a:custGeom>
              <a:avLst/>
              <a:gdLst/>
              <a:ahLst/>
              <a:cxnLst/>
              <a:rect l="l" t="t" r="r" b="b"/>
              <a:pathLst>
                <a:path w="1711325" h="1112520">
                  <a:moveTo>
                    <a:pt x="1525513" y="0"/>
                  </a:moveTo>
                  <a:lnTo>
                    <a:pt x="185347" y="0"/>
                  </a:lnTo>
                  <a:lnTo>
                    <a:pt x="136074" y="6620"/>
                  </a:lnTo>
                  <a:lnTo>
                    <a:pt x="91799" y="25305"/>
                  </a:lnTo>
                  <a:lnTo>
                    <a:pt x="54287" y="54287"/>
                  </a:lnTo>
                  <a:lnTo>
                    <a:pt x="25305" y="91799"/>
                  </a:lnTo>
                  <a:lnTo>
                    <a:pt x="6620" y="136074"/>
                  </a:lnTo>
                  <a:lnTo>
                    <a:pt x="0" y="185347"/>
                  </a:lnTo>
                  <a:lnTo>
                    <a:pt x="0" y="926712"/>
                  </a:lnTo>
                  <a:lnTo>
                    <a:pt x="6620" y="975985"/>
                  </a:lnTo>
                  <a:lnTo>
                    <a:pt x="25305" y="1020261"/>
                  </a:lnTo>
                  <a:lnTo>
                    <a:pt x="54287" y="1057773"/>
                  </a:lnTo>
                  <a:lnTo>
                    <a:pt x="91799" y="1086754"/>
                  </a:lnTo>
                  <a:lnTo>
                    <a:pt x="136074" y="1105439"/>
                  </a:lnTo>
                  <a:lnTo>
                    <a:pt x="185347" y="1112060"/>
                  </a:lnTo>
                  <a:lnTo>
                    <a:pt x="1525513" y="1112060"/>
                  </a:lnTo>
                  <a:lnTo>
                    <a:pt x="1574786" y="1105439"/>
                  </a:lnTo>
                  <a:lnTo>
                    <a:pt x="1619062" y="1086754"/>
                  </a:lnTo>
                  <a:lnTo>
                    <a:pt x="1656574" y="1057773"/>
                  </a:lnTo>
                  <a:lnTo>
                    <a:pt x="1685556" y="1020261"/>
                  </a:lnTo>
                  <a:lnTo>
                    <a:pt x="1704240" y="975985"/>
                  </a:lnTo>
                  <a:lnTo>
                    <a:pt x="1710861" y="926712"/>
                  </a:lnTo>
                  <a:lnTo>
                    <a:pt x="1710861" y="185347"/>
                  </a:lnTo>
                  <a:lnTo>
                    <a:pt x="1704240" y="136074"/>
                  </a:lnTo>
                  <a:lnTo>
                    <a:pt x="1685556" y="91799"/>
                  </a:lnTo>
                  <a:lnTo>
                    <a:pt x="1656574" y="54287"/>
                  </a:lnTo>
                  <a:lnTo>
                    <a:pt x="1619062" y="25305"/>
                  </a:lnTo>
                  <a:lnTo>
                    <a:pt x="1574786" y="6620"/>
                  </a:lnTo>
                  <a:lnTo>
                    <a:pt x="1525513" y="0"/>
                  </a:lnTo>
                  <a:close/>
                </a:path>
              </a:pathLst>
            </a:custGeom>
            <a:solidFill>
              <a:srgbClr val="FBE5D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9914512" y="4664455"/>
            <a:ext cx="1164590" cy="467359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60325" marR="5080" indent="-48260">
              <a:lnSpc>
                <a:spcPts val="1680"/>
              </a:lnSpc>
              <a:spcBef>
                <a:spcPts val="254"/>
              </a:spcBef>
            </a:pPr>
            <a:r>
              <a:rPr sz="1500" dirty="0">
                <a:latin typeface="Calibri"/>
                <a:cs typeface="Calibri"/>
              </a:rPr>
              <a:t>М</a:t>
            </a:r>
            <a:r>
              <a:rPr sz="1500" spc="-25" dirty="0">
                <a:latin typeface="Calibri"/>
                <a:cs typeface="Calibri"/>
              </a:rPr>
              <a:t>е</a:t>
            </a:r>
            <a:r>
              <a:rPr sz="1500" spc="-5" dirty="0">
                <a:latin typeface="Calibri"/>
                <a:cs typeface="Calibri"/>
              </a:rPr>
              <a:t>ди</a:t>
            </a:r>
            <a:r>
              <a:rPr sz="1500" dirty="0">
                <a:latin typeface="Calibri"/>
                <a:cs typeface="Calibri"/>
              </a:rPr>
              <a:t>цинск</a:t>
            </a:r>
            <a:r>
              <a:rPr sz="1500" spc="-5" dirty="0">
                <a:latin typeface="Calibri"/>
                <a:cs typeface="Calibri"/>
              </a:rPr>
              <a:t>и</a:t>
            </a:r>
            <a:r>
              <a:rPr sz="1500" dirty="0">
                <a:latin typeface="Calibri"/>
                <a:cs typeface="Calibri"/>
              </a:rPr>
              <a:t>е  </a:t>
            </a:r>
            <a:r>
              <a:rPr sz="1500" spc="-5" dirty="0">
                <a:latin typeface="Calibri"/>
                <a:cs typeface="Calibri"/>
              </a:rPr>
              <a:t>организации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7369935" y="5483966"/>
            <a:ext cx="2692400" cy="1306830"/>
            <a:chOff x="7369935" y="5483966"/>
            <a:chExt cx="2692400" cy="1306830"/>
          </a:xfrm>
        </p:grpSpPr>
        <p:sp>
          <p:nvSpPr>
            <p:cNvPr id="14" name="object 14"/>
            <p:cNvSpPr/>
            <p:nvPr/>
          </p:nvSpPr>
          <p:spPr>
            <a:xfrm>
              <a:off x="9091760" y="5487141"/>
              <a:ext cx="967105" cy="600075"/>
            </a:xfrm>
            <a:custGeom>
              <a:avLst/>
              <a:gdLst/>
              <a:ahLst/>
              <a:cxnLst/>
              <a:rect l="l" t="t" r="r" b="b"/>
              <a:pathLst>
                <a:path w="967104" h="600075">
                  <a:moveTo>
                    <a:pt x="967035" y="0"/>
                  </a:moveTo>
                  <a:lnTo>
                    <a:pt x="930911" y="34643"/>
                  </a:lnTo>
                  <a:lnTo>
                    <a:pt x="894169" y="68559"/>
                  </a:lnTo>
                  <a:lnTo>
                    <a:pt x="856820" y="101740"/>
                  </a:lnTo>
                  <a:lnTo>
                    <a:pt x="818874" y="134179"/>
                  </a:lnTo>
                  <a:lnTo>
                    <a:pt x="780345" y="165869"/>
                  </a:lnTo>
                  <a:lnTo>
                    <a:pt x="741243" y="196802"/>
                  </a:lnTo>
                  <a:lnTo>
                    <a:pt x="701579" y="226972"/>
                  </a:lnTo>
                  <a:lnTo>
                    <a:pt x="661365" y="256370"/>
                  </a:lnTo>
                  <a:lnTo>
                    <a:pt x="620613" y="284992"/>
                  </a:lnTo>
                  <a:lnTo>
                    <a:pt x="579335" y="312828"/>
                  </a:lnTo>
                  <a:lnTo>
                    <a:pt x="537541" y="339872"/>
                  </a:lnTo>
                  <a:lnTo>
                    <a:pt x="495243" y="366117"/>
                  </a:lnTo>
                  <a:lnTo>
                    <a:pt x="452453" y="391556"/>
                  </a:lnTo>
                  <a:lnTo>
                    <a:pt x="409181" y="416181"/>
                  </a:lnTo>
                  <a:lnTo>
                    <a:pt x="365441" y="439985"/>
                  </a:lnTo>
                  <a:lnTo>
                    <a:pt x="321243" y="462962"/>
                  </a:lnTo>
                  <a:lnTo>
                    <a:pt x="276598" y="485104"/>
                  </a:lnTo>
                  <a:lnTo>
                    <a:pt x="231518" y="506404"/>
                  </a:lnTo>
                  <a:lnTo>
                    <a:pt x="186015" y="526855"/>
                  </a:lnTo>
                  <a:lnTo>
                    <a:pt x="140100" y="546450"/>
                  </a:lnTo>
                  <a:lnTo>
                    <a:pt x="93785" y="565181"/>
                  </a:lnTo>
                  <a:lnTo>
                    <a:pt x="47081" y="583042"/>
                  </a:lnTo>
                  <a:lnTo>
                    <a:pt x="0" y="600026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369935" y="5678368"/>
              <a:ext cx="1711325" cy="1112520"/>
            </a:xfrm>
            <a:custGeom>
              <a:avLst/>
              <a:gdLst/>
              <a:ahLst/>
              <a:cxnLst/>
              <a:rect l="l" t="t" r="r" b="b"/>
              <a:pathLst>
                <a:path w="1711325" h="1112520">
                  <a:moveTo>
                    <a:pt x="1525513" y="0"/>
                  </a:moveTo>
                  <a:lnTo>
                    <a:pt x="185346" y="0"/>
                  </a:lnTo>
                  <a:lnTo>
                    <a:pt x="136073" y="6620"/>
                  </a:lnTo>
                  <a:lnTo>
                    <a:pt x="91798" y="25305"/>
                  </a:lnTo>
                  <a:lnTo>
                    <a:pt x="54286" y="54286"/>
                  </a:lnTo>
                  <a:lnTo>
                    <a:pt x="25305" y="91798"/>
                  </a:lnTo>
                  <a:lnTo>
                    <a:pt x="6620" y="136073"/>
                  </a:lnTo>
                  <a:lnTo>
                    <a:pt x="0" y="185346"/>
                  </a:lnTo>
                  <a:lnTo>
                    <a:pt x="0" y="926712"/>
                  </a:lnTo>
                  <a:lnTo>
                    <a:pt x="6620" y="975985"/>
                  </a:lnTo>
                  <a:lnTo>
                    <a:pt x="25305" y="1020260"/>
                  </a:lnTo>
                  <a:lnTo>
                    <a:pt x="54286" y="1057772"/>
                  </a:lnTo>
                  <a:lnTo>
                    <a:pt x="91798" y="1086753"/>
                  </a:lnTo>
                  <a:lnTo>
                    <a:pt x="136073" y="1105438"/>
                  </a:lnTo>
                  <a:lnTo>
                    <a:pt x="185346" y="1112058"/>
                  </a:lnTo>
                  <a:lnTo>
                    <a:pt x="1525513" y="1112058"/>
                  </a:lnTo>
                  <a:lnTo>
                    <a:pt x="1574786" y="1105438"/>
                  </a:lnTo>
                  <a:lnTo>
                    <a:pt x="1619061" y="1086753"/>
                  </a:lnTo>
                  <a:lnTo>
                    <a:pt x="1656573" y="1057772"/>
                  </a:lnTo>
                  <a:lnTo>
                    <a:pt x="1685554" y="1020260"/>
                  </a:lnTo>
                  <a:lnTo>
                    <a:pt x="1704239" y="975985"/>
                  </a:lnTo>
                  <a:lnTo>
                    <a:pt x="1710860" y="926712"/>
                  </a:lnTo>
                  <a:lnTo>
                    <a:pt x="1710860" y="185346"/>
                  </a:lnTo>
                  <a:lnTo>
                    <a:pt x="1704239" y="136073"/>
                  </a:lnTo>
                  <a:lnTo>
                    <a:pt x="1685554" y="91798"/>
                  </a:lnTo>
                  <a:lnTo>
                    <a:pt x="1656573" y="54286"/>
                  </a:lnTo>
                  <a:lnTo>
                    <a:pt x="1619061" y="25305"/>
                  </a:lnTo>
                  <a:lnTo>
                    <a:pt x="1574786" y="6620"/>
                  </a:lnTo>
                  <a:lnTo>
                    <a:pt x="1525513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484733" y="5975096"/>
            <a:ext cx="1481455" cy="47053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219075" marR="5080" indent="-207010">
              <a:lnSpc>
                <a:spcPts val="1700"/>
              </a:lnSpc>
              <a:spcBef>
                <a:spcPts val="240"/>
              </a:spcBef>
            </a:pPr>
            <a:r>
              <a:rPr sz="1500" spc="-5" dirty="0">
                <a:latin typeface="Calibri"/>
                <a:cs typeface="Calibri"/>
              </a:rPr>
              <a:t>Обр</a:t>
            </a:r>
            <a:r>
              <a:rPr sz="1500" dirty="0">
                <a:latin typeface="Calibri"/>
                <a:cs typeface="Calibri"/>
              </a:rPr>
              <a:t>азов</a:t>
            </a:r>
            <a:r>
              <a:rPr sz="1500" spc="-5" dirty="0">
                <a:latin typeface="Calibri"/>
                <a:cs typeface="Calibri"/>
              </a:rPr>
              <a:t>а</a:t>
            </a:r>
            <a:r>
              <a:rPr sz="1500" spc="-15" dirty="0">
                <a:latin typeface="Calibri"/>
                <a:cs typeface="Calibri"/>
              </a:rPr>
              <a:t>т</a:t>
            </a:r>
            <a:r>
              <a:rPr sz="1500" spc="-25" dirty="0">
                <a:latin typeface="Calibri"/>
                <a:cs typeface="Calibri"/>
              </a:rPr>
              <a:t>е</a:t>
            </a:r>
            <a:r>
              <a:rPr sz="1500" dirty="0">
                <a:latin typeface="Calibri"/>
                <a:cs typeface="Calibri"/>
              </a:rPr>
              <a:t>льные  </a:t>
            </a:r>
            <a:r>
              <a:rPr sz="1500" spc="-5" dirty="0">
                <a:latin typeface="Calibri"/>
                <a:cs typeface="Calibri"/>
              </a:rPr>
              <a:t>организации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5098492" y="4366949"/>
            <a:ext cx="2263775" cy="1723389"/>
            <a:chOff x="5098492" y="4366949"/>
            <a:chExt cx="2263775" cy="1723389"/>
          </a:xfrm>
        </p:grpSpPr>
        <p:sp>
          <p:nvSpPr>
            <p:cNvPr id="18" name="object 18"/>
            <p:cNvSpPr/>
            <p:nvPr/>
          </p:nvSpPr>
          <p:spPr>
            <a:xfrm>
              <a:off x="6391935" y="5487142"/>
              <a:ext cx="967105" cy="600075"/>
            </a:xfrm>
            <a:custGeom>
              <a:avLst/>
              <a:gdLst/>
              <a:ahLst/>
              <a:cxnLst/>
              <a:rect l="l" t="t" r="r" b="b"/>
              <a:pathLst>
                <a:path w="967104" h="600075">
                  <a:moveTo>
                    <a:pt x="967034" y="600026"/>
                  </a:moveTo>
                  <a:lnTo>
                    <a:pt x="919953" y="583042"/>
                  </a:lnTo>
                  <a:lnTo>
                    <a:pt x="873249" y="565181"/>
                  </a:lnTo>
                  <a:lnTo>
                    <a:pt x="826934" y="546450"/>
                  </a:lnTo>
                  <a:lnTo>
                    <a:pt x="781019" y="526855"/>
                  </a:lnTo>
                  <a:lnTo>
                    <a:pt x="735516" y="506404"/>
                  </a:lnTo>
                  <a:lnTo>
                    <a:pt x="690437" y="485104"/>
                  </a:lnTo>
                  <a:lnTo>
                    <a:pt x="645792" y="462962"/>
                  </a:lnTo>
                  <a:lnTo>
                    <a:pt x="601594" y="439985"/>
                  </a:lnTo>
                  <a:lnTo>
                    <a:pt x="557853" y="416181"/>
                  </a:lnTo>
                  <a:lnTo>
                    <a:pt x="514582" y="391555"/>
                  </a:lnTo>
                  <a:lnTo>
                    <a:pt x="471792" y="366117"/>
                  </a:lnTo>
                  <a:lnTo>
                    <a:pt x="429494" y="339872"/>
                  </a:lnTo>
                  <a:lnTo>
                    <a:pt x="387700" y="312827"/>
                  </a:lnTo>
                  <a:lnTo>
                    <a:pt x="346421" y="284991"/>
                  </a:lnTo>
                  <a:lnTo>
                    <a:pt x="305669" y="256370"/>
                  </a:lnTo>
                  <a:lnTo>
                    <a:pt x="265456" y="226971"/>
                  </a:lnTo>
                  <a:lnTo>
                    <a:pt x="225792" y="196801"/>
                  </a:lnTo>
                  <a:lnTo>
                    <a:pt x="186690" y="165868"/>
                  </a:lnTo>
                  <a:lnTo>
                    <a:pt x="148160" y="134179"/>
                  </a:lnTo>
                  <a:lnTo>
                    <a:pt x="110215" y="101740"/>
                  </a:lnTo>
                  <a:lnTo>
                    <a:pt x="72865" y="68559"/>
                  </a:lnTo>
                  <a:lnTo>
                    <a:pt x="36123" y="34643"/>
                  </a:lnTo>
                  <a:lnTo>
                    <a:pt x="0" y="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098492" y="4366949"/>
              <a:ext cx="1711325" cy="1112520"/>
            </a:xfrm>
            <a:custGeom>
              <a:avLst/>
              <a:gdLst/>
              <a:ahLst/>
              <a:cxnLst/>
              <a:rect l="l" t="t" r="r" b="b"/>
              <a:pathLst>
                <a:path w="1711325" h="1112520">
                  <a:moveTo>
                    <a:pt x="1525513" y="0"/>
                  </a:moveTo>
                  <a:lnTo>
                    <a:pt x="185346" y="0"/>
                  </a:lnTo>
                  <a:lnTo>
                    <a:pt x="136073" y="6620"/>
                  </a:lnTo>
                  <a:lnTo>
                    <a:pt x="91798" y="25305"/>
                  </a:lnTo>
                  <a:lnTo>
                    <a:pt x="54286" y="54287"/>
                  </a:lnTo>
                  <a:lnTo>
                    <a:pt x="25305" y="91799"/>
                  </a:lnTo>
                  <a:lnTo>
                    <a:pt x="6620" y="136074"/>
                  </a:lnTo>
                  <a:lnTo>
                    <a:pt x="0" y="185347"/>
                  </a:lnTo>
                  <a:lnTo>
                    <a:pt x="0" y="926712"/>
                  </a:lnTo>
                  <a:lnTo>
                    <a:pt x="6620" y="975985"/>
                  </a:lnTo>
                  <a:lnTo>
                    <a:pt x="25305" y="1020261"/>
                  </a:lnTo>
                  <a:lnTo>
                    <a:pt x="54286" y="1057773"/>
                  </a:lnTo>
                  <a:lnTo>
                    <a:pt x="91798" y="1086754"/>
                  </a:lnTo>
                  <a:lnTo>
                    <a:pt x="136073" y="1105439"/>
                  </a:lnTo>
                  <a:lnTo>
                    <a:pt x="185346" y="1112060"/>
                  </a:lnTo>
                  <a:lnTo>
                    <a:pt x="1525513" y="1112060"/>
                  </a:lnTo>
                  <a:lnTo>
                    <a:pt x="1574786" y="1105439"/>
                  </a:lnTo>
                  <a:lnTo>
                    <a:pt x="1619061" y="1086754"/>
                  </a:lnTo>
                  <a:lnTo>
                    <a:pt x="1656573" y="1057773"/>
                  </a:lnTo>
                  <a:lnTo>
                    <a:pt x="1685555" y="1020261"/>
                  </a:lnTo>
                  <a:lnTo>
                    <a:pt x="1704239" y="975985"/>
                  </a:lnTo>
                  <a:lnTo>
                    <a:pt x="1710860" y="926712"/>
                  </a:lnTo>
                  <a:lnTo>
                    <a:pt x="1710860" y="185347"/>
                  </a:lnTo>
                  <a:lnTo>
                    <a:pt x="1704239" y="136074"/>
                  </a:lnTo>
                  <a:lnTo>
                    <a:pt x="1685555" y="91799"/>
                  </a:lnTo>
                  <a:lnTo>
                    <a:pt x="1656573" y="54287"/>
                  </a:lnTo>
                  <a:lnTo>
                    <a:pt x="1619061" y="25305"/>
                  </a:lnTo>
                  <a:lnTo>
                    <a:pt x="1574786" y="6620"/>
                  </a:lnTo>
                  <a:lnTo>
                    <a:pt x="1525513" y="0"/>
                  </a:lnTo>
                  <a:close/>
                </a:path>
              </a:pathLst>
            </a:custGeom>
            <a:solidFill>
              <a:srgbClr val="FFF2C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5440683" y="4454144"/>
            <a:ext cx="1026794" cy="888365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12700" marR="5080" indent="-635" algn="ctr">
              <a:lnSpc>
                <a:spcPct val="92400"/>
              </a:lnSpc>
              <a:spcBef>
                <a:spcPts val="235"/>
              </a:spcBef>
            </a:pPr>
            <a:r>
              <a:rPr sz="1500" spc="-20" dirty="0">
                <a:latin typeface="Calibri"/>
                <a:cs typeface="Calibri"/>
              </a:rPr>
              <a:t>Технологии  </a:t>
            </a:r>
            <a:r>
              <a:rPr sz="1500" spc="-5" dirty="0">
                <a:latin typeface="Calibri"/>
                <a:cs typeface="Calibri"/>
              </a:rPr>
              <a:t>терапии,  </a:t>
            </a:r>
            <a:r>
              <a:rPr sz="1500" dirty="0">
                <a:latin typeface="Calibri"/>
                <a:cs typeface="Calibri"/>
              </a:rPr>
              <a:t>уп</a:t>
            </a:r>
            <a:r>
              <a:rPr sz="1500" spc="-5" dirty="0">
                <a:latin typeface="Calibri"/>
                <a:cs typeface="Calibri"/>
              </a:rPr>
              <a:t>р</a:t>
            </a:r>
            <a:r>
              <a:rPr sz="1500" dirty="0">
                <a:latin typeface="Calibri"/>
                <a:cs typeface="Calibri"/>
              </a:rPr>
              <a:t>а</a:t>
            </a:r>
            <a:r>
              <a:rPr sz="1500" spc="-15" dirty="0">
                <a:latin typeface="Calibri"/>
                <a:cs typeface="Calibri"/>
              </a:rPr>
              <a:t>в</a:t>
            </a:r>
            <a:r>
              <a:rPr sz="1500" dirty="0">
                <a:latin typeface="Calibri"/>
                <a:cs typeface="Calibri"/>
              </a:rPr>
              <a:t>лени</a:t>
            </a:r>
            <a:r>
              <a:rPr sz="1500" spc="-5" dirty="0">
                <a:latin typeface="Calibri"/>
                <a:cs typeface="Calibri"/>
              </a:rPr>
              <a:t>я,  анализа</a:t>
            </a:r>
            <a:endParaRPr sz="1500">
              <a:latin typeface="Calibri"/>
              <a:cs typeface="Calibri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5092142" y="1737765"/>
            <a:ext cx="1724025" cy="2618105"/>
            <a:chOff x="5092142" y="1737765"/>
            <a:chExt cx="1724025" cy="2618105"/>
          </a:xfrm>
        </p:grpSpPr>
        <p:sp>
          <p:nvSpPr>
            <p:cNvPr id="22" name="object 22"/>
            <p:cNvSpPr/>
            <p:nvPr/>
          </p:nvSpPr>
          <p:spPr>
            <a:xfrm>
              <a:off x="5602529" y="2870654"/>
              <a:ext cx="107314" cy="1482090"/>
            </a:xfrm>
            <a:custGeom>
              <a:avLst/>
              <a:gdLst/>
              <a:ahLst/>
              <a:cxnLst/>
              <a:rect l="l" t="t" r="r" b="b"/>
              <a:pathLst>
                <a:path w="107314" h="1482089">
                  <a:moveTo>
                    <a:pt x="106822" y="1481815"/>
                  </a:moveTo>
                  <a:lnTo>
                    <a:pt x="93054" y="1433347"/>
                  </a:lnTo>
                  <a:lnTo>
                    <a:pt x="80235" y="1384688"/>
                  </a:lnTo>
                  <a:lnTo>
                    <a:pt x="68366" y="1335851"/>
                  </a:lnTo>
                  <a:lnTo>
                    <a:pt x="57446" y="1286849"/>
                  </a:lnTo>
                  <a:lnTo>
                    <a:pt x="47476" y="1237697"/>
                  </a:lnTo>
                  <a:lnTo>
                    <a:pt x="38456" y="1188408"/>
                  </a:lnTo>
                  <a:lnTo>
                    <a:pt x="30385" y="1138996"/>
                  </a:lnTo>
                  <a:lnTo>
                    <a:pt x="23263" y="1089475"/>
                  </a:lnTo>
                  <a:lnTo>
                    <a:pt x="17091" y="1039857"/>
                  </a:lnTo>
                  <a:lnTo>
                    <a:pt x="11869" y="990158"/>
                  </a:lnTo>
                  <a:lnTo>
                    <a:pt x="7596" y="940390"/>
                  </a:lnTo>
                  <a:lnTo>
                    <a:pt x="4272" y="890567"/>
                  </a:lnTo>
                  <a:lnTo>
                    <a:pt x="1899" y="840703"/>
                  </a:lnTo>
                  <a:lnTo>
                    <a:pt x="474" y="790812"/>
                  </a:lnTo>
                  <a:lnTo>
                    <a:pt x="0" y="740907"/>
                  </a:lnTo>
                  <a:lnTo>
                    <a:pt x="474" y="691002"/>
                  </a:lnTo>
                  <a:lnTo>
                    <a:pt x="1899" y="641110"/>
                  </a:lnTo>
                  <a:lnTo>
                    <a:pt x="4272" y="591247"/>
                  </a:lnTo>
                  <a:lnTo>
                    <a:pt x="7596" y="541424"/>
                  </a:lnTo>
                  <a:lnTo>
                    <a:pt x="11869" y="491656"/>
                  </a:lnTo>
                  <a:lnTo>
                    <a:pt x="17091" y="441956"/>
                  </a:lnTo>
                  <a:lnTo>
                    <a:pt x="23263" y="392339"/>
                  </a:lnTo>
                  <a:lnTo>
                    <a:pt x="30385" y="342817"/>
                  </a:lnTo>
                  <a:lnTo>
                    <a:pt x="38456" y="293405"/>
                  </a:lnTo>
                  <a:lnTo>
                    <a:pt x="47476" y="244116"/>
                  </a:lnTo>
                  <a:lnTo>
                    <a:pt x="57446" y="194964"/>
                  </a:lnTo>
                  <a:lnTo>
                    <a:pt x="68366" y="145963"/>
                  </a:lnTo>
                  <a:lnTo>
                    <a:pt x="80235" y="97126"/>
                  </a:lnTo>
                  <a:lnTo>
                    <a:pt x="93054" y="48467"/>
                  </a:lnTo>
                  <a:lnTo>
                    <a:pt x="106822" y="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5098492" y="1744115"/>
              <a:ext cx="1711325" cy="1112520"/>
            </a:xfrm>
            <a:custGeom>
              <a:avLst/>
              <a:gdLst/>
              <a:ahLst/>
              <a:cxnLst/>
              <a:rect l="l" t="t" r="r" b="b"/>
              <a:pathLst>
                <a:path w="1711325" h="1112520">
                  <a:moveTo>
                    <a:pt x="0" y="185347"/>
                  </a:moveTo>
                  <a:lnTo>
                    <a:pt x="6620" y="136074"/>
                  </a:lnTo>
                  <a:lnTo>
                    <a:pt x="25305" y="91798"/>
                  </a:lnTo>
                  <a:lnTo>
                    <a:pt x="54286" y="54286"/>
                  </a:lnTo>
                  <a:lnTo>
                    <a:pt x="91798" y="25305"/>
                  </a:lnTo>
                  <a:lnTo>
                    <a:pt x="136074" y="6620"/>
                  </a:lnTo>
                  <a:lnTo>
                    <a:pt x="185347" y="0"/>
                  </a:lnTo>
                  <a:lnTo>
                    <a:pt x="1525514" y="0"/>
                  </a:lnTo>
                  <a:lnTo>
                    <a:pt x="1574786" y="6620"/>
                  </a:lnTo>
                  <a:lnTo>
                    <a:pt x="1619062" y="25305"/>
                  </a:lnTo>
                  <a:lnTo>
                    <a:pt x="1656574" y="54286"/>
                  </a:lnTo>
                  <a:lnTo>
                    <a:pt x="1685555" y="91798"/>
                  </a:lnTo>
                  <a:lnTo>
                    <a:pt x="1704240" y="136074"/>
                  </a:lnTo>
                  <a:lnTo>
                    <a:pt x="1710861" y="185347"/>
                  </a:lnTo>
                  <a:lnTo>
                    <a:pt x="1710861" y="926712"/>
                  </a:lnTo>
                  <a:lnTo>
                    <a:pt x="1704240" y="975985"/>
                  </a:lnTo>
                  <a:lnTo>
                    <a:pt x="1685555" y="1020261"/>
                  </a:lnTo>
                  <a:lnTo>
                    <a:pt x="1656574" y="1057773"/>
                  </a:lnTo>
                  <a:lnTo>
                    <a:pt x="1619062" y="1086754"/>
                  </a:lnTo>
                  <a:lnTo>
                    <a:pt x="1574786" y="1105439"/>
                  </a:lnTo>
                  <a:lnTo>
                    <a:pt x="1525514" y="1112060"/>
                  </a:lnTo>
                  <a:lnTo>
                    <a:pt x="185347" y="1112060"/>
                  </a:lnTo>
                  <a:lnTo>
                    <a:pt x="136074" y="1105439"/>
                  </a:lnTo>
                  <a:lnTo>
                    <a:pt x="91798" y="1086754"/>
                  </a:lnTo>
                  <a:lnTo>
                    <a:pt x="54286" y="1057773"/>
                  </a:lnTo>
                  <a:lnTo>
                    <a:pt x="25305" y="1020261"/>
                  </a:lnTo>
                  <a:lnTo>
                    <a:pt x="6620" y="975985"/>
                  </a:lnTo>
                  <a:lnTo>
                    <a:pt x="0" y="926712"/>
                  </a:lnTo>
                  <a:lnTo>
                    <a:pt x="0" y="185347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5488435" y="1936496"/>
            <a:ext cx="931544" cy="671830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algn="ctr">
              <a:lnSpc>
                <a:spcPct val="91300"/>
              </a:lnSpc>
              <a:spcBef>
                <a:spcPts val="254"/>
              </a:spcBef>
            </a:pPr>
            <a:r>
              <a:rPr sz="1500" spc="-20" dirty="0">
                <a:latin typeface="Calibri"/>
                <a:cs typeface="Calibri"/>
              </a:rPr>
              <a:t>Результат</a:t>
            </a:r>
            <a:r>
              <a:rPr sz="1500" spc="-75" dirty="0">
                <a:latin typeface="Calibri"/>
                <a:cs typeface="Calibri"/>
              </a:rPr>
              <a:t> </a:t>
            </a:r>
            <a:r>
              <a:rPr sz="1500" dirty="0">
                <a:latin typeface="Calibri"/>
                <a:cs typeface="Calibri"/>
              </a:rPr>
              <a:t>–  </a:t>
            </a:r>
            <a:r>
              <a:rPr sz="1500" spc="-5" dirty="0">
                <a:latin typeface="Calibri"/>
                <a:cs typeface="Calibri"/>
              </a:rPr>
              <a:t>критерии  качества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391935" y="1135955"/>
            <a:ext cx="967105" cy="600075"/>
          </a:xfrm>
          <a:custGeom>
            <a:avLst/>
            <a:gdLst/>
            <a:ahLst/>
            <a:cxnLst/>
            <a:rect l="l" t="t" r="r" b="b"/>
            <a:pathLst>
              <a:path w="967104" h="600075">
                <a:moveTo>
                  <a:pt x="0" y="600026"/>
                </a:moveTo>
                <a:lnTo>
                  <a:pt x="36123" y="565382"/>
                </a:lnTo>
                <a:lnTo>
                  <a:pt x="72865" y="531466"/>
                </a:lnTo>
                <a:lnTo>
                  <a:pt x="110215" y="498285"/>
                </a:lnTo>
                <a:lnTo>
                  <a:pt x="148160" y="465846"/>
                </a:lnTo>
                <a:lnTo>
                  <a:pt x="186690" y="434157"/>
                </a:lnTo>
                <a:lnTo>
                  <a:pt x="225792" y="403223"/>
                </a:lnTo>
                <a:lnTo>
                  <a:pt x="265456" y="373054"/>
                </a:lnTo>
                <a:lnTo>
                  <a:pt x="305669" y="343655"/>
                </a:lnTo>
                <a:lnTo>
                  <a:pt x="346421" y="315034"/>
                </a:lnTo>
                <a:lnTo>
                  <a:pt x="387700" y="287197"/>
                </a:lnTo>
                <a:lnTo>
                  <a:pt x="429494" y="260153"/>
                </a:lnTo>
                <a:lnTo>
                  <a:pt x="471792" y="233908"/>
                </a:lnTo>
                <a:lnTo>
                  <a:pt x="514582" y="208469"/>
                </a:lnTo>
                <a:lnTo>
                  <a:pt x="557853" y="183844"/>
                </a:lnTo>
                <a:lnTo>
                  <a:pt x="601594" y="160040"/>
                </a:lnTo>
                <a:lnTo>
                  <a:pt x="645792" y="137063"/>
                </a:lnTo>
                <a:lnTo>
                  <a:pt x="690437" y="114921"/>
                </a:lnTo>
                <a:lnTo>
                  <a:pt x="735516" y="93620"/>
                </a:lnTo>
                <a:lnTo>
                  <a:pt x="781019" y="73169"/>
                </a:lnTo>
                <a:lnTo>
                  <a:pt x="826934" y="53575"/>
                </a:lnTo>
                <a:lnTo>
                  <a:pt x="873249" y="34843"/>
                </a:lnTo>
                <a:lnTo>
                  <a:pt x="919953" y="16983"/>
                </a:lnTo>
                <a:lnTo>
                  <a:pt x="967035" y="0"/>
                </a:lnTo>
              </a:path>
            </a:pathLst>
          </a:custGeom>
          <a:ln w="635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09177" y="5840214"/>
            <a:ext cx="222559" cy="222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961718" y="5855208"/>
            <a:ext cx="2418715" cy="193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80"/>
              </a:lnSpc>
              <a:tabLst>
                <a:tab pos="366395" algn="l"/>
              </a:tabLst>
            </a:pPr>
            <a:r>
              <a:rPr sz="1400" b="1" dirty="0">
                <a:latin typeface="Calibri"/>
                <a:cs typeface="Calibri"/>
              </a:rPr>
              <a:t>2	</a:t>
            </a:r>
            <a:r>
              <a:rPr sz="1100" spc="20" dirty="0">
                <a:latin typeface="Times New Roman"/>
                <a:cs typeface="Times New Roman"/>
              </a:rPr>
              <a:t>Исполнение </a:t>
            </a:r>
            <a:r>
              <a:rPr sz="1100" spc="15" dirty="0">
                <a:latin typeface="Times New Roman"/>
                <a:cs typeface="Times New Roman"/>
              </a:rPr>
              <a:t>мероприятий</a:t>
            </a:r>
            <a:r>
              <a:rPr sz="1100" spc="10" dirty="0">
                <a:latin typeface="Times New Roman"/>
                <a:cs typeface="Times New Roman"/>
              </a:rPr>
              <a:t> </a:t>
            </a:r>
            <a:r>
              <a:rPr sz="1100" spc="20" dirty="0">
                <a:latin typeface="Times New Roman"/>
                <a:cs typeface="Times New Roman"/>
              </a:rPr>
              <a:t>ИПРА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909177" y="6324564"/>
            <a:ext cx="222559" cy="2225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961718" y="6301740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7280652" y="6233159"/>
            <a:ext cx="3243580" cy="3854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7300"/>
              </a:lnSpc>
              <a:spcBef>
                <a:spcPts val="100"/>
              </a:spcBef>
            </a:pPr>
            <a:r>
              <a:rPr sz="1100" spc="15" dirty="0">
                <a:latin typeface="Times New Roman"/>
                <a:cs typeface="Times New Roman"/>
              </a:rPr>
              <a:t>Формирование отчета </a:t>
            </a:r>
            <a:r>
              <a:rPr sz="1100" spc="10" dirty="0">
                <a:latin typeface="Times New Roman"/>
                <a:cs typeface="Times New Roman"/>
              </a:rPr>
              <a:t>по </a:t>
            </a:r>
            <a:r>
              <a:rPr sz="1100" spc="15" dirty="0">
                <a:latin typeface="Times New Roman"/>
                <a:cs typeface="Times New Roman"/>
              </a:rPr>
              <a:t>исполнению мероприятий  </a:t>
            </a:r>
            <a:r>
              <a:rPr sz="1100" spc="20" dirty="0">
                <a:latin typeface="Times New Roman"/>
                <a:cs typeface="Times New Roman"/>
              </a:rPr>
              <a:t>ИПРА, </a:t>
            </a:r>
            <a:r>
              <a:rPr sz="1100" spc="15" dirty="0">
                <a:latin typeface="Times New Roman"/>
                <a:cs typeface="Times New Roman"/>
              </a:rPr>
              <a:t>отправка информации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20" dirty="0">
                <a:latin typeface="Times New Roman"/>
                <a:cs typeface="Times New Roman"/>
              </a:rPr>
              <a:t>ФГИС</a:t>
            </a:r>
            <a:r>
              <a:rPr sz="1100" spc="105" dirty="0">
                <a:latin typeface="Times New Roman"/>
                <a:cs typeface="Times New Roman"/>
              </a:rPr>
              <a:t> </a:t>
            </a:r>
            <a:r>
              <a:rPr sz="1100" spc="15" dirty="0">
                <a:latin typeface="Times New Roman"/>
                <a:cs typeface="Times New Roman"/>
              </a:rPr>
              <a:t>ФРИ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34452" y="5867758"/>
            <a:ext cx="222559" cy="2225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86994" y="5844540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534367" y="5693664"/>
            <a:ext cx="3585210" cy="543560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12700" marR="5080">
              <a:lnSpc>
                <a:spcPct val="101800"/>
              </a:lnSpc>
              <a:spcBef>
                <a:spcPts val="145"/>
              </a:spcBef>
            </a:pPr>
            <a:r>
              <a:rPr sz="1100" spc="15" dirty="0">
                <a:latin typeface="Times New Roman"/>
                <a:cs typeface="Times New Roman"/>
              </a:rPr>
              <a:t>Формирование </a:t>
            </a:r>
            <a:r>
              <a:rPr sz="1100" dirty="0">
                <a:latin typeface="Times New Roman"/>
                <a:cs typeface="Times New Roman"/>
              </a:rPr>
              <a:t>и </a:t>
            </a:r>
            <a:r>
              <a:rPr sz="1100" spc="15" dirty="0">
                <a:latin typeface="Times New Roman"/>
                <a:cs typeface="Times New Roman"/>
              </a:rPr>
              <a:t>направление выписки </a:t>
            </a:r>
            <a:r>
              <a:rPr sz="1100" spc="10" dirty="0">
                <a:latin typeface="Times New Roman"/>
                <a:cs typeface="Times New Roman"/>
              </a:rPr>
              <a:t>из </a:t>
            </a:r>
            <a:r>
              <a:rPr sz="1100" spc="20" dirty="0">
                <a:latin typeface="Times New Roman"/>
                <a:cs typeface="Times New Roman"/>
              </a:rPr>
              <a:t>ИПРА,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15" dirty="0">
                <a:latin typeface="Times New Roman"/>
                <a:cs typeface="Times New Roman"/>
              </a:rPr>
              <a:t>части  исполнения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15" dirty="0">
                <a:latin typeface="Times New Roman"/>
                <a:cs typeface="Times New Roman"/>
              </a:rPr>
              <a:t>МО перечня мероприятий, отправка  информации </a:t>
            </a:r>
            <a:r>
              <a:rPr sz="1100" dirty="0">
                <a:latin typeface="Times New Roman"/>
                <a:cs typeface="Times New Roman"/>
              </a:rPr>
              <a:t>в </a:t>
            </a:r>
            <a:r>
              <a:rPr sz="1100" spc="20" dirty="0">
                <a:latin typeface="Times New Roman"/>
                <a:cs typeface="Times New Roman"/>
              </a:rPr>
              <a:t>ФГИС </a:t>
            </a:r>
            <a:r>
              <a:rPr sz="1100" spc="15" dirty="0">
                <a:latin typeface="Times New Roman"/>
                <a:cs typeface="Times New Roman"/>
              </a:rPr>
              <a:t>ФРИ </a:t>
            </a:r>
            <a:r>
              <a:rPr sz="1100" dirty="0">
                <a:latin typeface="Times New Roman"/>
                <a:cs typeface="Times New Roman"/>
              </a:rPr>
              <a:t>и</a:t>
            </a:r>
            <a:r>
              <a:rPr sz="1100" spc="125" dirty="0">
                <a:latin typeface="Times New Roman"/>
                <a:cs typeface="Times New Roman"/>
              </a:rPr>
              <a:t> </a:t>
            </a:r>
            <a:r>
              <a:rPr sz="1100" spc="20" dirty="0">
                <a:latin typeface="Times New Roman"/>
                <a:cs typeface="Times New Roman"/>
              </a:rPr>
              <a:t>гражданину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34453" y="6421468"/>
            <a:ext cx="222559" cy="2225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86995" y="6399276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550822" y="6446520"/>
            <a:ext cx="237045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20" dirty="0">
                <a:latin typeface="Times New Roman"/>
                <a:cs typeface="Times New Roman"/>
              </a:rPr>
              <a:t>Передача </a:t>
            </a:r>
            <a:r>
              <a:rPr sz="1100" spc="15" dirty="0">
                <a:latin typeface="Times New Roman"/>
                <a:cs typeface="Times New Roman"/>
              </a:rPr>
              <a:t>выписки </a:t>
            </a:r>
            <a:r>
              <a:rPr sz="1100" spc="10" dirty="0">
                <a:latin typeface="Times New Roman"/>
                <a:cs typeface="Times New Roman"/>
              </a:rPr>
              <a:t>из </a:t>
            </a:r>
            <a:r>
              <a:rPr sz="1100" spc="20" dirty="0">
                <a:latin typeface="Times New Roman"/>
                <a:cs typeface="Times New Roman"/>
              </a:rPr>
              <a:t>ИПРА </a:t>
            </a:r>
            <a:r>
              <a:rPr sz="1100" dirty="0">
                <a:latin typeface="Times New Roman"/>
                <a:cs typeface="Times New Roman"/>
              </a:rPr>
              <a:t>в</a:t>
            </a:r>
            <a:r>
              <a:rPr sz="1100" spc="20" dirty="0">
                <a:latin typeface="Times New Roman"/>
                <a:cs typeface="Times New Roman"/>
              </a:rPr>
              <a:t> ЕГИСЗ</a:t>
            </a:r>
            <a:endParaRPr sz="1100">
              <a:latin typeface="Times New Roman"/>
              <a:cs typeface="Times New Roman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5715753" y="2836052"/>
            <a:ext cx="3958590" cy="2225040"/>
            <a:chOff x="5715753" y="2836052"/>
            <a:chExt cx="3958590" cy="2225040"/>
          </a:xfrm>
        </p:grpSpPr>
        <p:sp>
          <p:nvSpPr>
            <p:cNvPr id="14" name="object 14"/>
            <p:cNvSpPr/>
            <p:nvPr/>
          </p:nvSpPr>
          <p:spPr>
            <a:xfrm>
              <a:off x="5715753" y="4791101"/>
              <a:ext cx="254612" cy="26956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639974" y="2836052"/>
              <a:ext cx="373380" cy="378460"/>
            </a:xfrm>
            <a:custGeom>
              <a:avLst/>
              <a:gdLst/>
              <a:ahLst/>
              <a:cxnLst/>
              <a:rect l="l" t="t" r="r" b="b"/>
              <a:pathLst>
                <a:path w="373379" h="378460">
                  <a:moveTo>
                    <a:pt x="373360" y="358885"/>
                  </a:moveTo>
                  <a:lnTo>
                    <a:pt x="0" y="358885"/>
                  </a:lnTo>
                  <a:lnTo>
                    <a:pt x="0" y="377991"/>
                  </a:lnTo>
                  <a:lnTo>
                    <a:pt x="373360" y="377991"/>
                  </a:lnTo>
                  <a:lnTo>
                    <a:pt x="373360" y="358885"/>
                  </a:lnTo>
                  <a:close/>
                </a:path>
                <a:path w="373379" h="378460">
                  <a:moveTo>
                    <a:pt x="167004" y="0"/>
                  </a:moveTo>
                  <a:lnTo>
                    <a:pt x="161246" y="3810"/>
                  </a:lnTo>
                  <a:lnTo>
                    <a:pt x="121894" y="25400"/>
                  </a:lnTo>
                  <a:lnTo>
                    <a:pt x="119015" y="26670"/>
                  </a:lnTo>
                  <a:lnTo>
                    <a:pt x="119015" y="45720"/>
                  </a:lnTo>
                  <a:lnTo>
                    <a:pt x="91660" y="57150"/>
                  </a:lnTo>
                  <a:lnTo>
                    <a:pt x="87821" y="58420"/>
                  </a:lnTo>
                  <a:lnTo>
                    <a:pt x="87821" y="240030"/>
                  </a:lnTo>
                  <a:lnTo>
                    <a:pt x="40312" y="248920"/>
                  </a:lnTo>
                  <a:lnTo>
                    <a:pt x="35513" y="248920"/>
                  </a:lnTo>
                  <a:lnTo>
                    <a:pt x="35513" y="337820"/>
                  </a:lnTo>
                  <a:lnTo>
                    <a:pt x="47510" y="337820"/>
                  </a:lnTo>
                  <a:lnTo>
                    <a:pt x="47510" y="259080"/>
                  </a:lnTo>
                  <a:lnTo>
                    <a:pt x="161246" y="238760"/>
                  </a:lnTo>
                  <a:lnTo>
                    <a:pt x="263058" y="238760"/>
                  </a:lnTo>
                  <a:lnTo>
                    <a:pt x="254124" y="237490"/>
                  </a:lnTo>
                  <a:lnTo>
                    <a:pt x="99819" y="237490"/>
                  </a:lnTo>
                  <a:lnTo>
                    <a:pt x="99819" y="66040"/>
                  </a:lnTo>
                  <a:lnTo>
                    <a:pt x="161246" y="40640"/>
                  </a:lnTo>
                  <a:lnTo>
                    <a:pt x="131013" y="40640"/>
                  </a:lnTo>
                  <a:lnTo>
                    <a:pt x="131013" y="34290"/>
                  </a:lnTo>
                  <a:lnTo>
                    <a:pt x="161246" y="17780"/>
                  </a:lnTo>
                  <a:lnTo>
                    <a:pt x="173723" y="17780"/>
                  </a:lnTo>
                  <a:lnTo>
                    <a:pt x="173723" y="16510"/>
                  </a:lnTo>
                  <a:lnTo>
                    <a:pt x="204493" y="16510"/>
                  </a:lnTo>
                  <a:lnTo>
                    <a:pt x="173723" y="3810"/>
                  </a:lnTo>
                  <a:lnTo>
                    <a:pt x="167004" y="0"/>
                  </a:lnTo>
                  <a:close/>
                </a:path>
                <a:path w="373379" h="378460">
                  <a:moveTo>
                    <a:pt x="173723" y="238760"/>
                  </a:moveTo>
                  <a:lnTo>
                    <a:pt x="161246" y="238760"/>
                  </a:lnTo>
                  <a:lnTo>
                    <a:pt x="161246" y="337820"/>
                  </a:lnTo>
                  <a:lnTo>
                    <a:pt x="173723" y="337820"/>
                  </a:lnTo>
                  <a:lnTo>
                    <a:pt x="173723" y="238760"/>
                  </a:lnTo>
                  <a:close/>
                </a:path>
                <a:path w="373379" h="378460">
                  <a:moveTo>
                    <a:pt x="263058" y="238760"/>
                  </a:moveTo>
                  <a:lnTo>
                    <a:pt x="173723" y="238760"/>
                  </a:lnTo>
                  <a:lnTo>
                    <a:pt x="325371" y="260350"/>
                  </a:lnTo>
                  <a:lnTo>
                    <a:pt x="325371" y="337820"/>
                  </a:lnTo>
                  <a:lnTo>
                    <a:pt x="337369" y="337820"/>
                  </a:lnTo>
                  <a:lnTo>
                    <a:pt x="337369" y="248920"/>
                  </a:lnTo>
                  <a:lnTo>
                    <a:pt x="332569" y="248920"/>
                  </a:lnTo>
                  <a:lnTo>
                    <a:pt x="302336" y="243840"/>
                  </a:lnTo>
                  <a:lnTo>
                    <a:pt x="302336" y="242570"/>
                  </a:lnTo>
                  <a:lnTo>
                    <a:pt x="289858" y="242570"/>
                  </a:lnTo>
                  <a:lnTo>
                    <a:pt x="263058" y="238760"/>
                  </a:lnTo>
                  <a:close/>
                </a:path>
                <a:path w="373379" h="378460">
                  <a:moveTo>
                    <a:pt x="152128" y="316230"/>
                  </a:moveTo>
                  <a:lnTo>
                    <a:pt x="122854" y="316230"/>
                  </a:lnTo>
                  <a:lnTo>
                    <a:pt x="96940" y="317500"/>
                  </a:lnTo>
                  <a:lnTo>
                    <a:pt x="51349" y="317500"/>
                  </a:lnTo>
                  <a:lnTo>
                    <a:pt x="51349" y="328930"/>
                  </a:lnTo>
                  <a:lnTo>
                    <a:pt x="152128" y="328930"/>
                  </a:lnTo>
                  <a:lnTo>
                    <a:pt x="152128" y="316230"/>
                  </a:lnTo>
                  <a:close/>
                </a:path>
                <a:path w="373379" h="378460">
                  <a:moveTo>
                    <a:pt x="225553" y="316230"/>
                  </a:moveTo>
                  <a:lnTo>
                    <a:pt x="187641" y="316230"/>
                  </a:lnTo>
                  <a:lnTo>
                    <a:pt x="187641" y="328930"/>
                  </a:lnTo>
                  <a:lnTo>
                    <a:pt x="319613" y="328930"/>
                  </a:lnTo>
                  <a:lnTo>
                    <a:pt x="319613" y="317500"/>
                  </a:lnTo>
                  <a:lnTo>
                    <a:pt x="260584" y="317500"/>
                  </a:lnTo>
                  <a:lnTo>
                    <a:pt x="225553" y="316230"/>
                  </a:lnTo>
                  <a:close/>
                </a:path>
                <a:path w="373379" h="378460">
                  <a:moveTo>
                    <a:pt x="152128" y="289560"/>
                  </a:moveTo>
                  <a:lnTo>
                    <a:pt x="122854" y="292100"/>
                  </a:lnTo>
                  <a:lnTo>
                    <a:pt x="96940" y="294640"/>
                  </a:lnTo>
                  <a:lnTo>
                    <a:pt x="51349" y="297180"/>
                  </a:lnTo>
                  <a:lnTo>
                    <a:pt x="51349" y="307340"/>
                  </a:lnTo>
                  <a:lnTo>
                    <a:pt x="73425" y="307340"/>
                  </a:lnTo>
                  <a:lnTo>
                    <a:pt x="152128" y="303530"/>
                  </a:lnTo>
                  <a:lnTo>
                    <a:pt x="152128" y="289560"/>
                  </a:lnTo>
                  <a:close/>
                </a:path>
                <a:path w="373379" h="378460">
                  <a:moveTo>
                    <a:pt x="187641" y="289560"/>
                  </a:moveTo>
                  <a:lnTo>
                    <a:pt x="187641" y="303530"/>
                  </a:lnTo>
                  <a:lnTo>
                    <a:pt x="290818" y="307340"/>
                  </a:lnTo>
                  <a:lnTo>
                    <a:pt x="319613" y="307340"/>
                  </a:lnTo>
                  <a:lnTo>
                    <a:pt x="319613" y="297180"/>
                  </a:lnTo>
                  <a:lnTo>
                    <a:pt x="260584" y="294640"/>
                  </a:lnTo>
                  <a:lnTo>
                    <a:pt x="187641" y="289560"/>
                  </a:lnTo>
                  <a:close/>
                </a:path>
                <a:path w="373379" h="378460">
                  <a:moveTo>
                    <a:pt x="152128" y="264160"/>
                  </a:moveTo>
                  <a:lnTo>
                    <a:pt x="122854" y="266700"/>
                  </a:lnTo>
                  <a:lnTo>
                    <a:pt x="96940" y="270510"/>
                  </a:lnTo>
                  <a:lnTo>
                    <a:pt x="51349" y="275590"/>
                  </a:lnTo>
                  <a:lnTo>
                    <a:pt x="51349" y="287020"/>
                  </a:lnTo>
                  <a:lnTo>
                    <a:pt x="96940" y="281940"/>
                  </a:lnTo>
                  <a:lnTo>
                    <a:pt x="122854" y="279400"/>
                  </a:lnTo>
                  <a:lnTo>
                    <a:pt x="152128" y="276860"/>
                  </a:lnTo>
                  <a:lnTo>
                    <a:pt x="152128" y="264160"/>
                  </a:lnTo>
                  <a:close/>
                </a:path>
                <a:path w="373379" h="378460">
                  <a:moveTo>
                    <a:pt x="187641" y="264160"/>
                  </a:moveTo>
                  <a:lnTo>
                    <a:pt x="187641" y="276860"/>
                  </a:lnTo>
                  <a:lnTo>
                    <a:pt x="260584" y="281940"/>
                  </a:lnTo>
                  <a:lnTo>
                    <a:pt x="319613" y="287020"/>
                  </a:lnTo>
                  <a:lnTo>
                    <a:pt x="319613" y="275590"/>
                  </a:lnTo>
                  <a:lnTo>
                    <a:pt x="260584" y="270510"/>
                  </a:lnTo>
                  <a:lnTo>
                    <a:pt x="225553" y="266700"/>
                  </a:lnTo>
                  <a:lnTo>
                    <a:pt x="187641" y="264160"/>
                  </a:lnTo>
                  <a:close/>
                </a:path>
                <a:path w="373379" h="378460">
                  <a:moveTo>
                    <a:pt x="173723" y="17780"/>
                  </a:moveTo>
                  <a:lnTo>
                    <a:pt x="161246" y="17780"/>
                  </a:lnTo>
                  <a:lnTo>
                    <a:pt x="161246" y="27940"/>
                  </a:lnTo>
                  <a:lnTo>
                    <a:pt x="131013" y="40640"/>
                  </a:lnTo>
                  <a:lnTo>
                    <a:pt x="173723" y="40640"/>
                  </a:lnTo>
                  <a:lnTo>
                    <a:pt x="289858" y="81280"/>
                  </a:lnTo>
                  <a:lnTo>
                    <a:pt x="289858" y="242570"/>
                  </a:lnTo>
                  <a:lnTo>
                    <a:pt x="302336" y="242570"/>
                  </a:lnTo>
                  <a:lnTo>
                    <a:pt x="302336" y="72390"/>
                  </a:lnTo>
                  <a:lnTo>
                    <a:pt x="298496" y="71120"/>
                  </a:lnTo>
                  <a:lnTo>
                    <a:pt x="229392" y="46990"/>
                  </a:lnTo>
                  <a:lnTo>
                    <a:pt x="229392" y="43180"/>
                  </a:lnTo>
                  <a:lnTo>
                    <a:pt x="217394" y="43180"/>
                  </a:lnTo>
                  <a:lnTo>
                    <a:pt x="173723" y="27940"/>
                  </a:lnTo>
                  <a:lnTo>
                    <a:pt x="173723" y="17780"/>
                  </a:lnTo>
                  <a:close/>
                </a:path>
                <a:path w="373379" h="378460">
                  <a:moveTo>
                    <a:pt x="173723" y="40640"/>
                  </a:moveTo>
                  <a:lnTo>
                    <a:pt x="161246" y="40640"/>
                  </a:lnTo>
                  <a:lnTo>
                    <a:pt x="161246" y="226060"/>
                  </a:lnTo>
                  <a:lnTo>
                    <a:pt x="99819" y="237490"/>
                  </a:lnTo>
                  <a:lnTo>
                    <a:pt x="254124" y="237490"/>
                  </a:lnTo>
                  <a:lnTo>
                    <a:pt x="173723" y="226060"/>
                  </a:lnTo>
                  <a:lnTo>
                    <a:pt x="173723" y="40640"/>
                  </a:lnTo>
                  <a:close/>
                </a:path>
                <a:path w="373379" h="378460">
                  <a:moveTo>
                    <a:pt x="275461" y="220980"/>
                  </a:moveTo>
                  <a:lnTo>
                    <a:pt x="275461" y="231140"/>
                  </a:lnTo>
                  <a:lnTo>
                    <a:pt x="285060" y="231140"/>
                  </a:lnTo>
                  <a:lnTo>
                    <a:pt x="285060" y="222250"/>
                  </a:lnTo>
                  <a:lnTo>
                    <a:pt x="275461" y="220980"/>
                  </a:lnTo>
                  <a:close/>
                </a:path>
                <a:path w="373379" h="378460">
                  <a:moveTo>
                    <a:pt x="255306" y="218440"/>
                  </a:moveTo>
                  <a:lnTo>
                    <a:pt x="255306" y="227330"/>
                  </a:lnTo>
                  <a:lnTo>
                    <a:pt x="268263" y="229870"/>
                  </a:lnTo>
                  <a:lnTo>
                    <a:pt x="268263" y="219710"/>
                  </a:lnTo>
                  <a:lnTo>
                    <a:pt x="255306" y="218440"/>
                  </a:lnTo>
                  <a:close/>
                </a:path>
                <a:path w="373379" h="378460">
                  <a:moveTo>
                    <a:pt x="110857" y="215900"/>
                  </a:moveTo>
                  <a:lnTo>
                    <a:pt x="107017" y="218440"/>
                  </a:lnTo>
                  <a:lnTo>
                    <a:pt x="102218" y="218440"/>
                  </a:lnTo>
                  <a:lnTo>
                    <a:pt x="102218" y="228600"/>
                  </a:lnTo>
                  <a:lnTo>
                    <a:pt x="110857" y="227330"/>
                  </a:lnTo>
                  <a:lnTo>
                    <a:pt x="110857" y="215900"/>
                  </a:lnTo>
                  <a:close/>
                </a:path>
                <a:path w="373379" h="378460">
                  <a:moveTo>
                    <a:pt x="126213" y="213360"/>
                  </a:moveTo>
                  <a:lnTo>
                    <a:pt x="121414" y="214630"/>
                  </a:lnTo>
                  <a:lnTo>
                    <a:pt x="119975" y="214630"/>
                  </a:lnTo>
                  <a:lnTo>
                    <a:pt x="117575" y="215900"/>
                  </a:lnTo>
                  <a:lnTo>
                    <a:pt x="116136" y="215900"/>
                  </a:lnTo>
                  <a:lnTo>
                    <a:pt x="116136" y="226060"/>
                  </a:lnTo>
                  <a:lnTo>
                    <a:pt x="117575" y="226060"/>
                  </a:lnTo>
                  <a:lnTo>
                    <a:pt x="119975" y="224790"/>
                  </a:lnTo>
                  <a:lnTo>
                    <a:pt x="126213" y="224790"/>
                  </a:lnTo>
                  <a:lnTo>
                    <a:pt x="126213" y="213360"/>
                  </a:lnTo>
                  <a:close/>
                </a:path>
                <a:path w="373379" h="378460">
                  <a:moveTo>
                    <a:pt x="239469" y="214630"/>
                  </a:moveTo>
                  <a:lnTo>
                    <a:pt x="232751" y="214630"/>
                  </a:lnTo>
                  <a:lnTo>
                    <a:pt x="232751" y="224790"/>
                  </a:lnTo>
                  <a:lnTo>
                    <a:pt x="239469" y="224790"/>
                  </a:lnTo>
                  <a:lnTo>
                    <a:pt x="248108" y="226060"/>
                  </a:lnTo>
                  <a:lnTo>
                    <a:pt x="248108" y="215900"/>
                  </a:lnTo>
                  <a:lnTo>
                    <a:pt x="239469" y="214630"/>
                  </a:lnTo>
                  <a:close/>
                </a:path>
                <a:path w="373379" h="378460">
                  <a:moveTo>
                    <a:pt x="141570" y="209550"/>
                  </a:moveTo>
                  <a:lnTo>
                    <a:pt x="131013" y="212090"/>
                  </a:lnTo>
                  <a:lnTo>
                    <a:pt x="131013" y="223520"/>
                  </a:lnTo>
                  <a:lnTo>
                    <a:pt x="141570" y="220980"/>
                  </a:lnTo>
                  <a:lnTo>
                    <a:pt x="141570" y="209550"/>
                  </a:lnTo>
                  <a:close/>
                </a:path>
                <a:path w="373379" h="378460">
                  <a:moveTo>
                    <a:pt x="209716" y="210820"/>
                  </a:moveTo>
                  <a:lnTo>
                    <a:pt x="209716" y="220980"/>
                  </a:lnTo>
                  <a:lnTo>
                    <a:pt x="225553" y="223520"/>
                  </a:lnTo>
                  <a:lnTo>
                    <a:pt x="225553" y="213360"/>
                  </a:lnTo>
                  <a:lnTo>
                    <a:pt x="209716" y="210820"/>
                  </a:lnTo>
                  <a:close/>
                </a:path>
                <a:path w="373379" h="378460">
                  <a:moveTo>
                    <a:pt x="155487" y="208280"/>
                  </a:moveTo>
                  <a:lnTo>
                    <a:pt x="146370" y="209550"/>
                  </a:lnTo>
                  <a:lnTo>
                    <a:pt x="146370" y="219710"/>
                  </a:lnTo>
                  <a:lnTo>
                    <a:pt x="155487" y="218440"/>
                  </a:lnTo>
                  <a:lnTo>
                    <a:pt x="155487" y="208280"/>
                  </a:lnTo>
                  <a:close/>
                </a:path>
                <a:path w="373379" h="378460">
                  <a:moveTo>
                    <a:pt x="187641" y="208280"/>
                  </a:moveTo>
                  <a:lnTo>
                    <a:pt x="187641" y="218440"/>
                  </a:lnTo>
                  <a:lnTo>
                    <a:pt x="202037" y="219710"/>
                  </a:lnTo>
                  <a:lnTo>
                    <a:pt x="202037" y="209550"/>
                  </a:lnTo>
                  <a:lnTo>
                    <a:pt x="187641" y="208280"/>
                  </a:lnTo>
                  <a:close/>
                </a:path>
                <a:path w="373379" h="378460">
                  <a:moveTo>
                    <a:pt x="275461" y="201930"/>
                  </a:moveTo>
                  <a:lnTo>
                    <a:pt x="275461" y="210820"/>
                  </a:lnTo>
                  <a:lnTo>
                    <a:pt x="285060" y="213360"/>
                  </a:lnTo>
                  <a:lnTo>
                    <a:pt x="285060" y="203200"/>
                  </a:lnTo>
                  <a:lnTo>
                    <a:pt x="275461" y="201930"/>
                  </a:lnTo>
                  <a:close/>
                </a:path>
                <a:path w="373379" h="378460">
                  <a:moveTo>
                    <a:pt x="255306" y="198120"/>
                  </a:moveTo>
                  <a:lnTo>
                    <a:pt x="255306" y="208280"/>
                  </a:lnTo>
                  <a:lnTo>
                    <a:pt x="268263" y="209550"/>
                  </a:lnTo>
                  <a:lnTo>
                    <a:pt x="268263" y="200660"/>
                  </a:lnTo>
                  <a:lnTo>
                    <a:pt x="255306" y="198120"/>
                  </a:lnTo>
                  <a:close/>
                </a:path>
                <a:path w="373379" h="378460">
                  <a:moveTo>
                    <a:pt x="110857" y="196850"/>
                  </a:moveTo>
                  <a:lnTo>
                    <a:pt x="102218" y="199390"/>
                  </a:lnTo>
                  <a:lnTo>
                    <a:pt x="102218" y="208280"/>
                  </a:lnTo>
                  <a:lnTo>
                    <a:pt x="107017" y="208280"/>
                  </a:lnTo>
                  <a:lnTo>
                    <a:pt x="110857" y="207010"/>
                  </a:lnTo>
                  <a:lnTo>
                    <a:pt x="110857" y="196850"/>
                  </a:lnTo>
                  <a:close/>
                </a:path>
                <a:path w="373379" h="378460">
                  <a:moveTo>
                    <a:pt x="232751" y="194310"/>
                  </a:moveTo>
                  <a:lnTo>
                    <a:pt x="232751" y="203200"/>
                  </a:lnTo>
                  <a:lnTo>
                    <a:pt x="239469" y="205740"/>
                  </a:lnTo>
                  <a:lnTo>
                    <a:pt x="248108" y="207010"/>
                  </a:lnTo>
                  <a:lnTo>
                    <a:pt x="248108" y="196850"/>
                  </a:lnTo>
                  <a:lnTo>
                    <a:pt x="239469" y="195580"/>
                  </a:lnTo>
                  <a:lnTo>
                    <a:pt x="232751" y="194310"/>
                  </a:lnTo>
                  <a:close/>
                </a:path>
                <a:path w="373379" h="378460">
                  <a:moveTo>
                    <a:pt x="126213" y="193040"/>
                  </a:moveTo>
                  <a:lnTo>
                    <a:pt x="123813" y="193040"/>
                  </a:lnTo>
                  <a:lnTo>
                    <a:pt x="121414" y="194310"/>
                  </a:lnTo>
                  <a:lnTo>
                    <a:pt x="119975" y="194310"/>
                  </a:lnTo>
                  <a:lnTo>
                    <a:pt x="117575" y="195580"/>
                  </a:lnTo>
                  <a:lnTo>
                    <a:pt x="116136" y="195580"/>
                  </a:lnTo>
                  <a:lnTo>
                    <a:pt x="116136" y="205740"/>
                  </a:lnTo>
                  <a:lnTo>
                    <a:pt x="117575" y="204470"/>
                  </a:lnTo>
                  <a:lnTo>
                    <a:pt x="121414" y="204470"/>
                  </a:lnTo>
                  <a:lnTo>
                    <a:pt x="126213" y="203200"/>
                  </a:lnTo>
                  <a:lnTo>
                    <a:pt x="126213" y="193040"/>
                  </a:lnTo>
                  <a:close/>
                </a:path>
                <a:path w="373379" h="378460">
                  <a:moveTo>
                    <a:pt x="209716" y="190500"/>
                  </a:moveTo>
                  <a:lnTo>
                    <a:pt x="209716" y="200660"/>
                  </a:lnTo>
                  <a:lnTo>
                    <a:pt x="225553" y="203200"/>
                  </a:lnTo>
                  <a:lnTo>
                    <a:pt x="225553" y="193040"/>
                  </a:lnTo>
                  <a:lnTo>
                    <a:pt x="209716" y="190500"/>
                  </a:lnTo>
                  <a:close/>
                </a:path>
                <a:path w="373379" h="378460">
                  <a:moveTo>
                    <a:pt x="141570" y="189230"/>
                  </a:moveTo>
                  <a:lnTo>
                    <a:pt x="131013" y="191770"/>
                  </a:lnTo>
                  <a:lnTo>
                    <a:pt x="131013" y="201930"/>
                  </a:lnTo>
                  <a:lnTo>
                    <a:pt x="141570" y="199390"/>
                  </a:lnTo>
                  <a:lnTo>
                    <a:pt x="141570" y="189230"/>
                  </a:lnTo>
                  <a:close/>
                </a:path>
                <a:path w="373379" h="378460">
                  <a:moveTo>
                    <a:pt x="187641" y="185420"/>
                  </a:moveTo>
                  <a:lnTo>
                    <a:pt x="187641" y="196850"/>
                  </a:lnTo>
                  <a:lnTo>
                    <a:pt x="202037" y="199390"/>
                  </a:lnTo>
                  <a:lnTo>
                    <a:pt x="202037" y="187960"/>
                  </a:lnTo>
                  <a:lnTo>
                    <a:pt x="187641" y="185420"/>
                  </a:lnTo>
                  <a:close/>
                </a:path>
                <a:path w="373379" h="378460">
                  <a:moveTo>
                    <a:pt x="155487" y="185420"/>
                  </a:moveTo>
                  <a:lnTo>
                    <a:pt x="146370" y="187960"/>
                  </a:lnTo>
                  <a:lnTo>
                    <a:pt x="146370" y="198120"/>
                  </a:lnTo>
                  <a:lnTo>
                    <a:pt x="155487" y="196850"/>
                  </a:lnTo>
                  <a:lnTo>
                    <a:pt x="155487" y="185420"/>
                  </a:lnTo>
                  <a:close/>
                </a:path>
                <a:path w="373379" h="378460">
                  <a:moveTo>
                    <a:pt x="275461" y="182880"/>
                  </a:moveTo>
                  <a:lnTo>
                    <a:pt x="275461" y="193040"/>
                  </a:lnTo>
                  <a:lnTo>
                    <a:pt x="285060" y="194310"/>
                  </a:lnTo>
                  <a:lnTo>
                    <a:pt x="285060" y="185420"/>
                  </a:lnTo>
                  <a:lnTo>
                    <a:pt x="275461" y="182880"/>
                  </a:lnTo>
                  <a:close/>
                </a:path>
                <a:path w="373379" h="378460">
                  <a:moveTo>
                    <a:pt x="255306" y="179070"/>
                  </a:moveTo>
                  <a:lnTo>
                    <a:pt x="255306" y="187960"/>
                  </a:lnTo>
                  <a:lnTo>
                    <a:pt x="268263" y="190500"/>
                  </a:lnTo>
                  <a:lnTo>
                    <a:pt x="268263" y="181610"/>
                  </a:lnTo>
                  <a:lnTo>
                    <a:pt x="255306" y="179070"/>
                  </a:lnTo>
                  <a:close/>
                </a:path>
                <a:path w="373379" h="378460">
                  <a:moveTo>
                    <a:pt x="110857" y="176530"/>
                  </a:moveTo>
                  <a:lnTo>
                    <a:pt x="102218" y="179070"/>
                  </a:lnTo>
                  <a:lnTo>
                    <a:pt x="102218" y="189230"/>
                  </a:lnTo>
                  <a:lnTo>
                    <a:pt x="107017" y="187960"/>
                  </a:lnTo>
                  <a:lnTo>
                    <a:pt x="110857" y="186690"/>
                  </a:lnTo>
                  <a:lnTo>
                    <a:pt x="110857" y="176530"/>
                  </a:lnTo>
                  <a:close/>
                </a:path>
                <a:path w="373379" h="378460">
                  <a:moveTo>
                    <a:pt x="232751" y="173990"/>
                  </a:moveTo>
                  <a:lnTo>
                    <a:pt x="232751" y="184150"/>
                  </a:lnTo>
                  <a:lnTo>
                    <a:pt x="239469" y="185420"/>
                  </a:lnTo>
                  <a:lnTo>
                    <a:pt x="248108" y="186690"/>
                  </a:lnTo>
                  <a:lnTo>
                    <a:pt x="248108" y="177800"/>
                  </a:lnTo>
                  <a:lnTo>
                    <a:pt x="239469" y="175260"/>
                  </a:lnTo>
                  <a:lnTo>
                    <a:pt x="232751" y="173990"/>
                  </a:lnTo>
                  <a:close/>
                </a:path>
                <a:path w="373379" h="378460">
                  <a:moveTo>
                    <a:pt x="126213" y="172720"/>
                  </a:moveTo>
                  <a:lnTo>
                    <a:pt x="121414" y="173990"/>
                  </a:lnTo>
                  <a:lnTo>
                    <a:pt x="119015" y="175260"/>
                  </a:lnTo>
                  <a:lnTo>
                    <a:pt x="116136" y="175260"/>
                  </a:lnTo>
                  <a:lnTo>
                    <a:pt x="116136" y="185420"/>
                  </a:lnTo>
                  <a:lnTo>
                    <a:pt x="119015" y="185420"/>
                  </a:lnTo>
                  <a:lnTo>
                    <a:pt x="121414" y="184150"/>
                  </a:lnTo>
                  <a:lnTo>
                    <a:pt x="126213" y="182880"/>
                  </a:lnTo>
                  <a:lnTo>
                    <a:pt x="126213" y="172720"/>
                  </a:lnTo>
                  <a:close/>
                </a:path>
                <a:path w="373379" h="378460">
                  <a:moveTo>
                    <a:pt x="141570" y="168910"/>
                  </a:moveTo>
                  <a:lnTo>
                    <a:pt x="131013" y="171450"/>
                  </a:lnTo>
                  <a:lnTo>
                    <a:pt x="131013" y="181610"/>
                  </a:lnTo>
                  <a:lnTo>
                    <a:pt x="141570" y="179070"/>
                  </a:lnTo>
                  <a:lnTo>
                    <a:pt x="141570" y="168910"/>
                  </a:lnTo>
                  <a:close/>
                </a:path>
                <a:path w="373379" h="378460">
                  <a:moveTo>
                    <a:pt x="209716" y="168910"/>
                  </a:moveTo>
                  <a:lnTo>
                    <a:pt x="209716" y="180340"/>
                  </a:lnTo>
                  <a:lnTo>
                    <a:pt x="225553" y="181610"/>
                  </a:lnTo>
                  <a:lnTo>
                    <a:pt x="225553" y="172720"/>
                  </a:lnTo>
                  <a:lnTo>
                    <a:pt x="209716" y="168910"/>
                  </a:lnTo>
                  <a:close/>
                </a:path>
                <a:path w="373379" h="378460">
                  <a:moveTo>
                    <a:pt x="155487" y="163830"/>
                  </a:moveTo>
                  <a:lnTo>
                    <a:pt x="146370" y="166370"/>
                  </a:lnTo>
                  <a:lnTo>
                    <a:pt x="146370" y="177800"/>
                  </a:lnTo>
                  <a:lnTo>
                    <a:pt x="155487" y="175260"/>
                  </a:lnTo>
                  <a:lnTo>
                    <a:pt x="155487" y="163830"/>
                  </a:lnTo>
                  <a:close/>
                </a:path>
                <a:path w="373379" h="378460">
                  <a:moveTo>
                    <a:pt x="187641" y="163830"/>
                  </a:moveTo>
                  <a:lnTo>
                    <a:pt x="187641" y="175260"/>
                  </a:lnTo>
                  <a:lnTo>
                    <a:pt x="202037" y="177800"/>
                  </a:lnTo>
                  <a:lnTo>
                    <a:pt x="202037" y="167640"/>
                  </a:lnTo>
                  <a:lnTo>
                    <a:pt x="187641" y="163830"/>
                  </a:lnTo>
                  <a:close/>
                </a:path>
                <a:path w="373379" h="378460">
                  <a:moveTo>
                    <a:pt x="275461" y="165100"/>
                  </a:moveTo>
                  <a:lnTo>
                    <a:pt x="275461" y="173990"/>
                  </a:lnTo>
                  <a:lnTo>
                    <a:pt x="285060" y="175260"/>
                  </a:lnTo>
                  <a:lnTo>
                    <a:pt x="285060" y="166370"/>
                  </a:lnTo>
                  <a:lnTo>
                    <a:pt x="275461" y="165100"/>
                  </a:lnTo>
                  <a:close/>
                </a:path>
                <a:path w="373379" h="378460">
                  <a:moveTo>
                    <a:pt x="255306" y="160020"/>
                  </a:moveTo>
                  <a:lnTo>
                    <a:pt x="255306" y="168910"/>
                  </a:lnTo>
                  <a:lnTo>
                    <a:pt x="268263" y="172720"/>
                  </a:lnTo>
                  <a:lnTo>
                    <a:pt x="268263" y="162560"/>
                  </a:lnTo>
                  <a:lnTo>
                    <a:pt x="255306" y="160020"/>
                  </a:lnTo>
                  <a:close/>
                </a:path>
                <a:path w="373379" h="378460">
                  <a:moveTo>
                    <a:pt x="110857" y="157480"/>
                  </a:moveTo>
                  <a:lnTo>
                    <a:pt x="107017" y="158750"/>
                  </a:lnTo>
                  <a:lnTo>
                    <a:pt x="102218" y="160020"/>
                  </a:lnTo>
                  <a:lnTo>
                    <a:pt x="102218" y="170180"/>
                  </a:lnTo>
                  <a:lnTo>
                    <a:pt x="107017" y="168910"/>
                  </a:lnTo>
                  <a:lnTo>
                    <a:pt x="110857" y="167640"/>
                  </a:lnTo>
                  <a:lnTo>
                    <a:pt x="110857" y="157480"/>
                  </a:lnTo>
                  <a:close/>
                </a:path>
                <a:path w="373379" h="378460">
                  <a:moveTo>
                    <a:pt x="232751" y="154940"/>
                  </a:moveTo>
                  <a:lnTo>
                    <a:pt x="232751" y="163830"/>
                  </a:lnTo>
                  <a:lnTo>
                    <a:pt x="239469" y="166370"/>
                  </a:lnTo>
                  <a:lnTo>
                    <a:pt x="248108" y="167640"/>
                  </a:lnTo>
                  <a:lnTo>
                    <a:pt x="248108" y="157480"/>
                  </a:lnTo>
                  <a:lnTo>
                    <a:pt x="239469" y="156210"/>
                  </a:lnTo>
                  <a:lnTo>
                    <a:pt x="232751" y="154940"/>
                  </a:lnTo>
                  <a:close/>
                </a:path>
                <a:path w="373379" h="378460">
                  <a:moveTo>
                    <a:pt x="126213" y="152400"/>
                  </a:moveTo>
                  <a:lnTo>
                    <a:pt x="121414" y="153670"/>
                  </a:lnTo>
                  <a:lnTo>
                    <a:pt x="119015" y="154940"/>
                  </a:lnTo>
                  <a:lnTo>
                    <a:pt x="116136" y="156210"/>
                  </a:lnTo>
                  <a:lnTo>
                    <a:pt x="116136" y="166370"/>
                  </a:lnTo>
                  <a:lnTo>
                    <a:pt x="119015" y="165100"/>
                  </a:lnTo>
                  <a:lnTo>
                    <a:pt x="121414" y="163830"/>
                  </a:lnTo>
                  <a:lnTo>
                    <a:pt x="126213" y="162560"/>
                  </a:lnTo>
                  <a:lnTo>
                    <a:pt x="126213" y="152400"/>
                  </a:lnTo>
                  <a:close/>
                </a:path>
                <a:path w="373379" h="378460">
                  <a:moveTo>
                    <a:pt x="209716" y="148590"/>
                  </a:moveTo>
                  <a:lnTo>
                    <a:pt x="209716" y="158750"/>
                  </a:lnTo>
                  <a:lnTo>
                    <a:pt x="225553" y="162560"/>
                  </a:lnTo>
                  <a:lnTo>
                    <a:pt x="225553" y="152400"/>
                  </a:lnTo>
                  <a:lnTo>
                    <a:pt x="209716" y="148590"/>
                  </a:lnTo>
                  <a:close/>
                </a:path>
                <a:path w="373379" h="378460">
                  <a:moveTo>
                    <a:pt x="141570" y="147320"/>
                  </a:moveTo>
                  <a:lnTo>
                    <a:pt x="136291" y="149860"/>
                  </a:lnTo>
                  <a:lnTo>
                    <a:pt x="131013" y="151130"/>
                  </a:lnTo>
                  <a:lnTo>
                    <a:pt x="131013" y="161290"/>
                  </a:lnTo>
                  <a:lnTo>
                    <a:pt x="141570" y="158750"/>
                  </a:lnTo>
                  <a:lnTo>
                    <a:pt x="141570" y="147320"/>
                  </a:lnTo>
                  <a:close/>
                </a:path>
                <a:path w="373379" h="378460">
                  <a:moveTo>
                    <a:pt x="155487" y="143510"/>
                  </a:moveTo>
                  <a:lnTo>
                    <a:pt x="146370" y="146050"/>
                  </a:lnTo>
                  <a:lnTo>
                    <a:pt x="146370" y="157480"/>
                  </a:lnTo>
                  <a:lnTo>
                    <a:pt x="155487" y="154940"/>
                  </a:lnTo>
                  <a:lnTo>
                    <a:pt x="155487" y="143510"/>
                  </a:lnTo>
                  <a:close/>
                </a:path>
                <a:path w="373379" h="378460">
                  <a:moveTo>
                    <a:pt x="187641" y="143510"/>
                  </a:moveTo>
                  <a:lnTo>
                    <a:pt x="187641" y="153670"/>
                  </a:lnTo>
                  <a:lnTo>
                    <a:pt x="202037" y="157480"/>
                  </a:lnTo>
                  <a:lnTo>
                    <a:pt x="202037" y="147320"/>
                  </a:lnTo>
                  <a:lnTo>
                    <a:pt x="187641" y="143510"/>
                  </a:lnTo>
                  <a:close/>
                </a:path>
                <a:path w="373379" h="378460">
                  <a:moveTo>
                    <a:pt x="275461" y="146050"/>
                  </a:moveTo>
                  <a:lnTo>
                    <a:pt x="275461" y="154940"/>
                  </a:lnTo>
                  <a:lnTo>
                    <a:pt x="285060" y="157480"/>
                  </a:lnTo>
                  <a:lnTo>
                    <a:pt x="285060" y="147320"/>
                  </a:lnTo>
                  <a:lnTo>
                    <a:pt x="275461" y="146050"/>
                  </a:lnTo>
                  <a:close/>
                </a:path>
                <a:path w="373379" h="378460">
                  <a:moveTo>
                    <a:pt x="255306" y="139700"/>
                  </a:moveTo>
                  <a:lnTo>
                    <a:pt x="255306" y="149860"/>
                  </a:lnTo>
                  <a:lnTo>
                    <a:pt x="268263" y="152400"/>
                  </a:lnTo>
                  <a:lnTo>
                    <a:pt x="268263" y="143510"/>
                  </a:lnTo>
                  <a:lnTo>
                    <a:pt x="255306" y="139700"/>
                  </a:lnTo>
                  <a:close/>
                </a:path>
                <a:path w="373379" h="378460">
                  <a:moveTo>
                    <a:pt x="110857" y="137160"/>
                  </a:moveTo>
                  <a:lnTo>
                    <a:pt x="102218" y="139700"/>
                  </a:lnTo>
                  <a:lnTo>
                    <a:pt x="102218" y="149860"/>
                  </a:lnTo>
                  <a:lnTo>
                    <a:pt x="107017" y="147320"/>
                  </a:lnTo>
                  <a:lnTo>
                    <a:pt x="110857" y="147320"/>
                  </a:lnTo>
                  <a:lnTo>
                    <a:pt x="110857" y="137160"/>
                  </a:lnTo>
                  <a:close/>
                </a:path>
                <a:path w="373379" h="378460">
                  <a:moveTo>
                    <a:pt x="232751" y="134620"/>
                  </a:moveTo>
                  <a:lnTo>
                    <a:pt x="232751" y="143510"/>
                  </a:lnTo>
                  <a:lnTo>
                    <a:pt x="239469" y="146050"/>
                  </a:lnTo>
                  <a:lnTo>
                    <a:pt x="248108" y="147320"/>
                  </a:lnTo>
                  <a:lnTo>
                    <a:pt x="248108" y="138430"/>
                  </a:lnTo>
                  <a:lnTo>
                    <a:pt x="239469" y="135890"/>
                  </a:lnTo>
                  <a:lnTo>
                    <a:pt x="232751" y="134620"/>
                  </a:lnTo>
                  <a:close/>
                </a:path>
                <a:path w="373379" h="378460">
                  <a:moveTo>
                    <a:pt x="126213" y="132080"/>
                  </a:moveTo>
                  <a:lnTo>
                    <a:pt x="121414" y="133350"/>
                  </a:lnTo>
                  <a:lnTo>
                    <a:pt x="119015" y="134620"/>
                  </a:lnTo>
                  <a:lnTo>
                    <a:pt x="116136" y="134620"/>
                  </a:lnTo>
                  <a:lnTo>
                    <a:pt x="116136" y="146050"/>
                  </a:lnTo>
                  <a:lnTo>
                    <a:pt x="119015" y="144780"/>
                  </a:lnTo>
                  <a:lnTo>
                    <a:pt x="121414" y="143510"/>
                  </a:lnTo>
                  <a:lnTo>
                    <a:pt x="126213" y="142240"/>
                  </a:lnTo>
                  <a:lnTo>
                    <a:pt x="126213" y="132080"/>
                  </a:lnTo>
                  <a:close/>
                </a:path>
                <a:path w="373379" h="378460">
                  <a:moveTo>
                    <a:pt x="209716" y="128270"/>
                  </a:moveTo>
                  <a:lnTo>
                    <a:pt x="209716" y="138430"/>
                  </a:lnTo>
                  <a:lnTo>
                    <a:pt x="225553" y="142240"/>
                  </a:lnTo>
                  <a:lnTo>
                    <a:pt x="225553" y="132080"/>
                  </a:lnTo>
                  <a:lnTo>
                    <a:pt x="209716" y="128270"/>
                  </a:lnTo>
                  <a:close/>
                </a:path>
                <a:path w="373379" h="378460">
                  <a:moveTo>
                    <a:pt x="141570" y="127000"/>
                  </a:moveTo>
                  <a:lnTo>
                    <a:pt x="136291" y="128270"/>
                  </a:lnTo>
                  <a:lnTo>
                    <a:pt x="131013" y="130810"/>
                  </a:lnTo>
                  <a:lnTo>
                    <a:pt x="131013" y="140970"/>
                  </a:lnTo>
                  <a:lnTo>
                    <a:pt x="141570" y="137160"/>
                  </a:lnTo>
                  <a:lnTo>
                    <a:pt x="141570" y="127000"/>
                  </a:lnTo>
                  <a:close/>
                </a:path>
                <a:path w="373379" h="378460">
                  <a:moveTo>
                    <a:pt x="275461" y="127000"/>
                  </a:moveTo>
                  <a:lnTo>
                    <a:pt x="275461" y="135890"/>
                  </a:lnTo>
                  <a:lnTo>
                    <a:pt x="285060" y="138430"/>
                  </a:lnTo>
                  <a:lnTo>
                    <a:pt x="285060" y="129540"/>
                  </a:lnTo>
                  <a:lnTo>
                    <a:pt x="275461" y="127000"/>
                  </a:lnTo>
                  <a:close/>
                </a:path>
                <a:path w="373379" h="378460">
                  <a:moveTo>
                    <a:pt x="155487" y="121920"/>
                  </a:moveTo>
                  <a:lnTo>
                    <a:pt x="146370" y="124460"/>
                  </a:lnTo>
                  <a:lnTo>
                    <a:pt x="146370" y="135890"/>
                  </a:lnTo>
                  <a:lnTo>
                    <a:pt x="155487" y="132080"/>
                  </a:lnTo>
                  <a:lnTo>
                    <a:pt x="155487" y="121920"/>
                  </a:lnTo>
                  <a:close/>
                </a:path>
                <a:path w="373379" h="378460">
                  <a:moveTo>
                    <a:pt x="187641" y="121920"/>
                  </a:moveTo>
                  <a:lnTo>
                    <a:pt x="187641" y="132080"/>
                  </a:lnTo>
                  <a:lnTo>
                    <a:pt x="202037" y="135890"/>
                  </a:lnTo>
                  <a:lnTo>
                    <a:pt x="202037" y="125730"/>
                  </a:lnTo>
                  <a:lnTo>
                    <a:pt x="187641" y="121920"/>
                  </a:lnTo>
                  <a:close/>
                </a:path>
                <a:path w="373379" h="378460">
                  <a:moveTo>
                    <a:pt x="255306" y="120650"/>
                  </a:moveTo>
                  <a:lnTo>
                    <a:pt x="255306" y="130810"/>
                  </a:lnTo>
                  <a:lnTo>
                    <a:pt x="268263" y="134620"/>
                  </a:lnTo>
                  <a:lnTo>
                    <a:pt x="268263" y="124460"/>
                  </a:lnTo>
                  <a:lnTo>
                    <a:pt x="255306" y="120650"/>
                  </a:lnTo>
                  <a:close/>
                </a:path>
                <a:path w="373379" h="378460">
                  <a:moveTo>
                    <a:pt x="110857" y="118110"/>
                  </a:moveTo>
                  <a:lnTo>
                    <a:pt x="102218" y="120650"/>
                  </a:lnTo>
                  <a:lnTo>
                    <a:pt x="102218" y="130810"/>
                  </a:lnTo>
                  <a:lnTo>
                    <a:pt x="110857" y="127000"/>
                  </a:lnTo>
                  <a:lnTo>
                    <a:pt x="110857" y="118110"/>
                  </a:lnTo>
                  <a:close/>
                </a:path>
                <a:path w="373379" h="378460">
                  <a:moveTo>
                    <a:pt x="232751" y="114300"/>
                  </a:moveTo>
                  <a:lnTo>
                    <a:pt x="232751" y="124460"/>
                  </a:lnTo>
                  <a:lnTo>
                    <a:pt x="239469" y="125730"/>
                  </a:lnTo>
                  <a:lnTo>
                    <a:pt x="248108" y="128270"/>
                  </a:lnTo>
                  <a:lnTo>
                    <a:pt x="248108" y="118110"/>
                  </a:lnTo>
                  <a:lnTo>
                    <a:pt x="239469" y="116840"/>
                  </a:lnTo>
                  <a:lnTo>
                    <a:pt x="232751" y="114300"/>
                  </a:lnTo>
                  <a:close/>
                </a:path>
                <a:path w="373379" h="378460">
                  <a:moveTo>
                    <a:pt x="126213" y="111760"/>
                  </a:moveTo>
                  <a:lnTo>
                    <a:pt x="121414" y="113030"/>
                  </a:lnTo>
                  <a:lnTo>
                    <a:pt x="119975" y="114300"/>
                  </a:lnTo>
                  <a:lnTo>
                    <a:pt x="117575" y="115570"/>
                  </a:lnTo>
                  <a:lnTo>
                    <a:pt x="116136" y="115570"/>
                  </a:lnTo>
                  <a:lnTo>
                    <a:pt x="116136" y="125730"/>
                  </a:lnTo>
                  <a:lnTo>
                    <a:pt x="117575" y="124460"/>
                  </a:lnTo>
                  <a:lnTo>
                    <a:pt x="119975" y="124460"/>
                  </a:lnTo>
                  <a:lnTo>
                    <a:pt x="121414" y="123190"/>
                  </a:lnTo>
                  <a:lnTo>
                    <a:pt x="126213" y="121920"/>
                  </a:lnTo>
                  <a:lnTo>
                    <a:pt x="126213" y="111760"/>
                  </a:lnTo>
                  <a:close/>
                </a:path>
                <a:path w="373379" h="378460">
                  <a:moveTo>
                    <a:pt x="209716" y="106680"/>
                  </a:moveTo>
                  <a:lnTo>
                    <a:pt x="209716" y="118110"/>
                  </a:lnTo>
                  <a:lnTo>
                    <a:pt x="225553" y="121920"/>
                  </a:lnTo>
                  <a:lnTo>
                    <a:pt x="225553" y="111760"/>
                  </a:lnTo>
                  <a:lnTo>
                    <a:pt x="209716" y="106680"/>
                  </a:lnTo>
                  <a:close/>
                </a:path>
                <a:path w="373379" h="378460">
                  <a:moveTo>
                    <a:pt x="141570" y="106680"/>
                  </a:moveTo>
                  <a:lnTo>
                    <a:pt x="131013" y="110490"/>
                  </a:lnTo>
                  <a:lnTo>
                    <a:pt x="131013" y="120650"/>
                  </a:lnTo>
                  <a:lnTo>
                    <a:pt x="141570" y="116840"/>
                  </a:lnTo>
                  <a:lnTo>
                    <a:pt x="141570" y="106680"/>
                  </a:lnTo>
                  <a:close/>
                </a:path>
                <a:path w="373379" h="378460">
                  <a:moveTo>
                    <a:pt x="275461" y="109220"/>
                  </a:moveTo>
                  <a:lnTo>
                    <a:pt x="275461" y="118110"/>
                  </a:lnTo>
                  <a:lnTo>
                    <a:pt x="285060" y="120650"/>
                  </a:lnTo>
                  <a:lnTo>
                    <a:pt x="285060" y="111760"/>
                  </a:lnTo>
                  <a:lnTo>
                    <a:pt x="275461" y="109220"/>
                  </a:lnTo>
                  <a:close/>
                </a:path>
                <a:path w="373379" h="378460">
                  <a:moveTo>
                    <a:pt x="155487" y="100330"/>
                  </a:moveTo>
                  <a:lnTo>
                    <a:pt x="146370" y="104140"/>
                  </a:lnTo>
                  <a:lnTo>
                    <a:pt x="146370" y="115570"/>
                  </a:lnTo>
                  <a:lnTo>
                    <a:pt x="155487" y="111760"/>
                  </a:lnTo>
                  <a:lnTo>
                    <a:pt x="155487" y="100330"/>
                  </a:lnTo>
                  <a:close/>
                </a:path>
                <a:path w="373379" h="378460">
                  <a:moveTo>
                    <a:pt x="187641" y="100330"/>
                  </a:moveTo>
                  <a:lnTo>
                    <a:pt x="187641" y="111760"/>
                  </a:lnTo>
                  <a:lnTo>
                    <a:pt x="202037" y="115570"/>
                  </a:lnTo>
                  <a:lnTo>
                    <a:pt x="202037" y="105410"/>
                  </a:lnTo>
                  <a:lnTo>
                    <a:pt x="187641" y="100330"/>
                  </a:lnTo>
                  <a:close/>
                </a:path>
                <a:path w="373379" h="378460">
                  <a:moveTo>
                    <a:pt x="255306" y="101600"/>
                  </a:moveTo>
                  <a:lnTo>
                    <a:pt x="255306" y="111760"/>
                  </a:lnTo>
                  <a:lnTo>
                    <a:pt x="268263" y="115570"/>
                  </a:lnTo>
                  <a:lnTo>
                    <a:pt x="268263" y="106680"/>
                  </a:lnTo>
                  <a:lnTo>
                    <a:pt x="255306" y="101600"/>
                  </a:lnTo>
                  <a:close/>
                </a:path>
                <a:path w="373379" h="378460">
                  <a:moveTo>
                    <a:pt x="110857" y="97790"/>
                  </a:moveTo>
                  <a:lnTo>
                    <a:pt x="102218" y="101600"/>
                  </a:lnTo>
                  <a:lnTo>
                    <a:pt x="102218" y="111760"/>
                  </a:lnTo>
                  <a:lnTo>
                    <a:pt x="110857" y="107950"/>
                  </a:lnTo>
                  <a:lnTo>
                    <a:pt x="110857" y="97790"/>
                  </a:lnTo>
                  <a:close/>
                </a:path>
                <a:path w="373379" h="378460">
                  <a:moveTo>
                    <a:pt x="232751" y="93980"/>
                  </a:moveTo>
                  <a:lnTo>
                    <a:pt x="232751" y="104140"/>
                  </a:lnTo>
                  <a:lnTo>
                    <a:pt x="239469" y="106680"/>
                  </a:lnTo>
                  <a:lnTo>
                    <a:pt x="248108" y="109220"/>
                  </a:lnTo>
                  <a:lnTo>
                    <a:pt x="248108" y="99060"/>
                  </a:lnTo>
                  <a:lnTo>
                    <a:pt x="239469" y="96520"/>
                  </a:lnTo>
                  <a:lnTo>
                    <a:pt x="232751" y="93980"/>
                  </a:lnTo>
                  <a:close/>
                </a:path>
                <a:path w="373379" h="378460">
                  <a:moveTo>
                    <a:pt x="126213" y="91440"/>
                  </a:moveTo>
                  <a:lnTo>
                    <a:pt x="121414" y="93980"/>
                  </a:lnTo>
                  <a:lnTo>
                    <a:pt x="119975" y="93980"/>
                  </a:lnTo>
                  <a:lnTo>
                    <a:pt x="117575" y="95250"/>
                  </a:lnTo>
                  <a:lnTo>
                    <a:pt x="116136" y="95250"/>
                  </a:lnTo>
                  <a:lnTo>
                    <a:pt x="116136" y="105410"/>
                  </a:lnTo>
                  <a:lnTo>
                    <a:pt x="117575" y="105410"/>
                  </a:lnTo>
                  <a:lnTo>
                    <a:pt x="119975" y="104140"/>
                  </a:lnTo>
                  <a:lnTo>
                    <a:pt x="121414" y="104140"/>
                  </a:lnTo>
                  <a:lnTo>
                    <a:pt x="126213" y="101600"/>
                  </a:lnTo>
                  <a:lnTo>
                    <a:pt x="126213" y="91440"/>
                  </a:lnTo>
                  <a:close/>
                </a:path>
                <a:path w="373379" h="378460">
                  <a:moveTo>
                    <a:pt x="209716" y="87630"/>
                  </a:moveTo>
                  <a:lnTo>
                    <a:pt x="209716" y="97790"/>
                  </a:lnTo>
                  <a:lnTo>
                    <a:pt x="225553" y="102870"/>
                  </a:lnTo>
                  <a:lnTo>
                    <a:pt x="225553" y="92710"/>
                  </a:lnTo>
                  <a:lnTo>
                    <a:pt x="209716" y="87630"/>
                  </a:lnTo>
                  <a:close/>
                </a:path>
                <a:path w="373379" h="378460">
                  <a:moveTo>
                    <a:pt x="275461" y="90170"/>
                  </a:moveTo>
                  <a:lnTo>
                    <a:pt x="275461" y="99060"/>
                  </a:lnTo>
                  <a:lnTo>
                    <a:pt x="285060" y="101600"/>
                  </a:lnTo>
                  <a:lnTo>
                    <a:pt x="285060" y="92710"/>
                  </a:lnTo>
                  <a:lnTo>
                    <a:pt x="275461" y="90170"/>
                  </a:lnTo>
                  <a:close/>
                </a:path>
                <a:path w="373379" h="378460">
                  <a:moveTo>
                    <a:pt x="141570" y="86360"/>
                  </a:moveTo>
                  <a:lnTo>
                    <a:pt x="136291" y="87630"/>
                  </a:lnTo>
                  <a:lnTo>
                    <a:pt x="131013" y="90170"/>
                  </a:lnTo>
                  <a:lnTo>
                    <a:pt x="131013" y="100330"/>
                  </a:lnTo>
                  <a:lnTo>
                    <a:pt x="141570" y="96520"/>
                  </a:lnTo>
                  <a:lnTo>
                    <a:pt x="141570" y="86360"/>
                  </a:lnTo>
                  <a:close/>
                </a:path>
                <a:path w="373379" h="378460">
                  <a:moveTo>
                    <a:pt x="255306" y="82550"/>
                  </a:moveTo>
                  <a:lnTo>
                    <a:pt x="255306" y="91440"/>
                  </a:lnTo>
                  <a:lnTo>
                    <a:pt x="268263" y="96520"/>
                  </a:lnTo>
                  <a:lnTo>
                    <a:pt x="268263" y="87630"/>
                  </a:lnTo>
                  <a:lnTo>
                    <a:pt x="255306" y="82550"/>
                  </a:lnTo>
                  <a:close/>
                </a:path>
                <a:path w="373379" h="378460">
                  <a:moveTo>
                    <a:pt x="187641" y="80010"/>
                  </a:moveTo>
                  <a:lnTo>
                    <a:pt x="187641" y="91440"/>
                  </a:lnTo>
                  <a:lnTo>
                    <a:pt x="202037" y="95250"/>
                  </a:lnTo>
                  <a:lnTo>
                    <a:pt x="202037" y="85090"/>
                  </a:lnTo>
                  <a:lnTo>
                    <a:pt x="187641" y="80010"/>
                  </a:lnTo>
                  <a:close/>
                </a:path>
                <a:path w="373379" h="378460">
                  <a:moveTo>
                    <a:pt x="155487" y="80010"/>
                  </a:moveTo>
                  <a:lnTo>
                    <a:pt x="146370" y="83820"/>
                  </a:lnTo>
                  <a:lnTo>
                    <a:pt x="146370" y="93980"/>
                  </a:lnTo>
                  <a:lnTo>
                    <a:pt x="155487" y="91440"/>
                  </a:lnTo>
                  <a:lnTo>
                    <a:pt x="155487" y="80010"/>
                  </a:lnTo>
                  <a:close/>
                </a:path>
                <a:path w="373379" h="378460">
                  <a:moveTo>
                    <a:pt x="110857" y="77470"/>
                  </a:moveTo>
                  <a:lnTo>
                    <a:pt x="107017" y="80010"/>
                  </a:lnTo>
                  <a:lnTo>
                    <a:pt x="102218" y="81280"/>
                  </a:lnTo>
                  <a:lnTo>
                    <a:pt x="102218" y="91440"/>
                  </a:lnTo>
                  <a:lnTo>
                    <a:pt x="107017" y="88900"/>
                  </a:lnTo>
                  <a:lnTo>
                    <a:pt x="110857" y="87630"/>
                  </a:lnTo>
                  <a:lnTo>
                    <a:pt x="110857" y="77470"/>
                  </a:lnTo>
                  <a:close/>
                </a:path>
                <a:path w="373379" h="378460">
                  <a:moveTo>
                    <a:pt x="232751" y="74930"/>
                  </a:moveTo>
                  <a:lnTo>
                    <a:pt x="232751" y="83820"/>
                  </a:lnTo>
                  <a:lnTo>
                    <a:pt x="239469" y="87630"/>
                  </a:lnTo>
                  <a:lnTo>
                    <a:pt x="248108" y="90170"/>
                  </a:lnTo>
                  <a:lnTo>
                    <a:pt x="248108" y="80010"/>
                  </a:lnTo>
                  <a:lnTo>
                    <a:pt x="239469" y="77470"/>
                  </a:lnTo>
                  <a:lnTo>
                    <a:pt x="232751" y="74930"/>
                  </a:lnTo>
                  <a:close/>
                </a:path>
                <a:path w="373379" h="378460">
                  <a:moveTo>
                    <a:pt x="126213" y="71120"/>
                  </a:moveTo>
                  <a:lnTo>
                    <a:pt x="121414" y="72390"/>
                  </a:lnTo>
                  <a:lnTo>
                    <a:pt x="119975" y="73660"/>
                  </a:lnTo>
                  <a:lnTo>
                    <a:pt x="117575" y="74930"/>
                  </a:lnTo>
                  <a:lnTo>
                    <a:pt x="116136" y="74930"/>
                  </a:lnTo>
                  <a:lnTo>
                    <a:pt x="116136" y="85090"/>
                  </a:lnTo>
                  <a:lnTo>
                    <a:pt x="117575" y="85090"/>
                  </a:lnTo>
                  <a:lnTo>
                    <a:pt x="119975" y="83820"/>
                  </a:lnTo>
                  <a:lnTo>
                    <a:pt x="121414" y="83820"/>
                  </a:lnTo>
                  <a:lnTo>
                    <a:pt x="126213" y="81280"/>
                  </a:lnTo>
                  <a:lnTo>
                    <a:pt x="126213" y="71120"/>
                  </a:lnTo>
                  <a:close/>
                </a:path>
                <a:path w="373379" h="378460">
                  <a:moveTo>
                    <a:pt x="209716" y="66040"/>
                  </a:moveTo>
                  <a:lnTo>
                    <a:pt x="209716" y="77470"/>
                  </a:lnTo>
                  <a:lnTo>
                    <a:pt x="225553" y="82550"/>
                  </a:lnTo>
                  <a:lnTo>
                    <a:pt x="225553" y="71120"/>
                  </a:lnTo>
                  <a:lnTo>
                    <a:pt x="209716" y="66040"/>
                  </a:lnTo>
                  <a:close/>
                </a:path>
                <a:path w="373379" h="378460">
                  <a:moveTo>
                    <a:pt x="141570" y="64770"/>
                  </a:moveTo>
                  <a:lnTo>
                    <a:pt x="131013" y="68580"/>
                  </a:lnTo>
                  <a:lnTo>
                    <a:pt x="131013" y="80010"/>
                  </a:lnTo>
                  <a:lnTo>
                    <a:pt x="141570" y="74930"/>
                  </a:lnTo>
                  <a:lnTo>
                    <a:pt x="141570" y="64770"/>
                  </a:lnTo>
                  <a:close/>
                </a:path>
                <a:path w="373379" h="378460">
                  <a:moveTo>
                    <a:pt x="187641" y="58420"/>
                  </a:moveTo>
                  <a:lnTo>
                    <a:pt x="187641" y="69850"/>
                  </a:lnTo>
                  <a:lnTo>
                    <a:pt x="202037" y="74930"/>
                  </a:lnTo>
                  <a:lnTo>
                    <a:pt x="202037" y="63500"/>
                  </a:lnTo>
                  <a:lnTo>
                    <a:pt x="187641" y="58420"/>
                  </a:lnTo>
                  <a:close/>
                </a:path>
                <a:path w="373379" h="378460">
                  <a:moveTo>
                    <a:pt x="155487" y="58420"/>
                  </a:moveTo>
                  <a:lnTo>
                    <a:pt x="146370" y="62230"/>
                  </a:lnTo>
                  <a:lnTo>
                    <a:pt x="146370" y="72390"/>
                  </a:lnTo>
                  <a:lnTo>
                    <a:pt x="155487" y="69850"/>
                  </a:lnTo>
                  <a:lnTo>
                    <a:pt x="155487" y="58420"/>
                  </a:lnTo>
                  <a:close/>
                </a:path>
                <a:path w="373379" h="378460">
                  <a:moveTo>
                    <a:pt x="204493" y="16510"/>
                  </a:moveTo>
                  <a:lnTo>
                    <a:pt x="173723" y="16510"/>
                  </a:lnTo>
                  <a:lnTo>
                    <a:pt x="217394" y="35560"/>
                  </a:lnTo>
                  <a:lnTo>
                    <a:pt x="217394" y="43180"/>
                  </a:lnTo>
                  <a:lnTo>
                    <a:pt x="229392" y="43180"/>
                  </a:lnTo>
                  <a:lnTo>
                    <a:pt x="229392" y="26670"/>
                  </a:lnTo>
                  <a:lnTo>
                    <a:pt x="226032" y="25400"/>
                  </a:lnTo>
                  <a:lnTo>
                    <a:pt x="204493" y="1651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041380" y="3222556"/>
              <a:ext cx="1633220" cy="220345"/>
            </a:xfrm>
            <a:custGeom>
              <a:avLst/>
              <a:gdLst/>
              <a:ahLst/>
              <a:cxnLst/>
              <a:rect l="l" t="t" r="r" b="b"/>
              <a:pathLst>
                <a:path w="1633220" h="220345">
                  <a:moveTo>
                    <a:pt x="1632860" y="0"/>
                  </a:moveTo>
                  <a:lnTo>
                    <a:pt x="0" y="0"/>
                  </a:lnTo>
                  <a:lnTo>
                    <a:pt x="0" y="219838"/>
                  </a:lnTo>
                  <a:lnTo>
                    <a:pt x="1632860" y="219838"/>
                  </a:lnTo>
                  <a:lnTo>
                    <a:pt x="1632860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5476965" y="5081455"/>
            <a:ext cx="765175" cy="220345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18415" rIns="0" bIns="0" rtlCol="0">
            <a:spAutoFit/>
          </a:bodyPr>
          <a:lstStyle/>
          <a:p>
            <a:pPr marL="64769">
              <a:lnSpc>
                <a:spcPct val="100000"/>
              </a:lnSpc>
              <a:spcBef>
                <a:spcPts val="145"/>
              </a:spcBef>
            </a:pPr>
            <a:r>
              <a:rPr sz="1000" b="1" dirty="0">
                <a:latin typeface="Calibri"/>
                <a:cs typeface="Calibri"/>
              </a:rPr>
              <a:t>Гражданин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2893590" y="4057289"/>
            <a:ext cx="699770" cy="512445"/>
            <a:chOff x="2893590" y="4057289"/>
            <a:chExt cx="699770" cy="512445"/>
          </a:xfrm>
        </p:grpSpPr>
        <p:sp>
          <p:nvSpPr>
            <p:cNvPr id="19" name="object 19"/>
            <p:cNvSpPr/>
            <p:nvPr/>
          </p:nvSpPr>
          <p:spPr>
            <a:xfrm>
              <a:off x="2913773" y="4164304"/>
              <a:ext cx="300990" cy="235585"/>
            </a:xfrm>
            <a:custGeom>
              <a:avLst/>
              <a:gdLst/>
              <a:ahLst/>
              <a:cxnLst/>
              <a:rect l="l" t="t" r="r" b="b"/>
              <a:pathLst>
                <a:path w="300989" h="235585">
                  <a:moveTo>
                    <a:pt x="50114" y="127812"/>
                  </a:moveTo>
                  <a:lnTo>
                    <a:pt x="0" y="127812"/>
                  </a:lnTo>
                  <a:lnTo>
                    <a:pt x="0" y="138963"/>
                  </a:lnTo>
                  <a:lnTo>
                    <a:pt x="50114" y="138963"/>
                  </a:lnTo>
                  <a:lnTo>
                    <a:pt x="50114" y="127812"/>
                  </a:lnTo>
                  <a:close/>
                </a:path>
                <a:path w="300989" h="235585">
                  <a:moveTo>
                    <a:pt x="50114" y="107010"/>
                  </a:moveTo>
                  <a:lnTo>
                    <a:pt x="0" y="107010"/>
                  </a:lnTo>
                  <a:lnTo>
                    <a:pt x="0" y="117411"/>
                  </a:lnTo>
                  <a:lnTo>
                    <a:pt x="50114" y="117411"/>
                  </a:lnTo>
                  <a:lnTo>
                    <a:pt x="50114" y="107010"/>
                  </a:lnTo>
                  <a:close/>
                </a:path>
                <a:path w="300989" h="235585">
                  <a:moveTo>
                    <a:pt x="50114" y="85458"/>
                  </a:moveTo>
                  <a:lnTo>
                    <a:pt x="0" y="85458"/>
                  </a:lnTo>
                  <a:lnTo>
                    <a:pt x="0" y="95859"/>
                  </a:lnTo>
                  <a:lnTo>
                    <a:pt x="50114" y="95859"/>
                  </a:lnTo>
                  <a:lnTo>
                    <a:pt x="50114" y="85458"/>
                  </a:lnTo>
                  <a:close/>
                </a:path>
                <a:path w="300989" h="235585">
                  <a:moveTo>
                    <a:pt x="50114" y="63906"/>
                  </a:moveTo>
                  <a:lnTo>
                    <a:pt x="0" y="63906"/>
                  </a:lnTo>
                  <a:lnTo>
                    <a:pt x="0" y="74307"/>
                  </a:lnTo>
                  <a:lnTo>
                    <a:pt x="50114" y="74307"/>
                  </a:lnTo>
                  <a:lnTo>
                    <a:pt x="50114" y="63906"/>
                  </a:lnTo>
                  <a:close/>
                </a:path>
                <a:path w="300989" h="235585">
                  <a:moveTo>
                    <a:pt x="50114" y="20802"/>
                  </a:moveTo>
                  <a:lnTo>
                    <a:pt x="0" y="20802"/>
                  </a:lnTo>
                  <a:lnTo>
                    <a:pt x="0" y="31953"/>
                  </a:lnTo>
                  <a:lnTo>
                    <a:pt x="50114" y="31953"/>
                  </a:lnTo>
                  <a:lnTo>
                    <a:pt x="50114" y="20802"/>
                  </a:lnTo>
                  <a:close/>
                </a:path>
                <a:path w="300989" h="235585">
                  <a:moveTo>
                    <a:pt x="50114" y="0"/>
                  </a:moveTo>
                  <a:lnTo>
                    <a:pt x="0" y="0"/>
                  </a:lnTo>
                  <a:lnTo>
                    <a:pt x="0" y="10401"/>
                  </a:lnTo>
                  <a:lnTo>
                    <a:pt x="50114" y="10401"/>
                  </a:lnTo>
                  <a:lnTo>
                    <a:pt x="50114" y="0"/>
                  </a:lnTo>
                  <a:close/>
                </a:path>
                <a:path w="300989" h="235585">
                  <a:moveTo>
                    <a:pt x="109969" y="149364"/>
                  </a:moveTo>
                  <a:lnTo>
                    <a:pt x="0" y="149364"/>
                  </a:lnTo>
                  <a:lnTo>
                    <a:pt x="0" y="160515"/>
                  </a:lnTo>
                  <a:lnTo>
                    <a:pt x="109969" y="160515"/>
                  </a:lnTo>
                  <a:lnTo>
                    <a:pt x="109969" y="149364"/>
                  </a:lnTo>
                  <a:close/>
                </a:path>
                <a:path w="300989" h="235585">
                  <a:moveTo>
                    <a:pt x="109969" y="127812"/>
                  </a:moveTo>
                  <a:lnTo>
                    <a:pt x="59855" y="127812"/>
                  </a:lnTo>
                  <a:lnTo>
                    <a:pt x="59855" y="138963"/>
                  </a:lnTo>
                  <a:lnTo>
                    <a:pt x="109969" y="138963"/>
                  </a:lnTo>
                  <a:lnTo>
                    <a:pt x="109969" y="127812"/>
                  </a:lnTo>
                  <a:close/>
                </a:path>
                <a:path w="300989" h="235585">
                  <a:moveTo>
                    <a:pt x="109969" y="107010"/>
                  </a:moveTo>
                  <a:lnTo>
                    <a:pt x="59855" y="107010"/>
                  </a:lnTo>
                  <a:lnTo>
                    <a:pt x="59855" y="117411"/>
                  </a:lnTo>
                  <a:lnTo>
                    <a:pt x="109969" y="117411"/>
                  </a:lnTo>
                  <a:lnTo>
                    <a:pt x="109969" y="107010"/>
                  </a:lnTo>
                  <a:close/>
                </a:path>
                <a:path w="300989" h="235585">
                  <a:moveTo>
                    <a:pt x="109969" y="85458"/>
                  </a:moveTo>
                  <a:lnTo>
                    <a:pt x="59855" y="85458"/>
                  </a:lnTo>
                  <a:lnTo>
                    <a:pt x="59855" y="95859"/>
                  </a:lnTo>
                  <a:lnTo>
                    <a:pt x="109969" y="95859"/>
                  </a:lnTo>
                  <a:lnTo>
                    <a:pt x="109969" y="85458"/>
                  </a:lnTo>
                  <a:close/>
                </a:path>
                <a:path w="300989" h="235585">
                  <a:moveTo>
                    <a:pt x="109969" y="63906"/>
                  </a:moveTo>
                  <a:lnTo>
                    <a:pt x="59855" y="63906"/>
                  </a:lnTo>
                  <a:lnTo>
                    <a:pt x="59855" y="74307"/>
                  </a:lnTo>
                  <a:lnTo>
                    <a:pt x="109969" y="74307"/>
                  </a:lnTo>
                  <a:lnTo>
                    <a:pt x="109969" y="63906"/>
                  </a:lnTo>
                  <a:close/>
                </a:path>
                <a:path w="300989" h="235585">
                  <a:moveTo>
                    <a:pt x="109969" y="42354"/>
                  </a:moveTo>
                  <a:lnTo>
                    <a:pt x="0" y="42354"/>
                  </a:lnTo>
                  <a:lnTo>
                    <a:pt x="0" y="53505"/>
                  </a:lnTo>
                  <a:lnTo>
                    <a:pt x="109969" y="53505"/>
                  </a:lnTo>
                  <a:lnTo>
                    <a:pt x="109969" y="42354"/>
                  </a:lnTo>
                  <a:close/>
                </a:path>
                <a:path w="300989" h="235585">
                  <a:moveTo>
                    <a:pt x="109969" y="20802"/>
                  </a:moveTo>
                  <a:lnTo>
                    <a:pt x="59855" y="20802"/>
                  </a:lnTo>
                  <a:lnTo>
                    <a:pt x="59855" y="31953"/>
                  </a:lnTo>
                  <a:lnTo>
                    <a:pt x="109969" y="31953"/>
                  </a:lnTo>
                  <a:lnTo>
                    <a:pt x="109969" y="20802"/>
                  </a:lnTo>
                  <a:close/>
                </a:path>
                <a:path w="300989" h="235585">
                  <a:moveTo>
                    <a:pt x="109969" y="0"/>
                  </a:moveTo>
                  <a:lnTo>
                    <a:pt x="59855" y="0"/>
                  </a:lnTo>
                  <a:lnTo>
                    <a:pt x="59855" y="10401"/>
                  </a:lnTo>
                  <a:lnTo>
                    <a:pt x="109969" y="10401"/>
                  </a:lnTo>
                  <a:lnTo>
                    <a:pt x="109969" y="0"/>
                  </a:lnTo>
                  <a:close/>
                </a:path>
                <a:path w="300989" h="235585">
                  <a:moveTo>
                    <a:pt x="185140" y="0"/>
                  </a:moveTo>
                  <a:lnTo>
                    <a:pt x="125285" y="0"/>
                  </a:lnTo>
                  <a:lnTo>
                    <a:pt x="125285" y="10401"/>
                  </a:lnTo>
                  <a:lnTo>
                    <a:pt x="185140" y="10401"/>
                  </a:lnTo>
                  <a:lnTo>
                    <a:pt x="185140" y="0"/>
                  </a:lnTo>
                  <a:close/>
                </a:path>
                <a:path w="300989" h="235585">
                  <a:moveTo>
                    <a:pt x="300697" y="25"/>
                  </a:moveTo>
                  <a:lnTo>
                    <a:pt x="235953" y="25"/>
                  </a:lnTo>
                  <a:lnTo>
                    <a:pt x="235953" y="10185"/>
                  </a:lnTo>
                  <a:lnTo>
                    <a:pt x="290245" y="10185"/>
                  </a:lnTo>
                  <a:lnTo>
                    <a:pt x="290245" y="224815"/>
                  </a:lnTo>
                  <a:lnTo>
                    <a:pt x="280504" y="224815"/>
                  </a:lnTo>
                  <a:lnTo>
                    <a:pt x="275640" y="224815"/>
                  </a:lnTo>
                  <a:lnTo>
                    <a:pt x="210210" y="224815"/>
                  </a:lnTo>
                  <a:lnTo>
                    <a:pt x="210210" y="214020"/>
                  </a:lnTo>
                  <a:lnTo>
                    <a:pt x="270764" y="214020"/>
                  </a:lnTo>
                  <a:lnTo>
                    <a:pt x="270764" y="224421"/>
                  </a:lnTo>
                  <a:lnTo>
                    <a:pt x="280504" y="224421"/>
                  </a:lnTo>
                  <a:lnTo>
                    <a:pt x="280504" y="181635"/>
                  </a:lnTo>
                  <a:lnTo>
                    <a:pt x="280504" y="181317"/>
                  </a:lnTo>
                  <a:lnTo>
                    <a:pt x="280504" y="171475"/>
                  </a:lnTo>
                  <a:lnTo>
                    <a:pt x="270764" y="171475"/>
                  </a:lnTo>
                  <a:lnTo>
                    <a:pt x="270764" y="181635"/>
                  </a:lnTo>
                  <a:lnTo>
                    <a:pt x="270764" y="202869"/>
                  </a:lnTo>
                  <a:lnTo>
                    <a:pt x="210210" y="202869"/>
                  </a:lnTo>
                  <a:lnTo>
                    <a:pt x="210210" y="192468"/>
                  </a:lnTo>
                  <a:lnTo>
                    <a:pt x="200456" y="192468"/>
                  </a:lnTo>
                  <a:lnTo>
                    <a:pt x="200456" y="202869"/>
                  </a:lnTo>
                  <a:lnTo>
                    <a:pt x="200456" y="214020"/>
                  </a:lnTo>
                  <a:lnTo>
                    <a:pt x="200456" y="224815"/>
                  </a:lnTo>
                  <a:lnTo>
                    <a:pt x="80048" y="224815"/>
                  </a:lnTo>
                  <a:lnTo>
                    <a:pt x="80048" y="214020"/>
                  </a:lnTo>
                  <a:lnTo>
                    <a:pt x="200456" y="214020"/>
                  </a:lnTo>
                  <a:lnTo>
                    <a:pt x="200456" y="202869"/>
                  </a:lnTo>
                  <a:lnTo>
                    <a:pt x="80048" y="202869"/>
                  </a:lnTo>
                  <a:lnTo>
                    <a:pt x="80048" y="192468"/>
                  </a:lnTo>
                  <a:lnTo>
                    <a:pt x="70294" y="192468"/>
                  </a:lnTo>
                  <a:lnTo>
                    <a:pt x="70294" y="202869"/>
                  </a:lnTo>
                  <a:lnTo>
                    <a:pt x="70294" y="214020"/>
                  </a:lnTo>
                  <a:lnTo>
                    <a:pt x="70294" y="224815"/>
                  </a:lnTo>
                  <a:lnTo>
                    <a:pt x="9740" y="224815"/>
                  </a:lnTo>
                  <a:lnTo>
                    <a:pt x="9740" y="214020"/>
                  </a:lnTo>
                  <a:lnTo>
                    <a:pt x="70294" y="214020"/>
                  </a:lnTo>
                  <a:lnTo>
                    <a:pt x="70294" y="202869"/>
                  </a:lnTo>
                  <a:lnTo>
                    <a:pt x="9740" y="202869"/>
                  </a:lnTo>
                  <a:lnTo>
                    <a:pt x="9740" y="181635"/>
                  </a:lnTo>
                  <a:lnTo>
                    <a:pt x="270764" y="181635"/>
                  </a:lnTo>
                  <a:lnTo>
                    <a:pt x="270764" y="171475"/>
                  </a:lnTo>
                  <a:lnTo>
                    <a:pt x="0" y="171475"/>
                  </a:lnTo>
                  <a:lnTo>
                    <a:pt x="0" y="181635"/>
                  </a:lnTo>
                  <a:lnTo>
                    <a:pt x="0" y="224815"/>
                  </a:lnTo>
                  <a:lnTo>
                    <a:pt x="0" y="234975"/>
                  </a:lnTo>
                  <a:lnTo>
                    <a:pt x="275640" y="234975"/>
                  </a:lnTo>
                  <a:lnTo>
                    <a:pt x="280504" y="234975"/>
                  </a:lnTo>
                  <a:lnTo>
                    <a:pt x="300697" y="234975"/>
                  </a:lnTo>
                  <a:lnTo>
                    <a:pt x="300697" y="224815"/>
                  </a:lnTo>
                  <a:lnTo>
                    <a:pt x="300697" y="10185"/>
                  </a:lnTo>
                  <a:lnTo>
                    <a:pt x="300697" y="25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2893590" y="4057289"/>
              <a:ext cx="316008" cy="341990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3247309" y="4278955"/>
              <a:ext cx="123972" cy="77754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3179762" y="4481537"/>
              <a:ext cx="260350" cy="88265"/>
            </a:xfrm>
            <a:custGeom>
              <a:avLst/>
              <a:gdLst/>
              <a:ahLst/>
              <a:cxnLst/>
              <a:rect l="l" t="t" r="r" b="b"/>
              <a:pathLst>
                <a:path w="260350" h="88264">
                  <a:moveTo>
                    <a:pt x="214642" y="82397"/>
                  </a:moveTo>
                  <a:lnTo>
                    <a:pt x="214172" y="79616"/>
                  </a:lnTo>
                  <a:lnTo>
                    <a:pt x="213245" y="77381"/>
                  </a:lnTo>
                  <a:lnTo>
                    <a:pt x="211836" y="76263"/>
                  </a:lnTo>
                  <a:lnTo>
                    <a:pt x="209042" y="75704"/>
                  </a:lnTo>
                  <a:lnTo>
                    <a:pt x="172135" y="75704"/>
                  </a:lnTo>
                  <a:lnTo>
                    <a:pt x="168859" y="77381"/>
                  </a:lnTo>
                  <a:lnTo>
                    <a:pt x="167932" y="79616"/>
                  </a:lnTo>
                  <a:lnTo>
                    <a:pt x="167462" y="82397"/>
                  </a:lnTo>
                  <a:lnTo>
                    <a:pt x="168859" y="86309"/>
                  </a:lnTo>
                  <a:lnTo>
                    <a:pt x="172135" y="87985"/>
                  </a:lnTo>
                  <a:lnTo>
                    <a:pt x="209042" y="87985"/>
                  </a:lnTo>
                  <a:lnTo>
                    <a:pt x="213245" y="86309"/>
                  </a:lnTo>
                  <a:lnTo>
                    <a:pt x="214642" y="82397"/>
                  </a:lnTo>
                  <a:close/>
                </a:path>
                <a:path w="260350" h="88264">
                  <a:moveTo>
                    <a:pt x="259981" y="44754"/>
                  </a:moveTo>
                  <a:lnTo>
                    <a:pt x="231813" y="16979"/>
                  </a:lnTo>
                  <a:lnTo>
                    <a:pt x="220726" y="15430"/>
                  </a:lnTo>
                  <a:lnTo>
                    <a:pt x="193941" y="8229"/>
                  </a:lnTo>
                  <a:lnTo>
                    <a:pt x="182397" y="4622"/>
                  </a:lnTo>
                  <a:lnTo>
                    <a:pt x="174548" y="1028"/>
                  </a:lnTo>
                  <a:lnTo>
                    <a:pt x="173164" y="0"/>
                  </a:lnTo>
                  <a:lnTo>
                    <a:pt x="169938" y="0"/>
                  </a:lnTo>
                  <a:lnTo>
                    <a:pt x="166700" y="2057"/>
                  </a:lnTo>
                  <a:lnTo>
                    <a:pt x="165773" y="4622"/>
                  </a:lnTo>
                  <a:lnTo>
                    <a:pt x="161163" y="21602"/>
                  </a:lnTo>
                  <a:lnTo>
                    <a:pt x="154698" y="35496"/>
                  </a:lnTo>
                  <a:lnTo>
                    <a:pt x="146850" y="46304"/>
                  </a:lnTo>
                  <a:lnTo>
                    <a:pt x="138531" y="52476"/>
                  </a:lnTo>
                  <a:lnTo>
                    <a:pt x="129755" y="55054"/>
                  </a:lnTo>
                  <a:lnTo>
                    <a:pt x="120523" y="52476"/>
                  </a:lnTo>
                  <a:lnTo>
                    <a:pt x="112217" y="46304"/>
                  </a:lnTo>
                  <a:lnTo>
                    <a:pt x="104368" y="35496"/>
                  </a:lnTo>
                  <a:lnTo>
                    <a:pt x="97904" y="21602"/>
                  </a:lnTo>
                  <a:lnTo>
                    <a:pt x="93281" y="4622"/>
                  </a:lnTo>
                  <a:lnTo>
                    <a:pt x="91897" y="1028"/>
                  </a:lnTo>
                  <a:lnTo>
                    <a:pt x="90043" y="0"/>
                  </a:lnTo>
                  <a:lnTo>
                    <a:pt x="85432" y="0"/>
                  </a:lnTo>
                  <a:lnTo>
                    <a:pt x="85432" y="1028"/>
                  </a:lnTo>
                  <a:lnTo>
                    <a:pt x="77584" y="4622"/>
                  </a:lnTo>
                  <a:lnTo>
                    <a:pt x="65570" y="8229"/>
                  </a:lnTo>
                  <a:lnTo>
                    <a:pt x="39255" y="15430"/>
                  </a:lnTo>
                  <a:lnTo>
                    <a:pt x="27711" y="16979"/>
                  </a:lnTo>
                  <a:lnTo>
                    <a:pt x="19862" y="19545"/>
                  </a:lnTo>
                  <a:lnTo>
                    <a:pt x="12928" y="23152"/>
                  </a:lnTo>
                  <a:lnTo>
                    <a:pt x="6464" y="28816"/>
                  </a:lnTo>
                  <a:lnTo>
                    <a:pt x="1384" y="35496"/>
                  </a:lnTo>
                  <a:lnTo>
                    <a:pt x="0" y="44754"/>
                  </a:lnTo>
                  <a:lnTo>
                    <a:pt x="0" y="50939"/>
                  </a:lnTo>
                  <a:lnTo>
                    <a:pt x="4165" y="83870"/>
                  </a:lnTo>
                  <a:lnTo>
                    <a:pt x="5549" y="86956"/>
                  </a:lnTo>
                  <a:lnTo>
                    <a:pt x="7848" y="87985"/>
                  </a:lnTo>
                  <a:lnTo>
                    <a:pt x="9702" y="87985"/>
                  </a:lnTo>
                  <a:lnTo>
                    <a:pt x="13398" y="86436"/>
                  </a:lnTo>
                  <a:lnTo>
                    <a:pt x="14325" y="83870"/>
                  </a:lnTo>
                  <a:lnTo>
                    <a:pt x="14325" y="81813"/>
                  </a:lnTo>
                  <a:lnTo>
                    <a:pt x="10160" y="49911"/>
                  </a:lnTo>
                  <a:lnTo>
                    <a:pt x="10160" y="44754"/>
                  </a:lnTo>
                  <a:lnTo>
                    <a:pt x="37401" y="27774"/>
                  </a:lnTo>
                  <a:lnTo>
                    <a:pt x="61417" y="22123"/>
                  </a:lnTo>
                  <a:lnTo>
                    <a:pt x="74345" y="18008"/>
                  </a:lnTo>
                  <a:lnTo>
                    <a:pt x="84505" y="13373"/>
                  </a:lnTo>
                  <a:lnTo>
                    <a:pt x="90970" y="31902"/>
                  </a:lnTo>
                  <a:lnTo>
                    <a:pt x="98818" y="47332"/>
                  </a:lnTo>
                  <a:lnTo>
                    <a:pt x="108521" y="57619"/>
                  </a:lnTo>
                  <a:lnTo>
                    <a:pt x="118681" y="64312"/>
                  </a:lnTo>
                  <a:lnTo>
                    <a:pt x="129755" y="66890"/>
                  </a:lnTo>
                  <a:lnTo>
                    <a:pt x="141300" y="64312"/>
                  </a:lnTo>
                  <a:lnTo>
                    <a:pt x="151460" y="57619"/>
                  </a:lnTo>
                  <a:lnTo>
                    <a:pt x="160235" y="47332"/>
                  </a:lnTo>
                  <a:lnTo>
                    <a:pt x="168084" y="31902"/>
                  </a:lnTo>
                  <a:lnTo>
                    <a:pt x="174548" y="13373"/>
                  </a:lnTo>
                  <a:lnTo>
                    <a:pt x="185635" y="18008"/>
                  </a:lnTo>
                  <a:lnTo>
                    <a:pt x="197637" y="22123"/>
                  </a:lnTo>
                  <a:lnTo>
                    <a:pt x="221653" y="27774"/>
                  </a:lnTo>
                  <a:lnTo>
                    <a:pt x="229501" y="29324"/>
                  </a:lnTo>
                  <a:lnTo>
                    <a:pt x="236893" y="31381"/>
                  </a:lnTo>
                  <a:lnTo>
                    <a:pt x="243357" y="34988"/>
                  </a:lnTo>
                  <a:lnTo>
                    <a:pt x="247967" y="39103"/>
                  </a:lnTo>
                  <a:lnTo>
                    <a:pt x="249351" y="44754"/>
                  </a:lnTo>
                  <a:lnTo>
                    <a:pt x="249351" y="49911"/>
                  </a:lnTo>
                  <a:lnTo>
                    <a:pt x="245656" y="81813"/>
                  </a:lnTo>
                  <a:lnTo>
                    <a:pt x="245656" y="83870"/>
                  </a:lnTo>
                  <a:lnTo>
                    <a:pt x="246583" y="86436"/>
                  </a:lnTo>
                  <a:lnTo>
                    <a:pt x="249351" y="87985"/>
                  </a:lnTo>
                  <a:lnTo>
                    <a:pt x="252120" y="87985"/>
                  </a:lnTo>
                  <a:lnTo>
                    <a:pt x="255358" y="85407"/>
                  </a:lnTo>
                  <a:lnTo>
                    <a:pt x="255816" y="83870"/>
                  </a:lnTo>
                  <a:lnTo>
                    <a:pt x="259981" y="50939"/>
                  </a:lnTo>
                  <a:lnTo>
                    <a:pt x="259981" y="44754"/>
                  </a:lnTo>
                  <a:close/>
                </a:path>
              </a:pathLst>
            </a:custGeom>
            <a:solidFill>
              <a:srgbClr val="1F4E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3243609" y="4356709"/>
              <a:ext cx="131372" cy="128910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399763" y="4262120"/>
              <a:ext cx="193208" cy="170746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5" name="object 25"/>
          <p:cNvGrpSpPr/>
          <p:nvPr/>
        </p:nvGrpSpPr>
        <p:grpSpPr>
          <a:xfrm>
            <a:off x="3148156" y="2142764"/>
            <a:ext cx="373380" cy="1064260"/>
            <a:chOff x="3148156" y="2142764"/>
            <a:chExt cx="373380" cy="1064260"/>
          </a:xfrm>
        </p:grpSpPr>
        <p:sp>
          <p:nvSpPr>
            <p:cNvPr id="26" name="object 26"/>
            <p:cNvSpPr/>
            <p:nvPr/>
          </p:nvSpPr>
          <p:spPr>
            <a:xfrm>
              <a:off x="3148156" y="2828546"/>
              <a:ext cx="373380" cy="378460"/>
            </a:xfrm>
            <a:custGeom>
              <a:avLst/>
              <a:gdLst/>
              <a:ahLst/>
              <a:cxnLst/>
              <a:rect l="l" t="t" r="r" b="b"/>
              <a:pathLst>
                <a:path w="373379" h="378460">
                  <a:moveTo>
                    <a:pt x="373360" y="358885"/>
                  </a:moveTo>
                  <a:lnTo>
                    <a:pt x="0" y="358885"/>
                  </a:lnTo>
                  <a:lnTo>
                    <a:pt x="0" y="377992"/>
                  </a:lnTo>
                  <a:lnTo>
                    <a:pt x="373360" y="377992"/>
                  </a:lnTo>
                  <a:lnTo>
                    <a:pt x="373360" y="358885"/>
                  </a:lnTo>
                  <a:close/>
                </a:path>
                <a:path w="373379" h="378460">
                  <a:moveTo>
                    <a:pt x="167004" y="0"/>
                  </a:moveTo>
                  <a:lnTo>
                    <a:pt x="161245" y="3810"/>
                  </a:lnTo>
                  <a:lnTo>
                    <a:pt x="121894" y="25400"/>
                  </a:lnTo>
                  <a:lnTo>
                    <a:pt x="119014" y="26670"/>
                  </a:lnTo>
                  <a:lnTo>
                    <a:pt x="119014" y="45720"/>
                  </a:lnTo>
                  <a:lnTo>
                    <a:pt x="91660" y="57150"/>
                  </a:lnTo>
                  <a:lnTo>
                    <a:pt x="87821" y="58420"/>
                  </a:lnTo>
                  <a:lnTo>
                    <a:pt x="87821" y="240030"/>
                  </a:lnTo>
                  <a:lnTo>
                    <a:pt x="40311" y="248920"/>
                  </a:lnTo>
                  <a:lnTo>
                    <a:pt x="35513" y="248920"/>
                  </a:lnTo>
                  <a:lnTo>
                    <a:pt x="35513" y="337820"/>
                  </a:lnTo>
                  <a:lnTo>
                    <a:pt x="47509" y="337820"/>
                  </a:lnTo>
                  <a:lnTo>
                    <a:pt x="47509" y="259080"/>
                  </a:lnTo>
                  <a:lnTo>
                    <a:pt x="161245" y="238760"/>
                  </a:lnTo>
                  <a:lnTo>
                    <a:pt x="263058" y="238760"/>
                  </a:lnTo>
                  <a:lnTo>
                    <a:pt x="254124" y="237490"/>
                  </a:lnTo>
                  <a:lnTo>
                    <a:pt x="99819" y="237490"/>
                  </a:lnTo>
                  <a:lnTo>
                    <a:pt x="99819" y="66040"/>
                  </a:lnTo>
                  <a:lnTo>
                    <a:pt x="161245" y="40640"/>
                  </a:lnTo>
                  <a:lnTo>
                    <a:pt x="131011" y="40640"/>
                  </a:lnTo>
                  <a:lnTo>
                    <a:pt x="131011" y="34290"/>
                  </a:lnTo>
                  <a:lnTo>
                    <a:pt x="161245" y="17780"/>
                  </a:lnTo>
                  <a:lnTo>
                    <a:pt x="173723" y="17780"/>
                  </a:lnTo>
                  <a:lnTo>
                    <a:pt x="173723" y="16510"/>
                  </a:lnTo>
                  <a:lnTo>
                    <a:pt x="204493" y="16510"/>
                  </a:lnTo>
                  <a:lnTo>
                    <a:pt x="173723" y="3810"/>
                  </a:lnTo>
                  <a:lnTo>
                    <a:pt x="167004" y="0"/>
                  </a:lnTo>
                  <a:close/>
                </a:path>
                <a:path w="373379" h="378460">
                  <a:moveTo>
                    <a:pt x="173723" y="238760"/>
                  </a:moveTo>
                  <a:lnTo>
                    <a:pt x="161245" y="238760"/>
                  </a:lnTo>
                  <a:lnTo>
                    <a:pt x="161245" y="337820"/>
                  </a:lnTo>
                  <a:lnTo>
                    <a:pt x="173723" y="337820"/>
                  </a:lnTo>
                  <a:lnTo>
                    <a:pt x="173723" y="238760"/>
                  </a:lnTo>
                  <a:close/>
                </a:path>
                <a:path w="373379" h="378460">
                  <a:moveTo>
                    <a:pt x="263058" y="238760"/>
                  </a:moveTo>
                  <a:lnTo>
                    <a:pt x="173723" y="238760"/>
                  </a:lnTo>
                  <a:lnTo>
                    <a:pt x="325371" y="260350"/>
                  </a:lnTo>
                  <a:lnTo>
                    <a:pt x="325371" y="337820"/>
                  </a:lnTo>
                  <a:lnTo>
                    <a:pt x="337369" y="337820"/>
                  </a:lnTo>
                  <a:lnTo>
                    <a:pt x="337369" y="248920"/>
                  </a:lnTo>
                  <a:lnTo>
                    <a:pt x="332569" y="248920"/>
                  </a:lnTo>
                  <a:lnTo>
                    <a:pt x="302336" y="243840"/>
                  </a:lnTo>
                  <a:lnTo>
                    <a:pt x="302336" y="242570"/>
                  </a:lnTo>
                  <a:lnTo>
                    <a:pt x="289858" y="242570"/>
                  </a:lnTo>
                  <a:lnTo>
                    <a:pt x="263058" y="238760"/>
                  </a:lnTo>
                  <a:close/>
                </a:path>
                <a:path w="373379" h="378460">
                  <a:moveTo>
                    <a:pt x="152128" y="316230"/>
                  </a:moveTo>
                  <a:lnTo>
                    <a:pt x="122853" y="316230"/>
                  </a:lnTo>
                  <a:lnTo>
                    <a:pt x="96939" y="317500"/>
                  </a:lnTo>
                  <a:lnTo>
                    <a:pt x="51348" y="317500"/>
                  </a:lnTo>
                  <a:lnTo>
                    <a:pt x="51348" y="328930"/>
                  </a:lnTo>
                  <a:lnTo>
                    <a:pt x="152128" y="328930"/>
                  </a:lnTo>
                  <a:lnTo>
                    <a:pt x="152128" y="316230"/>
                  </a:lnTo>
                  <a:close/>
                </a:path>
                <a:path w="373379" h="378460">
                  <a:moveTo>
                    <a:pt x="225551" y="316230"/>
                  </a:moveTo>
                  <a:lnTo>
                    <a:pt x="187639" y="316230"/>
                  </a:lnTo>
                  <a:lnTo>
                    <a:pt x="187639" y="328930"/>
                  </a:lnTo>
                  <a:lnTo>
                    <a:pt x="319612" y="328930"/>
                  </a:lnTo>
                  <a:lnTo>
                    <a:pt x="319612" y="317500"/>
                  </a:lnTo>
                  <a:lnTo>
                    <a:pt x="260584" y="317500"/>
                  </a:lnTo>
                  <a:lnTo>
                    <a:pt x="225551" y="316230"/>
                  </a:lnTo>
                  <a:close/>
                </a:path>
                <a:path w="373379" h="378460">
                  <a:moveTo>
                    <a:pt x="152128" y="289560"/>
                  </a:moveTo>
                  <a:lnTo>
                    <a:pt x="122853" y="292100"/>
                  </a:lnTo>
                  <a:lnTo>
                    <a:pt x="96939" y="294640"/>
                  </a:lnTo>
                  <a:lnTo>
                    <a:pt x="51348" y="297180"/>
                  </a:lnTo>
                  <a:lnTo>
                    <a:pt x="51348" y="307340"/>
                  </a:lnTo>
                  <a:lnTo>
                    <a:pt x="73425" y="307340"/>
                  </a:lnTo>
                  <a:lnTo>
                    <a:pt x="152128" y="303530"/>
                  </a:lnTo>
                  <a:lnTo>
                    <a:pt x="152128" y="289560"/>
                  </a:lnTo>
                  <a:close/>
                </a:path>
                <a:path w="373379" h="378460">
                  <a:moveTo>
                    <a:pt x="187639" y="289560"/>
                  </a:moveTo>
                  <a:lnTo>
                    <a:pt x="187639" y="303530"/>
                  </a:lnTo>
                  <a:lnTo>
                    <a:pt x="290818" y="307340"/>
                  </a:lnTo>
                  <a:lnTo>
                    <a:pt x="319612" y="307340"/>
                  </a:lnTo>
                  <a:lnTo>
                    <a:pt x="319612" y="297180"/>
                  </a:lnTo>
                  <a:lnTo>
                    <a:pt x="260584" y="294640"/>
                  </a:lnTo>
                  <a:lnTo>
                    <a:pt x="187639" y="289560"/>
                  </a:lnTo>
                  <a:close/>
                </a:path>
                <a:path w="373379" h="378460">
                  <a:moveTo>
                    <a:pt x="152128" y="264160"/>
                  </a:moveTo>
                  <a:lnTo>
                    <a:pt x="122853" y="266700"/>
                  </a:lnTo>
                  <a:lnTo>
                    <a:pt x="96939" y="270510"/>
                  </a:lnTo>
                  <a:lnTo>
                    <a:pt x="51348" y="275590"/>
                  </a:lnTo>
                  <a:lnTo>
                    <a:pt x="51348" y="287020"/>
                  </a:lnTo>
                  <a:lnTo>
                    <a:pt x="96939" y="281940"/>
                  </a:lnTo>
                  <a:lnTo>
                    <a:pt x="122853" y="279400"/>
                  </a:lnTo>
                  <a:lnTo>
                    <a:pt x="152128" y="276860"/>
                  </a:lnTo>
                  <a:lnTo>
                    <a:pt x="152128" y="264160"/>
                  </a:lnTo>
                  <a:close/>
                </a:path>
                <a:path w="373379" h="378460">
                  <a:moveTo>
                    <a:pt x="187639" y="264160"/>
                  </a:moveTo>
                  <a:lnTo>
                    <a:pt x="187639" y="276860"/>
                  </a:lnTo>
                  <a:lnTo>
                    <a:pt x="260584" y="281940"/>
                  </a:lnTo>
                  <a:lnTo>
                    <a:pt x="319612" y="287020"/>
                  </a:lnTo>
                  <a:lnTo>
                    <a:pt x="319612" y="275590"/>
                  </a:lnTo>
                  <a:lnTo>
                    <a:pt x="260584" y="270510"/>
                  </a:lnTo>
                  <a:lnTo>
                    <a:pt x="225551" y="266700"/>
                  </a:lnTo>
                  <a:lnTo>
                    <a:pt x="187639" y="264160"/>
                  </a:lnTo>
                  <a:close/>
                </a:path>
                <a:path w="373379" h="378460">
                  <a:moveTo>
                    <a:pt x="173723" y="17780"/>
                  </a:moveTo>
                  <a:lnTo>
                    <a:pt x="161245" y="17780"/>
                  </a:lnTo>
                  <a:lnTo>
                    <a:pt x="161245" y="27940"/>
                  </a:lnTo>
                  <a:lnTo>
                    <a:pt x="131011" y="40640"/>
                  </a:lnTo>
                  <a:lnTo>
                    <a:pt x="173723" y="40640"/>
                  </a:lnTo>
                  <a:lnTo>
                    <a:pt x="289858" y="81280"/>
                  </a:lnTo>
                  <a:lnTo>
                    <a:pt x="289858" y="242570"/>
                  </a:lnTo>
                  <a:lnTo>
                    <a:pt x="302336" y="242570"/>
                  </a:lnTo>
                  <a:lnTo>
                    <a:pt x="302336" y="72390"/>
                  </a:lnTo>
                  <a:lnTo>
                    <a:pt x="298496" y="71120"/>
                  </a:lnTo>
                  <a:lnTo>
                    <a:pt x="229391" y="46990"/>
                  </a:lnTo>
                  <a:lnTo>
                    <a:pt x="229391" y="43180"/>
                  </a:lnTo>
                  <a:lnTo>
                    <a:pt x="217393" y="43180"/>
                  </a:lnTo>
                  <a:lnTo>
                    <a:pt x="173723" y="27940"/>
                  </a:lnTo>
                  <a:lnTo>
                    <a:pt x="173723" y="17780"/>
                  </a:lnTo>
                  <a:close/>
                </a:path>
                <a:path w="373379" h="378460">
                  <a:moveTo>
                    <a:pt x="173723" y="40640"/>
                  </a:moveTo>
                  <a:lnTo>
                    <a:pt x="161245" y="40640"/>
                  </a:lnTo>
                  <a:lnTo>
                    <a:pt x="161245" y="226060"/>
                  </a:lnTo>
                  <a:lnTo>
                    <a:pt x="99819" y="237490"/>
                  </a:lnTo>
                  <a:lnTo>
                    <a:pt x="254124" y="237490"/>
                  </a:lnTo>
                  <a:lnTo>
                    <a:pt x="173723" y="226060"/>
                  </a:lnTo>
                  <a:lnTo>
                    <a:pt x="173723" y="40640"/>
                  </a:lnTo>
                  <a:close/>
                </a:path>
                <a:path w="373379" h="378460">
                  <a:moveTo>
                    <a:pt x="275461" y="220980"/>
                  </a:moveTo>
                  <a:lnTo>
                    <a:pt x="275461" y="231140"/>
                  </a:lnTo>
                  <a:lnTo>
                    <a:pt x="285059" y="231140"/>
                  </a:lnTo>
                  <a:lnTo>
                    <a:pt x="285059" y="222250"/>
                  </a:lnTo>
                  <a:lnTo>
                    <a:pt x="275461" y="220980"/>
                  </a:lnTo>
                  <a:close/>
                </a:path>
                <a:path w="373379" h="378460">
                  <a:moveTo>
                    <a:pt x="255305" y="218440"/>
                  </a:moveTo>
                  <a:lnTo>
                    <a:pt x="255305" y="227330"/>
                  </a:lnTo>
                  <a:lnTo>
                    <a:pt x="268263" y="229870"/>
                  </a:lnTo>
                  <a:lnTo>
                    <a:pt x="268263" y="219710"/>
                  </a:lnTo>
                  <a:lnTo>
                    <a:pt x="255305" y="218440"/>
                  </a:lnTo>
                  <a:close/>
                </a:path>
                <a:path w="373379" h="378460">
                  <a:moveTo>
                    <a:pt x="110857" y="215900"/>
                  </a:moveTo>
                  <a:lnTo>
                    <a:pt x="107017" y="218440"/>
                  </a:lnTo>
                  <a:lnTo>
                    <a:pt x="102218" y="218440"/>
                  </a:lnTo>
                  <a:lnTo>
                    <a:pt x="102218" y="228600"/>
                  </a:lnTo>
                  <a:lnTo>
                    <a:pt x="110857" y="227330"/>
                  </a:lnTo>
                  <a:lnTo>
                    <a:pt x="110857" y="215900"/>
                  </a:lnTo>
                  <a:close/>
                </a:path>
                <a:path w="373379" h="378460">
                  <a:moveTo>
                    <a:pt x="126213" y="213360"/>
                  </a:moveTo>
                  <a:lnTo>
                    <a:pt x="121414" y="214630"/>
                  </a:lnTo>
                  <a:lnTo>
                    <a:pt x="119974" y="214630"/>
                  </a:lnTo>
                  <a:lnTo>
                    <a:pt x="117575" y="215900"/>
                  </a:lnTo>
                  <a:lnTo>
                    <a:pt x="116135" y="215900"/>
                  </a:lnTo>
                  <a:lnTo>
                    <a:pt x="116135" y="226060"/>
                  </a:lnTo>
                  <a:lnTo>
                    <a:pt x="117575" y="226060"/>
                  </a:lnTo>
                  <a:lnTo>
                    <a:pt x="119974" y="224790"/>
                  </a:lnTo>
                  <a:lnTo>
                    <a:pt x="126213" y="224790"/>
                  </a:lnTo>
                  <a:lnTo>
                    <a:pt x="126213" y="213360"/>
                  </a:lnTo>
                  <a:close/>
                </a:path>
                <a:path w="373379" h="378460">
                  <a:moveTo>
                    <a:pt x="239469" y="214630"/>
                  </a:moveTo>
                  <a:lnTo>
                    <a:pt x="232750" y="214630"/>
                  </a:lnTo>
                  <a:lnTo>
                    <a:pt x="232750" y="224790"/>
                  </a:lnTo>
                  <a:lnTo>
                    <a:pt x="239469" y="224790"/>
                  </a:lnTo>
                  <a:lnTo>
                    <a:pt x="248107" y="226060"/>
                  </a:lnTo>
                  <a:lnTo>
                    <a:pt x="248107" y="215900"/>
                  </a:lnTo>
                  <a:lnTo>
                    <a:pt x="239469" y="214630"/>
                  </a:lnTo>
                  <a:close/>
                </a:path>
                <a:path w="373379" h="378460">
                  <a:moveTo>
                    <a:pt x="141570" y="209550"/>
                  </a:moveTo>
                  <a:lnTo>
                    <a:pt x="131011" y="212090"/>
                  </a:lnTo>
                  <a:lnTo>
                    <a:pt x="131011" y="223520"/>
                  </a:lnTo>
                  <a:lnTo>
                    <a:pt x="141570" y="220980"/>
                  </a:lnTo>
                  <a:lnTo>
                    <a:pt x="141570" y="209550"/>
                  </a:lnTo>
                  <a:close/>
                </a:path>
                <a:path w="373379" h="378460">
                  <a:moveTo>
                    <a:pt x="209715" y="210820"/>
                  </a:moveTo>
                  <a:lnTo>
                    <a:pt x="209715" y="220980"/>
                  </a:lnTo>
                  <a:lnTo>
                    <a:pt x="225551" y="223520"/>
                  </a:lnTo>
                  <a:lnTo>
                    <a:pt x="225551" y="213360"/>
                  </a:lnTo>
                  <a:lnTo>
                    <a:pt x="209715" y="210820"/>
                  </a:lnTo>
                  <a:close/>
                </a:path>
                <a:path w="373379" h="378460">
                  <a:moveTo>
                    <a:pt x="155487" y="208280"/>
                  </a:moveTo>
                  <a:lnTo>
                    <a:pt x="146368" y="209550"/>
                  </a:lnTo>
                  <a:lnTo>
                    <a:pt x="146368" y="219710"/>
                  </a:lnTo>
                  <a:lnTo>
                    <a:pt x="155487" y="218440"/>
                  </a:lnTo>
                  <a:lnTo>
                    <a:pt x="155487" y="208280"/>
                  </a:lnTo>
                  <a:close/>
                </a:path>
                <a:path w="373379" h="378460">
                  <a:moveTo>
                    <a:pt x="187639" y="208280"/>
                  </a:moveTo>
                  <a:lnTo>
                    <a:pt x="187639" y="218440"/>
                  </a:lnTo>
                  <a:lnTo>
                    <a:pt x="202036" y="219710"/>
                  </a:lnTo>
                  <a:lnTo>
                    <a:pt x="202036" y="209550"/>
                  </a:lnTo>
                  <a:lnTo>
                    <a:pt x="187639" y="208280"/>
                  </a:lnTo>
                  <a:close/>
                </a:path>
                <a:path w="373379" h="378460">
                  <a:moveTo>
                    <a:pt x="275461" y="201930"/>
                  </a:moveTo>
                  <a:lnTo>
                    <a:pt x="275461" y="210820"/>
                  </a:lnTo>
                  <a:lnTo>
                    <a:pt x="285059" y="213360"/>
                  </a:lnTo>
                  <a:lnTo>
                    <a:pt x="285059" y="203200"/>
                  </a:lnTo>
                  <a:lnTo>
                    <a:pt x="275461" y="201930"/>
                  </a:lnTo>
                  <a:close/>
                </a:path>
                <a:path w="373379" h="378460">
                  <a:moveTo>
                    <a:pt x="255305" y="198120"/>
                  </a:moveTo>
                  <a:lnTo>
                    <a:pt x="255305" y="208280"/>
                  </a:lnTo>
                  <a:lnTo>
                    <a:pt x="268263" y="209550"/>
                  </a:lnTo>
                  <a:lnTo>
                    <a:pt x="268263" y="200660"/>
                  </a:lnTo>
                  <a:lnTo>
                    <a:pt x="255305" y="198120"/>
                  </a:lnTo>
                  <a:close/>
                </a:path>
                <a:path w="373379" h="378460">
                  <a:moveTo>
                    <a:pt x="110857" y="196850"/>
                  </a:moveTo>
                  <a:lnTo>
                    <a:pt x="102218" y="199390"/>
                  </a:lnTo>
                  <a:lnTo>
                    <a:pt x="102218" y="208280"/>
                  </a:lnTo>
                  <a:lnTo>
                    <a:pt x="107017" y="208280"/>
                  </a:lnTo>
                  <a:lnTo>
                    <a:pt x="110857" y="207010"/>
                  </a:lnTo>
                  <a:lnTo>
                    <a:pt x="110857" y="196850"/>
                  </a:lnTo>
                  <a:close/>
                </a:path>
                <a:path w="373379" h="378460">
                  <a:moveTo>
                    <a:pt x="232750" y="194310"/>
                  </a:moveTo>
                  <a:lnTo>
                    <a:pt x="232750" y="203200"/>
                  </a:lnTo>
                  <a:lnTo>
                    <a:pt x="239469" y="205740"/>
                  </a:lnTo>
                  <a:lnTo>
                    <a:pt x="248107" y="207010"/>
                  </a:lnTo>
                  <a:lnTo>
                    <a:pt x="248107" y="196850"/>
                  </a:lnTo>
                  <a:lnTo>
                    <a:pt x="239469" y="195580"/>
                  </a:lnTo>
                  <a:lnTo>
                    <a:pt x="232750" y="194310"/>
                  </a:lnTo>
                  <a:close/>
                </a:path>
                <a:path w="373379" h="378460">
                  <a:moveTo>
                    <a:pt x="126213" y="193040"/>
                  </a:moveTo>
                  <a:lnTo>
                    <a:pt x="123813" y="193040"/>
                  </a:lnTo>
                  <a:lnTo>
                    <a:pt x="121414" y="194310"/>
                  </a:lnTo>
                  <a:lnTo>
                    <a:pt x="119974" y="194310"/>
                  </a:lnTo>
                  <a:lnTo>
                    <a:pt x="117575" y="195580"/>
                  </a:lnTo>
                  <a:lnTo>
                    <a:pt x="116135" y="195580"/>
                  </a:lnTo>
                  <a:lnTo>
                    <a:pt x="116135" y="205740"/>
                  </a:lnTo>
                  <a:lnTo>
                    <a:pt x="117575" y="204470"/>
                  </a:lnTo>
                  <a:lnTo>
                    <a:pt x="121414" y="204470"/>
                  </a:lnTo>
                  <a:lnTo>
                    <a:pt x="126213" y="203200"/>
                  </a:lnTo>
                  <a:lnTo>
                    <a:pt x="126213" y="193040"/>
                  </a:lnTo>
                  <a:close/>
                </a:path>
                <a:path w="373379" h="378460">
                  <a:moveTo>
                    <a:pt x="209715" y="190500"/>
                  </a:moveTo>
                  <a:lnTo>
                    <a:pt x="209715" y="200660"/>
                  </a:lnTo>
                  <a:lnTo>
                    <a:pt x="225551" y="203200"/>
                  </a:lnTo>
                  <a:lnTo>
                    <a:pt x="225551" y="193040"/>
                  </a:lnTo>
                  <a:lnTo>
                    <a:pt x="209715" y="190500"/>
                  </a:lnTo>
                  <a:close/>
                </a:path>
                <a:path w="373379" h="378460">
                  <a:moveTo>
                    <a:pt x="141570" y="189230"/>
                  </a:moveTo>
                  <a:lnTo>
                    <a:pt x="131011" y="191770"/>
                  </a:lnTo>
                  <a:lnTo>
                    <a:pt x="131011" y="201930"/>
                  </a:lnTo>
                  <a:lnTo>
                    <a:pt x="141570" y="199390"/>
                  </a:lnTo>
                  <a:lnTo>
                    <a:pt x="141570" y="189230"/>
                  </a:lnTo>
                  <a:close/>
                </a:path>
                <a:path w="373379" h="378460">
                  <a:moveTo>
                    <a:pt x="187639" y="185420"/>
                  </a:moveTo>
                  <a:lnTo>
                    <a:pt x="187639" y="196850"/>
                  </a:lnTo>
                  <a:lnTo>
                    <a:pt x="202036" y="199390"/>
                  </a:lnTo>
                  <a:lnTo>
                    <a:pt x="202036" y="187960"/>
                  </a:lnTo>
                  <a:lnTo>
                    <a:pt x="187639" y="185420"/>
                  </a:lnTo>
                  <a:close/>
                </a:path>
                <a:path w="373379" h="378460">
                  <a:moveTo>
                    <a:pt x="155487" y="185420"/>
                  </a:moveTo>
                  <a:lnTo>
                    <a:pt x="146368" y="187960"/>
                  </a:lnTo>
                  <a:lnTo>
                    <a:pt x="146368" y="198120"/>
                  </a:lnTo>
                  <a:lnTo>
                    <a:pt x="155487" y="196850"/>
                  </a:lnTo>
                  <a:lnTo>
                    <a:pt x="155487" y="185420"/>
                  </a:lnTo>
                  <a:close/>
                </a:path>
                <a:path w="373379" h="378460">
                  <a:moveTo>
                    <a:pt x="275461" y="182880"/>
                  </a:moveTo>
                  <a:lnTo>
                    <a:pt x="275461" y="193040"/>
                  </a:lnTo>
                  <a:lnTo>
                    <a:pt x="285059" y="194310"/>
                  </a:lnTo>
                  <a:lnTo>
                    <a:pt x="285059" y="185420"/>
                  </a:lnTo>
                  <a:lnTo>
                    <a:pt x="275461" y="182880"/>
                  </a:lnTo>
                  <a:close/>
                </a:path>
                <a:path w="373379" h="378460">
                  <a:moveTo>
                    <a:pt x="255305" y="179070"/>
                  </a:moveTo>
                  <a:lnTo>
                    <a:pt x="255305" y="187960"/>
                  </a:lnTo>
                  <a:lnTo>
                    <a:pt x="268263" y="190500"/>
                  </a:lnTo>
                  <a:lnTo>
                    <a:pt x="268263" y="181610"/>
                  </a:lnTo>
                  <a:lnTo>
                    <a:pt x="255305" y="179070"/>
                  </a:lnTo>
                  <a:close/>
                </a:path>
                <a:path w="373379" h="378460">
                  <a:moveTo>
                    <a:pt x="110857" y="176530"/>
                  </a:moveTo>
                  <a:lnTo>
                    <a:pt x="102218" y="179070"/>
                  </a:lnTo>
                  <a:lnTo>
                    <a:pt x="102218" y="189230"/>
                  </a:lnTo>
                  <a:lnTo>
                    <a:pt x="107017" y="187960"/>
                  </a:lnTo>
                  <a:lnTo>
                    <a:pt x="110857" y="186690"/>
                  </a:lnTo>
                  <a:lnTo>
                    <a:pt x="110857" y="176530"/>
                  </a:lnTo>
                  <a:close/>
                </a:path>
                <a:path w="373379" h="378460">
                  <a:moveTo>
                    <a:pt x="232750" y="173990"/>
                  </a:moveTo>
                  <a:lnTo>
                    <a:pt x="232750" y="184150"/>
                  </a:lnTo>
                  <a:lnTo>
                    <a:pt x="239469" y="185420"/>
                  </a:lnTo>
                  <a:lnTo>
                    <a:pt x="248107" y="186690"/>
                  </a:lnTo>
                  <a:lnTo>
                    <a:pt x="248107" y="177800"/>
                  </a:lnTo>
                  <a:lnTo>
                    <a:pt x="239469" y="175260"/>
                  </a:lnTo>
                  <a:lnTo>
                    <a:pt x="232750" y="173990"/>
                  </a:lnTo>
                  <a:close/>
                </a:path>
                <a:path w="373379" h="378460">
                  <a:moveTo>
                    <a:pt x="126213" y="172720"/>
                  </a:moveTo>
                  <a:lnTo>
                    <a:pt x="121414" y="173990"/>
                  </a:lnTo>
                  <a:lnTo>
                    <a:pt x="119014" y="175260"/>
                  </a:lnTo>
                  <a:lnTo>
                    <a:pt x="116135" y="175260"/>
                  </a:lnTo>
                  <a:lnTo>
                    <a:pt x="116135" y="185420"/>
                  </a:lnTo>
                  <a:lnTo>
                    <a:pt x="119014" y="185420"/>
                  </a:lnTo>
                  <a:lnTo>
                    <a:pt x="121414" y="184150"/>
                  </a:lnTo>
                  <a:lnTo>
                    <a:pt x="126213" y="182880"/>
                  </a:lnTo>
                  <a:lnTo>
                    <a:pt x="126213" y="172720"/>
                  </a:lnTo>
                  <a:close/>
                </a:path>
                <a:path w="373379" h="378460">
                  <a:moveTo>
                    <a:pt x="141570" y="168910"/>
                  </a:moveTo>
                  <a:lnTo>
                    <a:pt x="131011" y="171450"/>
                  </a:lnTo>
                  <a:lnTo>
                    <a:pt x="131011" y="181610"/>
                  </a:lnTo>
                  <a:lnTo>
                    <a:pt x="141570" y="179070"/>
                  </a:lnTo>
                  <a:lnTo>
                    <a:pt x="141570" y="168910"/>
                  </a:lnTo>
                  <a:close/>
                </a:path>
                <a:path w="373379" h="378460">
                  <a:moveTo>
                    <a:pt x="209715" y="168910"/>
                  </a:moveTo>
                  <a:lnTo>
                    <a:pt x="209715" y="180340"/>
                  </a:lnTo>
                  <a:lnTo>
                    <a:pt x="225551" y="181610"/>
                  </a:lnTo>
                  <a:lnTo>
                    <a:pt x="225551" y="172720"/>
                  </a:lnTo>
                  <a:lnTo>
                    <a:pt x="209715" y="168910"/>
                  </a:lnTo>
                  <a:close/>
                </a:path>
                <a:path w="373379" h="378460">
                  <a:moveTo>
                    <a:pt x="155487" y="163830"/>
                  </a:moveTo>
                  <a:lnTo>
                    <a:pt x="146368" y="166370"/>
                  </a:lnTo>
                  <a:lnTo>
                    <a:pt x="146368" y="177800"/>
                  </a:lnTo>
                  <a:lnTo>
                    <a:pt x="155487" y="175260"/>
                  </a:lnTo>
                  <a:lnTo>
                    <a:pt x="155487" y="163830"/>
                  </a:lnTo>
                  <a:close/>
                </a:path>
                <a:path w="373379" h="378460">
                  <a:moveTo>
                    <a:pt x="187639" y="163830"/>
                  </a:moveTo>
                  <a:lnTo>
                    <a:pt x="187639" y="175260"/>
                  </a:lnTo>
                  <a:lnTo>
                    <a:pt x="202036" y="177800"/>
                  </a:lnTo>
                  <a:lnTo>
                    <a:pt x="202036" y="167640"/>
                  </a:lnTo>
                  <a:lnTo>
                    <a:pt x="187639" y="163830"/>
                  </a:lnTo>
                  <a:close/>
                </a:path>
                <a:path w="373379" h="378460">
                  <a:moveTo>
                    <a:pt x="275461" y="165100"/>
                  </a:moveTo>
                  <a:lnTo>
                    <a:pt x="275461" y="173990"/>
                  </a:lnTo>
                  <a:lnTo>
                    <a:pt x="285059" y="175260"/>
                  </a:lnTo>
                  <a:lnTo>
                    <a:pt x="285059" y="166370"/>
                  </a:lnTo>
                  <a:lnTo>
                    <a:pt x="275461" y="165100"/>
                  </a:lnTo>
                  <a:close/>
                </a:path>
                <a:path w="373379" h="378460">
                  <a:moveTo>
                    <a:pt x="255305" y="160020"/>
                  </a:moveTo>
                  <a:lnTo>
                    <a:pt x="255305" y="168910"/>
                  </a:lnTo>
                  <a:lnTo>
                    <a:pt x="268263" y="172720"/>
                  </a:lnTo>
                  <a:lnTo>
                    <a:pt x="268263" y="162560"/>
                  </a:lnTo>
                  <a:lnTo>
                    <a:pt x="255305" y="160020"/>
                  </a:lnTo>
                  <a:close/>
                </a:path>
                <a:path w="373379" h="378460">
                  <a:moveTo>
                    <a:pt x="110857" y="157480"/>
                  </a:moveTo>
                  <a:lnTo>
                    <a:pt x="107017" y="158750"/>
                  </a:lnTo>
                  <a:lnTo>
                    <a:pt x="102218" y="160020"/>
                  </a:lnTo>
                  <a:lnTo>
                    <a:pt x="102218" y="170180"/>
                  </a:lnTo>
                  <a:lnTo>
                    <a:pt x="107017" y="168910"/>
                  </a:lnTo>
                  <a:lnTo>
                    <a:pt x="110857" y="167640"/>
                  </a:lnTo>
                  <a:lnTo>
                    <a:pt x="110857" y="157480"/>
                  </a:lnTo>
                  <a:close/>
                </a:path>
                <a:path w="373379" h="378460">
                  <a:moveTo>
                    <a:pt x="232750" y="154940"/>
                  </a:moveTo>
                  <a:lnTo>
                    <a:pt x="232750" y="163830"/>
                  </a:lnTo>
                  <a:lnTo>
                    <a:pt x="239469" y="166370"/>
                  </a:lnTo>
                  <a:lnTo>
                    <a:pt x="248107" y="167640"/>
                  </a:lnTo>
                  <a:lnTo>
                    <a:pt x="248107" y="157480"/>
                  </a:lnTo>
                  <a:lnTo>
                    <a:pt x="239469" y="156210"/>
                  </a:lnTo>
                  <a:lnTo>
                    <a:pt x="232750" y="154940"/>
                  </a:lnTo>
                  <a:close/>
                </a:path>
                <a:path w="373379" h="378460">
                  <a:moveTo>
                    <a:pt x="126213" y="152400"/>
                  </a:moveTo>
                  <a:lnTo>
                    <a:pt x="121414" y="153670"/>
                  </a:lnTo>
                  <a:lnTo>
                    <a:pt x="119014" y="154940"/>
                  </a:lnTo>
                  <a:lnTo>
                    <a:pt x="116135" y="156210"/>
                  </a:lnTo>
                  <a:lnTo>
                    <a:pt x="116135" y="166370"/>
                  </a:lnTo>
                  <a:lnTo>
                    <a:pt x="119014" y="165100"/>
                  </a:lnTo>
                  <a:lnTo>
                    <a:pt x="121414" y="163830"/>
                  </a:lnTo>
                  <a:lnTo>
                    <a:pt x="126213" y="162560"/>
                  </a:lnTo>
                  <a:lnTo>
                    <a:pt x="126213" y="152400"/>
                  </a:lnTo>
                  <a:close/>
                </a:path>
                <a:path w="373379" h="378460">
                  <a:moveTo>
                    <a:pt x="209715" y="148590"/>
                  </a:moveTo>
                  <a:lnTo>
                    <a:pt x="209715" y="158750"/>
                  </a:lnTo>
                  <a:lnTo>
                    <a:pt x="225551" y="162560"/>
                  </a:lnTo>
                  <a:lnTo>
                    <a:pt x="225551" y="152400"/>
                  </a:lnTo>
                  <a:lnTo>
                    <a:pt x="209715" y="148590"/>
                  </a:lnTo>
                  <a:close/>
                </a:path>
                <a:path w="373379" h="378460">
                  <a:moveTo>
                    <a:pt x="141570" y="147320"/>
                  </a:moveTo>
                  <a:lnTo>
                    <a:pt x="136291" y="149860"/>
                  </a:lnTo>
                  <a:lnTo>
                    <a:pt x="131011" y="151130"/>
                  </a:lnTo>
                  <a:lnTo>
                    <a:pt x="131011" y="161290"/>
                  </a:lnTo>
                  <a:lnTo>
                    <a:pt x="141570" y="158750"/>
                  </a:lnTo>
                  <a:lnTo>
                    <a:pt x="141570" y="147320"/>
                  </a:lnTo>
                  <a:close/>
                </a:path>
                <a:path w="373379" h="378460">
                  <a:moveTo>
                    <a:pt x="155487" y="143510"/>
                  </a:moveTo>
                  <a:lnTo>
                    <a:pt x="146368" y="146050"/>
                  </a:lnTo>
                  <a:lnTo>
                    <a:pt x="146368" y="157480"/>
                  </a:lnTo>
                  <a:lnTo>
                    <a:pt x="155487" y="154940"/>
                  </a:lnTo>
                  <a:lnTo>
                    <a:pt x="155487" y="143510"/>
                  </a:lnTo>
                  <a:close/>
                </a:path>
                <a:path w="373379" h="378460">
                  <a:moveTo>
                    <a:pt x="187639" y="143510"/>
                  </a:moveTo>
                  <a:lnTo>
                    <a:pt x="187639" y="153670"/>
                  </a:lnTo>
                  <a:lnTo>
                    <a:pt x="202036" y="157480"/>
                  </a:lnTo>
                  <a:lnTo>
                    <a:pt x="202036" y="147320"/>
                  </a:lnTo>
                  <a:lnTo>
                    <a:pt x="187639" y="143510"/>
                  </a:lnTo>
                  <a:close/>
                </a:path>
                <a:path w="373379" h="378460">
                  <a:moveTo>
                    <a:pt x="275461" y="146050"/>
                  </a:moveTo>
                  <a:lnTo>
                    <a:pt x="275461" y="154940"/>
                  </a:lnTo>
                  <a:lnTo>
                    <a:pt x="285059" y="157480"/>
                  </a:lnTo>
                  <a:lnTo>
                    <a:pt x="285059" y="147320"/>
                  </a:lnTo>
                  <a:lnTo>
                    <a:pt x="275461" y="146050"/>
                  </a:lnTo>
                  <a:close/>
                </a:path>
                <a:path w="373379" h="378460">
                  <a:moveTo>
                    <a:pt x="255305" y="139700"/>
                  </a:moveTo>
                  <a:lnTo>
                    <a:pt x="255305" y="149860"/>
                  </a:lnTo>
                  <a:lnTo>
                    <a:pt x="268263" y="152400"/>
                  </a:lnTo>
                  <a:lnTo>
                    <a:pt x="268263" y="143510"/>
                  </a:lnTo>
                  <a:lnTo>
                    <a:pt x="255305" y="139700"/>
                  </a:lnTo>
                  <a:close/>
                </a:path>
                <a:path w="373379" h="378460">
                  <a:moveTo>
                    <a:pt x="110857" y="137160"/>
                  </a:moveTo>
                  <a:lnTo>
                    <a:pt x="102218" y="139700"/>
                  </a:lnTo>
                  <a:lnTo>
                    <a:pt x="102218" y="149860"/>
                  </a:lnTo>
                  <a:lnTo>
                    <a:pt x="107017" y="147320"/>
                  </a:lnTo>
                  <a:lnTo>
                    <a:pt x="110857" y="147320"/>
                  </a:lnTo>
                  <a:lnTo>
                    <a:pt x="110857" y="137160"/>
                  </a:lnTo>
                  <a:close/>
                </a:path>
                <a:path w="373379" h="378460">
                  <a:moveTo>
                    <a:pt x="232750" y="134620"/>
                  </a:moveTo>
                  <a:lnTo>
                    <a:pt x="232750" y="143510"/>
                  </a:lnTo>
                  <a:lnTo>
                    <a:pt x="239469" y="146050"/>
                  </a:lnTo>
                  <a:lnTo>
                    <a:pt x="248107" y="147320"/>
                  </a:lnTo>
                  <a:lnTo>
                    <a:pt x="248107" y="138430"/>
                  </a:lnTo>
                  <a:lnTo>
                    <a:pt x="239469" y="135890"/>
                  </a:lnTo>
                  <a:lnTo>
                    <a:pt x="232750" y="134620"/>
                  </a:lnTo>
                  <a:close/>
                </a:path>
                <a:path w="373379" h="378460">
                  <a:moveTo>
                    <a:pt x="126213" y="132080"/>
                  </a:moveTo>
                  <a:lnTo>
                    <a:pt x="121414" y="133350"/>
                  </a:lnTo>
                  <a:lnTo>
                    <a:pt x="119014" y="134620"/>
                  </a:lnTo>
                  <a:lnTo>
                    <a:pt x="116135" y="134620"/>
                  </a:lnTo>
                  <a:lnTo>
                    <a:pt x="116135" y="146050"/>
                  </a:lnTo>
                  <a:lnTo>
                    <a:pt x="119014" y="144780"/>
                  </a:lnTo>
                  <a:lnTo>
                    <a:pt x="121414" y="143510"/>
                  </a:lnTo>
                  <a:lnTo>
                    <a:pt x="126213" y="142240"/>
                  </a:lnTo>
                  <a:lnTo>
                    <a:pt x="126213" y="132080"/>
                  </a:lnTo>
                  <a:close/>
                </a:path>
                <a:path w="373379" h="378460">
                  <a:moveTo>
                    <a:pt x="209715" y="128270"/>
                  </a:moveTo>
                  <a:lnTo>
                    <a:pt x="209715" y="138430"/>
                  </a:lnTo>
                  <a:lnTo>
                    <a:pt x="225551" y="142240"/>
                  </a:lnTo>
                  <a:lnTo>
                    <a:pt x="225551" y="132080"/>
                  </a:lnTo>
                  <a:lnTo>
                    <a:pt x="209715" y="128270"/>
                  </a:lnTo>
                  <a:close/>
                </a:path>
                <a:path w="373379" h="378460">
                  <a:moveTo>
                    <a:pt x="141570" y="127000"/>
                  </a:moveTo>
                  <a:lnTo>
                    <a:pt x="136291" y="128270"/>
                  </a:lnTo>
                  <a:lnTo>
                    <a:pt x="131011" y="130810"/>
                  </a:lnTo>
                  <a:lnTo>
                    <a:pt x="131011" y="140970"/>
                  </a:lnTo>
                  <a:lnTo>
                    <a:pt x="141570" y="137160"/>
                  </a:lnTo>
                  <a:lnTo>
                    <a:pt x="141570" y="127000"/>
                  </a:lnTo>
                  <a:close/>
                </a:path>
                <a:path w="373379" h="378460">
                  <a:moveTo>
                    <a:pt x="275461" y="127000"/>
                  </a:moveTo>
                  <a:lnTo>
                    <a:pt x="275461" y="135890"/>
                  </a:lnTo>
                  <a:lnTo>
                    <a:pt x="285059" y="138430"/>
                  </a:lnTo>
                  <a:lnTo>
                    <a:pt x="285059" y="129540"/>
                  </a:lnTo>
                  <a:lnTo>
                    <a:pt x="275461" y="127000"/>
                  </a:lnTo>
                  <a:close/>
                </a:path>
                <a:path w="373379" h="378460">
                  <a:moveTo>
                    <a:pt x="155487" y="121920"/>
                  </a:moveTo>
                  <a:lnTo>
                    <a:pt x="146368" y="124460"/>
                  </a:lnTo>
                  <a:lnTo>
                    <a:pt x="146368" y="135890"/>
                  </a:lnTo>
                  <a:lnTo>
                    <a:pt x="155487" y="132080"/>
                  </a:lnTo>
                  <a:lnTo>
                    <a:pt x="155487" y="121920"/>
                  </a:lnTo>
                  <a:close/>
                </a:path>
                <a:path w="373379" h="378460">
                  <a:moveTo>
                    <a:pt x="187639" y="121920"/>
                  </a:moveTo>
                  <a:lnTo>
                    <a:pt x="187639" y="132080"/>
                  </a:lnTo>
                  <a:lnTo>
                    <a:pt x="202036" y="135890"/>
                  </a:lnTo>
                  <a:lnTo>
                    <a:pt x="202036" y="125730"/>
                  </a:lnTo>
                  <a:lnTo>
                    <a:pt x="187639" y="121920"/>
                  </a:lnTo>
                  <a:close/>
                </a:path>
                <a:path w="373379" h="378460">
                  <a:moveTo>
                    <a:pt x="255305" y="120650"/>
                  </a:moveTo>
                  <a:lnTo>
                    <a:pt x="255305" y="130810"/>
                  </a:lnTo>
                  <a:lnTo>
                    <a:pt x="268263" y="134620"/>
                  </a:lnTo>
                  <a:lnTo>
                    <a:pt x="268263" y="124460"/>
                  </a:lnTo>
                  <a:lnTo>
                    <a:pt x="255305" y="120650"/>
                  </a:lnTo>
                  <a:close/>
                </a:path>
                <a:path w="373379" h="378460">
                  <a:moveTo>
                    <a:pt x="110857" y="118110"/>
                  </a:moveTo>
                  <a:lnTo>
                    <a:pt x="102218" y="120650"/>
                  </a:lnTo>
                  <a:lnTo>
                    <a:pt x="102218" y="130810"/>
                  </a:lnTo>
                  <a:lnTo>
                    <a:pt x="110857" y="127000"/>
                  </a:lnTo>
                  <a:lnTo>
                    <a:pt x="110857" y="118110"/>
                  </a:lnTo>
                  <a:close/>
                </a:path>
                <a:path w="373379" h="378460">
                  <a:moveTo>
                    <a:pt x="232750" y="114300"/>
                  </a:moveTo>
                  <a:lnTo>
                    <a:pt x="232750" y="124460"/>
                  </a:lnTo>
                  <a:lnTo>
                    <a:pt x="239469" y="125730"/>
                  </a:lnTo>
                  <a:lnTo>
                    <a:pt x="248107" y="128270"/>
                  </a:lnTo>
                  <a:lnTo>
                    <a:pt x="248107" y="118110"/>
                  </a:lnTo>
                  <a:lnTo>
                    <a:pt x="239469" y="116840"/>
                  </a:lnTo>
                  <a:lnTo>
                    <a:pt x="232750" y="114300"/>
                  </a:lnTo>
                  <a:close/>
                </a:path>
                <a:path w="373379" h="378460">
                  <a:moveTo>
                    <a:pt x="126213" y="111760"/>
                  </a:moveTo>
                  <a:lnTo>
                    <a:pt x="121414" y="113030"/>
                  </a:lnTo>
                  <a:lnTo>
                    <a:pt x="119974" y="114300"/>
                  </a:lnTo>
                  <a:lnTo>
                    <a:pt x="117575" y="115570"/>
                  </a:lnTo>
                  <a:lnTo>
                    <a:pt x="116135" y="115570"/>
                  </a:lnTo>
                  <a:lnTo>
                    <a:pt x="116135" y="125730"/>
                  </a:lnTo>
                  <a:lnTo>
                    <a:pt x="117575" y="124460"/>
                  </a:lnTo>
                  <a:lnTo>
                    <a:pt x="119974" y="124460"/>
                  </a:lnTo>
                  <a:lnTo>
                    <a:pt x="121414" y="123190"/>
                  </a:lnTo>
                  <a:lnTo>
                    <a:pt x="126213" y="121920"/>
                  </a:lnTo>
                  <a:lnTo>
                    <a:pt x="126213" y="111760"/>
                  </a:lnTo>
                  <a:close/>
                </a:path>
                <a:path w="373379" h="378460">
                  <a:moveTo>
                    <a:pt x="209715" y="106680"/>
                  </a:moveTo>
                  <a:lnTo>
                    <a:pt x="209715" y="118110"/>
                  </a:lnTo>
                  <a:lnTo>
                    <a:pt x="225551" y="121920"/>
                  </a:lnTo>
                  <a:lnTo>
                    <a:pt x="225551" y="111760"/>
                  </a:lnTo>
                  <a:lnTo>
                    <a:pt x="209715" y="106680"/>
                  </a:lnTo>
                  <a:close/>
                </a:path>
                <a:path w="373379" h="378460">
                  <a:moveTo>
                    <a:pt x="141570" y="106680"/>
                  </a:moveTo>
                  <a:lnTo>
                    <a:pt x="131011" y="110490"/>
                  </a:lnTo>
                  <a:lnTo>
                    <a:pt x="131011" y="120650"/>
                  </a:lnTo>
                  <a:lnTo>
                    <a:pt x="141570" y="116840"/>
                  </a:lnTo>
                  <a:lnTo>
                    <a:pt x="141570" y="106680"/>
                  </a:lnTo>
                  <a:close/>
                </a:path>
                <a:path w="373379" h="378460">
                  <a:moveTo>
                    <a:pt x="275461" y="109220"/>
                  </a:moveTo>
                  <a:lnTo>
                    <a:pt x="275461" y="118110"/>
                  </a:lnTo>
                  <a:lnTo>
                    <a:pt x="285059" y="120650"/>
                  </a:lnTo>
                  <a:lnTo>
                    <a:pt x="285059" y="111760"/>
                  </a:lnTo>
                  <a:lnTo>
                    <a:pt x="275461" y="109220"/>
                  </a:lnTo>
                  <a:close/>
                </a:path>
                <a:path w="373379" h="378460">
                  <a:moveTo>
                    <a:pt x="155487" y="100330"/>
                  </a:moveTo>
                  <a:lnTo>
                    <a:pt x="146368" y="104140"/>
                  </a:lnTo>
                  <a:lnTo>
                    <a:pt x="146368" y="115570"/>
                  </a:lnTo>
                  <a:lnTo>
                    <a:pt x="155487" y="111760"/>
                  </a:lnTo>
                  <a:lnTo>
                    <a:pt x="155487" y="100330"/>
                  </a:lnTo>
                  <a:close/>
                </a:path>
                <a:path w="373379" h="378460">
                  <a:moveTo>
                    <a:pt x="187639" y="100330"/>
                  </a:moveTo>
                  <a:lnTo>
                    <a:pt x="187639" y="111760"/>
                  </a:lnTo>
                  <a:lnTo>
                    <a:pt x="202036" y="115570"/>
                  </a:lnTo>
                  <a:lnTo>
                    <a:pt x="202036" y="105410"/>
                  </a:lnTo>
                  <a:lnTo>
                    <a:pt x="187639" y="100330"/>
                  </a:lnTo>
                  <a:close/>
                </a:path>
                <a:path w="373379" h="378460">
                  <a:moveTo>
                    <a:pt x="255305" y="101600"/>
                  </a:moveTo>
                  <a:lnTo>
                    <a:pt x="255305" y="111760"/>
                  </a:lnTo>
                  <a:lnTo>
                    <a:pt x="268263" y="115570"/>
                  </a:lnTo>
                  <a:lnTo>
                    <a:pt x="268263" y="106680"/>
                  </a:lnTo>
                  <a:lnTo>
                    <a:pt x="255305" y="101600"/>
                  </a:lnTo>
                  <a:close/>
                </a:path>
                <a:path w="373379" h="378460">
                  <a:moveTo>
                    <a:pt x="110857" y="97790"/>
                  </a:moveTo>
                  <a:lnTo>
                    <a:pt x="102218" y="101600"/>
                  </a:lnTo>
                  <a:lnTo>
                    <a:pt x="102218" y="111760"/>
                  </a:lnTo>
                  <a:lnTo>
                    <a:pt x="110857" y="107950"/>
                  </a:lnTo>
                  <a:lnTo>
                    <a:pt x="110857" y="97790"/>
                  </a:lnTo>
                  <a:close/>
                </a:path>
                <a:path w="373379" h="378460">
                  <a:moveTo>
                    <a:pt x="232750" y="93980"/>
                  </a:moveTo>
                  <a:lnTo>
                    <a:pt x="232750" y="104140"/>
                  </a:lnTo>
                  <a:lnTo>
                    <a:pt x="239469" y="106680"/>
                  </a:lnTo>
                  <a:lnTo>
                    <a:pt x="248107" y="109220"/>
                  </a:lnTo>
                  <a:lnTo>
                    <a:pt x="248107" y="99060"/>
                  </a:lnTo>
                  <a:lnTo>
                    <a:pt x="239469" y="96520"/>
                  </a:lnTo>
                  <a:lnTo>
                    <a:pt x="232750" y="93980"/>
                  </a:lnTo>
                  <a:close/>
                </a:path>
                <a:path w="373379" h="378460">
                  <a:moveTo>
                    <a:pt x="126213" y="91440"/>
                  </a:moveTo>
                  <a:lnTo>
                    <a:pt x="121414" y="93980"/>
                  </a:lnTo>
                  <a:lnTo>
                    <a:pt x="119974" y="93980"/>
                  </a:lnTo>
                  <a:lnTo>
                    <a:pt x="117575" y="95250"/>
                  </a:lnTo>
                  <a:lnTo>
                    <a:pt x="116135" y="95250"/>
                  </a:lnTo>
                  <a:lnTo>
                    <a:pt x="116135" y="105410"/>
                  </a:lnTo>
                  <a:lnTo>
                    <a:pt x="117575" y="105410"/>
                  </a:lnTo>
                  <a:lnTo>
                    <a:pt x="119974" y="104140"/>
                  </a:lnTo>
                  <a:lnTo>
                    <a:pt x="121414" y="104140"/>
                  </a:lnTo>
                  <a:lnTo>
                    <a:pt x="126213" y="101600"/>
                  </a:lnTo>
                  <a:lnTo>
                    <a:pt x="126213" y="91440"/>
                  </a:lnTo>
                  <a:close/>
                </a:path>
                <a:path w="373379" h="378460">
                  <a:moveTo>
                    <a:pt x="209715" y="87630"/>
                  </a:moveTo>
                  <a:lnTo>
                    <a:pt x="209715" y="97790"/>
                  </a:lnTo>
                  <a:lnTo>
                    <a:pt x="225551" y="102870"/>
                  </a:lnTo>
                  <a:lnTo>
                    <a:pt x="225551" y="92710"/>
                  </a:lnTo>
                  <a:lnTo>
                    <a:pt x="209715" y="87630"/>
                  </a:lnTo>
                  <a:close/>
                </a:path>
                <a:path w="373379" h="378460">
                  <a:moveTo>
                    <a:pt x="275461" y="90170"/>
                  </a:moveTo>
                  <a:lnTo>
                    <a:pt x="275461" y="99060"/>
                  </a:lnTo>
                  <a:lnTo>
                    <a:pt x="285059" y="101600"/>
                  </a:lnTo>
                  <a:lnTo>
                    <a:pt x="285059" y="92710"/>
                  </a:lnTo>
                  <a:lnTo>
                    <a:pt x="275461" y="90170"/>
                  </a:lnTo>
                  <a:close/>
                </a:path>
                <a:path w="373379" h="378460">
                  <a:moveTo>
                    <a:pt x="141570" y="86360"/>
                  </a:moveTo>
                  <a:lnTo>
                    <a:pt x="136291" y="87630"/>
                  </a:lnTo>
                  <a:lnTo>
                    <a:pt x="131011" y="90170"/>
                  </a:lnTo>
                  <a:lnTo>
                    <a:pt x="131011" y="100330"/>
                  </a:lnTo>
                  <a:lnTo>
                    <a:pt x="141570" y="96520"/>
                  </a:lnTo>
                  <a:lnTo>
                    <a:pt x="141570" y="86360"/>
                  </a:lnTo>
                  <a:close/>
                </a:path>
                <a:path w="373379" h="378460">
                  <a:moveTo>
                    <a:pt x="255305" y="82550"/>
                  </a:moveTo>
                  <a:lnTo>
                    <a:pt x="255305" y="91440"/>
                  </a:lnTo>
                  <a:lnTo>
                    <a:pt x="268263" y="96520"/>
                  </a:lnTo>
                  <a:lnTo>
                    <a:pt x="268263" y="87630"/>
                  </a:lnTo>
                  <a:lnTo>
                    <a:pt x="255305" y="82550"/>
                  </a:lnTo>
                  <a:close/>
                </a:path>
                <a:path w="373379" h="378460">
                  <a:moveTo>
                    <a:pt x="187639" y="80010"/>
                  </a:moveTo>
                  <a:lnTo>
                    <a:pt x="187639" y="91440"/>
                  </a:lnTo>
                  <a:lnTo>
                    <a:pt x="202036" y="95250"/>
                  </a:lnTo>
                  <a:lnTo>
                    <a:pt x="202036" y="85090"/>
                  </a:lnTo>
                  <a:lnTo>
                    <a:pt x="187639" y="80010"/>
                  </a:lnTo>
                  <a:close/>
                </a:path>
                <a:path w="373379" h="378460">
                  <a:moveTo>
                    <a:pt x="155487" y="80010"/>
                  </a:moveTo>
                  <a:lnTo>
                    <a:pt x="146368" y="83820"/>
                  </a:lnTo>
                  <a:lnTo>
                    <a:pt x="146368" y="93980"/>
                  </a:lnTo>
                  <a:lnTo>
                    <a:pt x="155487" y="91440"/>
                  </a:lnTo>
                  <a:lnTo>
                    <a:pt x="155487" y="80010"/>
                  </a:lnTo>
                  <a:close/>
                </a:path>
                <a:path w="373379" h="378460">
                  <a:moveTo>
                    <a:pt x="110857" y="77470"/>
                  </a:moveTo>
                  <a:lnTo>
                    <a:pt x="107017" y="80010"/>
                  </a:lnTo>
                  <a:lnTo>
                    <a:pt x="102218" y="81280"/>
                  </a:lnTo>
                  <a:lnTo>
                    <a:pt x="102218" y="91440"/>
                  </a:lnTo>
                  <a:lnTo>
                    <a:pt x="107017" y="88900"/>
                  </a:lnTo>
                  <a:lnTo>
                    <a:pt x="110857" y="87630"/>
                  </a:lnTo>
                  <a:lnTo>
                    <a:pt x="110857" y="77470"/>
                  </a:lnTo>
                  <a:close/>
                </a:path>
                <a:path w="373379" h="378460">
                  <a:moveTo>
                    <a:pt x="232750" y="74930"/>
                  </a:moveTo>
                  <a:lnTo>
                    <a:pt x="232750" y="83820"/>
                  </a:lnTo>
                  <a:lnTo>
                    <a:pt x="239469" y="87630"/>
                  </a:lnTo>
                  <a:lnTo>
                    <a:pt x="248107" y="90170"/>
                  </a:lnTo>
                  <a:lnTo>
                    <a:pt x="248107" y="80010"/>
                  </a:lnTo>
                  <a:lnTo>
                    <a:pt x="239469" y="77470"/>
                  </a:lnTo>
                  <a:lnTo>
                    <a:pt x="232750" y="74930"/>
                  </a:lnTo>
                  <a:close/>
                </a:path>
                <a:path w="373379" h="378460">
                  <a:moveTo>
                    <a:pt x="126213" y="71120"/>
                  </a:moveTo>
                  <a:lnTo>
                    <a:pt x="121414" y="72390"/>
                  </a:lnTo>
                  <a:lnTo>
                    <a:pt x="119974" y="73660"/>
                  </a:lnTo>
                  <a:lnTo>
                    <a:pt x="117575" y="74930"/>
                  </a:lnTo>
                  <a:lnTo>
                    <a:pt x="116135" y="74930"/>
                  </a:lnTo>
                  <a:lnTo>
                    <a:pt x="116135" y="85090"/>
                  </a:lnTo>
                  <a:lnTo>
                    <a:pt x="117575" y="85090"/>
                  </a:lnTo>
                  <a:lnTo>
                    <a:pt x="119974" y="83820"/>
                  </a:lnTo>
                  <a:lnTo>
                    <a:pt x="121414" y="83820"/>
                  </a:lnTo>
                  <a:lnTo>
                    <a:pt x="126213" y="81280"/>
                  </a:lnTo>
                  <a:lnTo>
                    <a:pt x="126213" y="71120"/>
                  </a:lnTo>
                  <a:close/>
                </a:path>
                <a:path w="373379" h="378460">
                  <a:moveTo>
                    <a:pt x="209715" y="66040"/>
                  </a:moveTo>
                  <a:lnTo>
                    <a:pt x="209715" y="77470"/>
                  </a:lnTo>
                  <a:lnTo>
                    <a:pt x="225551" y="82550"/>
                  </a:lnTo>
                  <a:lnTo>
                    <a:pt x="225551" y="71120"/>
                  </a:lnTo>
                  <a:lnTo>
                    <a:pt x="209715" y="66040"/>
                  </a:lnTo>
                  <a:close/>
                </a:path>
                <a:path w="373379" h="378460">
                  <a:moveTo>
                    <a:pt x="141570" y="64770"/>
                  </a:moveTo>
                  <a:lnTo>
                    <a:pt x="131011" y="68580"/>
                  </a:lnTo>
                  <a:lnTo>
                    <a:pt x="131011" y="80010"/>
                  </a:lnTo>
                  <a:lnTo>
                    <a:pt x="141570" y="74930"/>
                  </a:lnTo>
                  <a:lnTo>
                    <a:pt x="141570" y="64770"/>
                  </a:lnTo>
                  <a:close/>
                </a:path>
                <a:path w="373379" h="378460">
                  <a:moveTo>
                    <a:pt x="187639" y="58420"/>
                  </a:moveTo>
                  <a:lnTo>
                    <a:pt x="187639" y="69850"/>
                  </a:lnTo>
                  <a:lnTo>
                    <a:pt x="202036" y="74930"/>
                  </a:lnTo>
                  <a:lnTo>
                    <a:pt x="202036" y="63500"/>
                  </a:lnTo>
                  <a:lnTo>
                    <a:pt x="187639" y="58420"/>
                  </a:lnTo>
                  <a:close/>
                </a:path>
                <a:path w="373379" h="378460">
                  <a:moveTo>
                    <a:pt x="155487" y="58420"/>
                  </a:moveTo>
                  <a:lnTo>
                    <a:pt x="146368" y="62230"/>
                  </a:lnTo>
                  <a:lnTo>
                    <a:pt x="146368" y="72390"/>
                  </a:lnTo>
                  <a:lnTo>
                    <a:pt x="155487" y="69850"/>
                  </a:lnTo>
                  <a:lnTo>
                    <a:pt x="155487" y="58420"/>
                  </a:lnTo>
                  <a:close/>
                </a:path>
                <a:path w="373379" h="378460">
                  <a:moveTo>
                    <a:pt x="204493" y="16510"/>
                  </a:moveTo>
                  <a:lnTo>
                    <a:pt x="173723" y="16510"/>
                  </a:lnTo>
                  <a:lnTo>
                    <a:pt x="217393" y="35560"/>
                  </a:lnTo>
                  <a:lnTo>
                    <a:pt x="217393" y="43180"/>
                  </a:lnTo>
                  <a:lnTo>
                    <a:pt x="229391" y="43180"/>
                  </a:lnTo>
                  <a:lnTo>
                    <a:pt x="229391" y="26670"/>
                  </a:lnTo>
                  <a:lnTo>
                    <a:pt x="226032" y="25400"/>
                  </a:lnTo>
                  <a:lnTo>
                    <a:pt x="204493" y="1651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3270585" y="2142764"/>
              <a:ext cx="85725" cy="643255"/>
            </a:xfrm>
            <a:custGeom>
              <a:avLst/>
              <a:gdLst/>
              <a:ahLst/>
              <a:cxnLst/>
              <a:rect l="l" t="t" r="r" b="b"/>
              <a:pathLst>
                <a:path w="85725" h="643255">
                  <a:moveTo>
                    <a:pt x="0" y="557107"/>
                  </a:moveTo>
                  <a:lnTo>
                    <a:pt x="42787" y="642870"/>
                  </a:lnTo>
                  <a:lnTo>
                    <a:pt x="78577" y="571445"/>
                  </a:lnTo>
                  <a:lnTo>
                    <a:pt x="28563" y="571419"/>
                  </a:lnTo>
                  <a:lnTo>
                    <a:pt x="28576" y="557132"/>
                  </a:lnTo>
                  <a:lnTo>
                    <a:pt x="0" y="557107"/>
                  </a:lnTo>
                  <a:close/>
                </a:path>
                <a:path w="85725" h="643255">
                  <a:moveTo>
                    <a:pt x="28576" y="557132"/>
                  </a:moveTo>
                  <a:lnTo>
                    <a:pt x="28563" y="571419"/>
                  </a:lnTo>
                  <a:lnTo>
                    <a:pt x="57138" y="571445"/>
                  </a:lnTo>
                  <a:lnTo>
                    <a:pt x="57151" y="557157"/>
                  </a:lnTo>
                  <a:lnTo>
                    <a:pt x="28576" y="557132"/>
                  </a:lnTo>
                  <a:close/>
                </a:path>
                <a:path w="85725" h="643255">
                  <a:moveTo>
                    <a:pt x="57151" y="557157"/>
                  </a:moveTo>
                  <a:lnTo>
                    <a:pt x="57138" y="571445"/>
                  </a:lnTo>
                  <a:lnTo>
                    <a:pt x="78577" y="571445"/>
                  </a:lnTo>
                  <a:lnTo>
                    <a:pt x="85725" y="557182"/>
                  </a:lnTo>
                  <a:lnTo>
                    <a:pt x="57151" y="557157"/>
                  </a:lnTo>
                  <a:close/>
                </a:path>
                <a:path w="85725" h="643255">
                  <a:moveTo>
                    <a:pt x="29066" y="0"/>
                  </a:moveTo>
                  <a:lnTo>
                    <a:pt x="28576" y="557132"/>
                  </a:lnTo>
                  <a:lnTo>
                    <a:pt x="57151" y="557157"/>
                  </a:lnTo>
                  <a:lnTo>
                    <a:pt x="57641" y="25"/>
                  </a:lnTo>
                  <a:lnTo>
                    <a:pt x="290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3206205" y="2332299"/>
              <a:ext cx="222559" cy="2225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2448384" y="3226310"/>
            <a:ext cx="1720214" cy="374015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20320" rIns="0" bIns="0" rtlCol="0">
            <a:spAutoFit/>
          </a:bodyPr>
          <a:lstStyle/>
          <a:p>
            <a:pPr marL="539115" marR="216535" indent="-315595">
              <a:lnSpc>
                <a:spcPct val="100000"/>
              </a:lnSpc>
              <a:spcBef>
                <a:spcPts val="160"/>
              </a:spcBef>
            </a:pPr>
            <a:r>
              <a:rPr sz="1000" b="1" spc="-5" dirty="0">
                <a:latin typeface="Calibri"/>
                <a:cs typeface="Calibri"/>
              </a:rPr>
              <a:t>Региональный сегмент  ЕГИСЗ.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ЭМК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2443097" y="4605169"/>
            <a:ext cx="1732280" cy="374015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19685" rIns="0" bIns="0" rtlCol="0">
            <a:spAutoFit/>
          </a:bodyPr>
          <a:lstStyle/>
          <a:p>
            <a:pPr marL="351155" marR="95250" indent="-278130">
              <a:lnSpc>
                <a:spcPct val="100000"/>
              </a:lnSpc>
              <a:spcBef>
                <a:spcPts val="155"/>
              </a:spcBef>
            </a:pPr>
            <a:r>
              <a:rPr sz="1000" b="1" spc="-5" dirty="0">
                <a:latin typeface="Calibri"/>
                <a:cs typeface="Calibri"/>
              </a:rPr>
              <a:t>Региональная медицинская  Организация</a:t>
            </a:r>
            <a:r>
              <a:rPr sz="1000" b="1" spc="-1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(МО)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25690" y="1320305"/>
            <a:ext cx="373380" cy="378460"/>
          </a:xfrm>
          <a:custGeom>
            <a:avLst/>
            <a:gdLst/>
            <a:ahLst/>
            <a:cxnLst/>
            <a:rect l="l" t="t" r="r" b="b"/>
            <a:pathLst>
              <a:path w="373379" h="378460">
                <a:moveTo>
                  <a:pt x="373360" y="358885"/>
                </a:moveTo>
                <a:lnTo>
                  <a:pt x="0" y="358885"/>
                </a:lnTo>
                <a:lnTo>
                  <a:pt x="0" y="377991"/>
                </a:lnTo>
                <a:lnTo>
                  <a:pt x="373360" y="377991"/>
                </a:lnTo>
                <a:lnTo>
                  <a:pt x="373360" y="358885"/>
                </a:lnTo>
                <a:close/>
              </a:path>
              <a:path w="373379" h="378460">
                <a:moveTo>
                  <a:pt x="167005" y="0"/>
                </a:moveTo>
                <a:lnTo>
                  <a:pt x="161245" y="3810"/>
                </a:lnTo>
                <a:lnTo>
                  <a:pt x="121894" y="25400"/>
                </a:lnTo>
                <a:lnTo>
                  <a:pt x="119014" y="26670"/>
                </a:lnTo>
                <a:lnTo>
                  <a:pt x="119014" y="45720"/>
                </a:lnTo>
                <a:lnTo>
                  <a:pt x="91660" y="57150"/>
                </a:lnTo>
                <a:lnTo>
                  <a:pt x="87821" y="58420"/>
                </a:lnTo>
                <a:lnTo>
                  <a:pt x="87821" y="240030"/>
                </a:lnTo>
                <a:lnTo>
                  <a:pt x="40311" y="248920"/>
                </a:lnTo>
                <a:lnTo>
                  <a:pt x="35511" y="248920"/>
                </a:lnTo>
                <a:lnTo>
                  <a:pt x="35511" y="337820"/>
                </a:lnTo>
                <a:lnTo>
                  <a:pt x="47509" y="337820"/>
                </a:lnTo>
                <a:lnTo>
                  <a:pt x="47509" y="259080"/>
                </a:lnTo>
                <a:lnTo>
                  <a:pt x="161245" y="238760"/>
                </a:lnTo>
                <a:lnTo>
                  <a:pt x="263058" y="238760"/>
                </a:lnTo>
                <a:lnTo>
                  <a:pt x="254124" y="237490"/>
                </a:lnTo>
                <a:lnTo>
                  <a:pt x="99818" y="237490"/>
                </a:lnTo>
                <a:lnTo>
                  <a:pt x="99818" y="66040"/>
                </a:lnTo>
                <a:lnTo>
                  <a:pt x="161245" y="40640"/>
                </a:lnTo>
                <a:lnTo>
                  <a:pt x="131011" y="40640"/>
                </a:lnTo>
                <a:lnTo>
                  <a:pt x="131011" y="34290"/>
                </a:lnTo>
                <a:lnTo>
                  <a:pt x="161245" y="17780"/>
                </a:lnTo>
                <a:lnTo>
                  <a:pt x="173723" y="17780"/>
                </a:lnTo>
                <a:lnTo>
                  <a:pt x="173723" y="16510"/>
                </a:lnTo>
                <a:lnTo>
                  <a:pt x="204493" y="16510"/>
                </a:lnTo>
                <a:lnTo>
                  <a:pt x="173723" y="3810"/>
                </a:lnTo>
                <a:lnTo>
                  <a:pt x="167005" y="0"/>
                </a:lnTo>
                <a:close/>
              </a:path>
              <a:path w="373379" h="378460">
                <a:moveTo>
                  <a:pt x="173723" y="238760"/>
                </a:moveTo>
                <a:lnTo>
                  <a:pt x="161245" y="238760"/>
                </a:lnTo>
                <a:lnTo>
                  <a:pt x="161245" y="337820"/>
                </a:lnTo>
                <a:lnTo>
                  <a:pt x="173723" y="337820"/>
                </a:lnTo>
                <a:lnTo>
                  <a:pt x="173723" y="238760"/>
                </a:lnTo>
                <a:close/>
              </a:path>
              <a:path w="373379" h="378460">
                <a:moveTo>
                  <a:pt x="263058" y="238760"/>
                </a:moveTo>
                <a:lnTo>
                  <a:pt x="173723" y="238760"/>
                </a:lnTo>
                <a:lnTo>
                  <a:pt x="325371" y="260350"/>
                </a:lnTo>
                <a:lnTo>
                  <a:pt x="325371" y="337820"/>
                </a:lnTo>
                <a:lnTo>
                  <a:pt x="337367" y="337820"/>
                </a:lnTo>
                <a:lnTo>
                  <a:pt x="337367" y="248920"/>
                </a:lnTo>
                <a:lnTo>
                  <a:pt x="332569" y="248920"/>
                </a:lnTo>
                <a:lnTo>
                  <a:pt x="302336" y="243840"/>
                </a:lnTo>
                <a:lnTo>
                  <a:pt x="302336" y="242570"/>
                </a:lnTo>
                <a:lnTo>
                  <a:pt x="289858" y="242570"/>
                </a:lnTo>
                <a:lnTo>
                  <a:pt x="263058" y="238760"/>
                </a:lnTo>
                <a:close/>
              </a:path>
              <a:path w="373379" h="378460">
                <a:moveTo>
                  <a:pt x="152128" y="316230"/>
                </a:moveTo>
                <a:lnTo>
                  <a:pt x="122853" y="316230"/>
                </a:lnTo>
                <a:lnTo>
                  <a:pt x="96939" y="317500"/>
                </a:lnTo>
                <a:lnTo>
                  <a:pt x="51348" y="317500"/>
                </a:lnTo>
                <a:lnTo>
                  <a:pt x="51348" y="328930"/>
                </a:lnTo>
                <a:lnTo>
                  <a:pt x="152128" y="328930"/>
                </a:lnTo>
                <a:lnTo>
                  <a:pt x="152128" y="316230"/>
                </a:lnTo>
                <a:close/>
              </a:path>
              <a:path w="373379" h="378460">
                <a:moveTo>
                  <a:pt x="225552" y="316230"/>
                </a:moveTo>
                <a:lnTo>
                  <a:pt x="187639" y="316230"/>
                </a:lnTo>
                <a:lnTo>
                  <a:pt x="187639" y="328930"/>
                </a:lnTo>
                <a:lnTo>
                  <a:pt x="319612" y="328930"/>
                </a:lnTo>
                <a:lnTo>
                  <a:pt x="319612" y="317500"/>
                </a:lnTo>
                <a:lnTo>
                  <a:pt x="260584" y="317500"/>
                </a:lnTo>
                <a:lnTo>
                  <a:pt x="225552" y="316230"/>
                </a:lnTo>
                <a:close/>
              </a:path>
              <a:path w="373379" h="378460">
                <a:moveTo>
                  <a:pt x="152128" y="289560"/>
                </a:moveTo>
                <a:lnTo>
                  <a:pt x="122853" y="292100"/>
                </a:lnTo>
                <a:lnTo>
                  <a:pt x="96939" y="294640"/>
                </a:lnTo>
                <a:lnTo>
                  <a:pt x="51348" y="297180"/>
                </a:lnTo>
                <a:lnTo>
                  <a:pt x="51348" y="307340"/>
                </a:lnTo>
                <a:lnTo>
                  <a:pt x="73423" y="307340"/>
                </a:lnTo>
                <a:lnTo>
                  <a:pt x="152128" y="303530"/>
                </a:lnTo>
                <a:lnTo>
                  <a:pt x="152128" y="289560"/>
                </a:lnTo>
                <a:close/>
              </a:path>
              <a:path w="373379" h="378460">
                <a:moveTo>
                  <a:pt x="187639" y="289560"/>
                </a:moveTo>
                <a:lnTo>
                  <a:pt x="187639" y="303530"/>
                </a:lnTo>
                <a:lnTo>
                  <a:pt x="290818" y="307340"/>
                </a:lnTo>
                <a:lnTo>
                  <a:pt x="319612" y="307340"/>
                </a:lnTo>
                <a:lnTo>
                  <a:pt x="319612" y="297180"/>
                </a:lnTo>
                <a:lnTo>
                  <a:pt x="260584" y="294640"/>
                </a:lnTo>
                <a:lnTo>
                  <a:pt x="187639" y="289560"/>
                </a:lnTo>
                <a:close/>
              </a:path>
              <a:path w="373379" h="378460">
                <a:moveTo>
                  <a:pt x="152128" y="264160"/>
                </a:moveTo>
                <a:lnTo>
                  <a:pt x="122853" y="266700"/>
                </a:lnTo>
                <a:lnTo>
                  <a:pt x="96939" y="270510"/>
                </a:lnTo>
                <a:lnTo>
                  <a:pt x="51348" y="275590"/>
                </a:lnTo>
                <a:lnTo>
                  <a:pt x="51348" y="287020"/>
                </a:lnTo>
                <a:lnTo>
                  <a:pt x="96939" y="281940"/>
                </a:lnTo>
                <a:lnTo>
                  <a:pt x="122853" y="279400"/>
                </a:lnTo>
                <a:lnTo>
                  <a:pt x="152128" y="276860"/>
                </a:lnTo>
                <a:lnTo>
                  <a:pt x="152128" y="264160"/>
                </a:lnTo>
                <a:close/>
              </a:path>
              <a:path w="373379" h="378460">
                <a:moveTo>
                  <a:pt x="187639" y="264160"/>
                </a:moveTo>
                <a:lnTo>
                  <a:pt x="187639" y="276860"/>
                </a:lnTo>
                <a:lnTo>
                  <a:pt x="260584" y="281940"/>
                </a:lnTo>
                <a:lnTo>
                  <a:pt x="319612" y="287020"/>
                </a:lnTo>
                <a:lnTo>
                  <a:pt x="319612" y="275590"/>
                </a:lnTo>
                <a:lnTo>
                  <a:pt x="260584" y="270510"/>
                </a:lnTo>
                <a:lnTo>
                  <a:pt x="225552" y="266700"/>
                </a:lnTo>
                <a:lnTo>
                  <a:pt x="187639" y="264160"/>
                </a:lnTo>
                <a:close/>
              </a:path>
              <a:path w="373379" h="378460">
                <a:moveTo>
                  <a:pt x="173723" y="17780"/>
                </a:moveTo>
                <a:lnTo>
                  <a:pt x="161245" y="17780"/>
                </a:lnTo>
                <a:lnTo>
                  <a:pt x="161245" y="27940"/>
                </a:lnTo>
                <a:lnTo>
                  <a:pt x="131011" y="40640"/>
                </a:lnTo>
                <a:lnTo>
                  <a:pt x="173723" y="40640"/>
                </a:lnTo>
                <a:lnTo>
                  <a:pt x="289858" y="81280"/>
                </a:lnTo>
                <a:lnTo>
                  <a:pt x="289858" y="242570"/>
                </a:lnTo>
                <a:lnTo>
                  <a:pt x="302336" y="242570"/>
                </a:lnTo>
                <a:lnTo>
                  <a:pt x="302336" y="72390"/>
                </a:lnTo>
                <a:lnTo>
                  <a:pt x="298496" y="71120"/>
                </a:lnTo>
                <a:lnTo>
                  <a:pt x="229391" y="46990"/>
                </a:lnTo>
                <a:lnTo>
                  <a:pt x="229391" y="43180"/>
                </a:lnTo>
                <a:lnTo>
                  <a:pt x="217393" y="43180"/>
                </a:lnTo>
                <a:lnTo>
                  <a:pt x="173723" y="27940"/>
                </a:lnTo>
                <a:lnTo>
                  <a:pt x="173723" y="17780"/>
                </a:lnTo>
                <a:close/>
              </a:path>
              <a:path w="373379" h="378460">
                <a:moveTo>
                  <a:pt x="173723" y="40640"/>
                </a:moveTo>
                <a:lnTo>
                  <a:pt x="161245" y="40640"/>
                </a:lnTo>
                <a:lnTo>
                  <a:pt x="161245" y="226060"/>
                </a:lnTo>
                <a:lnTo>
                  <a:pt x="99818" y="237490"/>
                </a:lnTo>
                <a:lnTo>
                  <a:pt x="254124" y="237490"/>
                </a:lnTo>
                <a:lnTo>
                  <a:pt x="173723" y="226060"/>
                </a:lnTo>
                <a:lnTo>
                  <a:pt x="173723" y="40640"/>
                </a:lnTo>
                <a:close/>
              </a:path>
              <a:path w="373379" h="378460">
                <a:moveTo>
                  <a:pt x="275461" y="220980"/>
                </a:moveTo>
                <a:lnTo>
                  <a:pt x="275461" y="231140"/>
                </a:lnTo>
                <a:lnTo>
                  <a:pt x="285059" y="231140"/>
                </a:lnTo>
                <a:lnTo>
                  <a:pt x="285059" y="222250"/>
                </a:lnTo>
                <a:lnTo>
                  <a:pt x="275461" y="220980"/>
                </a:lnTo>
                <a:close/>
              </a:path>
              <a:path w="373379" h="378460">
                <a:moveTo>
                  <a:pt x="255305" y="218440"/>
                </a:moveTo>
                <a:lnTo>
                  <a:pt x="255305" y="227330"/>
                </a:lnTo>
                <a:lnTo>
                  <a:pt x="268263" y="229870"/>
                </a:lnTo>
                <a:lnTo>
                  <a:pt x="268263" y="219710"/>
                </a:lnTo>
                <a:lnTo>
                  <a:pt x="255305" y="218440"/>
                </a:lnTo>
                <a:close/>
              </a:path>
              <a:path w="373379" h="378460">
                <a:moveTo>
                  <a:pt x="110855" y="215900"/>
                </a:moveTo>
                <a:lnTo>
                  <a:pt x="107017" y="218440"/>
                </a:lnTo>
                <a:lnTo>
                  <a:pt x="102218" y="218440"/>
                </a:lnTo>
                <a:lnTo>
                  <a:pt x="102218" y="228600"/>
                </a:lnTo>
                <a:lnTo>
                  <a:pt x="110855" y="227330"/>
                </a:lnTo>
                <a:lnTo>
                  <a:pt x="110855" y="215900"/>
                </a:lnTo>
                <a:close/>
              </a:path>
              <a:path w="373379" h="378460">
                <a:moveTo>
                  <a:pt x="126212" y="213360"/>
                </a:moveTo>
                <a:lnTo>
                  <a:pt x="121414" y="214630"/>
                </a:lnTo>
                <a:lnTo>
                  <a:pt x="119974" y="214630"/>
                </a:lnTo>
                <a:lnTo>
                  <a:pt x="117575" y="215900"/>
                </a:lnTo>
                <a:lnTo>
                  <a:pt x="116135" y="215900"/>
                </a:lnTo>
                <a:lnTo>
                  <a:pt x="116135" y="226060"/>
                </a:lnTo>
                <a:lnTo>
                  <a:pt x="117575" y="226060"/>
                </a:lnTo>
                <a:lnTo>
                  <a:pt x="119974" y="224790"/>
                </a:lnTo>
                <a:lnTo>
                  <a:pt x="126212" y="224790"/>
                </a:lnTo>
                <a:lnTo>
                  <a:pt x="126212" y="213360"/>
                </a:lnTo>
                <a:close/>
              </a:path>
              <a:path w="373379" h="378460">
                <a:moveTo>
                  <a:pt x="239468" y="214630"/>
                </a:moveTo>
                <a:lnTo>
                  <a:pt x="232750" y="214630"/>
                </a:lnTo>
                <a:lnTo>
                  <a:pt x="232750" y="224790"/>
                </a:lnTo>
                <a:lnTo>
                  <a:pt x="239468" y="224790"/>
                </a:lnTo>
                <a:lnTo>
                  <a:pt x="248107" y="226060"/>
                </a:lnTo>
                <a:lnTo>
                  <a:pt x="248107" y="215900"/>
                </a:lnTo>
                <a:lnTo>
                  <a:pt x="239468" y="214630"/>
                </a:lnTo>
                <a:close/>
              </a:path>
              <a:path w="373379" h="378460">
                <a:moveTo>
                  <a:pt x="141569" y="209550"/>
                </a:moveTo>
                <a:lnTo>
                  <a:pt x="131011" y="212090"/>
                </a:lnTo>
                <a:lnTo>
                  <a:pt x="131011" y="223520"/>
                </a:lnTo>
                <a:lnTo>
                  <a:pt x="141569" y="220980"/>
                </a:lnTo>
                <a:lnTo>
                  <a:pt x="141569" y="209550"/>
                </a:lnTo>
                <a:close/>
              </a:path>
              <a:path w="373379" h="378460">
                <a:moveTo>
                  <a:pt x="209715" y="210820"/>
                </a:moveTo>
                <a:lnTo>
                  <a:pt x="209715" y="220980"/>
                </a:lnTo>
                <a:lnTo>
                  <a:pt x="225552" y="223520"/>
                </a:lnTo>
                <a:lnTo>
                  <a:pt x="225552" y="213360"/>
                </a:lnTo>
                <a:lnTo>
                  <a:pt x="209715" y="210820"/>
                </a:lnTo>
                <a:close/>
              </a:path>
              <a:path w="373379" h="378460">
                <a:moveTo>
                  <a:pt x="155487" y="208280"/>
                </a:moveTo>
                <a:lnTo>
                  <a:pt x="146368" y="209550"/>
                </a:lnTo>
                <a:lnTo>
                  <a:pt x="146368" y="219710"/>
                </a:lnTo>
                <a:lnTo>
                  <a:pt x="155487" y="218440"/>
                </a:lnTo>
                <a:lnTo>
                  <a:pt x="155487" y="208280"/>
                </a:lnTo>
                <a:close/>
              </a:path>
              <a:path w="373379" h="378460">
                <a:moveTo>
                  <a:pt x="187639" y="208280"/>
                </a:moveTo>
                <a:lnTo>
                  <a:pt x="187639" y="218440"/>
                </a:lnTo>
                <a:lnTo>
                  <a:pt x="202036" y="219710"/>
                </a:lnTo>
                <a:lnTo>
                  <a:pt x="202036" y="209550"/>
                </a:lnTo>
                <a:lnTo>
                  <a:pt x="187639" y="208280"/>
                </a:lnTo>
                <a:close/>
              </a:path>
              <a:path w="373379" h="378460">
                <a:moveTo>
                  <a:pt x="275461" y="201930"/>
                </a:moveTo>
                <a:lnTo>
                  <a:pt x="275461" y="210820"/>
                </a:lnTo>
                <a:lnTo>
                  <a:pt x="285059" y="213360"/>
                </a:lnTo>
                <a:lnTo>
                  <a:pt x="285059" y="203200"/>
                </a:lnTo>
                <a:lnTo>
                  <a:pt x="275461" y="201930"/>
                </a:lnTo>
                <a:close/>
              </a:path>
              <a:path w="373379" h="378460">
                <a:moveTo>
                  <a:pt x="255305" y="198120"/>
                </a:moveTo>
                <a:lnTo>
                  <a:pt x="255305" y="208280"/>
                </a:lnTo>
                <a:lnTo>
                  <a:pt x="268263" y="209550"/>
                </a:lnTo>
                <a:lnTo>
                  <a:pt x="268263" y="200660"/>
                </a:lnTo>
                <a:lnTo>
                  <a:pt x="255305" y="198120"/>
                </a:lnTo>
                <a:close/>
              </a:path>
              <a:path w="373379" h="378460">
                <a:moveTo>
                  <a:pt x="110855" y="196850"/>
                </a:moveTo>
                <a:lnTo>
                  <a:pt x="102218" y="199390"/>
                </a:lnTo>
                <a:lnTo>
                  <a:pt x="102218" y="208280"/>
                </a:lnTo>
                <a:lnTo>
                  <a:pt x="107017" y="208280"/>
                </a:lnTo>
                <a:lnTo>
                  <a:pt x="110855" y="207010"/>
                </a:lnTo>
                <a:lnTo>
                  <a:pt x="110855" y="196850"/>
                </a:lnTo>
                <a:close/>
              </a:path>
              <a:path w="373379" h="378460">
                <a:moveTo>
                  <a:pt x="232750" y="194310"/>
                </a:moveTo>
                <a:lnTo>
                  <a:pt x="232750" y="203200"/>
                </a:lnTo>
                <a:lnTo>
                  <a:pt x="239468" y="205740"/>
                </a:lnTo>
                <a:lnTo>
                  <a:pt x="248107" y="207010"/>
                </a:lnTo>
                <a:lnTo>
                  <a:pt x="248107" y="196850"/>
                </a:lnTo>
                <a:lnTo>
                  <a:pt x="239468" y="195580"/>
                </a:lnTo>
                <a:lnTo>
                  <a:pt x="232750" y="194310"/>
                </a:lnTo>
                <a:close/>
              </a:path>
              <a:path w="373379" h="378460">
                <a:moveTo>
                  <a:pt x="126212" y="193040"/>
                </a:moveTo>
                <a:lnTo>
                  <a:pt x="123813" y="193040"/>
                </a:lnTo>
                <a:lnTo>
                  <a:pt x="121414" y="194310"/>
                </a:lnTo>
                <a:lnTo>
                  <a:pt x="119974" y="194310"/>
                </a:lnTo>
                <a:lnTo>
                  <a:pt x="117575" y="195580"/>
                </a:lnTo>
                <a:lnTo>
                  <a:pt x="116135" y="195580"/>
                </a:lnTo>
                <a:lnTo>
                  <a:pt x="116135" y="205740"/>
                </a:lnTo>
                <a:lnTo>
                  <a:pt x="117575" y="204470"/>
                </a:lnTo>
                <a:lnTo>
                  <a:pt x="121414" y="204470"/>
                </a:lnTo>
                <a:lnTo>
                  <a:pt x="126212" y="203200"/>
                </a:lnTo>
                <a:lnTo>
                  <a:pt x="126212" y="193040"/>
                </a:lnTo>
                <a:close/>
              </a:path>
              <a:path w="373379" h="378460">
                <a:moveTo>
                  <a:pt x="209715" y="190500"/>
                </a:moveTo>
                <a:lnTo>
                  <a:pt x="209715" y="200660"/>
                </a:lnTo>
                <a:lnTo>
                  <a:pt x="225552" y="203200"/>
                </a:lnTo>
                <a:lnTo>
                  <a:pt x="225552" y="193040"/>
                </a:lnTo>
                <a:lnTo>
                  <a:pt x="209715" y="190500"/>
                </a:lnTo>
                <a:close/>
              </a:path>
              <a:path w="373379" h="378460">
                <a:moveTo>
                  <a:pt x="141569" y="189230"/>
                </a:moveTo>
                <a:lnTo>
                  <a:pt x="131011" y="191770"/>
                </a:lnTo>
                <a:lnTo>
                  <a:pt x="131011" y="201930"/>
                </a:lnTo>
                <a:lnTo>
                  <a:pt x="141569" y="199390"/>
                </a:lnTo>
                <a:lnTo>
                  <a:pt x="141569" y="189230"/>
                </a:lnTo>
                <a:close/>
              </a:path>
              <a:path w="373379" h="378460">
                <a:moveTo>
                  <a:pt x="187639" y="185420"/>
                </a:moveTo>
                <a:lnTo>
                  <a:pt x="187639" y="196850"/>
                </a:lnTo>
                <a:lnTo>
                  <a:pt x="202036" y="199390"/>
                </a:lnTo>
                <a:lnTo>
                  <a:pt x="202036" y="187960"/>
                </a:lnTo>
                <a:lnTo>
                  <a:pt x="187639" y="185420"/>
                </a:lnTo>
                <a:close/>
              </a:path>
              <a:path w="373379" h="378460">
                <a:moveTo>
                  <a:pt x="155487" y="185420"/>
                </a:moveTo>
                <a:lnTo>
                  <a:pt x="146368" y="187960"/>
                </a:lnTo>
                <a:lnTo>
                  <a:pt x="146368" y="198120"/>
                </a:lnTo>
                <a:lnTo>
                  <a:pt x="155487" y="196850"/>
                </a:lnTo>
                <a:lnTo>
                  <a:pt x="155487" y="185420"/>
                </a:lnTo>
                <a:close/>
              </a:path>
              <a:path w="373379" h="378460">
                <a:moveTo>
                  <a:pt x="275461" y="182880"/>
                </a:moveTo>
                <a:lnTo>
                  <a:pt x="275461" y="193040"/>
                </a:lnTo>
                <a:lnTo>
                  <a:pt x="285059" y="194310"/>
                </a:lnTo>
                <a:lnTo>
                  <a:pt x="285059" y="185420"/>
                </a:lnTo>
                <a:lnTo>
                  <a:pt x="275461" y="182880"/>
                </a:lnTo>
                <a:close/>
              </a:path>
              <a:path w="373379" h="378460">
                <a:moveTo>
                  <a:pt x="255305" y="179070"/>
                </a:moveTo>
                <a:lnTo>
                  <a:pt x="255305" y="187960"/>
                </a:lnTo>
                <a:lnTo>
                  <a:pt x="268263" y="190500"/>
                </a:lnTo>
                <a:lnTo>
                  <a:pt x="268263" y="181610"/>
                </a:lnTo>
                <a:lnTo>
                  <a:pt x="255305" y="179070"/>
                </a:lnTo>
                <a:close/>
              </a:path>
              <a:path w="373379" h="378460">
                <a:moveTo>
                  <a:pt x="110855" y="176530"/>
                </a:moveTo>
                <a:lnTo>
                  <a:pt x="102218" y="179070"/>
                </a:lnTo>
                <a:lnTo>
                  <a:pt x="102218" y="189230"/>
                </a:lnTo>
                <a:lnTo>
                  <a:pt x="107017" y="187960"/>
                </a:lnTo>
                <a:lnTo>
                  <a:pt x="110855" y="186690"/>
                </a:lnTo>
                <a:lnTo>
                  <a:pt x="110855" y="176530"/>
                </a:lnTo>
                <a:close/>
              </a:path>
              <a:path w="373379" h="378460">
                <a:moveTo>
                  <a:pt x="232750" y="173990"/>
                </a:moveTo>
                <a:lnTo>
                  <a:pt x="232750" y="184150"/>
                </a:lnTo>
                <a:lnTo>
                  <a:pt x="239468" y="185420"/>
                </a:lnTo>
                <a:lnTo>
                  <a:pt x="248107" y="186690"/>
                </a:lnTo>
                <a:lnTo>
                  <a:pt x="248107" y="177800"/>
                </a:lnTo>
                <a:lnTo>
                  <a:pt x="239468" y="175260"/>
                </a:lnTo>
                <a:lnTo>
                  <a:pt x="232750" y="173990"/>
                </a:lnTo>
                <a:close/>
              </a:path>
              <a:path w="373379" h="378460">
                <a:moveTo>
                  <a:pt x="126212" y="172720"/>
                </a:moveTo>
                <a:lnTo>
                  <a:pt x="121414" y="173990"/>
                </a:lnTo>
                <a:lnTo>
                  <a:pt x="119014" y="175260"/>
                </a:lnTo>
                <a:lnTo>
                  <a:pt x="116135" y="175260"/>
                </a:lnTo>
                <a:lnTo>
                  <a:pt x="116135" y="185420"/>
                </a:lnTo>
                <a:lnTo>
                  <a:pt x="119014" y="185420"/>
                </a:lnTo>
                <a:lnTo>
                  <a:pt x="121414" y="184150"/>
                </a:lnTo>
                <a:lnTo>
                  <a:pt x="126212" y="182880"/>
                </a:lnTo>
                <a:lnTo>
                  <a:pt x="126212" y="172720"/>
                </a:lnTo>
                <a:close/>
              </a:path>
              <a:path w="373379" h="378460">
                <a:moveTo>
                  <a:pt x="141569" y="168910"/>
                </a:moveTo>
                <a:lnTo>
                  <a:pt x="131011" y="171450"/>
                </a:lnTo>
                <a:lnTo>
                  <a:pt x="131011" y="181610"/>
                </a:lnTo>
                <a:lnTo>
                  <a:pt x="141569" y="179070"/>
                </a:lnTo>
                <a:lnTo>
                  <a:pt x="141569" y="168910"/>
                </a:lnTo>
                <a:close/>
              </a:path>
              <a:path w="373379" h="378460">
                <a:moveTo>
                  <a:pt x="209715" y="168910"/>
                </a:moveTo>
                <a:lnTo>
                  <a:pt x="209715" y="180340"/>
                </a:lnTo>
                <a:lnTo>
                  <a:pt x="225552" y="181610"/>
                </a:lnTo>
                <a:lnTo>
                  <a:pt x="225552" y="172720"/>
                </a:lnTo>
                <a:lnTo>
                  <a:pt x="209715" y="168910"/>
                </a:lnTo>
                <a:close/>
              </a:path>
              <a:path w="373379" h="378460">
                <a:moveTo>
                  <a:pt x="155487" y="163830"/>
                </a:moveTo>
                <a:lnTo>
                  <a:pt x="146368" y="166370"/>
                </a:lnTo>
                <a:lnTo>
                  <a:pt x="146368" y="177800"/>
                </a:lnTo>
                <a:lnTo>
                  <a:pt x="155487" y="175260"/>
                </a:lnTo>
                <a:lnTo>
                  <a:pt x="155487" y="163830"/>
                </a:lnTo>
                <a:close/>
              </a:path>
              <a:path w="373379" h="378460">
                <a:moveTo>
                  <a:pt x="187639" y="163830"/>
                </a:moveTo>
                <a:lnTo>
                  <a:pt x="187639" y="175260"/>
                </a:lnTo>
                <a:lnTo>
                  <a:pt x="202036" y="177800"/>
                </a:lnTo>
                <a:lnTo>
                  <a:pt x="202036" y="167640"/>
                </a:lnTo>
                <a:lnTo>
                  <a:pt x="187639" y="163830"/>
                </a:lnTo>
                <a:close/>
              </a:path>
              <a:path w="373379" h="378460">
                <a:moveTo>
                  <a:pt x="275461" y="165100"/>
                </a:moveTo>
                <a:lnTo>
                  <a:pt x="275461" y="173990"/>
                </a:lnTo>
                <a:lnTo>
                  <a:pt x="285059" y="175260"/>
                </a:lnTo>
                <a:lnTo>
                  <a:pt x="285059" y="166370"/>
                </a:lnTo>
                <a:lnTo>
                  <a:pt x="275461" y="165100"/>
                </a:lnTo>
                <a:close/>
              </a:path>
              <a:path w="373379" h="378460">
                <a:moveTo>
                  <a:pt x="255305" y="160020"/>
                </a:moveTo>
                <a:lnTo>
                  <a:pt x="255305" y="168910"/>
                </a:lnTo>
                <a:lnTo>
                  <a:pt x="268263" y="172720"/>
                </a:lnTo>
                <a:lnTo>
                  <a:pt x="268263" y="162560"/>
                </a:lnTo>
                <a:lnTo>
                  <a:pt x="255305" y="160020"/>
                </a:lnTo>
                <a:close/>
              </a:path>
              <a:path w="373379" h="378460">
                <a:moveTo>
                  <a:pt x="110855" y="157480"/>
                </a:moveTo>
                <a:lnTo>
                  <a:pt x="107017" y="158750"/>
                </a:lnTo>
                <a:lnTo>
                  <a:pt x="102218" y="160020"/>
                </a:lnTo>
                <a:lnTo>
                  <a:pt x="102218" y="170180"/>
                </a:lnTo>
                <a:lnTo>
                  <a:pt x="107017" y="168910"/>
                </a:lnTo>
                <a:lnTo>
                  <a:pt x="110855" y="167640"/>
                </a:lnTo>
                <a:lnTo>
                  <a:pt x="110855" y="157480"/>
                </a:lnTo>
                <a:close/>
              </a:path>
              <a:path w="373379" h="378460">
                <a:moveTo>
                  <a:pt x="232750" y="154940"/>
                </a:moveTo>
                <a:lnTo>
                  <a:pt x="232750" y="163830"/>
                </a:lnTo>
                <a:lnTo>
                  <a:pt x="239468" y="166370"/>
                </a:lnTo>
                <a:lnTo>
                  <a:pt x="248107" y="167640"/>
                </a:lnTo>
                <a:lnTo>
                  <a:pt x="248107" y="157480"/>
                </a:lnTo>
                <a:lnTo>
                  <a:pt x="239468" y="156210"/>
                </a:lnTo>
                <a:lnTo>
                  <a:pt x="232750" y="154940"/>
                </a:lnTo>
                <a:close/>
              </a:path>
              <a:path w="373379" h="378460">
                <a:moveTo>
                  <a:pt x="126212" y="152400"/>
                </a:moveTo>
                <a:lnTo>
                  <a:pt x="121414" y="153670"/>
                </a:lnTo>
                <a:lnTo>
                  <a:pt x="119014" y="154940"/>
                </a:lnTo>
                <a:lnTo>
                  <a:pt x="116135" y="156210"/>
                </a:lnTo>
                <a:lnTo>
                  <a:pt x="116135" y="166370"/>
                </a:lnTo>
                <a:lnTo>
                  <a:pt x="119014" y="165100"/>
                </a:lnTo>
                <a:lnTo>
                  <a:pt x="121414" y="163830"/>
                </a:lnTo>
                <a:lnTo>
                  <a:pt x="126212" y="162560"/>
                </a:lnTo>
                <a:lnTo>
                  <a:pt x="126212" y="152400"/>
                </a:lnTo>
                <a:close/>
              </a:path>
              <a:path w="373379" h="378460">
                <a:moveTo>
                  <a:pt x="209715" y="148590"/>
                </a:moveTo>
                <a:lnTo>
                  <a:pt x="209715" y="158750"/>
                </a:lnTo>
                <a:lnTo>
                  <a:pt x="225552" y="162560"/>
                </a:lnTo>
                <a:lnTo>
                  <a:pt x="225552" y="152400"/>
                </a:lnTo>
                <a:lnTo>
                  <a:pt x="209715" y="148590"/>
                </a:lnTo>
                <a:close/>
              </a:path>
              <a:path w="373379" h="378460">
                <a:moveTo>
                  <a:pt x="141569" y="147320"/>
                </a:moveTo>
                <a:lnTo>
                  <a:pt x="136291" y="149860"/>
                </a:lnTo>
                <a:lnTo>
                  <a:pt x="131011" y="151130"/>
                </a:lnTo>
                <a:lnTo>
                  <a:pt x="131011" y="161290"/>
                </a:lnTo>
                <a:lnTo>
                  <a:pt x="141569" y="158750"/>
                </a:lnTo>
                <a:lnTo>
                  <a:pt x="141569" y="147320"/>
                </a:lnTo>
                <a:close/>
              </a:path>
              <a:path w="373379" h="378460">
                <a:moveTo>
                  <a:pt x="155487" y="143510"/>
                </a:moveTo>
                <a:lnTo>
                  <a:pt x="146368" y="146050"/>
                </a:lnTo>
                <a:lnTo>
                  <a:pt x="146368" y="157480"/>
                </a:lnTo>
                <a:lnTo>
                  <a:pt x="155487" y="154940"/>
                </a:lnTo>
                <a:lnTo>
                  <a:pt x="155487" y="143510"/>
                </a:lnTo>
                <a:close/>
              </a:path>
              <a:path w="373379" h="378460">
                <a:moveTo>
                  <a:pt x="187639" y="143510"/>
                </a:moveTo>
                <a:lnTo>
                  <a:pt x="187639" y="153670"/>
                </a:lnTo>
                <a:lnTo>
                  <a:pt x="202036" y="157480"/>
                </a:lnTo>
                <a:lnTo>
                  <a:pt x="202036" y="147320"/>
                </a:lnTo>
                <a:lnTo>
                  <a:pt x="187639" y="143510"/>
                </a:lnTo>
                <a:close/>
              </a:path>
              <a:path w="373379" h="378460">
                <a:moveTo>
                  <a:pt x="275461" y="146050"/>
                </a:moveTo>
                <a:lnTo>
                  <a:pt x="275461" y="154940"/>
                </a:lnTo>
                <a:lnTo>
                  <a:pt x="285059" y="157480"/>
                </a:lnTo>
                <a:lnTo>
                  <a:pt x="285059" y="147320"/>
                </a:lnTo>
                <a:lnTo>
                  <a:pt x="275461" y="146050"/>
                </a:lnTo>
                <a:close/>
              </a:path>
              <a:path w="373379" h="378460">
                <a:moveTo>
                  <a:pt x="255305" y="139700"/>
                </a:moveTo>
                <a:lnTo>
                  <a:pt x="255305" y="149860"/>
                </a:lnTo>
                <a:lnTo>
                  <a:pt x="268263" y="152400"/>
                </a:lnTo>
                <a:lnTo>
                  <a:pt x="268263" y="143510"/>
                </a:lnTo>
                <a:lnTo>
                  <a:pt x="255305" y="139700"/>
                </a:lnTo>
                <a:close/>
              </a:path>
              <a:path w="373379" h="378460">
                <a:moveTo>
                  <a:pt x="110855" y="137160"/>
                </a:moveTo>
                <a:lnTo>
                  <a:pt x="102218" y="139700"/>
                </a:lnTo>
                <a:lnTo>
                  <a:pt x="102218" y="149860"/>
                </a:lnTo>
                <a:lnTo>
                  <a:pt x="107017" y="147320"/>
                </a:lnTo>
                <a:lnTo>
                  <a:pt x="110855" y="147320"/>
                </a:lnTo>
                <a:lnTo>
                  <a:pt x="110855" y="137160"/>
                </a:lnTo>
                <a:close/>
              </a:path>
              <a:path w="373379" h="378460">
                <a:moveTo>
                  <a:pt x="232750" y="134620"/>
                </a:moveTo>
                <a:lnTo>
                  <a:pt x="232750" y="143510"/>
                </a:lnTo>
                <a:lnTo>
                  <a:pt x="239468" y="146050"/>
                </a:lnTo>
                <a:lnTo>
                  <a:pt x="248107" y="147320"/>
                </a:lnTo>
                <a:lnTo>
                  <a:pt x="248107" y="138430"/>
                </a:lnTo>
                <a:lnTo>
                  <a:pt x="239468" y="135890"/>
                </a:lnTo>
                <a:lnTo>
                  <a:pt x="232750" y="134620"/>
                </a:lnTo>
                <a:close/>
              </a:path>
              <a:path w="373379" h="378460">
                <a:moveTo>
                  <a:pt x="126212" y="132080"/>
                </a:moveTo>
                <a:lnTo>
                  <a:pt x="121414" y="133350"/>
                </a:lnTo>
                <a:lnTo>
                  <a:pt x="119014" y="134620"/>
                </a:lnTo>
                <a:lnTo>
                  <a:pt x="116135" y="134620"/>
                </a:lnTo>
                <a:lnTo>
                  <a:pt x="116135" y="146050"/>
                </a:lnTo>
                <a:lnTo>
                  <a:pt x="119014" y="144780"/>
                </a:lnTo>
                <a:lnTo>
                  <a:pt x="121414" y="143510"/>
                </a:lnTo>
                <a:lnTo>
                  <a:pt x="126212" y="142240"/>
                </a:lnTo>
                <a:lnTo>
                  <a:pt x="126212" y="132080"/>
                </a:lnTo>
                <a:close/>
              </a:path>
              <a:path w="373379" h="378460">
                <a:moveTo>
                  <a:pt x="209715" y="128270"/>
                </a:moveTo>
                <a:lnTo>
                  <a:pt x="209715" y="138430"/>
                </a:lnTo>
                <a:lnTo>
                  <a:pt x="225552" y="142240"/>
                </a:lnTo>
                <a:lnTo>
                  <a:pt x="225552" y="132080"/>
                </a:lnTo>
                <a:lnTo>
                  <a:pt x="209715" y="128270"/>
                </a:lnTo>
                <a:close/>
              </a:path>
              <a:path w="373379" h="378460">
                <a:moveTo>
                  <a:pt x="141569" y="127000"/>
                </a:moveTo>
                <a:lnTo>
                  <a:pt x="136291" y="128270"/>
                </a:lnTo>
                <a:lnTo>
                  <a:pt x="131011" y="130810"/>
                </a:lnTo>
                <a:lnTo>
                  <a:pt x="131011" y="140970"/>
                </a:lnTo>
                <a:lnTo>
                  <a:pt x="141569" y="137160"/>
                </a:lnTo>
                <a:lnTo>
                  <a:pt x="141569" y="127000"/>
                </a:lnTo>
                <a:close/>
              </a:path>
              <a:path w="373379" h="378460">
                <a:moveTo>
                  <a:pt x="275461" y="127000"/>
                </a:moveTo>
                <a:lnTo>
                  <a:pt x="275461" y="135890"/>
                </a:lnTo>
                <a:lnTo>
                  <a:pt x="285059" y="138430"/>
                </a:lnTo>
                <a:lnTo>
                  <a:pt x="285059" y="129540"/>
                </a:lnTo>
                <a:lnTo>
                  <a:pt x="275461" y="127000"/>
                </a:lnTo>
                <a:close/>
              </a:path>
              <a:path w="373379" h="378460">
                <a:moveTo>
                  <a:pt x="155487" y="121920"/>
                </a:moveTo>
                <a:lnTo>
                  <a:pt x="146368" y="124460"/>
                </a:lnTo>
                <a:lnTo>
                  <a:pt x="146368" y="135890"/>
                </a:lnTo>
                <a:lnTo>
                  <a:pt x="155487" y="132080"/>
                </a:lnTo>
                <a:lnTo>
                  <a:pt x="155487" y="121920"/>
                </a:lnTo>
                <a:close/>
              </a:path>
              <a:path w="373379" h="378460">
                <a:moveTo>
                  <a:pt x="187639" y="121920"/>
                </a:moveTo>
                <a:lnTo>
                  <a:pt x="187639" y="132080"/>
                </a:lnTo>
                <a:lnTo>
                  <a:pt x="202036" y="135890"/>
                </a:lnTo>
                <a:lnTo>
                  <a:pt x="202036" y="125730"/>
                </a:lnTo>
                <a:lnTo>
                  <a:pt x="187639" y="121920"/>
                </a:lnTo>
                <a:close/>
              </a:path>
              <a:path w="373379" h="378460">
                <a:moveTo>
                  <a:pt x="255305" y="120650"/>
                </a:moveTo>
                <a:lnTo>
                  <a:pt x="255305" y="130810"/>
                </a:lnTo>
                <a:lnTo>
                  <a:pt x="268263" y="134620"/>
                </a:lnTo>
                <a:lnTo>
                  <a:pt x="268263" y="124460"/>
                </a:lnTo>
                <a:lnTo>
                  <a:pt x="255305" y="120650"/>
                </a:lnTo>
                <a:close/>
              </a:path>
              <a:path w="373379" h="378460">
                <a:moveTo>
                  <a:pt x="110855" y="118110"/>
                </a:moveTo>
                <a:lnTo>
                  <a:pt x="102218" y="120650"/>
                </a:lnTo>
                <a:lnTo>
                  <a:pt x="102218" y="130810"/>
                </a:lnTo>
                <a:lnTo>
                  <a:pt x="110855" y="127000"/>
                </a:lnTo>
                <a:lnTo>
                  <a:pt x="110855" y="118110"/>
                </a:lnTo>
                <a:close/>
              </a:path>
              <a:path w="373379" h="378460">
                <a:moveTo>
                  <a:pt x="232750" y="114300"/>
                </a:moveTo>
                <a:lnTo>
                  <a:pt x="232750" y="124460"/>
                </a:lnTo>
                <a:lnTo>
                  <a:pt x="239468" y="125730"/>
                </a:lnTo>
                <a:lnTo>
                  <a:pt x="248107" y="128270"/>
                </a:lnTo>
                <a:lnTo>
                  <a:pt x="248107" y="118110"/>
                </a:lnTo>
                <a:lnTo>
                  <a:pt x="239468" y="116840"/>
                </a:lnTo>
                <a:lnTo>
                  <a:pt x="232750" y="114300"/>
                </a:lnTo>
                <a:close/>
              </a:path>
              <a:path w="373379" h="378460">
                <a:moveTo>
                  <a:pt x="126212" y="111760"/>
                </a:moveTo>
                <a:lnTo>
                  <a:pt x="121414" y="113030"/>
                </a:lnTo>
                <a:lnTo>
                  <a:pt x="119974" y="114300"/>
                </a:lnTo>
                <a:lnTo>
                  <a:pt x="117575" y="115570"/>
                </a:lnTo>
                <a:lnTo>
                  <a:pt x="116135" y="115570"/>
                </a:lnTo>
                <a:lnTo>
                  <a:pt x="116135" y="125730"/>
                </a:lnTo>
                <a:lnTo>
                  <a:pt x="117575" y="124460"/>
                </a:lnTo>
                <a:lnTo>
                  <a:pt x="119974" y="124460"/>
                </a:lnTo>
                <a:lnTo>
                  <a:pt x="121414" y="123190"/>
                </a:lnTo>
                <a:lnTo>
                  <a:pt x="126212" y="121920"/>
                </a:lnTo>
                <a:lnTo>
                  <a:pt x="126212" y="111760"/>
                </a:lnTo>
                <a:close/>
              </a:path>
              <a:path w="373379" h="378460">
                <a:moveTo>
                  <a:pt x="209715" y="106680"/>
                </a:moveTo>
                <a:lnTo>
                  <a:pt x="209715" y="118110"/>
                </a:lnTo>
                <a:lnTo>
                  <a:pt x="225552" y="121920"/>
                </a:lnTo>
                <a:lnTo>
                  <a:pt x="225552" y="111760"/>
                </a:lnTo>
                <a:lnTo>
                  <a:pt x="209715" y="106680"/>
                </a:lnTo>
                <a:close/>
              </a:path>
              <a:path w="373379" h="378460">
                <a:moveTo>
                  <a:pt x="141569" y="106680"/>
                </a:moveTo>
                <a:lnTo>
                  <a:pt x="131011" y="110490"/>
                </a:lnTo>
                <a:lnTo>
                  <a:pt x="131011" y="120650"/>
                </a:lnTo>
                <a:lnTo>
                  <a:pt x="141569" y="116840"/>
                </a:lnTo>
                <a:lnTo>
                  <a:pt x="141569" y="106680"/>
                </a:lnTo>
                <a:close/>
              </a:path>
              <a:path w="373379" h="378460">
                <a:moveTo>
                  <a:pt x="275461" y="109220"/>
                </a:moveTo>
                <a:lnTo>
                  <a:pt x="275461" y="118110"/>
                </a:lnTo>
                <a:lnTo>
                  <a:pt x="285059" y="120650"/>
                </a:lnTo>
                <a:lnTo>
                  <a:pt x="285059" y="111760"/>
                </a:lnTo>
                <a:lnTo>
                  <a:pt x="275461" y="109220"/>
                </a:lnTo>
                <a:close/>
              </a:path>
              <a:path w="373379" h="378460">
                <a:moveTo>
                  <a:pt x="155487" y="100330"/>
                </a:moveTo>
                <a:lnTo>
                  <a:pt x="146368" y="104140"/>
                </a:lnTo>
                <a:lnTo>
                  <a:pt x="146368" y="115570"/>
                </a:lnTo>
                <a:lnTo>
                  <a:pt x="155487" y="111760"/>
                </a:lnTo>
                <a:lnTo>
                  <a:pt x="155487" y="100330"/>
                </a:lnTo>
                <a:close/>
              </a:path>
              <a:path w="373379" h="378460">
                <a:moveTo>
                  <a:pt x="187639" y="100330"/>
                </a:moveTo>
                <a:lnTo>
                  <a:pt x="187639" y="111760"/>
                </a:lnTo>
                <a:lnTo>
                  <a:pt x="202036" y="115570"/>
                </a:lnTo>
                <a:lnTo>
                  <a:pt x="202036" y="105410"/>
                </a:lnTo>
                <a:lnTo>
                  <a:pt x="187639" y="100330"/>
                </a:lnTo>
                <a:close/>
              </a:path>
              <a:path w="373379" h="378460">
                <a:moveTo>
                  <a:pt x="255305" y="101600"/>
                </a:moveTo>
                <a:lnTo>
                  <a:pt x="255305" y="111760"/>
                </a:lnTo>
                <a:lnTo>
                  <a:pt x="268263" y="115570"/>
                </a:lnTo>
                <a:lnTo>
                  <a:pt x="268263" y="106680"/>
                </a:lnTo>
                <a:lnTo>
                  <a:pt x="255305" y="101600"/>
                </a:lnTo>
                <a:close/>
              </a:path>
              <a:path w="373379" h="378460">
                <a:moveTo>
                  <a:pt x="110855" y="97790"/>
                </a:moveTo>
                <a:lnTo>
                  <a:pt x="102218" y="101600"/>
                </a:lnTo>
                <a:lnTo>
                  <a:pt x="102218" y="111760"/>
                </a:lnTo>
                <a:lnTo>
                  <a:pt x="110855" y="107950"/>
                </a:lnTo>
                <a:lnTo>
                  <a:pt x="110855" y="97790"/>
                </a:lnTo>
                <a:close/>
              </a:path>
              <a:path w="373379" h="378460">
                <a:moveTo>
                  <a:pt x="232750" y="93980"/>
                </a:moveTo>
                <a:lnTo>
                  <a:pt x="232750" y="104140"/>
                </a:lnTo>
                <a:lnTo>
                  <a:pt x="239468" y="106680"/>
                </a:lnTo>
                <a:lnTo>
                  <a:pt x="248107" y="109220"/>
                </a:lnTo>
                <a:lnTo>
                  <a:pt x="248107" y="99060"/>
                </a:lnTo>
                <a:lnTo>
                  <a:pt x="239468" y="96520"/>
                </a:lnTo>
                <a:lnTo>
                  <a:pt x="232750" y="93980"/>
                </a:lnTo>
                <a:close/>
              </a:path>
              <a:path w="373379" h="378460">
                <a:moveTo>
                  <a:pt x="126212" y="91440"/>
                </a:moveTo>
                <a:lnTo>
                  <a:pt x="121414" y="93980"/>
                </a:lnTo>
                <a:lnTo>
                  <a:pt x="119974" y="93980"/>
                </a:lnTo>
                <a:lnTo>
                  <a:pt x="117575" y="95250"/>
                </a:lnTo>
                <a:lnTo>
                  <a:pt x="116135" y="95250"/>
                </a:lnTo>
                <a:lnTo>
                  <a:pt x="116135" y="105410"/>
                </a:lnTo>
                <a:lnTo>
                  <a:pt x="117575" y="105410"/>
                </a:lnTo>
                <a:lnTo>
                  <a:pt x="119974" y="104140"/>
                </a:lnTo>
                <a:lnTo>
                  <a:pt x="121414" y="104140"/>
                </a:lnTo>
                <a:lnTo>
                  <a:pt x="126212" y="101600"/>
                </a:lnTo>
                <a:lnTo>
                  <a:pt x="126212" y="91440"/>
                </a:lnTo>
                <a:close/>
              </a:path>
              <a:path w="373379" h="378460">
                <a:moveTo>
                  <a:pt x="209715" y="87630"/>
                </a:moveTo>
                <a:lnTo>
                  <a:pt x="209715" y="97790"/>
                </a:lnTo>
                <a:lnTo>
                  <a:pt x="225552" y="102870"/>
                </a:lnTo>
                <a:lnTo>
                  <a:pt x="225552" y="92710"/>
                </a:lnTo>
                <a:lnTo>
                  <a:pt x="209715" y="87630"/>
                </a:lnTo>
                <a:close/>
              </a:path>
              <a:path w="373379" h="378460">
                <a:moveTo>
                  <a:pt x="275461" y="90170"/>
                </a:moveTo>
                <a:lnTo>
                  <a:pt x="275461" y="99060"/>
                </a:lnTo>
                <a:lnTo>
                  <a:pt x="285059" y="101600"/>
                </a:lnTo>
                <a:lnTo>
                  <a:pt x="285059" y="92710"/>
                </a:lnTo>
                <a:lnTo>
                  <a:pt x="275461" y="90170"/>
                </a:lnTo>
                <a:close/>
              </a:path>
              <a:path w="373379" h="378460">
                <a:moveTo>
                  <a:pt x="141569" y="86360"/>
                </a:moveTo>
                <a:lnTo>
                  <a:pt x="136291" y="87630"/>
                </a:lnTo>
                <a:lnTo>
                  <a:pt x="131011" y="90170"/>
                </a:lnTo>
                <a:lnTo>
                  <a:pt x="131011" y="100330"/>
                </a:lnTo>
                <a:lnTo>
                  <a:pt x="141569" y="96520"/>
                </a:lnTo>
                <a:lnTo>
                  <a:pt x="141569" y="86360"/>
                </a:lnTo>
                <a:close/>
              </a:path>
              <a:path w="373379" h="378460">
                <a:moveTo>
                  <a:pt x="255305" y="82550"/>
                </a:moveTo>
                <a:lnTo>
                  <a:pt x="255305" y="91440"/>
                </a:lnTo>
                <a:lnTo>
                  <a:pt x="268263" y="96520"/>
                </a:lnTo>
                <a:lnTo>
                  <a:pt x="268263" y="87630"/>
                </a:lnTo>
                <a:lnTo>
                  <a:pt x="255305" y="82550"/>
                </a:lnTo>
                <a:close/>
              </a:path>
              <a:path w="373379" h="378460">
                <a:moveTo>
                  <a:pt x="187639" y="80010"/>
                </a:moveTo>
                <a:lnTo>
                  <a:pt x="187639" y="91440"/>
                </a:lnTo>
                <a:lnTo>
                  <a:pt x="202036" y="95250"/>
                </a:lnTo>
                <a:lnTo>
                  <a:pt x="202036" y="85090"/>
                </a:lnTo>
                <a:lnTo>
                  <a:pt x="187639" y="80010"/>
                </a:lnTo>
                <a:close/>
              </a:path>
              <a:path w="373379" h="378460">
                <a:moveTo>
                  <a:pt x="155487" y="80010"/>
                </a:moveTo>
                <a:lnTo>
                  <a:pt x="146368" y="83820"/>
                </a:lnTo>
                <a:lnTo>
                  <a:pt x="146368" y="93980"/>
                </a:lnTo>
                <a:lnTo>
                  <a:pt x="155487" y="91440"/>
                </a:lnTo>
                <a:lnTo>
                  <a:pt x="155487" y="80010"/>
                </a:lnTo>
                <a:close/>
              </a:path>
              <a:path w="373379" h="378460">
                <a:moveTo>
                  <a:pt x="110855" y="77470"/>
                </a:moveTo>
                <a:lnTo>
                  <a:pt x="107017" y="80010"/>
                </a:lnTo>
                <a:lnTo>
                  <a:pt x="102218" y="81280"/>
                </a:lnTo>
                <a:lnTo>
                  <a:pt x="102218" y="91440"/>
                </a:lnTo>
                <a:lnTo>
                  <a:pt x="107017" y="88900"/>
                </a:lnTo>
                <a:lnTo>
                  <a:pt x="110855" y="87630"/>
                </a:lnTo>
                <a:lnTo>
                  <a:pt x="110855" y="77470"/>
                </a:lnTo>
                <a:close/>
              </a:path>
              <a:path w="373379" h="378460">
                <a:moveTo>
                  <a:pt x="232750" y="74930"/>
                </a:moveTo>
                <a:lnTo>
                  <a:pt x="232750" y="83820"/>
                </a:lnTo>
                <a:lnTo>
                  <a:pt x="239468" y="87630"/>
                </a:lnTo>
                <a:lnTo>
                  <a:pt x="248107" y="90170"/>
                </a:lnTo>
                <a:lnTo>
                  <a:pt x="248107" y="80010"/>
                </a:lnTo>
                <a:lnTo>
                  <a:pt x="239468" y="77470"/>
                </a:lnTo>
                <a:lnTo>
                  <a:pt x="232750" y="74930"/>
                </a:lnTo>
                <a:close/>
              </a:path>
              <a:path w="373379" h="378460">
                <a:moveTo>
                  <a:pt x="126212" y="71120"/>
                </a:moveTo>
                <a:lnTo>
                  <a:pt x="121414" y="72390"/>
                </a:lnTo>
                <a:lnTo>
                  <a:pt x="119974" y="73660"/>
                </a:lnTo>
                <a:lnTo>
                  <a:pt x="117575" y="74930"/>
                </a:lnTo>
                <a:lnTo>
                  <a:pt x="116135" y="74930"/>
                </a:lnTo>
                <a:lnTo>
                  <a:pt x="116135" y="85090"/>
                </a:lnTo>
                <a:lnTo>
                  <a:pt x="117575" y="85090"/>
                </a:lnTo>
                <a:lnTo>
                  <a:pt x="119974" y="83820"/>
                </a:lnTo>
                <a:lnTo>
                  <a:pt x="121414" y="83820"/>
                </a:lnTo>
                <a:lnTo>
                  <a:pt x="126212" y="81280"/>
                </a:lnTo>
                <a:lnTo>
                  <a:pt x="126212" y="71120"/>
                </a:lnTo>
                <a:close/>
              </a:path>
              <a:path w="373379" h="378460">
                <a:moveTo>
                  <a:pt x="209715" y="66040"/>
                </a:moveTo>
                <a:lnTo>
                  <a:pt x="209715" y="77470"/>
                </a:lnTo>
                <a:lnTo>
                  <a:pt x="225552" y="82550"/>
                </a:lnTo>
                <a:lnTo>
                  <a:pt x="225552" y="71120"/>
                </a:lnTo>
                <a:lnTo>
                  <a:pt x="209715" y="66040"/>
                </a:lnTo>
                <a:close/>
              </a:path>
              <a:path w="373379" h="378460">
                <a:moveTo>
                  <a:pt x="141569" y="64770"/>
                </a:moveTo>
                <a:lnTo>
                  <a:pt x="131011" y="68580"/>
                </a:lnTo>
                <a:lnTo>
                  <a:pt x="131011" y="80010"/>
                </a:lnTo>
                <a:lnTo>
                  <a:pt x="141569" y="74930"/>
                </a:lnTo>
                <a:lnTo>
                  <a:pt x="141569" y="64770"/>
                </a:lnTo>
                <a:close/>
              </a:path>
              <a:path w="373379" h="378460">
                <a:moveTo>
                  <a:pt x="187639" y="58420"/>
                </a:moveTo>
                <a:lnTo>
                  <a:pt x="187639" y="69850"/>
                </a:lnTo>
                <a:lnTo>
                  <a:pt x="202036" y="74930"/>
                </a:lnTo>
                <a:lnTo>
                  <a:pt x="202036" y="63500"/>
                </a:lnTo>
                <a:lnTo>
                  <a:pt x="187639" y="58420"/>
                </a:lnTo>
                <a:close/>
              </a:path>
              <a:path w="373379" h="378460">
                <a:moveTo>
                  <a:pt x="155487" y="58420"/>
                </a:moveTo>
                <a:lnTo>
                  <a:pt x="146368" y="62230"/>
                </a:lnTo>
                <a:lnTo>
                  <a:pt x="146368" y="72390"/>
                </a:lnTo>
                <a:lnTo>
                  <a:pt x="155487" y="69850"/>
                </a:lnTo>
                <a:lnTo>
                  <a:pt x="155487" y="58420"/>
                </a:lnTo>
                <a:close/>
              </a:path>
              <a:path w="373379" h="378460">
                <a:moveTo>
                  <a:pt x="204493" y="16510"/>
                </a:moveTo>
                <a:lnTo>
                  <a:pt x="173723" y="16510"/>
                </a:lnTo>
                <a:lnTo>
                  <a:pt x="217393" y="35560"/>
                </a:lnTo>
                <a:lnTo>
                  <a:pt x="217393" y="43180"/>
                </a:lnTo>
                <a:lnTo>
                  <a:pt x="229391" y="43180"/>
                </a:lnTo>
                <a:lnTo>
                  <a:pt x="229391" y="26670"/>
                </a:lnTo>
                <a:lnTo>
                  <a:pt x="226032" y="25400"/>
                </a:lnTo>
                <a:lnTo>
                  <a:pt x="204493" y="1651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459647" y="1724782"/>
            <a:ext cx="1720214" cy="374015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19685" rIns="0" bIns="0" rtlCol="0">
            <a:spAutoFit/>
          </a:bodyPr>
          <a:lstStyle/>
          <a:p>
            <a:pPr marL="497840" marR="227965" indent="-262255">
              <a:lnSpc>
                <a:spcPct val="100000"/>
              </a:lnSpc>
              <a:spcBef>
                <a:spcPts val="155"/>
              </a:spcBef>
            </a:pPr>
            <a:r>
              <a:rPr sz="1000" b="1" spc="-5" dirty="0">
                <a:latin typeface="Calibri"/>
                <a:cs typeface="Calibri"/>
              </a:rPr>
              <a:t>Федеральный</a:t>
            </a:r>
            <a:r>
              <a:rPr sz="1000" b="1" spc="-4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сегмент  ЕГИСЗ.</a:t>
            </a:r>
            <a:r>
              <a:rPr sz="1000" b="1" spc="-2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ИЭМК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628772" y="1294025"/>
            <a:ext cx="373380" cy="378460"/>
          </a:xfrm>
          <a:custGeom>
            <a:avLst/>
            <a:gdLst/>
            <a:ahLst/>
            <a:cxnLst/>
            <a:rect l="l" t="t" r="r" b="b"/>
            <a:pathLst>
              <a:path w="373379" h="378460">
                <a:moveTo>
                  <a:pt x="373360" y="358885"/>
                </a:moveTo>
                <a:lnTo>
                  <a:pt x="0" y="358885"/>
                </a:lnTo>
                <a:lnTo>
                  <a:pt x="0" y="377992"/>
                </a:lnTo>
                <a:lnTo>
                  <a:pt x="373360" y="377992"/>
                </a:lnTo>
                <a:lnTo>
                  <a:pt x="373360" y="358885"/>
                </a:lnTo>
                <a:close/>
              </a:path>
              <a:path w="373379" h="378460">
                <a:moveTo>
                  <a:pt x="167005" y="0"/>
                </a:moveTo>
                <a:lnTo>
                  <a:pt x="161245" y="3810"/>
                </a:lnTo>
                <a:lnTo>
                  <a:pt x="121894" y="25400"/>
                </a:lnTo>
                <a:lnTo>
                  <a:pt x="119014" y="26670"/>
                </a:lnTo>
                <a:lnTo>
                  <a:pt x="119014" y="45720"/>
                </a:lnTo>
                <a:lnTo>
                  <a:pt x="91660" y="57150"/>
                </a:lnTo>
                <a:lnTo>
                  <a:pt x="87821" y="58420"/>
                </a:lnTo>
                <a:lnTo>
                  <a:pt x="87821" y="240030"/>
                </a:lnTo>
                <a:lnTo>
                  <a:pt x="40311" y="248920"/>
                </a:lnTo>
                <a:lnTo>
                  <a:pt x="35513" y="248920"/>
                </a:lnTo>
                <a:lnTo>
                  <a:pt x="35513" y="337820"/>
                </a:lnTo>
                <a:lnTo>
                  <a:pt x="47509" y="337820"/>
                </a:lnTo>
                <a:lnTo>
                  <a:pt x="47509" y="259080"/>
                </a:lnTo>
                <a:lnTo>
                  <a:pt x="161245" y="238760"/>
                </a:lnTo>
                <a:lnTo>
                  <a:pt x="263058" y="238760"/>
                </a:lnTo>
                <a:lnTo>
                  <a:pt x="254124" y="237490"/>
                </a:lnTo>
                <a:lnTo>
                  <a:pt x="99819" y="237490"/>
                </a:lnTo>
                <a:lnTo>
                  <a:pt x="99819" y="66040"/>
                </a:lnTo>
                <a:lnTo>
                  <a:pt x="161245" y="40640"/>
                </a:lnTo>
                <a:lnTo>
                  <a:pt x="131011" y="40640"/>
                </a:lnTo>
                <a:lnTo>
                  <a:pt x="131011" y="34290"/>
                </a:lnTo>
                <a:lnTo>
                  <a:pt x="161245" y="17780"/>
                </a:lnTo>
                <a:lnTo>
                  <a:pt x="173723" y="17780"/>
                </a:lnTo>
                <a:lnTo>
                  <a:pt x="173723" y="16510"/>
                </a:lnTo>
                <a:lnTo>
                  <a:pt x="204493" y="16510"/>
                </a:lnTo>
                <a:lnTo>
                  <a:pt x="173723" y="3810"/>
                </a:lnTo>
                <a:lnTo>
                  <a:pt x="167005" y="0"/>
                </a:lnTo>
                <a:close/>
              </a:path>
              <a:path w="373379" h="378460">
                <a:moveTo>
                  <a:pt x="173723" y="238760"/>
                </a:moveTo>
                <a:lnTo>
                  <a:pt x="161245" y="238760"/>
                </a:lnTo>
                <a:lnTo>
                  <a:pt x="161245" y="337820"/>
                </a:lnTo>
                <a:lnTo>
                  <a:pt x="173723" y="337820"/>
                </a:lnTo>
                <a:lnTo>
                  <a:pt x="173723" y="238760"/>
                </a:lnTo>
                <a:close/>
              </a:path>
              <a:path w="373379" h="378460">
                <a:moveTo>
                  <a:pt x="263058" y="238760"/>
                </a:moveTo>
                <a:lnTo>
                  <a:pt x="173723" y="238760"/>
                </a:lnTo>
                <a:lnTo>
                  <a:pt x="325371" y="260350"/>
                </a:lnTo>
                <a:lnTo>
                  <a:pt x="325371" y="337820"/>
                </a:lnTo>
                <a:lnTo>
                  <a:pt x="337369" y="337820"/>
                </a:lnTo>
                <a:lnTo>
                  <a:pt x="337369" y="248920"/>
                </a:lnTo>
                <a:lnTo>
                  <a:pt x="332569" y="248920"/>
                </a:lnTo>
                <a:lnTo>
                  <a:pt x="302336" y="243840"/>
                </a:lnTo>
                <a:lnTo>
                  <a:pt x="302336" y="242570"/>
                </a:lnTo>
                <a:lnTo>
                  <a:pt x="289858" y="242570"/>
                </a:lnTo>
                <a:lnTo>
                  <a:pt x="263058" y="238760"/>
                </a:lnTo>
                <a:close/>
              </a:path>
              <a:path w="373379" h="378460">
                <a:moveTo>
                  <a:pt x="152128" y="316230"/>
                </a:moveTo>
                <a:lnTo>
                  <a:pt x="122853" y="316230"/>
                </a:lnTo>
                <a:lnTo>
                  <a:pt x="96939" y="317500"/>
                </a:lnTo>
                <a:lnTo>
                  <a:pt x="51348" y="317500"/>
                </a:lnTo>
                <a:lnTo>
                  <a:pt x="51348" y="328930"/>
                </a:lnTo>
                <a:lnTo>
                  <a:pt x="152128" y="328930"/>
                </a:lnTo>
                <a:lnTo>
                  <a:pt x="152128" y="316230"/>
                </a:lnTo>
                <a:close/>
              </a:path>
              <a:path w="373379" h="378460">
                <a:moveTo>
                  <a:pt x="225552" y="316230"/>
                </a:moveTo>
                <a:lnTo>
                  <a:pt x="187639" y="316230"/>
                </a:lnTo>
                <a:lnTo>
                  <a:pt x="187639" y="328930"/>
                </a:lnTo>
                <a:lnTo>
                  <a:pt x="319612" y="328930"/>
                </a:lnTo>
                <a:lnTo>
                  <a:pt x="319612" y="317500"/>
                </a:lnTo>
                <a:lnTo>
                  <a:pt x="260584" y="317500"/>
                </a:lnTo>
                <a:lnTo>
                  <a:pt x="225552" y="316230"/>
                </a:lnTo>
                <a:close/>
              </a:path>
              <a:path w="373379" h="378460">
                <a:moveTo>
                  <a:pt x="152128" y="289560"/>
                </a:moveTo>
                <a:lnTo>
                  <a:pt x="122853" y="292100"/>
                </a:lnTo>
                <a:lnTo>
                  <a:pt x="96939" y="294640"/>
                </a:lnTo>
                <a:lnTo>
                  <a:pt x="51348" y="297180"/>
                </a:lnTo>
                <a:lnTo>
                  <a:pt x="51348" y="307340"/>
                </a:lnTo>
                <a:lnTo>
                  <a:pt x="73425" y="307340"/>
                </a:lnTo>
                <a:lnTo>
                  <a:pt x="152128" y="303530"/>
                </a:lnTo>
                <a:lnTo>
                  <a:pt x="152128" y="289560"/>
                </a:lnTo>
                <a:close/>
              </a:path>
              <a:path w="373379" h="378460">
                <a:moveTo>
                  <a:pt x="187639" y="289560"/>
                </a:moveTo>
                <a:lnTo>
                  <a:pt x="187639" y="303530"/>
                </a:lnTo>
                <a:lnTo>
                  <a:pt x="290818" y="307340"/>
                </a:lnTo>
                <a:lnTo>
                  <a:pt x="319612" y="307340"/>
                </a:lnTo>
                <a:lnTo>
                  <a:pt x="319612" y="297180"/>
                </a:lnTo>
                <a:lnTo>
                  <a:pt x="260584" y="294640"/>
                </a:lnTo>
                <a:lnTo>
                  <a:pt x="187639" y="289560"/>
                </a:lnTo>
                <a:close/>
              </a:path>
              <a:path w="373379" h="378460">
                <a:moveTo>
                  <a:pt x="152128" y="264160"/>
                </a:moveTo>
                <a:lnTo>
                  <a:pt x="122853" y="266700"/>
                </a:lnTo>
                <a:lnTo>
                  <a:pt x="96939" y="270510"/>
                </a:lnTo>
                <a:lnTo>
                  <a:pt x="51348" y="275590"/>
                </a:lnTo>
                <a:lnTo>
                  <a:pt x="51348" y="287020"/>
                </a:lnTo>
                <a:lnTo>
                  <a:pt x="96939" y="281940"/>
                </a:lnTo>
                <a:lnTo>
                  <a:pt x="122853" y="279400"/>
                </a:lnTo>
                <a:lnTo>
                  <a:pt x="152128" y="276860"/>
                </a:lnTo>
                <a:lnTo>
                  <a:pt x="152128" y="264160"/>
                </a:lnTo>
                <a:close/>
              </a:path>
              <a:path w="373379" h="378460">
                <a:moveTo>
                  <a:pt x="187639" y="264160"/>
                </a:moveTo>
                <a:lnTo>
                  <a:pt x="187639" y="276860"/>
                </a:lnTo>
                <a:lnTo>
                  <a:pt x="260584" y="281940"/>
                </a:lnTo>
                <a:lnTo>
                  <a:pt x="319612" y="287020"/>
                </a:lnTo>
                <a:lnTo>
                  <a:pt x="319612" y="275590"/>
                </a:lnTo>
                <a:lnTo>
                  <a:pt x="260584" y="270510"/>
                </a:lnTo>
                <a:lnTo>
                  <a:pt x="225552" y="266700"/>
                </a:lnTo>
                <a:lnTo>
                  <a:pt x="187639" y="264160"/>
                </a:lnTo>
                <a:close/>
              </a:path>
              <a:path w="373379" h="378460">
                <a:moveTo>
                  <a:pt x="173723" y="17780"/>
                </a:moveTo>
                <a:lnTo>
                  <a:pt x="161245" y="17780"/>
                </a:lnTo>
                <a:lnTo>
                  <a:pt x="161245" y="27940"/>
                </a:lnTo>
                <a:lnTo>
                  <a:pt x="131011" y="40640"/>
                </a:lnTo>
                <a:lnTo>
                  <a:pt x="173723" y="40640"/>
                </a:lnTo>
                <a:lnTo>
                  <a:pt x="289858" y="81280"/>
                </a:lnTo>
                <a:lnTo>
                  <a:pt x="289858" y="242570"/>
                </a:lnTo>
                <a:lnTo>
                  <a:pt x="302336" y="242570"/>
                </a:lnTo>
                <a:lnTo>
                  <a:pt x="302336" y="72390"/>
                </a:lnTo>
                <a:lnTo>
                  <a:pt x="298496" y="71120"/>
                </a:lnTo>
                <a:lnTo>
                  <a:pt x="229391" y="46990"/>
                </a:lnTo>
                <a:lnTo>
                  <a:pt x="229391" y="43180"/>
                </a:lnTo>
                <a:lnTo>
                  <a:pt x="217393" y="43180"/>
                </a:lnTo>
                <a:lnTo>
                  <a:pt x="173723" y="27940"/>
                </a:lnTo>
                <a:lnTo>
                  <a:pt x="173723" y="17780"/>
                </a:lnTo>
                <a:close/>
              </a:path>
              <a:path w="373379" h="378460">
                <a:moveTo>
                  <a:pt x="173723" y="40640"/>
                </a:moveTo>
                <a:lnTo>
                  <a:pt x="161245" y="40640"/>
                </a:lnTo>
                <a:lnTo>
                  <a:pt x="161245" y="226060"/>
                </a:lnTo>
                <a:lnTo>
                  <a:pt x="99819" y="237490"/>
                </a:lnTo>
                <a:lnTo>
                  <a:pt x="254124" y="237490"/>
                </a:lnTo>
                <a:lnTo>
                  <a:pt x="173723" y="226060"/>
                </a:lnTo>
                <a:lnTo>
                  <a:pt x="173723" y="40640"/>
                </a:lnTo>
                <a:close/>
              </a:path>
              <a:path w="373379" h="378460">
                <a:moveTo>
                  <a:pt x="275461" y="220980"/>
                </a:moveTo>
                <a:lnTo>
                  <a:pt x="275461" y="231140"/>
                </a:lnTo>
                <a:lnTo>
                  <a:pt x="285059" y="231140"/>
                </a:lnTo>
                <a:lnTo>
                  <a:pt x="285059" y="222250"/>
                </a:lnTo>
                <a:lnTo>
                  <a:pt x="275461" y="220980"/>
                </a:lnTo>
                <a:close/>
              </a:path>
              <a:path w="373379" h="378460">
                <a:moveTo>
                  <a:pt x="255305" y="218440"/>
                </a:moveTo>
                <a:lnTo>
                  <a:pt x="255305" y="227330"/>
                </a:lnTo>
                <a:lnTo>
                  <a:pt x="268263" y="229870"/>
                </a:lnTo>
                <a:lnTo>
                  <a:pt x="268263" y="219710"/>
                </a:lnTo>
                <a:lnTo>
                  <a:pt x="255305" y="218440"/>
                </a:lnTo>
                <a:close/>
              </a:path>
              <a:path w="373379" h="378460">
                <a:moveTo>
                  <a:pt x="110857" y="215900"/>
                </a:moveTo>
                <a:lnTo>
                  <a:pt x="107017" y="218440"/>
                </a:lnTo>
                <a:lnTo>
                  <a:pt x="102218" y="218440"/>
                </a:lnTo>
                <a:lnTo>
                  <a:pt x="102218" y="228600"/>
                </a:lnTo>
                <a:lnTo>
                  <a:pt x="110857" y="227330"/>
                </a:lnTo>
                <a:lnTo>
                  <a:pt x="110857" y="215900"/>
                </a:lnTo>
                <a:close/>
              </a:path>
              <a:path w="373379" h="378460">
                <a:moveTo>
                  <a:pt x="126213" y="213360"/>
                </a:moveTo>
                <a:lnTo>
                  <a:pt x="121414" y="214630"/>
                </a:lnTo>
                <a:lnTo>
                  <a:pt x="119974" y="214630"/>
                </a:lnTo>
                <a:lnTo>
                  <a:pt x="117575" y="215900"/>
                </a:lnTo>
                <a:lnTo>
                  <a:pt x="116135" y="215900"/>
                </a:lnTo>
                <a:lnTo>
                  <a:pt x="116135" y="226060"/>
                </a:lnTo>
                <a:lnTo>
                  <a:pt x="117575" y="226060"/>
                </a:lnTo>
                <a:lnTo>
                  <a:pt x="119974" y="224790"/>
                </a:lnTo>
                <a:lnTo>
                  <a:pt x="126213" y="224790"/>
                </a:lnTo>
                <a:lnTo>
                  <a:pt x="126213" y="213360"/>
                </a:lnTo>
                <a:close/>
              </a:path>
              <a:path w="373379" h="378460">
                <a:moveTo>
                  <a:pt x="239469" y="214630"/>
                </a:moveTo>
                <a:lnTo>
                  <a:pt x="232750" y="214630"/>
                </a:lnTo>
                <a:lnTo>
                  <a:pt x="232750" y="224790"/>
                </a:lnTo>
                <a:lnTo>
                  <a:pt x="239469" y="224790"/>
                </a:lnTo>
                <a:lnTo>
                  <a:pt x="248107" y="226060"/>
                </a:lnTo>
                <a:lnTo>
                  <a:pt x="248107" y="215900"/>
                </a:lnTo>
                <a:lnTo>
                  <a:pt x="239469" y="214630"/>
                </a:lnTo>
                <a:close/>
              </a:path>
              <a:path w="373379" h="378460">
                <a:moveTo>
                  <a:pt x="141570" y="209550"/>
                </a:moveTo>
                <a:lnTo>
                  <a:pt x="131011" y="212090"/>
                </a:lnTo>
                <a:lnTo>
                  <a:pt x="131011" y="223520"/>
                </a:lnTo>
                <a:lnTo>
                  <a:pt x="141570" y="220980"/>
                </a:lnTo>
                <a:lnTo>
                  <a:pt x="141570" y="209550"/>
                </a:lnTo>
                <a:close/>
              </a:path>
              <a:path w="373379" h="378460">
                <a:moveTo>
                  <a:pt x="209715" y="210820"/>
                </a:moveTo>
                <a:lnTo>
                  <a:pt x="209715" y="220980"/>
                </a:lnTo>
                <a:lnTo>
                  <a:pt x="225552" y="223520"/>
                </a:lnTo>
                <a:lnTo>
                  <a:pt x="225552" y="213360"/>
                </a:lnTo>
                <a:lnTo>
                  <a:pt x="209715" y="210820"/>
                </a:lnTo>
                <a:close/>
              </a:path>
              <a:path w="373379" h="378460">
                <a:moveTo>
                  <a:pt x="155487" y="208280"/>
                </a:moveTo>
                <a:lnTo>
                  <a:pt x="146368" y="209550"/>
                </a:lnTo>
                <a:lnTo>
                  <a:pt x="146368" y="219710"/>
                </a:lnTo>
                <a:lnTo>
                  <a:pt x="155487" y="218440"/>
                </a:lnTo>
                <a:lnTo>
                  <a:pt x="155487" y="208280"/>
                </a:lnTo>
                <a:close/>
              </a:path>
              <a:path w="373379" h="378460">
                <a:moveTo>
                  <a:pt x="187639" y="208280"/>
                </a:moveTo>
                <a:lnTo>
                  <a:pt x="187639" y="218440"/>
                </a:lnTo>
                <a:lnTo>
                  <a:pt x="202036" y="219710"/>
                </a:lnTo>
                <a:lnTo>
                  <a:pt x="202036" y="209550"/>
                </a:lnTo>
                <a:lnTo>
                  <a:pt x="187639" y="208280"/>
                </a:lnTo>
                <a:close/>
              </a:path>
              <a:path w="373379" h="378460">
                <a:moveTo>
                  <a:pt x="275461" y="201930"/>
                </a:moveTo>
                <a:lnTo>
                  <a:pt x="275461" y="210820"/>
                </a:lnTo>
                <a:lnTo>
                  <a:pt x="285059" y="213360"/>
                </a:lnTo>
                <a:lnTo>
                  <a:pt x="285059" y="203200"/>
                </a:lnTo>
                <a:lnTo>
                  <a:pt x="275461" y="201930"/>
                </a:lnTo>
                <a:close/>
              </a:path>
              <a:path w="373379" h="378460">
                <a:moveTo>
                  <a:pt x="255305" y="198120"/>
                </a:moveTo>
                <a:lnTo>
                  <a:pt x="255305" y="208280"/>
                </a:lnTo>
                <a:lnTo>
                  <a:pt x="268263" y="209550"/>
                </a:lnTo>
                <a:lnTo>
                  <a:pt x="268263" y="200660"/>
                </a:lnTo>
                <a:lnTo>
                  <a:pt x="255305" y="198120"/>
                </a:lnTo>
                <a:close/>
              </a:path>
              <a:path w="373379" h="378460">
                <a:moveTo>
                  <a:pt x="110857" y="196850"/>
                </a:moveTo>
                <a:lnTo>
                  <a:pt x="102218" y="199390"/>
                </a:lnTo>
                <a:lnTo>
                  <a:pt x="102218" y="208280"/>
                </a:lnTo>
                <a:lnTo>
                  <a:pt x="107017" y="208280"/>
                </a:lnTo>
                <a:lnTo>
                  <a:pt x="110857" y="207010"/>
                </a:lnTo>
                <a:lnTo>
                  <a:pt x="110857" y="196850"/>
                </a:lnTo>
                <a:close/>
              </a:path>
              <a:path w="373379" h="378460">
                <a:moveTo>
                  <a:pt x="232750" y="194310"/>
                </a:moveTo>
                <a:lnTo>
                  <a:pt x="232750" y="203200"/>
                </a:lnTo>
                <a:lnTo>
                  <a:pt x="239469" y="205740"/>
                </a:lnTo>
                <a:lnTo>
                  <a:pt x="248107" y="207010"/>
                </a:lnTo>
                <a:lnTo>
                  <a:pt x="248107" y="196850"/>
                </a:lnTo>
                <a:lnTo>
                  <a:pt x="239469" y="195580"/>
                </a:lnTo>
                <a:lnTo>
                  <a:pt x="232750" y="194310"/>
                </a:lnTo>
                <a:close/>
              </a:path>
              <a:path w="373379" h="378460">
                <a:moveTo>
                  <a:pt x="126213" y="193040"/>
                </a:moveTo>
                <a:lnTo>
                  <a:pt x="123813" y="193040"/>
                </a:lnTo>
                <a:lnTo>
                  <a:pt x="121414" y="194310"/>
                </a:lnTo>
                <a:lnTo>
                  <a:pt x="119974" y="194310"/>
                </a:lnTo>
                <a:lnTo>
                  <a:pt x="117575" y="195580"/>
                </a:lnTo>
                <a:lnTo>
                  <a:pt x="116135" y="195580"/>
                </a:lnTo>
                <a:lnTo>
                  <a:pt x="116135" y="205740"/>
                </a:lnTo>
                <a:lnTo>
                  <a:pt x="117575" y="204470"/>
                </a:lnTo>
                <a:lnTo>
                  <a:pt x="121414" y="204470"/>
                </a:lnTo>
                <a:lnTo>
                  <a:pt x="126213" y="203200"/>
                </a:lnTo>
                <a:lnTo>
                  <a:pt x="126213" y="193040"/>
                </a:lnTo>
                <a:close/>
              </a:path>
              <a:path w="373379" h="378460">
                <a:moveTo>
                  <a:pt x="209715" y="190500"/>
                </a:moveTo>
                <a:lnTo>
                  <a:pt x="209715" y="200660"/>
                </a:lnTo>
                <a:lnTo>
                  <a:pt x="225552" y="203200"/>
                </a:lnTo>
                <a:lnTo>
                  <a:pt x="225552" y="193040"/>
                </a:lnTo>
                <a:lnTo>
                  <a:pt x="209715" y="190500"/>
                </a:lnTo>
                <a:close/>
              </a:path>
              <a:path w="373379" h="378460">
                <a:moveTo>
                  <a:pt x="141570" y="189230"/>
                </a:moveTo>
                <a:lnTo>
                  <a:pt x="131011" y="191770"/>
                </a:lnTo>
                <a:lnTo>
                  <a:pt x="131011" y="201930"/>
                </a:lnTo>
                <a:lnTo>
                  <a:pt x="141570" y="199390"/>
                </a:lnTo>
                <a:lnTo>
                  <a:pt x="141570" y="189230"/>
                </a:lnTo>
                <a:close/>
              </a:path>
              <a:path w="373379" h="378460">
                <a:moveTo>
                  <a:pt x="187639" y="185420"/>
                </a:moveTo>
                <a:lnTo>
                  <a:pt x="187639" y="196850"/>
                </a:lnTo>
                <a:lnTo>
                  <a:pt x="202036" y="199390"/>
                </a:lnTo>
                <a:lnTo>
                  <a:pt x="202036" y="187960"/>
                </a:lnTo>
                <a:lnTo>
                  <a:pt x="187639" y="185420"/>
                </a:lnTo>
                <a:close/>
              </a:path>
              <a:path w="373379" h="378460">
                <a:moveTo>
                  <a:pt x="155487" y="185420"/>
                </a:moveTo>
                <a:lnTo>
                  <a:pt x="146368" y="187960"/>
                </a:lnTo>
                <a:lnTo>
                  <a:pt x="146368" y="198120"/>
                </a:lnTo>
                <a:lnTo>
                  <a:pt x="155487" y="196850"/>
                </a:lnTo>
                <a:lnTo>
                  <a:pt x="155487" y="185420"/>
                </a:lnTo>
                <a:close/>
              </a:path>
              <a:path w="373379" h="378460">
                <a:moveTo>
                  <a:pt x="275461" y="182880"/>
                </a:moveTo>
                <a:lnTo>
                  <a:pt x="275461" y="193040"/>
                </a:lnTo>
                <a:lnTo>
                  <a:pt x="285059" y="194310"/>
                </a:lnTo>
                <a:lnTo>
                  <a:pt x="285059" y="185420"/>
                </a:lnTo>
                <a:lnTo>
                  <a:pt x="275461" y="182880"/>
                </a:lnTo>
                <a:close/>
              </a:path>
              <a:path w="373379" h="378460">
                <a:moveTo>
                  <a:pt x="255305" y="179070"/>
                </a:moveTo>
                <a:lnTo>
                  <a:pt x="255305" y="187960"/>
                </a:lnTo>
                <a:lnTo>
                  <a:pt x="268263" y="190500"/>
                </a:lnTo>
                <a:lnTo>
                  <a:pt x="268263" y="181610"/>
                </a:lnTo>
                <a:lnTo>
                  <a:pt x="255305" y="179070"/>
                </a:lnTo>
                <a:close/>
              </a:path>
              <a:path w="373379" h="378460">
                <a:moveTo>
                  <a:pt x="110857" y="176530"/>
                </a:moveTo>
                <a:lnTo>
                  <a:pt x="102218" y="179070"/>
                </a:lnTo>
                <a:lnTo>
                  <a:pt x="102218" y="189230"/>
                </a:lnTo>
                <a:lnTo>
                  <a:pt x="107017" y="187960"/>
                </a:lnTo>
                <a:lnTo>
                  <a:pt x="110857" y="186690"/>
                </a:lnTo>
                <a:lnTo>
                  <a:pt x="110857" y="176530"/>
                </a:lnTo>
                <a:close/>
              </a:path>
              <a:path w="373379" h="378460">
                <a:moveTo>
                  <a:pt x="232750" y="173990"/>
                </a:moveTo>
                <a:lnTo>
                  <a:pt x="232750" y="184150"/>
                </a:lnTo>
                <a:lnTo>
                  <a:pt x="239469" y="185420"/>
                </a:lnTo>
                <a:lnTo>
                  <a:pt x="248107" y="186690"/>
                </a:lnTo>
                <a:lnTo>
                  <a:pt x="248107" y="177800"/>
                </a:lnTo>
                <a:lnTo>
                  <a:pt x="239469" y="175260"/>
                </a:lnTo>
                <a:lnTo>
                  <a:pt x="232750" y="173990"/>
                </a:lnTo>
                <a:close/>
              </a:path>
              <a:path w="373379" h="378460">
                <a:moveTo>
                  <a:pt x="126213" y="172720"/>
                </a:moveTo>
                <a:lnTo>
                  <a:pt x="121414" y="173990"/>
                </a:lnTo>
                <a:lnTo>
                  <a:pt x="119014" y="175260"/>
                </a:lnTo>
                <a:lnTo>
                  <a:pt x="116135" y="175260"/>
                </a:lnTo>
                <a:lnTo>
                  <a:pt x="116135" y="185420"/>
                </a:lnTo>
                <a:lnTo>
                  <a:pt x="119014" y="185420"/>
                </a:lnTo>
                <a:lnTo>
                  <a:pt x="121414" y="184150"/>
                </a:lnTo>
                <a:lnTo>
                  <a:pt x="126213" y="182880"/>
                </a:lnTo>
                <a:lnTo>
                  <a:pt x="126213" y="172720"/>
                </a:lnTo>
                <a:close/>
              </a:path>
              <a:path w="373379" h="378460">
                <a:moveTo>
                  <a:pt x="141570" y="168910"/>
                </a:moveTo>
                <a:lnTo>
                  <a:pt x="131011" y="171450"/>
                </a:lnTo>
                <a:lnTo>
                  <a:pt x="131011" y="181610"/>
                </a:lnTo>
                <a:lnTo>
                  <a:pt x="141570" y="179070"/>
                </a:lnTo>
                <a:lnTo>
                  <a:pt x="141570" y="168910"/>
                </a:lnTo>
                <a:close/>
              </a:path>
              <a:path w="373379" h="378460">
                <a:moveTo>
                  <a:pt x="209715" y="168910"/>
                </a:moveTo>
                <a:lnTo>
                  <a:pt x="209715" y="180340"/>
                </a:lnTo>
                <a:lnTo>
                  <a:pt x="225552" y="181610"/>
                </a:lnTo>
                <a:lnTo>
                  <a:pt x="225552" y="172720"/>
                </a:lnTo>
                <a:lnTo>
                  <a:pt x="209715" y="168910"/>
                </a:lnTo>
                <a:close/>
              </a:path>
              <a:path w="373379" h="378460">
                <a:moveTo>
                  <a:pt x="155487" y="163830"/>
                </a:moveTo>
                <a:lnTo>
                  <a:pt x="146368" y="166370"/>
                </a:lnTo>
                <a:lnTo>
                  <a:pt x="146368" y="177800"/>
                </a:lnTo>
                <a:lnTo>
                  <a:pt x="155487" y="175260"/>
                </a:lnTo>
                <a:lnTo>
                  <a:pt x="155487" y="163830"/>
                </a:lnTo>
                <a:close/>
              </a:path>
              <a:path w="373379" h="378460">
                <a:moveTo>
                  <a:pt x="187639" y="163830"/>
                </a:moveTo>
                <a:lnTo>
                  <a:pt x="187639" y="175260"/>
                </a:lnTo>
                <a:lnTo>
                  <a:pt x="202036" y="177800"/>
                </a:lnTo>
                <a:lnTo>
                  <a:pt x="202036" y="167640"/>
                </a:lnTo>
                <a:lnTo>
                  <a:pt x="187639" y="163830"/>
                </a:lnTo>
                <a:close/>
              </a:path>
              <a:path w="373379" h="378460">
                <a:moveTo>
                  <a:pt x="275461" y="165100"/>
                </a:moveTo>
                <a:lnTo>
                  <a:pt x="275461" y="173990"/>
                </a:lnTo>
                <a:lnTo>
                  <a:pt x="285059" y="175260"/>
                </a:lnTo>
                <a:lnTo>
                  <a:pt x="285059" y="166370"/>
                </a:lnTo>
                <a:lnTo>
                  <a:pt x="275461" y="165100"/>
                </a:lnTo>
                <a:close/>
              </a:path>
              <a:path w="373379" h="378460">
                <a:moveTo>
                  <a:pt x="255305" y="160020"/>
                </a:moveTo>
                <a:lnTo>
                  <a:pt x="255305" y="168910"/>
                </a:lnTo>
                <a:lnTo>
                  <a:pt x="268263" y="172720"/>
                </a:lnTo>
                <a:lnTo>
                  <a:pt x="268263" y="162560"/>
                </a:lnTo>
                <a:lnTo>
                  <a:pt x="255305" y="160020"/>
                </a:lnTo>
                <a:close/>
              </a:path>
              <a:path w="373379" h="378460">
                <a:moveTo>
                  <a:pt x="110857" y="157480"/>
                </a:moveTo>
                <a:lnTo>
                  <a:pt x="107017" y="158750"/>
                </a:lnTo>
                <a:lnTo>
                  <a:pt x="102218" y="160020"/>
                </a:lnTo>
                <a:lnTo>
                  <a:pt x="102218" y="170180"/>
                </a:lnTo>
                <a:lnTo>
                  <a:pt x="107017" y="168910"/>
                </a:lnTo>
                <a:lnTo>
                  <a:pt x="110857" y="167640"/>
                </a:lnTo>
                <a:lnTo>
                  <a:pt x="110857" y="157480"/>
                </a:lnTo>
                <a:close/>
              </a:path>
              <a:path w="373379" h="378460">
                <a:moveTo>
                  <a:pt x="232750" y="154940"/>
                </a:moveTo>
                <a:lnTo>
                  <a:pt x="232750" y="163830"/>
                </a:lnTo>
                <a:lnTo>
                  <a:pt x="239469" y="166370"/>
                </a:lnTo>
                <a:lnTo>
                  <a:pt x="248107" y="167640"/>
                </a:lnTo>
                <a:lnTo>
                  <a:pt x="248107" y="157480"/>
                </a:lnTo>
                <a:lnTo>
                  <a:pt x="239469" y="156210"/>
                </a:lnTo>
                <a:lnTo>
                  <a:pt x="232750" y="154940"/>
                </a:lnTo>
                <a:close/>
              </a:path>
              <a:path w="373379" h="378460">
                <a:moveTo>
                  <a:pt x="126213" y="152400"/>
                </a:moveTo>
                <a:lnTo>
                  <a:pt x="121414" y="153670"/>
                </a:lnTo>
                <a:lnTo>
                  <a:pt x="119014" y="154940"/>
                </a:lnTo>
                <a:lnTo>
                  <a:pt x="116135" y="156210"/>
                </a:lnTo>
                <a:lnTo>
                  <a:pt x="116135" y="166370"/>
                </a:lnTo>
                <a:lnTo>
                  <a:pt x="119014" y="165100"/>
                </a:lnTo>
                <a:lnTo>
                  <a:pt x="121414" y="163830"/>
                </a:lnTo>
                <a:lnTo>
                  <a:pt x="126213" y="162560"/>
                </a:lnTo>
                <a:lnTo>
                  <a:pt x="126213" y="152400"/>
                </a:lnTo>
                <a:close/>
              </a:path>
              <a:path w="373379" h="378460">
                <a:moveTo>
                  <a:pt x="209715" y="148590"/>
                </a:moveTo>
                <a:lnTo>
                  <a:pt x="209715" y="158750"/>
                </a:lnTo>
                <a:lnTo>
                  <a:pt x="225552" y="162560"/>
                </a:lnTo>
                <a:lnTo>
                  <a:pt x="225552" y="152400"/>
                </a:lnTo>
                <a:lnTo>
                  <a:pt x="209715" y="148590"/>
                </a:lnTo>
                <a:close/>
              </a:path>
              <a:path w="373379" h="378460">
                <a:moveTo>
                  <a:pt x="141570" y="147320"/>
                </a:moveTo>
                <a:lnTo>
                  <a:pt x="136291" y="149860"/>
                </a:lnTo>
                <a:lnTo>
                  <a:pt x="131011" y="151130"/>
                </a:lnTo>
                <a:lnTo>
                  <a:pt x="131011" y="161290"/>
                </a:lnTo>
                <a:lnTo>
                  <a:pt x="141570" y="158750"/>
                </a:lnTo>
                <a:lnTo>
                  <a:pt x="141570" y="147320"/>
                </a:lnTo>
                <a:close/>
              </a:path>
              <a:path w="373379" h="378460">
                <a:moveTo>
                  <a:pt x="155487" y="143510"/>
                </a:moveTo>
                <a:lnTo>
                  <a:pt x="146368" y="146050"/>
                </a:lnTo>
                <a:lnTo>
                  <a:pt x="146368" y="157480"/>
                </a:lnTo>
                <a:lnTo>
                  <a:pt x="155487" y="154940"/>
                </a:lnTo>
                <a:lnTo>
                  <a:pt x="155487" y="143510"/>
                </a:lnTo>
                <a:close/>
              </a:path>
              <a:path w="373379" h="378460">
                <a:moveTo>
                  <a:pt x="187639" y="143510"/>
                </a:moveTo>
                <a:lnTo>
                  <a:pt x="187639" y="153670"/>
                </a:lnTo>
                <a:lnTo>
                  <a:pt x="202036" y="157480"/>
                </a:lnTo>
                <a:lnTo>
                  <a:pt x="202036" y="147320"/>
                </a:lnTo>
                <a:lnTo>
                  <a:pt x="187639" y="143510"/>
                </a:lnTo>
                <a:close/>
              </a:path>
              <a:path w="373379" h="378460">
                <a:moveTo>
                  <a:pt x="275461" y="146050"/>
                </a:moveTo>
                <a:lnTo>
                  <a:pt x="275461" y="154940"/>
                </a:lnTo>
                <a:lnTo>
                  <a:pt x="285059" y="157480"/>
                </a:lnTo>
                <a:lnTo>
                  <a:pt x="285059" y="147320"/>
                </a:lnTo>
                <a:lnTo>
                  <a:pt x="275461" y="146050"/>
                </a:lnTo>
                <a:close/>
              </a:path>
              <a:path w="373379" h="378460">
                <a:moveTo>
                  <a:pt x="255305" y="139700"/>
                </a:moveTo>
                <a:lnTo>
                  <a:pt x="255305" y="149860"/>
                </a:lnTo>
                <a:lnTo>
                  <a:pt x="268263" y="152400"/>
                </a:lnTo>
                <a:lnTo>
                  <a:pt x="268263" y="143510"/>
                </a:lnTo>
                <a:lnTo>
                  <a:pt x="255305" y="139700"/>
                </a:lnTo>
                <a:close/>
              </a:path>
              <a:path w="373379" h="378460">
                <a:moveTo>
                  <a:pt x="110857" y="137160"/>
                </a:moveTo>
                <a:lnTo>
                  <a:pt x="102218" y="139700"/>
                </a:lnTo>
                <a:lnTo>
                  <a:pt x="102218" y="149860"/>
                </a:lnTo>
                <a:lnTo>
                  <a:pt x="107017" y="147320"/>
                </a:lnTo>
                <a:lnTo>
                  <a:pt x="110857" y="147320"/>
                </a:lnTo>
                <a:lnTo>
                  <a:pt x="110857" y="137160"/>
                </a:lnTo>
                <a:close/>
              </a:path>
              <a:path w="373379" h="378460">
                <a:moveTo>
                  <a:pt x="232750" y="134620"/>
                </a:moveTo>
                <a:lnTo>
                  <a:pt x="232750" y="143510"/>
                </a:lnTo>
                <a:lnTo>
                  <a:pt x="239469" y="146050"/>
                </a:lnTo>
                <a:lnTo>
                  <a:pt x="248107" y="147320"/>
                </a:lnTo>
                <a:lnTo>
                  <a:pt x="248107" y="138430"/>
                </a:lnTo>
                <a:lnTo>
                  <a:pt x="239469" y="135890"/>
                </a:lnTo>
                <a:lnTo>
                  <a:pt x="232750" y="134620"/>
                </a:lnTo>
                <a:close/>
              </a:path>
              <a:path w="373379" h="378460">
                <a:moveTo>
                  <a:pt x="126213" y="132080"/>
                </a:moveTo>
                <a:lnTo>
                  <a:pt x="121414" y="133350"/>
                </a:lnTo>
                <a:lnTo>
                  <a:pt x="119014" y="134620"/>
                </a:lnTo>
                <a:lnTo>
                  <a:pt x="116135" y="134620"/>
                </a:lnTo>
                <a:lnTo>
                  <a:pt x="116135" y="146050"/>
                </a:lnTo>
                <a:lnTo>
                  <a:pt x="119014" y="144780"/>
                </a:lnTo>
                <a:lnTo>
                  <a:pt x="121414" y="143510"/>
                </a:lnTo>
                <a:lnTo>
                  <a:pt x="126213" y="142240"/>
                </a:lnTo>
                <a:lnTo>
                  <a:pt x="126213" y="132080"/>
                </a:lnTo>
                <a:close/>
              </a:path>
              <a:path w="373379" h="378460">
                <a:moveTo>
                  <a:pt x="209715" y="128270"/>
                </a:moveTo>
                <a:lnTo>
                  <a:pt x="209715" y="138430"/>
                </a:lnTo>
                <a:lnTo>
                  <a:pt x="225552" y="142240"/>
                </a:lnTo>
                <a:lnTo>
                  <a:pt x="225552" y="132080"/>
                </a:lnTo>
                <a:lnTo>
                  <a:pt x="209715" y="128270"/>
                </a:lnTo>
                <a:close/>
              </a:path>
              <a:path w="373379" h="378460">
                <a:moveTo>
                  <a:pt x="141570" y="127000"/>
                </a:moveTo>
                <a:lnTo>
                  <a:pt x="136291" y="128270"/>
                </a:lnTo>
                <a:lnTo>
                  <a:pt x="131011" y="130810"/>
                </a:lnTo>
                <a:lnTo>
                  <a:pt x="131011" y="140970"/>
                </a:lnTo>
                <a:lnTo>
                  <a:pt x="141570" y="137160"/>
                </a:lnTo>
                <a:lnTo>
                  <a:pt x="141570" y="127000"/>
                </a:lnTo>
                <a:close/>
              </a:path>
              <a:path w="373379" h="378460">
                <a:moveTo>
                  <a:pt x="275461" y="127000"/>
                </a:moveTo>
                <a:lnTo>
                  <a:pt x="275461" y="135890"/>
                </a:lnTo>
                <a:lnTo>
                  <a:pt x="285059" y="138430"/>
                </a:lnTo>
                <a:lnTo>
                  <a:pt x="285059" y="129540"/>
                </a:lnTo>
                <a:lnTo>
                  <a:pt x="275461" y="127000"/>
                </a:lnTo>
                <a:close/>
              </a:path>
              <a:path w="373379" h="378460">
                <a:moveTo>
                  <a:pt x="155487" y="121920"/>
                </a:moveTo>
                <a:lnTo>
                  <a:pt x="146368" y="124460"/>
                </a:lnTo>
                <a:lnTo>
                  <a:pt x="146368" y="135890"/>
                </a:lnTo>
                <a:lnTo>
                  <a:pt x="155487" y="132080"/>
                </a:lnTo>
                <a:lnTo>
                  <a:pt x="155487" y="121920"/>
                </a:lnTo>
                <a:close/>
              </a:path>
              <a:path w="373379" h="378460">
                <a:moveTo>
                  <a:pt x="187639" y="121920"/>
                </a:moveTo>
                <a:lnTo>
                  <a:pt x="187639" y="132080"/>
                </a:lnTo>
                <a:lnTo>
                  <a:pt x="202036" y="135890"/>
                </a:lnTo>
                <a:lnTo>
                  <a:pt x="202036" y="125730"/>
                </a:lnTo>
                <a:lnTo>
                  <a:pt x="187639" y="121920"/>
                </a:lnTo>
                <a:close/>
              </a:path>
              <a:path w="373379" h="378460">
                <a:moveTo>
                  <a:pt x="255305" y="120650"/>
                </a:moveTo>
                <a:lnTo>
                  <a:pt x="255305" y="130810"/>
                </a:lnTo>
                <a:lnTo>
                  <a:pt x="268263" y="134620"/>
                </a:lnTo>
                <a:lnTo>
                  <a:pt x="268263" y="124460"/>
                </a:lnTo>
                <a:lnTo>
                  <a:pt x="255305" y="120650"/>
                </a:lnTo>
                <a:close/>
              </a:path>
              <a:path w="373379" h="378460">
                <a:moveTo>
                  <a:pt x="110857" y="118110"/>
                </a:moveTo>
                <a:lnTo>
                  <a:pt x="102218" y="120650"/>
                </a:lnTo>
                <a:lnTo>
                  <a:pt x="102218" y="130810"/>
                </a:lnTo>
                <a:lnTo>
                  <a:pt x="110857" y="127000"/>
                </a:lnTo>
                <a:lnTo>
                  <a:pt x="110857" y="118110"/>
                </a:lnTo>
                <a:close/>
              </a:path>
              <a:path w="373379" h="378460">
                <a:moveTo>
                  <a:pt x="232750" y="114300"/>
                </a:moveTo>
                <a:lnTo>
                  <a:pt x="232750" y="124460"/>
                </a:lnTo>
                <a:lnTo>
                  <a:pt x="239469" y="125730"/>
                </a:lnTo>
                <a:lnTo>
                  <a:pt x="248107" y="128270"/>
                </a:lnTo>
                <a:lnTo>
                  <a:pt x="248107" y="118110"/>
                </a:lnTo>
                <a:lnTo>
                  <a:pt x="239469" y="116840"/>
                </a:lnTo>
                <a:lnTo>
                  <a:pt x="232750" y="114300"/>
                </a:lnTo>
                <a:close/>
              </a:path>
              <a:path w="373379" h="378460">
                <a:moveTo>
                  <a:pt x="126213" y="111760"/>
                </a:moveTo>
                <a:lnTo>
                  <a:pt x="121414" y="113030"/>
                </a:lnTo>
                <a:lnTo>
                  <a:pt x="119974" y="114300"/>
                </a:lnTo>
                <a:lnTo>
                  <a:pt x="117575" y="115570"/>
                </a:lnTo>
                <a:lnTo>
                  <a:pt x="116135" y="115570"/>
                </a:lnTo>
                <a:lnTo>
                  <a:pt x="116135" y="125730"/>
                </a:lnTo>
                <a:lnTo>
                  <a:pt x="117575" y="124460"/>
                </a:lnTo>
                <a:lnTo>
                  <a:pt x="119974" y="124460"/>
                </a:lnTo>
                <a:lnTo>
                  <a:pt x="121414" y="123190"/>
                </a:lnTo>
                <a:lnTo>
                  <a:pt x="126213" y="121920"/>
                </a:lnTo>
                <a:lnTo>
                  <a:pt x="126213" y="111760"/>
                </a:lnTo>
                <a:close/>
              </a:path>
              <a:path w="373379" h="378460">
                <a:moveTo>
                  <a:pt x="209715" y="106680"/>
                </a:moveTo>
                <a:lnTo>
                  <a:pt x="209715" y="118110"/>
                </a:lnTo>
                <a:lnTo>
                  <a:pt x="225552" y="121920"/>
                </a:lnTo>
                <a:lnTo>
                  <a:pt x="225552" y="111760"/>
                </a:lnTo>
                <a:lnTo>
                  <a:pt x="209715" y="106680"/>
                </a:lnTo>
                <a:close/>
              </a:path>
              <a:path w="373379" h="378460">
                <a:moveTo>
                  <a:pt x="141570" y="106680"/>
                </a:moveTo>
                <a:lnTo>
                  <a:pt x="131011" y="110490"/>
                </a:lnTo>
                <a:lnTo>
                  <a:pt x="131011" y="120650"/>
                </a:lnTo>
                <a:lnTo>
                  <a:pt x="141570" y="116840"/>
                </a:lnTo>
                <a:lnTo>
                  <a:pt x="141570" y="106680"/>
                </a:lnTo>
                <a:close/>
              </a:path>
              <a:path w="373379" h="378460">
                <a:moveTo>
                  <a:pt x="275461" y="109220"/>
                </a:moveTo>
                <a:lnTo>
                  <a:pt x="275461" y="118110"/>
                </a:lnTo>
                <a:lnTo>
                  <a:pt x="285059" y="120650"/>
                </a:lnTo>
                <a:lnTo>
                  <a:pt x="285059" y="111760"/>
                </a:lnTo>
                <a:lnTo>
                  <a:pt x="275461" y="109220"/>
                </a:lnTo>
                <a:close/>
              </a:path>
              <a:path w="373379" h="378460">
                <a:moveTo>
                  <a:pt x="155487" y="100330"/>
                </a:moveTo>
                <a:lnTo>
                  <a:pt x="146368" y="104140"/>
                </a:lnTo>
                <a:lnTo>
                  <a:pt x="146368" y="115570"/>
                </a:lnTo>
                <a:lnTo>
                  <a:pt x="155487" y="111760"/>
                </a:lnTo>
                <a:lnTo>
                  <a:pt x="155487" y="100330"/>
                </a:lnTo>
                <a:close/>
              </a:path>
              <a:path w="373379" h="378460">
                <a:moveTo>
                  <a:pt x="187639" y="100330"/>
                </a:moveTo>
                <a:lnTo>
                  <a:pt x="187639" y="111760"/>
                </a:lnTo>
                <a:lnTo>
                  <a:pt x="202036" y="115570"/>
                </a:lnTo>
                <a:lnTo>
                  <a:pt x="202036" y="105410"/>
                </a:lnTo>
                <a:lnTo>
                  <a:pt x="187639" y="100330"/>
                </a:lnTo>
                <a:close/>
              </a:path>
              <a:path w="373379" h="378460">
                <a:moveTo>
                  <a:pt x="255305" y="101600"/>
                </a:moveTo>
                <a:lnTo>
                  <a:pt x="255305" y="111760"/>
                </a:lnTo>
                <a:lnTo>
                  <a:pt x="268263" y="115570"/>
                </a:lnTo>
                <a:lnTo>
                  <a:pt x="268263" y="106680"/>
                </a:lnTo>
                <a:lnTo>
                  <a:pt x="255305" y="101600"/>
                </a:lnTo>
                <a:close/>
              </a:path>
              <a:path w="373379" h="378460">
                <a:moveTo>
                  <a:pt x="110857" y="97790"/>
                </a:moveTo>
                <a:lnTo>
                  <a:pt x="102218" y="101600"/>
                </a:lnTo>
                <a:lnTo>
                  <a:pt x="102218" y="111760"/>
                </a:lnTo>
                <a:lnTo>
                  <a:pt x="110857" y="107950"/>
                </a:lnTo>
                <a:lnTo>
                  <a:pt x="110857" y="97790"/>
                </a:lnTo>
                <a:close/>
              </a:path>
              <a:path w="373379" h="378460">
                <a:moveTo>
                  <a:pt x="232750" y="93980"/>
                </a:moveTo>
                <a:lnTo>
                  <a:pt x="232750" y="104140"/>
                </a:lnTo>
                <a:lnTo>
                  <a:pt x="239469" y="106680"/>
                </a:lnTo>
                <a:lnTo>
                  <a:pt x="248107" y="109220"/>
                </a:lnTo>
                <a:lnTo>
                  <a:pt x="248107" y="99060"/>
                </a:lnTo>
                <a:lnTo>
                  <a:pt x="239469" y="96520"/>
                </a:lnTo>
                <a:lnTo>
                  <a:pt x="232750" y="93980"/>
                </a:lnTo>
                <a:close/>
              </a:path>
              <a:path w="373379" h="378460">
                <a:moveTo>
                  <a:pt x="126213" y="91440"/>
                </a:moveTo>
                <a:lnTo>
                  <a:pt x="121414" y="93980"/>
                </a:lnTo>
                <a:lnTo>
                  <a:pt x="119974" y="93980"/>
                </a:lnTo>
                <a:lnTo>
                  <a:pt x="117575" y="95250"/>
                </a:lnTo>
                <a:lnTo>
                  <a:pt x="116135" y="95250"/>
                </a:lnTo>
                <a:lnTo>
                  <a:pt x="116135" y="105410"/>
                </a:lnTo>
                <a:lnTo>
                  <a:pt x="117575" y="105410"/>
                </a:lnTo>
                <a:lnTo>
                  <a:pt x="119974" y="104140"/>
                </a:lnTo>
                <a:lnTo>
                  <a:pt x="121414" y="104140"/>
                </a:lnTo>
                <a:lnTo>
                  <a:pt x="126213" y="101600"/>
                </a:lnTo>
                <a:lnTo>
                  <a:pt x="126213" y="91440"/>
                </a:lnTo>
                <a:close/>
              </a:path>
              <a:path w="373379" h="378460">
                <a:moveTo>
                  <a:pt x="209715" y="87630"/>
                </a:moveTo>
                <a:lnTo>
                  <a:pt x="209715" y="97790"/>
                </a:lnTo>
                <a:lnTo>
                  <a:pt x="225552" y="102870"/>
                </a:lnTo>
                <a:lnTo>
                  <a:pt x="225552" y="92710"/>
                </a:lnTo>
                <a:lnTo>
                  <a:pt x="209715" y="87630"/>
                </a:lnTo>
                <a:close/>
              </a:path>
              <a:path w="373379" h="378460">
                <a:moveTo>
                  <a:pt x="275461" y="90170"/>
                </a:moveTo>
                <a:lnTo>
                  <a:pt x="275461" y="99060"/>
                </a:lnTo>
                <a:lnTo>
                  <a:pt x="285059" y="101600"/>
                </a:lnTo>
                <a:lnTo>
                  <a:pt x="285059" y="92710"/>
                </a:lnTo>
                <a:lnTo>
                  <a:pt x="275461" y="90170"/>
                </a:lnTo>
                <a:close/>
              </a:path>
              <a:path w="373379" h="378460">
                <a:moveTo>
                  <a:pt x="141570" y="86360"/>
                </a:moveTo>
                <a:lnTo>
                  <a:pt x="136291" y="87630"/>
                </a:lnTo>
                <a:lnTo>
                  <a:pt x="131011" y="90170"/>
                </a:lnTo>
                <a:lnTo>
                  <a:pt x="131011" y="100330"/>
                </a:lnTo>
                <a:lnTo>
                  <a:pt x="141570" y="96520"/>
                </a:lnTo>
                <a:lnTo>
                  <a:pt x="141570" y="86360"/>
                </a:lnTo>
                <a:close/>
              </a:path>
              <a:path w="373379" h="378460">
                <a:moveTo>
                  <a:pt x="255305" y="82550"/>
                </a:moveTo>
                <a:lnTo>
                  <a:pt x="255305" y="91440"/>
                </a:lnTo>
                <a:lnTo>
                  <a:pt x="268263" y="96520"/>
                </a:lnTo>
                <a:lnTo>
                  <a:pt x="268263" y="87630"/>
                </a:lnTo>
                <a:lnTo>
                  <a:pt x="255305" y="82550"/>
                </a:lnTo>
                <a:close/>
              </a:path>
              <a:path w="373379" h="378460">
                <a:moveTo>
                  <a:pt x="187639" y="80010"/>
                </a:moveTo>
                <a:lnTo>
                  <a:pt x="187639" y="91440"/>
                </a:lnTo>
                <a:lnTo>
                  <a:pt x="202036" y="95250"/>
                </a:lnTo>
                <a:lnTo>
                  <a:pt x="202036" y="85090"/>
                </a:lnTo>
                <a:lnTo>
                  <a:pt x="187639" y="80010"/>
                </a:lnTo>
                <a:close/>
              </a:path>
              <a:path w="373379" h="378460">
                <a:moveTo>
                  <a:pt x="155487" y="80010"/>
                </a:moveTo>
                <a:lnTo>
                  <a:pt x="146368" y="83820"/>
                </a:lnTo>
                <a:lnTo>
                  <a:pt x="146368" y="93980"/>
                </a:lnTo>
                <a:lnTo>
                  <a:pt x="155487" y="91440"/>
                </a:lnTo>
                <a:lnTo>
                  <a:pt x="155487" y="80010"/>
                </a:lnTo>
                <a:close/>
              </a:path>
              <a:path w="373379" h="378460">
                <a:moveTo>
                  <a:pt x="110857" y="77470"/>
                </a:moveTo>
                <a:lnTo>
                  <a:pt x="107017" y="80010"/>
                </a:lnTo>
                <a:lnTo>
                  <a:pt x="102218" y="81280"/>
                </a:lnTo>
                <a:lnTo>
                  <a:pt x="102218" y="91440"/>
                </a:lnTo>
                <a:lnTo>
                  <a:pt x="107017" y="88900"/>
                </a:lnTo>
                <a:lnTo>
                  <a:pt x="110857" y="87630"/>
                </a:lnTo>
                <a:lnTo>
                  <a:pt x="110857" y="77470"/>
                </a:lnTo>
                <a:close/>
              </a:path>
              <a:path w="373379" h="378460">
                <a:moveTo>
                  <a:pt x="232750" y="74930"/>
                </a:moveTo>
                <a:lnTo>
                  <a:pt x="232750" y="83820"/>
                </a:lnTo>
                <a:lnTo>
                  <a:pt x="239469" y="87630"/>
                </a:lnTo>
                <a:lnTo>
                  <a:pt x="248107" y="90170"/>
                </a:lnTo>
                <a:lnTo>
                  <a:pt x="248107" y="80010"/>
                </a:lnTo>
                <a:lnTo>
                  <a:pt x="239469" y="77470"/>
                </a:lnTo>
                <a:lnTo>
                  <a:pt x="232750" y="74930"/>
                </a:lnTo>
                <a:close/>
              </a:path>
              <a:path w="373379" h="378460">
                <a:moveTo>
                  <a:pt x="126213" y="71120"/>
                </a:moveTo>
                <a:lnTo>
                  <a:pt x="121414" y="72390"/>
                </a:lnTo>
                <a:lnTo>
                  <a:pt x="119974" y="73660"/>
                </a:lnTo>
                <a:lnTo>
                  <a:pt x="117575" y="74930"/>
                </a:lnTo>
                <a:lnTo>
                  <a:pt x="116135" y="74930"/>
                </a:lnTo>
                <a:lnTo>
                  <a:pt x="116135" y="85090"/>
                </a:lnTo>
                <a:lnTo>
                  <a:pt x="117575" y="85090"/>
                </a:lnTo>
                <a:lnTo>
                  <a:pt x="119974" y="83820"/>
                </a:lnTo>
                <a:lnTo>
                  <a:pt x="121414" y="83820"/>
                </a:lnTo>
                <a:lnTo>
                  <a:pt x="126213" y="81280"/>
                </a:lnTo>
                <a:lnTo>
                  <a:pt x="126213" y="71120"/>
                </a:lnTo>
                <a:close/>
              </a:path>
              <a:path w="373379" h="378460">
                <a:moveTo>
                  <a:pt x="209715" y="66040"/>
                </a:moveTo>
                <a:lnTo>
                  <a:pt x="209715" y="77470"/>
                </a:lnTo>
                <a:lnTo>
                  <a:pt x="225552" y="82550"/>
                </a:lnTo>
                <a:lnTo>
                  <a:pt x="225552" y="71120"/>
                </a:lnTo>
                <a:lnTo>
                  <a:pt x="209715" y="66040"/>
                </a:lnTo>
                <a:close/>
              </a:path>
              <a:path w="373379" h="378460">
                <a:moveTo>
                  <a:pt x="141570" y="64770"/>
                </a:moveTo>
                <a:lnTo>
                  <a:pt x="131011" y="68580"/>
                </a:lnTo>
                <a:lnTo>
                  <a:pt x="131011" y="80010"/>
                </a:lnTo>
                <a:lnTo>
                  <a:pt x="141570" y="74930"/>
                </a:lnTo>
                <a:lnTo>
                  <a:pt x="141570" y="64770"/>
                </a:lnTo>
                <a:close/>
              </a:path>
              <a:path w="373379" h="378460">
                <a:moveTo>
                  <a:pt x="187639" y="58420"/>
                </a:moveTo>
                <a:lnTo>
                  <a:pt x="187639" y="69850"/>
                </a:lnTo>
                <a:lnTo>
                  <a:pt x="202036" y="74930"/>
                </a:lnTo>
                <a:lnTo>
                  <a:pt x="202036" y="63500"/>
                </a:lnTo>
                <a:lnTo>
                  <a:pt x="187639" y="58420"/>
                </a:lnTo>
                <a:close/>
              </a:path>
              <a:path w="373379" h="378460">
                <a:moveTo>
                  <a:pt x="155487" y="58420"/>
                </a:moveTo>
                <a:lnTo>
                  <a:pt x="146368" y="62230"/>
                </a:lnTo>
                <a:lnTo>
                  <a:pt x="146368" y="72390"/>
                </a:lnTo>
                <a:lnTo>
                  <a:pt x="155487" y="69850"/>
                </a:lnTo>
                <a:lnTo>
                  <a:pt x="155487" y="58420"/>
                </a:lnTo>
                <a:close/>
              </a:path>
              <a:path w="373379" h="378460">
                <a:moveTo>
                  <a:pt x="204493" y="16510"/>
                </a:moveTo>
                <a:lnTo>
                  <a:pt x="173723" y="16510"/>
                </a:lnTo>
                <a:lnTo>
                  <a:pt x="217393" y="35560"/>
                </a:lnTo>
                <a:lnTo>
                  <a:pt x="217393" y="43180"/>
                </a:lnTo>
                <a:lnTo>
                  <a:pt x="229391" y="43180"/>
                </a:lnTo>
                <a:lnTo>
                  <a:pt x="229391" y="26670"/>
                </a:lnTo>
                <a:lnTo>
                  <a:pt x="226032" y="25400"/>
                </a:lnTo>
                <a:lnTo>
                  <a:pt x="204493" y="1651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041381" y="1698502"/>
            <a:ext cx="1633220" cy="374015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18415" rIns="0" bIns="0" rtlCol="0">
            <a:spAutoFit/>
          </a:bodyPr>
          <a:lstStyle/>
          <a:p>
            <a:pPr marL="307975" marR="184785" indent="-116205">
              <a:lnSpc>
                <a:spcPct val="100000"/>
              </a:lnSpc>
              <a:spcBef>
                <a:spcPts val="145"/>
              </a:spcBef>
            </a:pPr>
            <a:r>
              <a:rPr sz="1000" b="1" spc="-5" dirty="0">
                <a:latin typeface="Calibri"/>
                <a:cs typeface="Calibri"/>
              </a:rPr>
              <a:t>Федеральный</a:t>
            </a:r>
            <a:r>
              <a:rPr sz="1000" b="1" spc="-4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сегмент  ЕАВИИАС. </a:t>
            </a:r>
            <a:r>
              <a:rPr sz="1000" b="1" dirty="0">
                <a:latin typeface="Calibri"/>
                <a:cs typeface="Calibri"/>
              </a:rPr>
              <a:t>ФБ</a:t>
            </a:r>
            <a:r>
              <a:rPr sz="1000" b="1" spc="-4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МСЭ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8355366" y="3228340"/>
            <a:ext cx="1004569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b="1" spc="-5" dirty="0">
                <a:latin typeface="Calibri"/>
                <a:cs typeface="Calibri"/>
              </a:rPr>
              <a:t>ЕАВИИАС. </a:t>
            </a:r>
            <a:r>
              <a:rPr sz="1000" b="1" dirty="0">
                <a:latin typeface="Calibri"/>
                <a:cs typeface="Calibri"/>
              </a:rPr>
              <a:t>ГБ</a:t>
            </a:r>
            <a:r>
              <a:rPr sz="1000" b="1" spc="-85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МСЭ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8528557" y="4518020"/>
            <a:ext cx="709295" cy="511809"/>
            <a:chOff x="8528557" y="4518020"/>
            <a:chExt cx="709295" cy="511809"/>
          </a:xfrm>
        </p:grpSpPr>
        <p:sp>
          <p:nvSpPr>
            <p:cNvPr id="37" name="object 37"/>
            <p:cNvSpPr/>
            <p:nvPr/>
          </p:nvSpPr>
          <p:spPr>
            <a:xfrm>
              <a:off x="8528557" y="4691380"/>
              <a:ext cx="198428" cy="17521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8928582" y="4627880"/>
              <a:ext cx="309245" cy="241300"/>
            </a:xfrm>
            <a:custGeom>
              <a:avLst/>
              <a:gdLst/>
              <a:ahLst/>
              <a:cxnLst/>
              <a:rect l="l" t="t" r="r" b="b"/>
              <a:pathLst>
                <a:path w="309245" h="241300">
                  <a:moveTo>
                    <a:pt x="51460" y="131318"/>
                  </a:moveTo>
                  <a:lnTo>
                    <a:pt x="0" y="131318"/>
                  </a:lnTo>
                  <a:lnTo>
                    <a:pt x="0" y="142760"/>
                  </a:lnTo>
                  <a:lnTo>
                    <a:pt x="51460" y="142760"/>
                  </a:lnTo>
                  <a:lnTo>
                    <a:pt x="51460" y="131318"/>
                  </a:lnTo>
                  <a:close/>
                </a:path>
                <a:path w="309245" h="241300">
                  <a:moveTo>
                    <a:pt x="51460" y="109943"/>
                  </a:moveTo>
                  <a:lnTo>
                    <a:pt x="0" y="109943"/>
                  </a:lnTo>
                  <a:lnTo>
                    <a:pt x="0" y="120637"/>
                  </a:lnTo>
                  <a:lnTo>
                    <a:pt x="51460" y="120637"/>
                  </a:lnTo>
                  <a:lnTo>
                    <a:pt x="51460" y="109943"/>
                  </a:lnTo>
                  <a:close/>
                </a:path>
                <a:path w="309245" h="241300">
                  <a:moveTo>
                    <a:pt x="51460" y="87820"/>
                  </a:moveTo>
                  <a:lnTo>
                    <a:pt x="0" y="87820"/>
                  </a:lnTo>
                  <a:lnTo>
                    <a:pt x="0" y="98501"/>
                  </a:lnTo>
                  <a:lnTo>
                    <a:pt x="51460" y="98501"/>
                  </a:lnTo>
                  <a:lnTo>
                    <a:pt x="51460" y="87820"/>
                  </a:lnTo>
                  <a:close/>
                </a:path>
                <a:path w="309245" h="241300">
                  <a:moveTo>
                    <a:pt x="51460" y="65684"/>
                  </a:moveTo>
                  <a:lnTo>
                    <a:pt x="0" y="65684"/>
                  </a:lnTo>
                  <a:lnTo>
                    <a:pt x="0" y="76365"/>
                  </a:lnTo>
                  <a:lnTo>
                    <a:pt x="51460" y="76365"/>
                  </a:lnTo>
                  <a:lnTo>
                    <a:pt x="51460" y="65684"/>
                  </a:lnTo>
                  <a:close/>
                </a:path>
                <a:path w="309245" h="241300">
                  <a:moveTo>
                    <a:pt x="112941" y="153454"/>
                  </a:moveTo>
                  <a:lnTo>
                    <a:pt x="0" y="153454"/>
                  </a:lnTo>
                  <a:lnTo>
                    <a:pt x="0" y="164896"/>
                  </a:lnTo>
                  <a:lnTo>
                    <a:pt x="112941" y="164896"/>
                  </a:lnTo>
                  <a:lnTo>
                    <a:pt x="112941" y="153454"/>
                  </a:lnTo>
                  <a:close/>
                </a:path>
                <a:path w="309245" h="241300">
                  <a:moveTo>
                    <a:pt x="112941" y="131318"/>
                  </a:moveTo>
                  <a:lnTo>
                    <a:pt x="61468" y="131318"/>
                  </a:lnTo>
                  <a:lnTo>
                    <a:pt x="61468" y="142760"/>
                  </a:lnTo>
                  <a:lnTo>
                    <a:pt x="112941" y="142760"/>
                  </a:lnTo>
                  <a:lnTo>
                    <a:pt x="112941" y="131318"/>
                  </a:lnTo>
                  <a:close/>
                </a:path>
                <a:path w="309245" h="241300">
                  <a:moveTo>
                    <a:pt x="112941" y="109943"/>
                  </a:moveTo>
                  <a:lnTo>
                    <a:pt x="61468" y="109943"/>
                  </a:lnTo>
                  <a:lnTo>
                    <a:pt x="61468" y="120637"/>
                  </a:lnTo>
                  <a:lnTo>
                    <a:pt x="112941" y="120637"/>
                  </a:lnTo>
                  <a:lnTo>
                    <a:pt x="112941" y="109943"/>
                  </a:lnTo>
                  <a:close/>
                </a:path>
                <a:path w="309245" h="241300">
                  <a:moveTo>
                    <a:pt x="112941" y="87820"/>
                  </a:moveTo>
                  <a:lnTo>
                    <a:pt x="61468" y="87820"/>
                  </a:lnTo>
                  <a:lnTo>
                    <a:pt x="61468" y="98501"/>
                  </a:lnTo>
                  <a:lnTo>
                    <a:pt x="112941" y="98501"/>
                  </a:lnTo>
                  <a:lnTo>
                    <a:pt x="112941" y="87820"/>
                  </a:lnTo>
                  <a:close/>
                </a:path>
                <a:path w="309245" h="241300">
                  <a:moveTo>
                    <a:pt x="112941" y="65684"/>
                  </a:moveTo>
                  <a:lnTo>
                    <a:pt x="61468" y="65684"/>
                  </a:lnTo>
                  <a:lnTo>
                    <a:pt x="61468" y="76365"/>
                  </a:lnTo>
                  <a:lnTo>
                    <a:pt x="112941" y="76365"/>
                  </a:lnTo>
                  <a:lnTo>
                    <a:pt x="112941" y="65684"/>
                  </a:lnTo>
                  <a:close/>
                </a:path>
                <a:path w="309245" h="241300">
                  <a:moveTo>
                    <a:pt x="308813" y="0"/>
                  </a:moveTo>
                  <a:lnTo>
                    <a:pt x="242328" y="0"/>
                  </a:lnTo>
                  <a:lnTo>
                    <a:pt x="242328" y="10160"/>
                  </a:lnTo>
                  <a:lnTo>
                    <a:pt x="298094" y="10160"/>
                  </a:lnTo>
                  <a:lnTo>
                    <a:pt x="298094" y="231140"/>
                  </a:lnTo>
                  <a:lnTo>
                    <a:pt x="288086" y="231140"/>
                  </a:lnTo>
                  <a:lnTo>
                    <a:pt x="283083" y="231140"/>
                  </a:lnTo>
                  <a:lnTo>
                    <a:pt x="215887" y="231140"/>
                  </a:lnTo>
                  <a:lnTo>
                    <a:pt x="215887" y="219849"/>
                  </a:lnTo>
                  <a:lnTo>
                    <a:pt x="278079" y="219849"/>
                  </a:lnTo>
                  <a:lnTo>
                    <a:pt x="278079" y="230530"/>
                  </a:lnTo>
                  <a:lnTo>
                    <a:pt x="288086" y="230530"/>
                  </a:lnTo>
                  <a:lnTo>
                    <a:pt x="288086" y="186690"/>
                  </a:lnTo>
                  <a:lnTo>
                    <a:pt x="288086" y="186270"/>
                  </a:lnTo>
                  <a:lnTo>
                    <a:pt x="288086" y="175260"/>
                  </a:lnTo>
                  <a:lnTo>
                    <a:pt x="278079" y="175260"/>
                  </a:lnTo>
                  <a:lnTo>
                    <a:pt x="278079" y="186690"/>
                  </a:lnTo>
                  <a:lnTo>
                    <a:pt x="278079" y="208394"/>
                  </a:lnTo>
                  <a:lnTo>
                    <a:pt x="215887" y="208394"/>
                  </a:lnTo>
                  <a:lnTo>
                    <a:pt x="215887" y="197713"/>
                  </a:lnTo>
                  <a:lnTo>
                    <a:pt x="205879" y="197713"/>
                  </a:lnTo>
                  <a:lnTo>
                    <a:pt x="205879" y="208394"/>
                  </a:lnTo>
                  <a:lnTo>
                    <a:pt x="205879" y="219849"/>
                  </a:lnTo>
                  <a:lnTo>
                    <a:pt x="205879" y="231140"/>
                  </a:lnTo>
                  <a:lnTo>
                    <a:pt x="82207" y="231140"/>
                  </a:lnTo>
                  <a:lnTo>
                    <a:pt x="82207" y="219849"/>
                  </a:lnTo>
                  <a:lnTo>
                    <a:pt x="205879" y="219849"/>
                  </a:lnTo>
                  <a:lnTo>
                    <a:pt x="205879" y="208394"/>
                  </a:lnTo>
                  <a:lnTo>
                    <a:pt x="82207" y="208394"/>
                  </a:lnTo>
                  <a:lnTo>
                    <a:pt x="82207" y="197713"/>
                  </a:lnTo>
                  <a:lnTo>
                    <a:pt x="72199" y="197713"/>
                  </a:lnTo>
                  <a:lnTo>
                    <a:pt x="72199" y="208394"/>
                  </a:lnTo>
                  <a:lnTo>
                    <a:pt x="72199" y="219849"/>
                  </a:lnTo>
                  <a:lnTo>
                    <a:pt x="72199" y="231140"/>
                  </a:lnTo>
                  <a:lnTo>
                    <a:pt x="10007" y="231140"/>
                  </a:lnTo>
                  <a:lnTo>
                    <a:pt x="10007" y="219849"/>
                  </a:lnTo>
                  <a:lnTo>
                    <a:pt x="72199" y="219849"/>
                  </a:lnTo>
                  <a:lnTo>
                    <a:pt x="72199" y="208394"/>
                  </a:lnTo>
                  <a:lnTo>
                    <a:pt x="10007" y="208394"/>
                  </a:lnTo>
                  <a:lnTo>
                    <a:pt x="10007" y="186690"/>
                  </a:lnTo>
                  <a:lnTo>
                    <a:pt x="278079" y="186690"/>
                  </a:lnTo>
                  <a:lnTo>
                    <a:pt x="278079" y="175260"/>
                  </a:lnTo>
                  <a:lnTo>
                    <a:pt x="0" y="175260"/>
                  </a:lnTo>
                  <a:lnTo>
                    <a:pt x="0" y="186690"/>
                  </a:lnTo>
                  <a:lnTo>
                    <a:pt x="0" y="231140"/>
                  </a:lnTo>
                  <a:lnTo>
                    <a:pt x="0" y="241300"/>
                  </a:lnTo>
                  <a:lnTo>
                    <a:pt x="283083" y="241300"/>
                  </a:lnTo>
                  <a:lnTo>
                    <a:pt x="288086" y="241300"/>
                  </a:lnTo>
                  <a:lnTo>
                    <a:pt x="308813" y="241300"/>
                  </a:lnTo>
                  <a:lnTo>
                    <a:pt x="308813" y="231140"/>
                  </a:lnTo>
                  <a:lnTo>
                    <a:pt x="308813" y="10160"/>
                  </a:lnTo>
                  <a:lnTo>
                    <a:pt x="308813" y="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8907852" y="4518020"/>
              <a:ext cx="324545" cy="351159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750961" y="4730817"/>
              <a:ext cx="127320" cy="79855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8681593" y="4938864"/>
              <a:ext cx="267335" cy="90805"/>
            </a:xfrm>
            <a:custGeom>
              <a:avLst/>
              <a:gdLst/>
              <a:ahLst/>
              <a:cxnLst/>
              <a:rect l="l" t="t" r="r" b="b"/>
              <a:pathLst>
                <a:path w="267334" h="90804">
                  <a:moveTo>
                    <a:pt x="220433" y="84632"/>
                  </a:moveTo>
                  <a:lnTo>
                    <a:pt x="219951" y="81762"/>
                  </a:lnTo>
                  <a:lnTo>
                    <a:pt x="218998" y="79476"/>
                  </a:lnTo>
                  <a:lnTo>
                    <a:pt x="217563" y="78333"/>
                  </a:lnTo>
                  <a:lnTo>
                    <a:pt x="214680" y="77762"/>
                  </a:lnTo>
                  <a:lnTo>
                    <a:pt x="176771" y="77762"/>
                  </a:lnTo>
                  <a:lnTo>
                    <a:pt x="173418" y="79476"/>
                  </a:lnTo>
                  <a:lnTo>
                    <a:pt x="172453" y="81762"/>
                  </a:lnTo>
                  <a:lnTo>
                    <a:pt x="171983" y="84632"/>
                  </a:lnTo>
                  <a:lnTo>
                    <a:pt x="173418" y="88646"/>
                  </a:lnTo>
                  <a:lnTo>
                    <a:pt x="176771" y="90360"/>
                  </a:lnTo>
                  <a:lnTo>
                    <a:pt x="214680" y="90360"/>
                  </a:lnTo>
                  <a:lnTo>
                    <a:pt x="218998" y="88646"/>
                  </a:lnTo>
                  <a:lnTo>
                    <a:pt x="220433" y="84632"/>
                  </a:lnTo>
                  <a:close/>
                </a:path>
                <a:path w="267334" h="90804">
                  <a:moveTo>
                    <a:pt x="266992" y="45974"/>
                  </a:moveTo>
                  <a:lnTo>
                    <a:pt x="238061" y="17437"/>
                  </a:lnTo>
                  <a:lnTo>
                    <a:pt x="226682" y="15849"/>
                  </a:lnTo>
                  <a:lnTo>
                    <a:pt x="199174" y="8458"/>
                  </a:lnTo>
                  <a:lnTo>
                    <a:pt x="187325" y="4762"/>
                  </a:lnTo>
                  <a:lnTo>
                    <a:pt x="179260" y="1054"/>
                  </a:lnTo>
                  <a:lnTo>
                    <a:pt x="177838" y="0"/>
                  </a:lnTo>
                  <a:lnTo>
                    <a:pt x="174523" y="0"/>
                  </a:lnTo>
                  <a:lnTo>
                    <a:pt x="171196" y="2120"/>
                  </a:lnTo>
                  <a:lnTo>
                    <a:pt x="170256" y="4762"/>
                  </a:lnTo>
                  <a:lnTo>
                    <a:pt x="165506" y="22199"/>
                  </a:lnTo>
                  <a:lnTo>
                    <a:pt x="158864" y="36461"/>
                  </a:lnTo>
                  <a:lnTo>
                    <a:pt x="150812" y="47561"/>
                  </a:lnTo>
                  <a:lnTo>
                    <a:pt x="142265" y="53898"/>
                  </a:lnTo>
                  <a:lnTo>
                    <a:pt x="133261" y="56540"/>
                  </a:lnTo>
                  <a:lnTo>
                    <a:pt x="123774" y="53898"/>
                  </a:lnTo>
                  <a:lnTo>
                    <a:pt x="115239" y="47561"/>
                  </a:lnTo>
                  <a:lnTo>
                    <a:pt x="107175" y="36461"/>
                  </a:lnTo>
                  <a:lnTo>
                    <a:pt x="100533" y="22199"/>
                  </a:lnTo>
                  <a:lnTo>
                    <a:pt x="95796" y="4762"/>
                  </a:lnTo>
                  <a:lnTo>
                    <a:pt x="94373" y="1054"/>
                  </a:lnTo>
                  <a:lnTo>
                    <a:pt x="92481" y="0"/>
                  </a:lnTo>
                  <a:lnTo>
                    <a:pt x="87731" y="0"/>
                  </a:lnTo>
                  <a:lnTo>
                    <a:pt x="87731" y="1054"/>
                  </a:lnTo>
                  <a:lnTo>
                    <a:pt x="79667" y="4762"/>
                  </a:lnTo>
                  <a:lnTo>
                    <a:pt x="67348" y="8458"/>
                  </a:lnTo>
                  <a:lnTo>
                    <a:pt x="40309" y="15849"/>
                  </a:lnTo>
                  <a:lnTo>
                    <a:pt x="28460" y="17437"/>
                  </a:lnTo>
                  <a:lnTo>
                    <a:pt x="20396" y="20078"/>
                  </a:lnTo>
                  <a:lnTo>
                    <a:pt x="13284" y="23787"/>
                  </a:lnTo>
                  <a:lnTo>
                    <a:pt x="6642" y="29591"/>
                  </a:lnTo>
                  <a:lnTo>
                    <a:pt x="1422" y="36461"/>
                  </a:lnTo>
                  <a:lnTo>
                    <a:pt x="0" y="45974"/>
                  </a:lnTo>
                  <a:lnTo>
                    <a:pt x="0" y="52311"/>
                  </a:lnTo>
                  <a:lnTo>
                    <a:pt x="4267" y="86131"/>
                  </a:lnTo>
                  <a:lnTo>
                    <a:pt x="5689" y="89306"/>
                  </a:lnTo>
                  <a:lnTo>
                    <a:pt x="8064" y="90360"/>
                  </a:lnTo>
                  <a:lnTo>
                    <a:pt x="9956" y="90360"/>
                  </a:lnTo>
                  <a:lnTo>
                    <a:pt x="13754" y="88773"/>
                  </a:lnTo>
                  <a:lnTo>
                    <a:pt x="14706" y="86131"/>
                  </a:lnTo>
                  <a:lnTo>
                    <a:pt x="14706" y="84023"/>
                  </a:lnTo>
                  <a:lnTo>
                    <a:pt x="10439" y="51257"/>
                  </a:lnTo>
                  <a:lnTo>
                    <a:pt x="10439" y="45974"/>
                  </a:lnTo>
                  <a:lnTo>
                    <a:pt x="38417" y="28536"/>
                  </a:lnTo>
                  <a:lnTo>
                    <a:pt x="63068" y="22720"/>
                  </a:lnTo>
                  <a:lnTo>
                    <a:pt x="76352" y="18491"/>
                  </a:lnTo>
                  <a:lnTo>
                    <a:pt x="86791" y="13741"/>
                  </a:lnTo>
                  <a:lnTo>
                    <a:pt x="93421" y="32766"/>
                  </a:lnTo>
                  <a:lnTo>
                    <a:pt x="101485" y="48615"/>
                  </a:lnTo>
                  <a:lnTo>
                    <a:pt x="111442" y="59182"/>
                  </a:lnTo>
                  <a:lnTo>
                    <a:pt x="121881" y="66052"/>
                  </a:lnTo>
                  <a:lnTo>
                    <a:pt x="133261" y="68694"/>
                  </a:lnTo>
                  <a:lnTo>
                    <a:pt x="145122" y="66052"/>
                  </a:lnTo>
                  <a:lnTo>
                    <a:pt x="155549" y="59182"/>
                  </a:lnTo>
                  <a:lnTo>
                    <a:pt x="164566" y="48615"/>
                  </a:lnTo>
                  <a:lnTo>
                    <a:pt x="172618" y="32766"/>
                  </a:lnTo>
                  <a:lnTo>
                    <a:pt x="179260" y="13741"/>
                  </a:lnTo>
                  <a:lnTo>
                    <a:pt x="190639" y="18491"/>
                  </a:lnTo>
                  <a:lnTo>
                    <a:pt x="202971" y="22720"/>
                  </a:lnTo>
                  <a:lnTo>
                    <a:pt x="227634" y="28536"/>
                  </a:lnTo>
                  <a:lnTo>
                    <a:pt x="235699" y="30124"/>
                  </a:lnTo>
                  <a:lnTo>
                    <a:pt x="243281" y="32232"/>
                  </a:lnTo>
                  <a:lnTo>
                    <a:pt x="249923" y="35941"/>
                  </a:lnTo>
                  <a:lnTo>
                    <a:pt x="254660" y="40157"/>
                  </a:lnTo>
                  <a:lnTo>
                    <a:pt x="256082" y="45974"/>
                  </a:lnTo>
                  <a:lnTo>
                    <a:pt x="256082" y="51257"/>
                  </a:lnTo>
                  <a:lnTo>
                    <a:pt x="252298" y="84023"/>
                  </a:lnTo>
                  <a:lnTo>
                    <a:pt x="252298" y="86131"/>
                  </a:lnTo>
                  <a:lnTo>
                    <a:pt x="253238" y="88773"/>
                  </a:lnTo>
                  <a:lnTo>
                    <a:pt x="256082" y="90360"/>
                  </a:lnTo>
                  <a:lnTo>
                    <a:pt x="258927" y="90360"/>
                  </a:lnTo>
                  <a:lnTo>
                    <a:pt x="262255" y="87718"/>
                  </a:lnTo>
                  <a:lnTo>
                    <a:pt x="262724" y="86131"/>
                  </a:lnTo>
                  <a:lnTo>
                    <a:pt x="266992" y="52311"/>
                  </a:lnTo>
                  <a:lnTo>
                    <a:pt x="266992" y="45974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747160" y="4810672"/>
              <a:ext cx="134920" cy="13239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915883" y="4493767"/>
            <a:ext cx="40005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2720" algn="l"/>
              </a:tabLst>
            </a:pPr>
            <a:r>
              <a:rPr sz="900" u="dbl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	</a:t>
            </a:r>
            <a:r>
              <a:rPr sz="900" b="1" u="dbl" spc="-4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М</a:t>
            </a:r>
            <a:r>
              <a:rPr sz="900" b="1" spc="-30" dirty="0">
                <a:solidFill>
                  <a:srgbClr val="FF0000"/>
                </a:solidFill>
                <a:latin typeface="Calibri"/>
                <a:cs typeface="Calibri"/>
              </a:rPr>
              <a:t>С</a:t>
            </a:r>
            <a:r>
              <a:rPr sz="900" b="1" dirty="0">
                <a:solidFill>
                  <a:srgbClr val="FF0000"/>
                </a:solidFill>
                <a:latin typeface="Calibri"/>
                <a:cs typeface="Calibri"/>
              </a:rPr>
              <a:t>Э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4293975" y="1476452"/>
            <a:ext cx="3714115" cy="475615"/>
            <a:chOff x="4293975" y="1476452"/>
            <a:chExt cx="3714115" cy="475615"/>
          </a:xfrm>
        </p:grpSpPr>
        <p:sp>
          <p:nvSpPr>
            <p:cNvPr id="45" name="object 45"/>
            <p:cNvSpPr/>
            <p:nvPr/>
          </p:nvSpPr>
          <p:spPr>
            <a:xfrm>
              <a:off x="4293971" y="1544116"/>
              <a:ext cx="3714115" cy="408305"/>
            </a:xfrm>
            <a:custGeom>
              <a:avLst/>
              <a:gdLst/>
              <a:ahLst/>
              <a:cxnLst/>
              <a:rect l="l" t="t" r="r" b="b"/>
              <a:pathLst>
                <a:path w="3714115" h="408305">
                  <a:moveTo>
                    <a:pt x="1800199" y="128397"/>
                  </a:moveTo>
                  <a:lnTo>
                    <a:pt x="885812" y="128397"/>
                  </a:lnTo>
                  <a:lnTo>
                    <a:pt x="885812" y="350583"/>
                  </a:lnTo>
                  <a:lnTo>
                    <a:pt x="85725" y="350583"/>
                  </a:lnTo>
                  <a:lnTo>
                    <a:pt x="85725" y="322008"/>
                  </a:lnTo>
                  <a:lnTo>
                    <a:pt x="0" y="364871"/>
                  </a:lnTo>
                  <a:lnTo>
                    <a:pt x="85725" y="407733"/>
                  </a:lnTo>
                  <a:lnTo>
                    <a:pt x="85725" y="379158"/>
                  </a:lnTo>
                  <a:lnTo>
                    <a:pt x="914387" y="379158"/>
                  </a:lnTo>
                  <a:lnTo>
                    <a:pt x="914387" y="364871"/>
                  </a:lnTo>
                  <a:lnTo>
                    <a:pt x="914387" y="350583"/>
                  </a:lnTo>
                  <a:lnTo>
                    <a:pt x="914387" y="156972"/>
                  </a:lnTo>
                  <a:lnTo>
                    <a:pt x="1800199" y="156972"/>
                  </a:lnTo>
                  <a:lnTo>
                    <a:pt x="1800199" y="142684"/>
                  </a:lnTo>
                  <a:lnTo>
                    <a:pt x="1800199" y="128397"/>
                  </a:lnTo>
                  <a:close/>
                </a:path>
                <a:path w="3714115" h="408305">
                  <a:moveTo>
                    <a:pt x="3714038" y="28575"/>
                  </a:moveTo>
                  <a:lnTo>
                    <a:pt x="3000222" y="28575"/>
                  </a:lnTo>
                  <a:lnTo>
                    <a:pt x="3000222" y="0"/>
                  </a:lnTo>
                  <a:lnTo>
                    <a:pt x="2914497" y="42862"/>
                  </a:lnTo>
                  <a:lnTo>
                    <a:pt x="3000222" y="85725"/>
                  </a:lnTo>
                  <a:lnTo>
                    <a:pt x="3000222" y="57150"/>
                  </a:lnTo>
                  <a:lnTo>
                    <a:pt x="3714038" y="57150"/>
                  </a:lnTo>
                  <a:lnTo>
                    <a:pt x="3714038" y="285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507932" y="1476452"/>
              <a:ext cx="222559" cy="2225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7" name="object 47"/>
          <p:cNvSpPr txBox="1"/>
          <p:nvPr/>
        </p:nvSpPr>
        <p:spPr>
          <a:xfrm>
            <a:off x="7560474" y="1452371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8048883" y="5065673"/>
            <a:ext cx="1633220" cy="220345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19050" rIns="0" bIns="0" rtlCol="0">
            <a:spAutoFit/>
          </a:bodyPr>
          <a:lstStyle/>
          <a:p>
            <a:pPr marL="322580">
              <a:lnSpc>
                <a:spcPct val="100000"/>
              </a:lnSpc>
              <a:spcBef>
                <a:spcPts val="150"/>
              </a:spcBef>
            </a:pPr>
            <a:r>
              <a:rPr sz="1000" b="1" spc="-5" dirty="0">
                <a:latin typeface="Calibri"/>
                <a:cs typeface="Calibri"/>
              </a:rPr>
              <a:t>ЕАВИИАС. </a:t>
            </a:r>
            <a:r>
              <a:rPr sz="1000" b="1" dirty="0">
                <a:latin typeface="Calibri"/>
                <a:cs typeface="Calibri"/>
              </a:rPr>
              <a:t>ТБ</a:t>
            </a:r>
            <a:r>
              <a:rPr sz="1000" b="1" spc="-30" dirty="0">
                <a:latin typeface="Calibri"/>
                <a:cs typeface="Calibri"/>
              </a:rPr>
              <a:t> </a:t>
            </a:r>
            <a:r>
              <a:rPr sz="1000" b="1" spc="-5" dirty="0">
                <a:latin typeface="Calibri"/>
                <a:cs typeface="Calibri"/>
              </a:rPr>
              <a:t>МСЭ</a:t>
            </a:r>
            <a:endParaRPr sz="1000">
              <a:latin typeface="Calibri"/>
              <a:cs typeface="Calibri"/>
            </a:endParaRPr>
          </a:p>
        </p:txBody>
      </p:sp>
      <p:grpSp>
        <p:nvGrpSpPr>
          <p:cNvPr id="49" name="object 49"/>
          <p:cNvGrpSpPr/>
          <p:nvPr/>
        </p:nvGrpSpPr>
        <p:grpSpPr>
          <a:xfrm>
            <a:off x="8720374" y="2115521"/>
            <a:ext cx="222885" cy="2366010"/>
            <a:chOff x="8720374" y="2115521"/>
            <a:chExt cx="222885" cy="2366010"/>
          </a:xfrm>
        </p:grpSpPr>
        <p:sp>
          <p:nvSpPr>
            <p:cNvPr id="50" name="object 50"/>
            <p:cNvSpPr/>
            <p:nvPr/>
          </p:nvSpPr>
          <p:spPr>
            <a:xfrm>
              <a:off x="8788857" y="2115527"/>
              <a:ext cx="127000" cy="2366010"/>
            </a:xfrm>
            <a:custGeom>
              <a:avLst/>
              <a:gdLst/>
              <a:ahLst/>
              <a:cxnLst/>
              <a:rect l="l" t="t" r="r" b="b"/>
              <a:pathLst>
                <a:path w="127000" h="2366010">
                  <a:moveTo>
                    <a:pt x="85725" y="85852"/>
                  </a:moveTo>
                  <a:lnTo>
                    <a:pt x="78549" y="71399"/>
                  </a:lnTo>
                  <a:lnTo>
                    <a:pt x="43116" y="0"/>
                  </a:lnTo>
                  <a:lnTo>
                    <a:pt x="0" y="85598"/>
                  </a:lnTo>
                  <a:lnTo>
                    <a:pt x="28575" y="85686"/>
                  </a:lnTo>
                  <a:lnTo>
                    <a:pt x="26924" y="642569"/>
                  </a:lnTo>
                  <a:lnTo>
                    <a:pt x="55499" y="642658"/>
                  </a:lnTo>
                  <a:lnTo>
                    <a:pt x="57150" y="85763"/>
                  </a:lnTo>
                  <a:lnTo>
                    <a:pt x="85725" y="85852"/>
                  </a:lnTo>
                  <a:close/>
                </a:path>
                <a:path w="127000" h="2366010">
                  <a:moveTo>
                    <a:pt x="126453" y="1456220"/>
                  </a:moveTo>
                  <a:lnTo>
                    <a:pt x="119214" y="1441399"/>
                  </a:lnTo>
                  <a:lnTo>
                    <a:pt x="98018" y="1397990"/>
                  </a:lnTo>
                  <a:lnTo>
                    <a:pt x="98018" y="1441665"/>
                  </a:lnTo>
                  <a:lnTo>
                    <a:pt x="97891" y="1455686"/>
                  </a:lnTo>
                  <a:lnTo>
                    <a:pt x="98018" y="1441665"/>
                  </a:lnTo>
                  <a:lnTo>
                    <a:pt x="98018" y="1397990"/>
                  </a:lnTo>
                  <a:lnTo>
                    <a:pt x="84404" y="1370088"/>
                  </a:lnTo>
                  <a:lnTo>
                    <a:pt x="40741" y="1455407"/>
                  </a:lnTo>
                  <a:lnTo>
                    <a:pt x="69303" y="1455686"/>
                  </a:lnTo>
                  <a:lnTo>
                    <a:pt x="60718" y="2365413"/>
                  </a:lnTo>
                  <a:lnTo>
                    <a:pt x="89293" y="2365692"/>
                  </a:lnTo>
                  <a:lnTo>
                    <a:pt x="97878" y="1455953"/>
                  </a:lnTo>
                  <a:lnTo>
                    <a:pt x="126453" y="145622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8720374" y="2317287"/>
              <a:ext cx="222559" cy="22255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8772917" y="2293620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8761666" y="3912613"/>
            <a:ext cx="222559" cy="2225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814210" y="3890772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55" name="object 55"/>
          <p:cNvGrpSpPr/>
          <p:nvPr/>
        </p:nvGrpSpPr>
        <p:grpSpPr>
          <a:xfrm>
            <a:off x="8468866" y="2137966"/>
            <a:ext cx="222885" cy="2456180"/>
            <a:chOff x="8468866" y="2137966"/>
            <a:chExt cx="222885" cy="2456180"/>
          </a:xfrm>
        </p:grpSpPr>
        <p:sp>
          <p:nvSpPr>
            <p:cNvPr id="56" name="object 56"/>
            <p:cNvSpPr/>
            <p:nvPr/>
          </p:nvSpPr>
          <p:spPr>
            <a:xfrm>
              <a:off x="8539645" y="2137968"/>
              <a:ext cx="108585" cy="2456180"/>
            </a:xfrm>
            <a:custGeom>
              <a:avLst/>
              <a:gdLst/>
              <a:ahLst/>
              <a:cxnLst/>
              <a:rect l="l" t="t" r="r" b="b"/>
              <a:pathLst>
                <a:path w="108584" h="2456179">
                  <a:moveTo>
                    <a:pt x="85725" y="849833"/>
                  </a:moveTo>
                  <a:lnTo>
                    <a:pt x="57137" y="849782"/>
                  </a:lnTo>
                  <a:lnTo>
                    <a:pt x="58864" y="63"/>
                  </a:lnTo>
                  <a:lnTo>
                    <a:pt x="30289" y="0"/>
                  </a:lnTo>
                  <a:lnTo>
                    <a:pt x="28562" y="849718"/>
                  </a:lnTo>
                  <a:lnTo>
                    <a:pt x="0" y="849668"/>
                  </a:lnTo>
                  <a:lnTo>
                    <a:pt x="42684" y="935482"/>
                  </a:lnTo>
                  <a:lnTo>
                    <a:pt x="78562" y="864069"/>
                  </a:lnTo>
                  <a:lnTo>
                    <a:pt x="85725" y="849833"/>
                  </a:lnTo>
                  <a:close/>
                </a:path>
                <a:path w="108584" h="2456179">
                  <a:moveTo>
                    <a:pt x="108508" y="2370226"/>
                  </a:moveTo>
                  <a:lnTo>
                    <a:pt x="79933" y="2370074"/>
                  </a:lnTo>
                  <a:lnTo>
                    <a:pt x="85153" y="1366494"/>
                  </a:lnTo>
                  <a:lnTo>
                    <a:pt x="56578" y="1366354"/>
                  </a:lnTo>
                  <a:lnTo>
                    <a:pt x="51358" y="2369934"/>
                  </a:lnTo>
                  <a:lnTo>
                    <a:pt x="22796" y="2369782"/>
                  </a:lnTo>
                  <a:lnTo>
                    <a:pt x="65201" y="2455722"/>
                  </a:lnTo>
                  <a:lnTo>
                    <a:pt x="101346" y="2384361"/>
                  </a:lnTo>
                  <a:lnTo>
                    <a:pt x="108508" y="237022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8468866" y="2414884"/>
              <a:ext cx="222559" cy="2225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8" name="object 58"/>
          <p:cNvSpPr txBox="1"/>
          <p:nvPr/>
        </p:nvSpPr>
        <p:spPr>
          <a:xfrm>
            <a:off x="8521409" y="2391155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8498894" y="3897594"/>
            <a:ext cx="222559" cy="22255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8551435" y="3875532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078540" y="3750055"/>
            <a:ext cx="120332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45"/>
              </a:lnSpc>
              <a:spcBef>
                <a:spcPts val="100"/>
              </a:spcBef>
            </a:pPr>
            <a:r>
              <a:rPr sz="900" spc="-20" dirty="0">
                <a:latin typeface="Calibri"/>
                <a:cs typeface="Calibri"/>
              </a:rPr>
              <a:t>выписка </a:t>
            </a:r>
            <a:r>
              <a:rPr sz="900" spc="-15" dirty="0">
                <a:latin typeface="Calibri"/>
                <a:cs typeface="Calibri"/>
              </a:rPr>
              <a:t>из</a:t>
            </a:r>
            <a:r>
              <a:rPr sz="900" spc="-6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ИПРА,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045"/>
              </a:lnSpc>
            </a:pPr>
            <a:r>
              <a:rPr sz="900" dirty="0">
                <a:latin typeface="Calibri"/>
                <a:cs typeface="Calibri"/>
              </a:rPr>
              <a:t>в </a:t>
            </a:r>
            <a:r>
              <a:rPr sz="900" spc="-20" dirty="0">
                <a:latin typeface="Calibri"/>
                <a:cs typeface="Calibri"/>
              </a:rPr>
              <a:t>части </a:t>
            </a:r>
            <a:r>
              <a:rPr sz="900" spc="-25" dirty="0">
                <a:latin typeface="Calibri"/>
                <a:cs typeface="Calibri"/>
              </a:rPr>
              <a:t>исполнения </a:t>
            </a:r>
            <a:r>
              <a:rPr sz="900" dirty="0">
                <a:latin typeface="Calibri"/>
                <a:cs typeface="Calibri"/>
              </a:rPr>
              <a:t>в</a:t>
            </a:r>
            <a:r>
              <a:rPr sz="900" spc="-1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МО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20" dirty="0">
                <a:latin typeface="Calibri"/>
                <a:cs typeface="Calibri"/>
              </a:rPr>
              <a:t>перечня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мероприятий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62" name="object 62"/>
          <p:cNvGrpSpPr/>
          <p:nvPr/>
        </p:nvGrpSpPr>
        <p:grpSpPr>
          <a:xfrm>
            <a:off x="5991306" y="2238303"/>
            <a:ext cx="2273935" cy="2637790"/>
            <a:chOff x="5991306" y="2238303"/>
            <a:chExt cx="2273935" cy="2637790"/>
          </a:xfrm>
        </p:grpSpPr>
        <p:sp>
          <p:nvSpPr>
            <p:cNvPr id="63" name="object 63"/>
            <p:cNvSpPr/>
            <p:nvPr/>
          </p:nvSpPr>
          <p:spPr>
            <a:xfrm>
              <a:off x="5991306" y="2238303"/>
              <a:ext cx="2273935" cy="2637790"/>
            </a:xfrm>
            <a:custGeom>
              <a:avLst/>
              <a:gdLst/>
              <a:ahLst/>
              <a:cxnLst/>
              <a:rect l="l" t="t" r="r" b="b"/>
              <a:pathLst>
                <a:path w="2273934" h="2637790">
                  <a:moveTo>
                    <a:pt x="23458" y="2544484"/>
                  </a:moveTo>
                  <a:lnTo>
                    <a:pt x="0" y="2637412"/>
                  </a:lnTo>
                  <a:lnTo>
                    <a:pt x="88417" y="2600422"/>
                  </a:lnTo>
                  <a:lnTo>
                    <a:pt x="79334" y="2592600"/>
                  </a:lnTo>
                  <a:lnTo>
                    <a:pt x="57443" y="2592600"/>
                  </a:lnTo>
                  <a:lnTo>
                    <a:pt x="35791" y="2573954"/>
                  </a:lnTo>
                  <a:lnTo>
                    <a:pt x="45111" y="2563130"/>
                  </a:lnTo>
                  <a:lnTo>
                    <a:pt x="23458" y="2544484"/>
                  </a:lnTo>
                  <a:close/>
                </a:path>
                <a:path w="2273934" h="2637790">
                  <a:moveTo>
                    <a:pt x="45111" y="2563130"/>
                  </a:moveTo>
                  <a:lnTo>
                    <a:pt x="35791" y="2573954"/>
                  </a:lnTo>
                  <a:lnTo>
                    <a:pt x="57443" y="2592600"/>
                  </a:lnTo>
                  <a:lnTo>
                    <a:pt x="66764" y="2581776"/>
                  </a:lnTo>
                  <a:lnTo>
                    <a:pt x="45111" y="2563130"/>
                  </a:lnTo>
                  <a:close/>
                </a:path>
                <a:path w="2273934" h="2637790">
                  <a:moveTo>
                    <a:pt x="66764" y="2581776"/>
                  </a:moveTo>
                  <a:lnTo>
                    <a:pt x="57443" y="2592600"/>
                  </a:lnTo>
                  <a:lnTo>
                    <a:pt x="79334" y="2592600"/>
                  </a:lnTo>
                  <a:lnTo>
                    <a:pt x="66764" y="2581776"/>
                  </a:lnTo>
                  <a:close/>
                </a:path>
                <a:path w="2273934" h="2637790">
                  <a:moveTo>
                    <a:pt x="2252282" y="0"/>
                  </a:moveTo>
                  <a:lnTo>
                    <a:pt x="45111" y="2563130"/>
                  </a:lnTo>
                  <a:lnTo>
                    <a:pt x="66764" y="2581776"/>
                  </a:lnTo>
                  <a:lnTo>
                    <a:pt x="2273936" y="18646"/>
                  </a:lnTo>
                  <a:lnTo>
                    <a:pt x="225228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6332890" y="4272805"/>
              <a:ext cx="222559" cy="222559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6385431" y="4250435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7170940" y="1818046"/>
            <a:ext cx="800100" cy="222885"/>
            <a:chOff x="7170940" y="1818046"/>
            <a:chExt cx="800100" cy="222885"/>
          </a:xfrm>
        </p:grpSpPr>
        <p:sp>
          <p:nvSpPr>
            <p:cNvPr id="67" name="object 67"/>
            <p:cNvSpPr/>
            <p:nvPr/>
          </p:nvSpPr>
          <p:spPr>
            <a:xfrm>
              <a:off x="7170940" y="1889460"/>
              <a:ext cx="800100" cy="85725"/>
            </a:xfrm>
            <a:custGeom>
              <a:avLst/>
              <a:gdLst/>
              <a:ahLst/>
              <a:cxnLst/>
              <a:rect l="l" t="t" r="r" b="b"/>
              <a:pathLst>
                <a:path w="800100" h="85725">
                  <a:moveTo>
                    <a:pt x="770962" y="28575"/>
                  </a:moveTo>
                  <a:lnTo>
                    <a:pt x="728101" y="28575"/>
                  </a:lnTo>
                  <a:lnTo>
                    <a:pt x="728101" y="57150"/>
                  </a:lnTo>
                  <a:lnTo>
                    <a:pt x="713813" y="57150"/>
                  </a:lnTo>
                  <a:lnTo>
                    <a:pt x="713813" y="85725"/>
                  </a:lnTo>
                  <a:lnTo>
                    <a:pt x="799537" y="42862"/>
                  </a:lnTo>
                  <a:lnTo>
                    <a:pt x="770962" y="28575"/>
                  </a:lnTo>
                  <a:close/>
                </a:path>
                <a:path w="800100" h="85725">
                  <a:moveTo>
                    <a:pt x="713812" y="28575"/>
                  </a:moveTo>
                  <a:lnTo>
                    <a:pt x="0" y="28576"/>
                  </a:lnTo>
                  <a:lnTo>
                    <a:pt x="0" y="57151"/>
                  </a:lnTo>
                  <a:lnTo>
                    <a:pt x="713813" y="57150"/>
                  </a:lnTo>
                  <a:lnTo>
                    <a:pt x="713812" y="28575"/>
                  </a:lnTo>
                  <a:close/>
                </a:path>
                <a:path w="800100" h="85725">
                  <a:moveTo>
                    <a:pt x="728101" y="28575"/>
                  </a:moveTo>
                  <a:lnTo>
                    <a:pt x="713812" y="28575"/>
                  </a:lnTo>
                  <a:lnTo>
                    <a:pt x="713813" y="57150"/>
                  </a:lnTo>
                  <a:lnTo>
                    <a:pt x="728101" y="57150"/>
                  </a:lnTo>
                  <a:lnTo>
                    <a:pt x="728101" y="28575"/>
                  </a:lnTo>
                  <a:close/>
                </a:path>
                <a:path w="800100" h="85725">
                  <a:moveTo>
                    <a:pt x="713812" y="0"/>
                  </a:moveTo>
                  <a:lnTo>
                    <a:pt x="713812" y="28575"/>
                  </a:lnTo>
                  <a:lnTo>
                    <a:pt x="770962" y="28575"/>
                  </a:lnTo>
                  <a:lnTo>
                    <a:pt x="713812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387815" y="1818046"/>
              <a:ext cx="222559" cy="222559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9" name="object 69"/>
          <p:cNvSpPr txBox="1"/>
          <p:nvPr/>
        </p:nvSpPr>
        <p:spPr>
          <a:xfrm>
            <a:off x="7440358" y="1793747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280493" y="2588202"/>
            <a:ext cx="466725" cy="472440"/>
          </a:xfrm>
          <a:custGeom>
            <a:avLst/>
            <a:gdLst/>
            <a:ahLst/>
            <a:cxnLst/>
            <a:rect l="l" t="t" r="r" b="b"/>
            <a:pathLst>
              <a:path w="466725" h="472439">
                <a:moveTo>
                  <a:pt x="466700" y="447972"/>
                </a:moveTo>
                <a:lnTo>
                  <a:pt x="0" y="447972"/>
                </a:lnTo>
                <a:lnTo>
                  <a:pt x="0" y="471854"/>
                </a:lnTo>
                <a:lnTo>
                  <a:pt x="466700" y="471854"/>
                </a:lnTo>
                <a:lnTo>
                  <a:pt x="466700" y="447972"/>
                </a:lnTo>
                <a:close/>
              </a:path>
              <a:path w="466725" h="472439">
                <a:moveTo>
                  <a:pt x="208756" y="0"/>
                </a:moveTo>
                <a:lnTo>
                  <a:pt x="201557" y="3810"/>
                </a:lnTo>
                <a:lnTo>
                  <a:pt x="152368" y="30479"/>
                </a:lnTo>
                <a:lnTo>
                  <a:pt x="148769" y="33019"/>
                </a:lnTo>
                <a:lnTo>
                  <a:pt x="148769" y="55879"/>
                </a:lnTo>
                <a:lnTo>
                  <a:pt x="114575" y="69850"/>
                </a:lnTo>
                <a:lnTo>
                  <a:pt x="109777" y="72389"/>
                </a:lnTo>
                <a:lnTo>
                  <a:pt x="109777" y="298450"/>
                </a:lnTo>
                <a:lnTo>
                  <a:pt x="50389" y="309879"/>
                </a:lnTo>
                <a:lnTo>
                  <a:pt x="44390" y="311150"/>
                </a:lnTo>
                <a:lnTo>
                  <a:pt x="44390" y="421639"/>
                </a:lnTo>
                <a:lnTo>
                  <a:pt x="59387" y="421639"/>
                </a:lnTo>
                <a:lnTo>
                  <a:pt x="59387" y="323850"/>
                </a:lnTo>
                <a:lnTo>
                  <a:pt x="201557" y="298450"/>
                </a:lnTo>
                <a:lnTo>
                  <a:pt x="217154" y="298450"/>
                </a:lnTo>
                <a:lnTo>
                  <a:pt x="217154" y="297179"/>
                </a:lnTo>
                <a:lnTo>
                  <a:pt x="326031" y="297179"/>
                </a:lnTo>
                <a:lnTo>
                  <a:pt x="316958" y="295910"/>
                </a:lnTo>
                <a:lnTo>
                  <a:pt x="124773" y="295910"/>
                </a:lnTo>
                <a:lnTo>
                  <a:pt x="124773" y="81279"/>
                </a:lnTo>
                <a:lnTo>
                  <a:pt x="201557" y="50800"/>
                </a:lnTo>
                <a:lnTo>
                  <a:pt x="217154" y="50800"/>
                </a:lnTo>
                <a:lnTo>
                  <a:pt x="217154" y="49529"/>
                </a:lnTo>
                <a:lnTo>
                  <a:pt x="163765" y="49529"/>
                </a:lnTo>
                <a:lnTo>
                  <a:pt x="163765" y="43179"/>
                </a:lnTo>
                <a:lnTo>
                  <a:pt x="201557" y="21589"/>
                </a:lnTo>
                <a:lnTo>
                  <a:pt x="217154" y="21589"/>
                </a:lnTo>
                <a:lnTo>
                  <a:pt x="217154" y="20319"/>
                </a:lnTo>
                <a:lnTo>
                  <a:pt x="257631" y="20319"/>
                </a:lnTo>
                <a:lnTo>
                  <a:pt x="217154" y="3810"/>
                </a:lnTo>
                <a:lnTo>
                  <a:pt x="208756" y="0"/>
                </a:lnTo>
                <a:close/>
              </a:path>
              <a:path w="466725" h="472439">
                <a:moveTo>
                  <a:pt x="217154" y="298450"/>
                </a:moveTo>
                <a:lnTo>
                  <a:pt x="201557" y="298450"/>
                </a:lnTo>
                <a:lnTo>
                  <a:pt x="201557" y="421639"/>
                </a:lnTo>
                <a:lnTo>
                  <a:pt x="217154" y="421639"/>
                </a:lnTo>
                <a:lnTo>
                  <a:pt x="217154" y="298450"/>
                </a:lnTo>
                <a:close/>
              </a:path>
              <a:path w="466725" h="472439">
                <a:moveTo>
                  <a:pt x="326031" y="297179"/>
                </a:moveTo>
                <a:lnTo>
                  <a:pt x="217154" y="297179"/>
                </a:lnTo>
                <a:lnTo>
                  <a:pt x="406713" y="323850"/>
                </a:lnTo>
                <a:lnTo>
                  <a:pt x="406713" y="421639"/>
                </a:lnTo>
                <a:lnTo>
                  <a:pt x="421711" y="421639"/>
                </a:lnTo>
                <a:lnTo>
                  <a:pt x="421711" y="309879"/>
                </a:lnTo>
                <a:lnTo>
                  <a:pt x="415711" y="309879"/>
                </a:lnTo>
                <a:lnTo>
                  <a:pt x="377920" y="303529"/>
                </a:lnTo>
                <a:lnTo>
                  <a:pt x="377920" y="302260"/>
                </a:lnTo>
                <a:lnTo>
                  <a:pt x="362323" y="302260"/>
                </a:lnTo>
                <a:lnTo>
                  <a:pt x="326031" y="297179"/>
                </a:lnTo>
                <a:close/>
              </a:path>
              <a:path w="466725" h="472439">
                <a:moveTo>
                  <a:pt x="190159" y="393700"/>
                </a:moveTo>
                <a:lnTo>
                  <a:pt x="153567" y="394969"/>
                </a:lnTo>
                <a:lnTo>
                  <a:pt x="121174" y="394969"/>
                </a:lnTo>
                <a:lnTo>
                  <a:pt x="91780" y="396239"/>
                </a:lnTo>
                <a:lnTo>
                  <a:pt x="64187" y="396239"/>
                </a:lnTo>
                <a:lnTo>
                  <a:pt x="64187" y="410210"/>
                </a:lnTo>
                <a:lnTo>
                  <a:pt x="190159" y="410210"/>
                </a:lnTo>
                <a:lnTo>
                  <a:pt x="190159" y="393700"/>
                </a:lnTo>
                <a:close/>
              </a:path>
              <a:path w="466725" h="472439">
                <a:moveTo>
                  <a:pt x="234549" y="393700"/>
                </a:moveTo>
                <a:lnTo>
                  <a:pt x="234549" y="410210"/>
                </a:lnTo>
                <a:lnTo>
                  <a:pt x="399515" y="410210"/>
                </a:lnTo>
                <a:lnTo>
                  <a:pt x="399515" y="396239"/>
                </a:lnTo>
                <a:lnTo>
                  <a:pt x="363523" y="396239"/>
                </a:lnTo>
                <a:lnTo>
                  <a:pt x="325730" y="394969"/>
                </a:lnTo>
                <a:lnTo>
                  <a:pt x="281939" y="394969"/>
                </a:lnTo>
                <a:lnTo>
                  <a:pt x="234549" y="393700"/>
                </a:lnTo>
                <a:close/>
              </a:path>
              <a:path w="466725" h="472439">
                <a:moveTo>
                  <a:pt x="190159" y="361950"/>
                </a:moveTo>
                <a:lnTo>
                  <a:pt x="153567" y="364489"/>
                </a:lnTo>
                <a:lnTo>
                  <a:pt x="91780" y="369569"/>
                </a:lnTo>
                <a:lnTo>
                  <a:pt x="64187" y="370839"/>
                </a:lnTo>
                <a:lnTo>
                  <a:pt x="64187" y="383539"/>
                </a:lnTo>
                <a:lnTo>
                  <a:pt x="91780" y="383539"/>
                </a:lnTo>
                <a:lnTo>
                  <a:pt x="153567" y="381000"/>
                </a:lnTo>
                <a:lnTo>
                  <a:pt x="190159" y="378460"/>
                </a:lnTo>
                <a:lnTo>
                  <a:pt x="190159" y="361950"/>
                </a:lnTo>
                <a:close/>
              </a:path>
              <a:path w="466725" h="472439">
                <a:moveTo>
                  <a:pt x="234549" y="361950"/>
                </a:moveTo>
                <a:lnTo>
                  <a:pt x="234549" y="378460"/>
                </a:lnTo>
                <a:lnTo>
                  <a:pt x="281939" y="381000"/>
                </a:lnTo>
                <a:lnTo>
                  <a:pt x="363523" y="383539"/>
                </a:lnTo>
                <a:lnTo>
                  <a:pt x="399515" y="383539"/>
                </a:lnTo>
                <a:lnTo>
                  <a:pt x="399515" y="370839"/>
                </a:lnTo>
                <a:lnTo>
                  <a:pt x="363523" y="369569"/>
                </a:lnTo>
                <a:lnTo>
                  <a:pt x="234549" y="361950"/>
                </a:lnTo>
                <a:close/>
              </a:path>
              <a:path w="466725" h="472439">
                <a:moveTo>
                  <a:pt x="190159" y="328929"/>
                </a:moveTo>
                <a:lnTo>
                  <a:pt x="153567" y="332739"/>
                </a:lnTo>
                <a:lnTo>
                  <a:pt x="121174" y="336550"/>
                </a:lnTo>
                <a:lnTo>
                  <a:pt x="64187" y="344169"/>
                </a:lnTo>
                <a:lnTo>
                  <a:pt x="64187" y="356869"/>
                </a:lnTo>
                <a:lnTo>
                  <a:pt x="121174" y="351789"/>
                </a:lnTo>
                <a:lnTo>
                  <a:pt x="153567" y="349250"/>
                </a:lnTo>
                <a:lnTo>
                  <a:pt x="190159" y="345439"/>
                </a:lnTo>
                <a:lnTo>
                  <a:pt x="190159" y="328929"/>
                </a:lnTo>
                <a:close/>
              </a:path>
              <a:path w="466725" h="472439">
                <a:moveTo>
                  <a:pt x="234549" y="328929"/>
                </a:moveTo>
                <a:lnTo>
                  <a:pt x="234549" y="345439"/>
                </a:lnTo>
                <a:lnTo>
                  <a:pt x="281939" y="349250"/>
                </a:lnTo>
                <a:lnTo>
                  <a:pt x="325730" y="351789"/>
                </a:lnTo>
                <a:lnTo>
                  <a:pt x="399515" y="356869"/>
                </a:lnTo>
                <a:lnTo>
                  <a:pt x="399515" y="344169"/>
                </a:lnTo>
                <a:lnTo>
                  <a:pt x="325730" y="336550"/>
                </a:lnTo>
                <a:lnTo>
                  <a:pt x="234549" y="328929"/>
                </a:lnTo>
                <a:close/>
              </a:path>
              <a:path w="466725" h="472439">
                <a:moveTo>
                  <a:pt x="217154" y="21589"/>
                </a:moveTo>
                <a:lnTo>
                  <a:pt x="201557" y="21589"/>
                </a:lnTo>
                <a:lnTo>
                  <a:pt x="201557" y="34289"/>
                </a:lnTo>
                <a:lnTo>
                  <a:pt x="163765" y="49529"/>
                </a:lnTo>
                <a:lnTo>
                  <a:pt x="217154" y="49529"/>
                </a:lnTo>
                <a:lnTo>
                  <a:pt x="362323" y="100329"/>
                </a:lnTo>
                <a:lnTo>
                  <a:pt x="362323" y="302260"/>
                </a:lnTo>
                <a:lnTo>
                  <a:pt x="377920" y="302260"/>
                </a:lnTo>
                <a:lnTo>
                  <a:pt x="377920" y="90169"/>
                </a:lnTo>
                <a:lnTo>
                  <a:pt x="373120" y="87629"/>
                </a:lnTo>
                <a:lnTo>
                  <a:pt x="286739" y="58419"/>
                </a:lnTo>
                <a:lnTo>
                  <a:pt x="286739" y="52069"/>
                </a:lnTo>
                <a:lnTo>
                  <a:pt x="271743" y="52069"/>
                </a:lnTo>
                <a:lnTo>
                  <a:pt x="217154" y="34289"/>
                </a:lnTo>
                <a:lnTo>
                  <a:pt x="217154" y="21589"/>
                </a:lnTo>
                <a:close/>
              </a:path>
              <a:path w="466725" h="472439">
                <a:moveTo>
                  <a:pt x="217154" y="50800"/>
                </a:moveTo>
                <a:lnTo>
                  <a:pt x="201557" y="50800"/>
                </a:lnTo>
                <a:lnTo>
                  <a:pt x="201557" y="281939"/>
                </a:lnTo>
                <a:lnTo>
                  <a:pt x="124773" y="295910"/>
                </a:lnTo>
                <a:lnTo>
                  <a:pt x="316958" y="295910"/>
                </a:lnTo>
                <a:lnTo>
                  <a:pt x="217154" y="281939"/>
                </a:lnTo>
                <a:lnTo>
                  <a:pt x="217154" y="50800"/>
                </a:lnTo>
                <a:close/>
              </a:path>
              <a:path w="466725" h="472439">
                <a:moveTo>
                  <a:pt x="344327" y="275589"/>
                </a:moveTo>
                <a:lnTo>
                  <a:pt x="344327" y="287019"/>
                </a:lnTo>
                <a:lnTo>
                  <a:pt x="356325" y="288289"/>
                </a:lnTo>
                <a:lnTo>
                  <a:pt x="356325" y="276860"/>
                </a:lnTo>
                <a:lnTo>
                  <a:pt x="344327" y="275589"/>
                </a:lnTo>
                <a:close/>
              </a:path>
              <a:path w="466725" h="472439">
                <a:moveTo>
                  <a:pt x="319131" y="271779"/>
                </a:moveTo>
                <a:lnTo>
                  <a:pt x="319131" y="283210"/>
                </a:lnTo>
                <a:lnTo>
                  <a:pt x="335329" y="285750"/>
                </a:lnTo>
                <a:lnTo>
                  <a:pt x="335329" y="274319"/>
                </a:lnTo>
                <a:lnTo>
                  <a:pt x="319131" y="271779"/>
                </a:lnTo>
                <a:close/>
              </a:path>
              <a:path w="466725" h="472439">
                <a:moveTo>
                  <a:pt x="138570" y="269239"/>
                </a:moveTo>
                <a:lnTo>
                  <a:pt x="133771" y="271779"/>
                </a:lnTo>
                <a:lnTo>
                  <a:pt x="127773" y="273050"/>
                </a:lnTo>
                <a:lnTo>
                  <a:pt x="127773" y="284479"/>
                </a:lnTo>
                <a:lnTo>
                  <a:pt x="138570" y="283210"/>
                </a:lnTo>
                <a:lnTo>
                  <a:pt x="138570" y="269239"/>
                </a:lnTo>
                <a:close/>
              </a:path>
              <a:path w="466725" h="472439">
                <a:moveTo>
                  <a:pt x="157767" y="266700"/>
                </a:moveTo>
                <a:lnTo>
                  <a:pt x="151767" y="267969"/>
                </a:lnTo>
                <a:lnTo>
                  <a:pt x="145169" y="267969"/>
                </a:lnTo>
                <a:lnTo>
                  <a:pt x="145169" y="281939"/>
                </a:lnTo>
                <a:lnTo>
                  <a:pt x="146969" y="281939"/>
                </a:lnTo>
                <a:lnTo>
                  <a:pt x="149967" y="280669"/>
                </a:lnTo>
                <a:lnTo>
                  <a:pt x="154767" y="280669"/>
                </a:lnTo>
                <a:lnTo>
                  <a:pt x="157767" y="279400"/>
                </a:lnTo>
                <a:lnTo>
                  <a:pt x="157767" y="266700"/>
                </a:lnTo>
                <a:close/>
              </a:path>
              <a:path w="466725" h="472439">
                <a:moveTo>
                  <a:pt x="290937" y="266700"/>
                </a:moveTo>
                <a:lnTo>
                  <a:pt x="290937" y="279400"/>
                </a:lnTo>
                <a:lnTo>
                  <a:pt x="299336" y="280669"/>
                </a:lnTo>
                <a:lnTo>
                  <a:pt x="310134" y="281939"/>
                </a:lnTo>
                <a:lnTo>
                  <a:pt x="310134" y="269239"/>
                </a:lnTo>
                <a:lnTo>
                  <a:pt x="299336" y="267969"/>
                </a:lnTo>
                <a:lnTo>
                  <a:pt x="290937" y="266700"/>
                </a:lnTo>
                <a:close/>
              </a:path>
              <a:path w="466725" h="472439">
                <a:moveTo>
                  <a:pt x="176963" y="261619"/>
                </a:moveTo>
                <a:lnTo>
                  <a:pt x="163765" y="265429"/>
                </a:lnTo>
                <a:lnTo>
                  <a:pt x="163765" y="278129"/>
                </a:lnTo>
                <a:lnTo>
                  <a:pt x="176963" y="275589"/>
                </a:lnTo>
                <a:lnTo>
                  <a:pt x="176963" y="261619"/>
                </a:lnTo>
                <a:close/>
              </a:path>
              <a:path w="466725" h="472439">
                <a:moveTo>
                  <a:pt x="262144" y="262889"/>
                </a:moveTo>
                <a:lnTo>
                  <a:pt x="262144" y="275589"/>
                </a:lnTo>
                <a:lnTo>
                  <a:pt x="281939" y="278129"/>
                </a:lnTo>
                <a:lnTo>
                  <a:pt x="281939" y="265429"/>
                </a:lnTo>
                <a:lnTo>
                  <a:pt x="262144" y="262889"/>
                </a:lnTo>
                <a:close/>
              </a:path>
              <a:path w="466725" h="472439">
                <a:moveTo>
                  <a:pt x="194359" y="259079"/>
                </a:moveTo>
                <a:lnTo>
                  <a:pt x="182961" y="260350"/>
                </a:lnTo>
                <a:lnTo>
                  <a:pt x="182961" y="274319"/>
                </a:lnTo>
                <a:lnTo>
                  <a:pt x="194359" y="271779"/>
                </a:lnTo>
                <a:lnTo>
                  <a:pt x="194359" y="259079"/>
                </a:lnTo>
                <a:close/>
              </a:path>
              <a:path w="466725" h="472439">
                <a:moveTo>
                  <a:pt x="234549" y="259079"/>
                </a:moveTo>
                <a:lnTo>
                  <a:pt x="234549" y="271779"/>
                </a:lnTo>
                <a:lnTo>
                  <a:pt x="252547" y="274319"/>
                </a:lnTo>
                <a:lnTo>
                  <a:pt x="252547" y="261619"/>
                </a:lnTo>
                <a:lnTo>
                  <a:pt x="234549" y="259079"/>
                </a:lnTo>
                <a:close/>
              </a:path>
              <a:path w="466725" h="472439">
                <a:moveTo>
                  <a:pt x="344327" y="251460"/>
                </a:moveTo>
                <a:lnTo>
                  <a:pt x="344327" y="262889"/>
                </a:lnTo>
                <a:lnTo>
                  <a:pt x="356325" y="265429"/>
                </a:lnTo>
                <a:lnTo>
                  <a:pt x="356325" y="252729"/>
                </a:lnTo>
                <a:lnTo>
                  <a:pt x="344327" y="251460"/>
                </a:lnTo>
                <a:close/>
              </a:path>
              <a:path w="466725" h="472439">
                <a:moveTo>
                  <a:pt x="319131" y="246379"/>
                </a:moveTo>
                <a:lnTo>
                  <a:pt x="319131" y="259079"/>
                </a:lnTo>
                <a:lnTo>
                  <a:pt x="335329" y="261619"/>
                </a:lnTo>
                <a:lnTo>
                  <a:pt x="335329" y="250189"/>
                </a:lnTo>
                <a:lnTo>
                  <a:pt x="319131" y="246379"/>
                </a:lnTo>
                <a:close/>
              </a:path>
              <a:path w="466725" h="472439">
                <a:moveTo>
                  <a:pt x="138570" y="245110"/>
                </a:moveTo>
                <a:lnTo>
                  <a:pt x="127773" y="247650"/>
                </a:lnTo>
                <a:lnTo>
                  <a:pt x="127773" y="260350"/>
                </a:lnTo>
                <a:lnTo>
                  <a:pt x="133771" y="259079"/>
                </a:lnTo>
                <a:lnTo>
                  <a:pt x="138570" y="257810"/>
                </a:lnTo>
                <a:lnTo>
                  <a:pt x="138570" y="245110"/>
                </a:lnTo>
                <a:close/>
              </a:path>
              <a:path w="466725" h="472439">
                <a:moveTo>
                  <a:pt x="290937" y="242569"/>
                </a:moveTo>
                <a:lnTo>
                  <a:pt x="290937" y="254000"/>
                </a:lnTo>
                <a:lnTo>
                  <a:pt x="299336" y="255269"/>
                </a:lnTo>
                <a:lnTo>
                  <a:pt x="310134" y="257810"/>
                </a:lnTo>
                <a:lnTo>
                  <a:pt x="310134" y="245110"/>
                </a:lnTo>
                <a:lnTo>
                  <a:pt x="299336" y="243839"/>
                </a:lnTo>
                <a:lnTo>
                  <a:pt x="290937" y="242569"/>
                </a:lnTo>
                <a:close/>
              </a:path>
              <a:path w="466725" h="472439">
                <a:moveTo>
                  <a:pt x="157767" y="240029"/>
                </a:moveTo>
                <a:lnTo>
                  <a:pt x="151767" y="242569"/>
                </a:lnTo>
                <a:lnTo>
                  <a:pt x="149967" y="242569"/>
                </a:lnTo>
                <a:lnTo>
                  <a:pt x="146969" y="243839"/>
                </a:lnTo>
                <a:lnTo>
                  <a:pt x="145169" y="243839"/>
                </a:lnTo>
                <a:lnTo>
                  <a:pt x="145169" y="255269"/>
                </a:lnTo>
                <a:lnTo>
                  <a:pt x="149967" y="255269"/>
                </a:lnTo>
                <a:lnTo>
                  <a:pt x="151767" y="254000"/>
                </a:lnTo>
                <a:lnTo>
                  <a:pt x="157767" y="252729"/>
                </a:lnTo>
                <a:lnTo>
                  <a:pt x="157767" y="240029"/>
                </a:lnTo>
                <a:close/>
              </a:path>
              <a:path w="466725" h="472439">
                <a:moveTo>
                  <a:pt x="262144" y="236219"/>
                </a:moveTo>
                <a:lnTo>
                  <a:pt x="262144" y="250189"/>
                </a:lnTo>
                <a:lnTo>
                  <a:pt x="281939" y="252729"/>
                </a:lnTo>
                <a:lnTo>
                  <a:pt x="281939" y="240029"/>
                </a:lnTo>
                <a:lnTo>
                  <a:pt x="262144" y="236219"/>
                </a:lnTo>
                <a:close/>
              </a:path>
              <a:path w="466725" h="472439">
                <a:moveTo>
                  <a:pt x="176963" y="236219"/>
                </a:moveTo>
                <a:lnTo>
                  <a:pt x="163765" y="238760"/>
                </a:lnTo>
                <a:lnTo>
                  <a:pt x="163765" y="251460"/>
                </a:lnTo>
                <a:lnTo>
                  <a:pt x="176963" y="248919"/>
                </a:lnTo>
                <a:lnTo>
                  <a:pt x="176963" y="236219"/>
                </a:lnTo>
                <a:close/>
              </a:path>
              <a:path w="466725" h="472439">
                <a:moveTo>
                  <a:pt x="194359" y="231139"/>
                </a:moveTo>
                <a:lnTo>
                  <a:pt x="182961" y="233679"/>
                </a:lnTo>
                <a:lnTo>
                  <a:pt x="182961" y="247650"/>
                </a:lnTo>
                <a:lnTo>
                  <a:pt x="194359" y="245110"/>
                </a:lnTo>
                <a:lnTo>
                  <a:pt x="194359" y="231139"/>
                </a:lnTo>
                <a:close/>
              </a:path>
              <a:path w="466725" h="472439">
                <a:moveTo>
                  <a:pt x="234549" y="231139"/>
                </a:moveTo>
                <a:lnTo>
                  <a:pt x="234549" y="245110"/>
                </a:lnTo>
                <a:lnTo>
                  <a:pt x="252547" y="247650"/>
                </a:lnTo>
                <a:lnTo>
                  <a:pt x="252547" y="233679"/>
                </a:lnTo>
                <a:lnTo>
                  <a:pt x="234549" y="231139"/>
                </a:lnTo>
                <a:close/>
              </a:path>
              <a:path w="466725" h="472439">
                <a:moveTo>
                  <a:pt x="344327" y="228600"/>
                </a:moveTo>
                <a:lnTo>
                  <a:pt x="344327" y="240029"/>
                </a:lnTo>
                <a:lnTo>
                  <a:pt x="356325" y="242569"/>
                </a:lnTo>
                <a:lnTo>
                  <a:pt x="356325" y="231139"/>
                </a:lnTo>
                <a:lnTo>
                  <a:pt x="344327" y="228600"/>
                </a:lnTo>
                <a:close/>
              </a:path>
              <a:path w="466725" h="472439">
                <a:moveTo>
                  <a:pt x="319131" y="222250"/>
                </a:moveTo>
                <a:lnTo>
                  <a:pt x="319131" y="233679"/>
                </a:lnTo>
                <a:lnTo>
                  <a:pt x="335329" y="237489"/>
                </a:lnTo>
                <a:lnTo>
                  <a:pt x="335329" y="226060"/>
                </a:lnTo>
                <a:lnTo>
                  <a:pt x="319131" y="222250"/>
                </a:lnTo>
                <a:close/>
              </a:path>
              <a:path w="466725" h="472439">
                <a:moveTo>
                  <a:pt x="138570" y="219710"/>
                </a:moveTo>
                <a:lnTo>
                  <a:pt x="127773" y="223519"/>
                </a:lnTo>
                <a:lnTo>
                  <a:pt x="127773" y="236219"/>
                </a:lnTo>
                <a:lnTo>
                  <a:pt x="133771" y="233679"/>
                </a:lnTo>
                <a:lnTo>
                  <a:pt x="138570" y="232410"/>
                </a:lnTo>
                <a:lnTo>
                  <a:pt x="138570" y="219710"/>
                </a:lnTo>
                <a:close/>
              </a:path>
              <a:path w="466725" h="472439">
                <a:moveTo>
                  <a:pt x="290937" y="215900"/>
                </a:moveTo>
                <a:lnTo>
                  <a:pt x="290937" y="229869"/>
                </a:lnTo>
                <a:lnTo>
                  <a:pt x="299336" y="231139"/>
                </a:lnTo>
                <a:lnTo>
                  <a:pt x="310134" y="233679"/>
                </a:lnTo>
                <a:lnTo>
                  <a:pt x="310134" y="220979"/>
                </a:lnTo>
                <a:lnTo>
                  <a:pt x="299336" y="218439"/>
                </a:lnTo>
                <a:lnTo>
                  <a:pt x="290937" y="215900"/>
                </a:lnTo>
                <a:close/>
              </a:path>
              <a:path w="466725" h="472439">
                <a:moveTo>
                  <a:pt x="157767" y="215900"/>
                </a:moveTo>
                <a:lnTo>
                  <a:pt x="151767" y="215900"/>
                </a:lnTo>
                <a:lnTo>
                  <a:pt x="148769" y="217169"/>
                </a:lnTo>
                <a:lnTo>
                  <a:pt x="145169" y="218439"/>
                </a:lnTo>
                <a:lnTo>
                  <a:pt x="145169" y="231139"/>
                </a:lnTo>
                <a:lnTo>
                  <a:pt x="148769" y="231139"/>
                </a:lnTo>
                <a:lnTo>
                  <a:pt x="151767" y="229869"/>
                </a:lnTo>
                <a:lnTo>
                  <a:pt x="157767" y="228600"/>
                </a:lnTo>
                <a:lnTo>
                  <a:pt x="157767" y="215900"/>
                </a:lnTo>
                <a:close/>
              </a:path>
              <a:path w="466725" h="472439">
                <a:moveTo>
                  <a:pt x="262144" y="210819"/>
                </a:moveTo>
                <a:lnTo>
                  <a:pt x="262144" y="223519"/>
                </a:lnTo>
                <a:lnTo>
                  <a:pt x="281939" y="227329"/>
                </a:lnTo>
                <a:lnTo>
                  <a:pt x="281939" y="214629"/>
                </a:lnTo>
                <a:lnTo>
                  <a:pt x="262144" y="210819"/>
                </a:lnTo>
                <a:close/>
              </a:path>
              <a:path w="466725" h="472439">
                <a:moveTo>
                  <a:pt x="176963" y="209550"/>
                </a:moveTo>
                <a:lnTo>
                  <a:pt x="163765" y="213360"/>
                </a:lnTo>
                <a:lnTo>
                  <a:pt x="163765" y="226060"/>
                </a:lnTo>
                <a:lnTo>
                  <a:pt x="176963" y="223519"/>
                </a:lnTo>
                <a:lnTo>
                  <a:pt x="176963" y="209550"/>
                </a:lnTo>
                <a:close/>
              </a:path>
              <a:path w="466725" h="472439">
                <a:moveTo>
                  <a:pt x="234549" y="204469"/>
                </a:moveTo>
                <a:lnTo>
                  <a:pt x="234549" y="217169"/>
                </a:lnTo>
                <a:lnTo>
                  <a:pt x="252547" y="222250"/>
                </a:lnTo>
                <a:lnTo>
                  <a:pt x="252547" y="208279"/>
                </a:lnTo>
                <a:lnTo>
                  <a:pt x="234549" y="204469"/>
                </a:lnTo>
                <a:close/>
              </a:path>
              <a:path w="466725" h="472439">
                <a:moveTo>
                  <a:pt x="194359" y="204469"/>
                </a:moveTo>
                <a:lnTo>
                  <a:pt x="182961" y="208279"/>
                </a:lnTo>
                <a:lnTo>
                  <a:pt x="182961" y="220979"/>
                </a:lnTo>
                <a:lnTo>
                  <a:pt x="194359" y="218439"/>
                </a:lnTo>
                <a:lnTo>
                  <a:pt x="194359" y="204469"/>
                </a:lnTo>
                <a:close/>
              </a:path>
              <a:path w="466725" h="472439">
                <a:moveTo>
                  <a:pt x="344327" y="204469"/>
                </a:moveTo>
                <a:lnTo>
                  <a:pt x="344327" y="215900"/>
                </a:lnTo>
                <a:lnTo>
                  <a:pt x="356325" y="218439"/>
                </a:lnTo>
                <a:lnTo>
                  <a:pt x="356325" y="208279"/>
                </a:lnTo>
                <a:lnTo>
                  <a:pt x="344327" y="204469"/>
                </a:lnTo>
                <a:close/>
              </a:path>
              <a:path w="466725" h="472439">
                <a:moveTo>
                  <a:pt x="319131" y="199389"/>
                </a:moveTo>
                <a:lnTo>
                  <a:pt x="319131" y="210819"/>
                </a:lnTo>
                <a:lnTo>
                  <a:pt x="335329" y="214629"/>
                </a:lnTo>
                <a:lnTo>
                  <a:pt x="335329" y="201929"/>
                </a:lnTo>
                <a:lnTo>
                  <a:pt x="319131" y="199389"/>
                </a:lnTo>
                <a:close/>
              </a:path>
              <a:path w="466725" h="472439">
                <a:moveTo>
                  <a:pt x="138570" y="195579"/>
                </a:moveTo>
                <a:lnTo>
                  <a:pt x="133771" y="196850"/>
                </a:lnTo>
                <a:lnTo>
                  <a:pt x="127773" y="199389"/>
                </a:lnTo>
                <a:lnTo>
                  <a:pt x="127773" y="212089"/>
                </a:lnTo>
                <a:lnTo>
                  <a:pt x="133771" y="209550"/>
                </a:lnTo>
                <a:lnTo>
                  <a:pt x="138570" y="208279"/>
                </a:lnTo>
                <a:lnTo>
                  <a:pt x="138570" y="195579"/>
                </a:lnTo>
                <a:close/>
              </a:path>
              <a:path w="466725" h="472439">
                <a:moveTo>
                  <a:pt x="290937" y="193039"/>
                </a:moveTo>
                <a:lnTo>
                  <a:pt x="290937" y="204469"/>
                </a:lnTo>
                <a:lnTo>
                  <a:pt x="299336" y="207010"/>
                </a:lnTo>
                <a:lnTo>
                  <a:pt x="310134" y="209550"/>
                </a:lnTo>
                <a:lnTo>
                  <a:pt x="310134" y="196850"/>
                </a:lnTo>
                <a:lnTo>
                  <a:pt x="299336" y="194310"/>
                </a:lnTo>
                <a:lnTo>
                  <a:pt x="290937" y="193039"/>
                </a:lnTo>
                <a:close/>
              </a:path>
              <a:path w="466725" h="472439">
                <a:moveTo>
                  <a:pt x="157767" y="189229"/>
                </a:moveTo>
                <a:lnTo>
                  <a:pt x="148769" y="193039"/>
                </a:lnTo>
                <a:lnTo>
                  <a:pt x="145169" y="194310"/>
                </a:lnTo>
                <a:lnTo>
                  <a:pt x="145169" y="207010"/>
                </a:lnTo>
                <a:lnTo>
                  <a:pt x="148769" y="205739"/>
                </a:lnTo>
                <a:lnTo>
                  <a:pt x="157767" y="201929"/>
                </a:lnTo>
                <a:lnTo>
                  <a:pt x="157767" y="189229"/>
                </a:lnTo>
                <a:close/>
              </a:path>
              <a:path w="466725" h="472439">
                <a:moveTo>
                  <a:pt x="262144" y="185419"/>
                </a:moveTo>
                <a:lnTo>
                  <a:pt x="262144" y="198119"/>
                </a:lnTo>
                <a:lnTo>
                  <a:pt x="281939" y="201929"/>
                </a:lnTo>
                <a:lnTo>
                  <a:pt x="281939" y="189229"/>
                </a:lnTo>
                <a:lnTo>
                  <a:pt x="262144" y="185419"/>
                </a:lnTo>
                <a:close/>
              </a:path>
              <a:path w="466725" h="472439">
                <a:moveTo>
                  <a:pt x="176963" y="184150"/>
                </a:moveTo>
                <a:lnTo>
                  <a:pt x="170364" y="186689"/>
                </a:lnTo>
                <a:lnTo>
                  <a:pt x="163765" y="187960"/>
                </a:lnTo>
                <a:lnTo>
                  <a:pt x="163765" y="200660"/>
                </a:lnTo>
                <a:lnTo>
                  <a:pt x="176963" y="196850"/>
                </a:lnTo>
                <a:lnTo>
                  <a:pt x="176963" y="184150"/>
                </a:lnTo>
                <a:close/>
              </a:path>
              <a:path w="466725" h="472439">
                <a:moveTo>
                  <a:pt x="234549" y="179069"/>
                </a:moveTo>
                <a:lnTo>
                  <a:pt x="234549" y="191769"/>
                </a:lnTo>
                <a:lnTo>
                  <a:pt x="252547" y="196850"/>
                </a:lnTo>
                <a:lnTo>
                  <a:pt x="252547" y="182879"/>
                </a:lnTo>
                <a:lnTo>
                  <a:pt x="234549" y="179069"/>
                </a:lnTo>
                <a:close/>
              </a:path>
              <a:path w="466725" h="472439">
                <a:moveTo>
                  <a:pt x="194359" y="179069"/>
                </a:moveTo>
                <a:lnTo>
                  <a:pt x="182961" y="181610"/>
                </a:lnTo>
                <a:lnTo>
                  <a:pt x="182961" y="195579"/>
                </a:lnTo>
                <a:lnTo>
                  <a:pt x="194359" y="193039"/>
                </a:lnTo>
                <a:lnTo>
                  <a:pt x="194359" y="179069"/>
                </a:lnTo>
                <a:close/>
              </a:path>
              <a:path w="466725" h="472439">
                <a:moveTo>
                  <a:pt x="344327" y="181610"/>
                </a:moveTo>
                <a:lnTo>
                  <a:pt x="344327" y="193039"/>
                </a:lnTo>
                <a:lnTo>
                  <a:pt x="356325" y="195579"/>
                </a:lnTo>
                <a:lnTo>
                  <a:pt x="356325" y="184150"/>
                </a:lnTo>
                <a:lnTo>
                  <a:pt x="344327" y="181610"/>
                </a:lnTo>
                <a:close/>
              </a:path>
              <a:path w="466725" h="472439">
                <a:moveTo>
                  <a:pt x="319131" y="173989"/>
                </a:moveTo>
                <a:lnTo>
                  <a:pt x="319131" y="186689"/>
                </a:lnTo>
                <a:lnTo>
                  <a:pt x="335329" y="190500"/>
                </a:lnTo>
                <a:lnTo>
                  <a:pt x="335329" y="179069"/>
                </a:lnTo>
                <a:lnTo>
                  <a:pt x="319131" y="173989"/>
                </a:lnTo>
                <a:close/>
              </a:path>
              <a:path w="466725" h="472439">
                <a:moveTo>
                  <a:pt x="138570" y="170179"/>
                </a:moveTo>
                <a:lnTo>
                  <a:pt x="127773" y="173989"/>
                </a:lnTo>
                <a:lnTo>
                  <a:pt x="127773" y="186689"/>
                </a:lnTo>
                <a:lnTo>
                  <a:pt x="133771" y="184150"/>
                </a:lnTo>
                <a:lnTo>
                  <a:pt x="138570" y="182879"/>
                </a:lnTo>
                <a:lnTo>
                  <a:pt x="138570" y="170179"/>
                </a:lnTo>
                <a:close/>
              </a:path>
              <a:path w="466725" h="472439">
                <a:moveTo>
                  <a:pt x="290937" y="166369"/>
                </a:moveTo>
                <a:lnTo>
                  <a:pt x="290937" y="179069"/>
                </a:lnTo>
                <a:lnTo>
                  <a:pt x="299336" y="181610"/>
                </a:lnTo>
                <a:lnTo>
                  <a:pt x="310134" y="184150"/>
                </a:lnTo>
                <a:lnTo>
                  <a:pt x="310134" y="171450"/>
                </a:lnTo>
                <a:lnTo>
                  <a:pt x="299336" y="168910"/>
                </a:lnTo>
                <a:lnTo>
                  <a:pt x="290937" y="166369"/>
                </a:lnTo>
                <a:close/>
              </a:path>
              <a:path w="466725" h="472439">
                <a:moveTo>
                  <a:pt x="157767" y="163829"/>
                </a:moveTo>
                <a:lnTo>
                  <a:pt x="151767" y="166369"/>
                </a:lnTo>
                <a:lnTo>
                  <a:pt x="148769" y="166369"/>
                </a:lnTo>
                <a:lnTo>
                  <a:pt x="145169" y="167639"/>
                </a:lnTo>
                <a:lnTo>
                  <a:pt x="145169" y="181610"/>
                </a:lnTo>
                <a:lnTo>
                  <a:pt x="148769" y="180339"/>
                </a:lnTo>
                <a:lnTo>
                  <a:pt x="157767" y="176529"/>
                </a:lnTo>
                <a:lnTo>
                  <a:pt x="157767" y="163829"/>
                </a:lnTo>
                <a:close/>
              </a:path>
              <a:path w="466725" h="472439">
                <a:moveTo>
                  <a:pt x="262144" y="158750"/>
                </a:moveTo>
                <a:lnTo>
                  <a:pt x="262144" y="172719"/>
                </a:lnTo>
                <a:lnTo>
                  <a:pt x="281939" y="176529"/>
                </a:lnTo>
                <a:lnTo>
                  <a:pt x="281939" y="163829"/>
                </a:lnTo>
                <a:lnTo>
                  <a:pt x="262144" y="158750"/>
                </a:lnTo>
                <a:close/>
              </a:path>
              <a:path w="466725" h="472439">
                <a:moveTo>
                  <a:pt x="176963" y="157479"/>
                </a:moveTo>
                <a:lnTo>
                  <a:pt x="163765" y="162560"/>
                </a:lnTo>
                <a:lnTo>
                  <a:pt x="163765" y="175260"/>
                </a:lnTo>
                <a:lnTo>
                  <a:pt x="176963" y="171450"/>
                </a:lnTo>
                <a:lnTo>
                  <a:pt x="176963" y="157479"/>
                </a:lnTo>
                <a:close/>
              </a:path>
              <a:path w="466725" h="472439">
                <a:moveTo>
                  <a:pt x="344327" y="158750"/>
                </a:moveTo>
                <a:lnTo>
                  <a:pt x="344327" y="168910"/>
                </a:lnTo>
                <a:lnTo>
                  <a:pt x="356325" y="172719"/>
                </a:lnTo>
                <a:lnTo>
                  <a:pt x="356325" y="161289"/>
                </a:lnTo>
                <a:lnTo>
                  <a:pt x="344327" y="158750"/>
                </a:lnTo>
                <a:close/>
              </a:path>
              <a:path w="466725" h="472439">
                <a:moveTo>
                  <a:pt x="194359" y="151129"/>
                </a:moveTo>
                <a:lnTo>
                  <a:pt x="182961" y="154939"/>
                </a:lnTo>
                <a:lnTo>
                  <a:pt x="182961" y="168910"/>
                </a:lnTo>
                <a:lnTo>
                  <a:pt x="194359" y="165100"/>
                </a:lnTo>
                <a:lnTo>
                  <a:pt x="194359" y="151129"/>
                </a:lnTo>
                <a:close/>
              </a:path>
              <a:path w="466725" h="472439">
                <a:moveTo>
                  <a:pt x="234549" y="151129"/>
                </a:moveTo>
                <a:lnTo>
                  <a:pt x="234549" y="165100"/>
                </a:lnTo>
                <a:lnTo>
                  <a:pt x="252547" y="168910"/>
                </a:lnTo>
                <a:lnTo>
                  <a:pt x="252547" y="156210"/>
                </a:lnTo>
                <a:lnTo>
                  <a:pt x="234549" y="151129"/>
                </a:lnTo>
                <a:close/>
              </a:path>
              <a:path w="466725" h="472439">
                <a:moveTo>
                  <a:pt x="319131" y="149860"/>
                </a:moveTo>
                <a:lnTo>
                  <a:pt x="319131" y="163829"/>
                </a:lnTo>
                <a:lnTo>
                  <a:pt x="335329" y="167639"/>
                </a:lnTo>
                <a:lnTo>
                  <a:pt x="335329" y="154939"/>
                </a:lnTo>
                <a:lnTo>
                  <a:pt x="319131" y="149860"/>
                </a:lnTo>
                <a:close/>
              </a:path>
              <a:path w="466725" h="472439">
                <a:moveTo>
                  <a:pt x="138570" y="146050"/>
                </a:moveTo>
                <a:lnTo>
                  <a:pt x="127773" y="149860"/>
                </a:lnTo>
                <a:lnTo>
                  <a:pt x="127773" y="162560"/>
                </a:lnTo>
                <a:lnTo>
                  <a:pt x="138570" y="158750"/>
                </a:lnTo>
                <a:lnTo>
                  <a:pt x="138570" y="146050"/>
                </a:lnTo>
                <a:close/>
              </a:path>
              <a:path w="466725" h="472439">
                <a:moveTo>
                  <a:pt x="290937" y="142239"/>
                </a:moveTo>
                <a:lnTo>
                  <a:pt x="290937" y="154939"/>
                </a:lnTo>
                <a:lnTo>
                  <a:pt x="299336" y="157479"/>
                </a:lnTo>
                <a:lnTo>
                  <a:pt x="310134" y="160019"/>
                </a:lnTo>
                <a:lnTo>
                  <a:pt x="310134" y="147319"/>
                </a:lnTo>
                <a:lnTo>
                  <a:pt x="299336" y="144779"/>
                </a:lnTo>
                <a:lnTo>
                  <a:pt x="290937" y="142239"/>
                </a:lnTo>
                <a:close/>
              </a:path>
              <a:path w="466725" h="472439">
                <a:moveTo>
                  <a:pt x="157767" y="138429"/>
                </a:moveTo>
                <a:lnTo>
                  <a:pt x="151767" y="140969"/>
                </a:lnTo>
                <a:lnTo>
                  <a:pt x="149967" y="142239"/>
                </a:lnTo>
                <a:lnTo>
                  <a:pt x="146969" y="143510"/>
                </a:lnTo>
                <a:lnTo>
                  <a:pt x="145169" y="143510"/>
                </a:lnTo>
                <a:lnTo>
                  <a:pt x="145169" y="156210"/>
                </a:lnTo>
                <a:lnTo>
                  <a:pt x="146969" y="154939"/>
                </a:lnTo>
                <a:lnTo>
                  <a:pt x="149967" y="154939"/>
                </a:lnTo>
                <a:lnTo>
                  <a:pt x="151767" y="153669"/>
                </a:lnTo>
                <a:lnTo>
                  <a:pt x="157767" y="151129"/>
                </a:lnTo>
                <a:lnTo>
                  <a:pt x="157767" y="138429"/>
                </a:lnTo>
                <a:close/>
              </a:path>
              <a:path w="466725" h="472439">
                <a:moveTo>
                  <a:pt x="262144" y="133350"/>
                </a:moveTo>
                <a:lnTo>
                  <a:pt x="262144" y="147319"/>
                </a:lnTo>
                <a:lnTo>
                  <a:pt x="281939" y="152400"/>
                </a:lnTo>
                <a:lnTo>
                  <a:pt x="281939" y="139700"/>
                </a:lnTo>
                <a:lnTo>
                  <a:pt x="262144" y="133350"/>
                </a:lnTo>
                <a:close/>
              </a:path>
              <a:path w="466725" h="472439">
                <a:moveTo>
                  <a:pt x="176963" y="132079"/>
                </a:moveTo>
                <a:lnTo>
                  <a:pt x="163765" y="137160"/>
                </a:lnTo>
                <a:lnTo>
                  <a:pt x="163765" y="149860"/>
                </a:lnTo>
                <a:lnTo>
                  <a:pt x="176963" y="144779"/>
                </a:lnTo>
                <a:lnTo>
                  <a:pt x="176963" y="132079"/>
                </a:lnTo>
                <a:close/>
              </a:path>
              <a:path w="466725" h="472439">
                <a:moveTo>
                  <a:pt x="344327" y="134619"/>
                </a:moveTo>
                <a:lnTo>
                  <a:pt x="344327" y="147319"/>
                </a:lnTo>
                <a:lnTo>
                  <a:pt x="356325" y="149860"/>
                </a:lnTo>
                <a:lnTo>
                  <a:pt x="356325" y="138429"/>
                </a:lnTo>
                <a:lnTo>
                  <a:pt x="344327" y="134619"/>
                </a:lnTo>
                <a:close/>
              </a:path>
              <a:path w="466725" h="472439">
                <a:moveTo>
                  <a:pt x="234549" y="125729"/>
                </a:moveTo>
                <a:lnTo>
                  <a:pt x="234549" y="138429"/>
                </a:lnTo>
                <a:lnTo>
                  <a:pt x="252547" y="144779"/>
                </a:lnTo>
                <a:lnTo>
                  <a:pt x="252547" y="130810"/>
                </a:lnTo>
                <a:lnTo>
                  <a:pt x="234549" y="125729"/>
                </a:lnTo>
                <a:close/>
              </a:path>
              <a:path w="466725" h="472439">
                <a:moveTo>
                  <a:pt x="319131" y="127000"/>
                </a:moveTo>
                <a:lnTo>
                  <a:pt x="319131" y="138429"/>
                </a:lnTo>
                <a:lnTo>
                  <a:pt x="335329" y="144779"/>
                </a:lnTo>
                <a:lnTo>
                  <a:pt x="335329" y="132079"/>
                </a:lnTo>
                <a:lnTo>
                  <a:pt x="319131" y="127000"/>
                </a:lnTo>
                <a:close/>
              </a:path>
              <a:path w="466725" h="472439">
                <a:moveTo>
                  <a:pt x="194359" y="125729"/>
                </a:moveTo>
                <a:lnTo>
                  <a:pt x="182961" y="129539"/>
                </a:lnTo>
                <a:lnTo>
                  <a:pt x="182961" y="143510"/>
                </a:lnTo>
                <a:lnTo>
                  <a:pt x="194359" y="138429"/>
                </a:lnTo>
                <a:lnTo>
                  <a:pt x="194359" y="125729"/>
                </a:lnTo>
                <a:close/>
              </a:path>
              <a:path w="466725" h="472439">
                <a:moveTo>
                  <a:pt x="138570" y="121919"/>
                </a:moveTo>
                <a:lnTo>
                  <a:pt x="127773" y="125729"/>
                </a:lnTo>
                <a:lnTo>
                  <a:pt x="127773" y="138429"/>
                </a:lnTo>
                <a:lnTo>
                  <a:pt x="138570" y="134619"/>
                </a:lnTo>
                <a:lnTo>
                  <a:pt x="138570" y="121919"/>
                </a:lnTo>
                <a:close/>
              </a:path>
              <a:path w="466725" h="472439">
                <a:moveTo>
                  <a:pt x="290937" y="116839"/>
                </a:moveTo>
                <a:lnTo>
                  <a:pt x="290937" y="129539"/>
                </a:lnTo>
                <a:lnTo>
                  <a:pt x="299336" y="132079"/>
                </a:lnTo>
                <a:lnTo>
                  <a:pt x="310134" y="135889"/>
                </a:lnTo>
                <a:lnTo>
                  <a:pt x="310134" y="123189"/>
                </a:lnTo>
                <a:lnTo>
                  <a:pt x="299336" y="120650"/>
                </a:lnTo>
                <a:lnTo>
                  <a:pt x="290937" y="116839"/>
                </a:lnTo>
                <a:close/>
              </a:path>
              <a:path w="466725" h="472439">
                <a:moveTo>
                  <a:pt x="157767" y="114300"/>
                </a:moveTo>
                <a:lnTo>
                  <a:pt x="151767" y="115569"/>
                </a:lnTo>
                <a:lnTo>
                  <a:pt x="149967" y="116839"/>
                </a:lnTo>
                <a:lnTo>
                  <a:pt x="146969" y="118110"/>
                </a:lnTo>
                <a:lnTo>
                  <a:pt x="145169" y="118110"/>
                </a:lnTo>
                <a:lnTo>
                  <a:pt x="145169" y="130810"/>
                </a:lnTo>
                <a:lnTo>
                  <a:pt x="146969" y="130810"/>
                </a:lnTo>
                <a:lnTo>
                  <a:pt x="149967" y="129539"/>
                </a:lnTo>
                <a:lnTo>
                  <a:pt x="151767" y="129539"/>
                </a:lnTo>
                <a:lnTo>
                  <a:pt x="157767" y="127000"/>
                </a:lnTo>
                <a:lnTo>
                  <a:pt x="157767" y="114300"/>
                </a:lnTo>
                <a:close/>
              </a:path>
              <a:path w="466725" h="472439">
                <a:moveTo>
                  <a:pt x="262144" y="107950"/>
                </a:moveTo>
                <a:lnTo>
                  <a:pt x="262144" y="121919"/>
                </a:lnTo>
                <a:lnTo>
                  <a:pt x="281939" y="128269"/>
                </a:lnTo>
                <a:lnTo>
                  <a:pt x="281939" y="114300"/>
                </a:lnTo>
                <a:lnTo>
                  <a:pt x="262144" y="107950"/>
                </a:lnTo>
                <a:close/>
              </a:path>
              <a:path w="466725" h="472439">
                <a:moveTo>
                  <a:pt x="344327" y="111760"/>
                </a:moveTo>
                <a:lnTo>
                  <a:pt x="344327" y="123189"/>
                </a:lnTo>
                <a:lnTo>
                  <a:pt x="356325" y="127000"/>
                </a:lnTo>
                <a:lnTo>
                  <a:pt x="356325" y="115569"/>
                </a:lnTo>
                <a:lnTo>
                  <a:pt x="344327" y="111760"/>
                </a:lnTo>
                <a:close/>
              </a:path>
              <a:path w="466725" h="472439">
                <a:moveTo>
                  <a:pt x="176963" y="106679"/>
                </a:moveTo>
                <a:lnTo>
                  <a:pt x="163765" y="111760"/>
                </a:lnTo>
                <a:lnTo>
                  <a:pt x="163765" y="124460"/>
                </a:lnTo>
                <a:lnTo>
                  <a:pt x="176963" y="119379"/>
                </a:lnTo>
                <a:lnTo>
                  <a:pt x="176963" y="106679"/>
                </a:lnTo>
                <a:close/>
              </a:path>
              <a:path w="466725" h="472439">
                <a:moveTo>
                  <a:pt x="319131" y="101600"/>
                </a:moveTo>
                <a:lnTo>
                  <a:pt x="319131" y="114300"/>
                </a:lnTo>
                <a:lnTo>
                  <a:pt x="335329" y="120650"/>
                </a:lnTo>
                <a:lnTo>
                  <a:pt x="335329" y="107950"/>
                </a:lnTo>
                <a:lnTo>
                  <a:pt x="319131" y="101600"/>
                </a:lnTo>
                <a:close/>
              </a:path>
              <a:path w="466725" h="472439">
                <a:moveTo>
                  <a:pt x="234549" y="99060"/>
                </a:moveTo>
                <a:lnTo>
                  <a:pt x="234549" y="113029"/>
                </a:lnTo>
                <a:lnTo>
                  <a:pt x="252547" y="118110"/>
                </a:lnTo>
                <a:lnTo>
                  <a:pt x="252547" y="105410"/>
                </a:lnTo>
                <a:lnTo>
                  <a:pt x="234549" y="99060"/>
                </a:lnTo>
                <a:close/>
              </a:path>
              <a:path w="466725" h="472439">
                <a:moveTo>
                  <a:pt x="194359" y="99060"/>
                </a:moveTo>
                <a:lnTo>
                  <a:pt x="182961" y="104139"/>
                </a:lnTo>
                <a:lnTo>
                  <a:pt x="182961" y="116839"/>
                </a:lnTo>
                <a:lnTo>
                  <a:pt x="194359" y="113029"/>
                </a:lnTo>
                <a:lnTo>
                  <a:pt x="194359" y="99060"/>
                </a:lnTo>
                <a:close/>
              </a:path>
              <a:path w="466725" h="472439">
                <a:moveTo>
                  <a:pt x="138570" y="95250"/>
                </a:moveTo>
                <a:lnTo>
                  <a:pt x="133771" y="99060"/>
                </a:lnTo>
                <a:lnTo>
                  <a:pt x="127773" y="100329"/>
                </a:lnTo>
                <a:lnTo>
                  <a:pt x="127773" y="113029"/>
                </a:lnTo>
                <a:lnTo>
                  <a:pt x="133771" y="110489"/>
                </a:lnTo>
                <a:lnTo>
                  <a:pt x="138570" y="109219"/>
                </a:lnTo>
                <a:lnTo>
                  <a:pt x="138570" y="95250"/>
                </a:lnTo>
                <a:close/>
              </a:path>
              <a:path w="466725" h="472439">
                <a:moveTo>
                  <a:pt x="290937" y="92710"/>
                </a:moveTo>
                <a:lnTo>
                  <a:pt x="290937" y="104139"/>
                </a:lnTo>
                <a:lnTo>
                  <a:pt x="299336" y="107950"/>
                </a:lnTo>
                <a:lnTo>
                  <a:pt x="310134" y="111760"/>
                </a:lnTo>
                <a:lnTo>
                  <a:pt x="310134" y="99060"/>
                </a:lnTo>
                <a:lnTo>
                  <a:pt x="299336" y="95250"/>
                </a:lnTo>
                <a:lnTo>
                  <a:pt x="290937" y="92710"/>
                </a:lnTo>
                <a:close/>
              </a:path>
              <a:path w="466725" h="472439">
                <a:moveTo>
                  <a:pt x="157767" y="87629"/>
                </a:moveTo>
                <a:lnTo>
                  <a:pt x="151767" y="90169"/>
                </a:lnTo>
                <a:lnTo>
                  <a:pt x="149967" y="91439"/>
                </a:lnTo>
                <a:lnTo>
                  <a:pt x="146969" y="92710"/>
                </a:lnTo>
                <a:lnTo>
                  <a:pt x="145169" y="93979"/>
                </a:lnTo>
                <a:lnTo>
                  <a:pt x="145169" y="106679"/>
                </a:lnTo>
                <a:lnTo>
                  <a:pt x="146969" y="105410"/>
                </a:lnTo>
                <a:lnTo>
                  <a:pt x="149967" y="104139"/>
                </a:lnTo>
                <a:lnTo>
                  <a:pt x="151767" y="102869"/>
                </a:lnTo>
                <a:lnTo>
                  <a:pt x="157767" y="100329"/>
                </a:lnTo>
                <a:lnTo>
                  <a:pt x="157767" y="87629"/>
                </a:lnTo>
                <a:close/>
              </a:path>
              <a:path w="466725" h="472439">
                <a:moveTo>
                  <a:pt x="262144" y="81279"/>
                </a:moveTo>
                <a:lnTo>
                  <a:pt x="262144" y="95250"/>
                </a:lnTo>
                <a:lnTo>
                  <a:pt x="281939" y="101600"/>
                </a:lnTo>
                <a:lnTo>
                  <a:pt x="281939" y="88900"/>
                </a:lnTo>
                <a:lnTo>
                  <a:pt x="262144" y="81279"/>
                </a:lnTo>
                <a:close/>
              </a:path>
              <a:path w="466725" h="472439">
                <a:moveTo>
                  <a:pt x="176963" y="80010"/>
                </a:moveTo>
                <a:lnTo>
                  <a:pt x="163765" y="85089"/>
                </a:lnTo>
                <a:lnTo>
                  <a:pt x="163765" y="99060"/>
                </a:lnTo>
                <a:lnTo>
                  <a:pt x="176963" y="93979"/>
                </a:lnTo>
                <a:lnTo>
                  <a:pt x="176963" y="80010"/>
                </a:lnTo>
                <a:close/>
              </a:path>
              <a:path w="466725" h="472439">
                <a:moveTo>
                  <a:pt x="234549" y="72389"/>
                </a:moveTo>
                <a:lnTo>
                  <a:pt x="234549" y="86360"/>
                </a:lnTo>
                <a:lnTo>
                  <a:pt x="252547" y="92710"/>
                </a:lnTo>
                <a:lnTo>
                  <a:pt x="252547" y="78739"/>
                </a:lnTo>
                <a:lnTo>
                  <a:pt x="234549" y="72389"/>
                </a:lnTo>
                <a:close/>
              </a:path>
              <a:path w="466725" h="472439">
                <a:moveTo>
                  <a:pt x="194359" y="72389"/>
                </a:moveTo>
                <a:lnTo>
                  <a:pt x="182961" y="77469"/>
                </a:lnTo>
                <a:lnTo>
                  <a:pt x="182961" y="90169"/>
                </a:lnTo>
                <a:lnTo>
                  <a:pt x="194359" y="86360"/>
                </a:lnTo>
                <a:lnTo>
                  <a:pt x="194359" y="72389"/>
                </a:lnTo>
                <a:close/>
              </a:path>
              <a:path w="466725" h="472439">
                <a:moveTo>
                  <a:pt x="257631" y="20319"/>
                </a:moveTo>
                <a:lnTo>
                  <a:pt x="217154" y="20319"/>
                </a:lnTo>
                <a:lnTo>
                  <a:pt x="271743" y="43179"/>
                </a:lnTo>
                <a:lnTo>
                  <a:pt x="271743" y="52069"/>
                </a:lnTo>
                <a:lnTo>
                  <a:pt x="286739" y="52069"/>
                </a:lnTo>
                <a:lnTo>
                  <a:pt x="286739" y="31750"/>
                </a:lnTo>
                <a:lnTo>
                  <a:pt x="282540" y="30479"/>
                </a:lnTo>
                <a:lnTo>
                  <a:pt x="257631" y="203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6116247" y="3087286"/>
            <a:ext cx="882015" cy="264160"/>
          </a:xfrm>
          <a:prstGeom prst="rect">
            <a:avLst/>
          </a:prstGeom>
          <a:solidFill>
            <a:srgbClr val="DAE3F3"/>
          </a:solidFill>
        </p:spPr>
        <p:txBody>
          <a:bodyPr vert="horz" wrap="square" lIns="0" tIns="20955" rIns="0" bIns="0" rtlCol="0">
            <a:spAutoFit/>
          </a:bodyPr>
          <a:lstStyle/>
          <a:p>
            <a:pPr marL="76835">
              <a:lnSpc>
                <a:spcPct val="100000"/>
              </a:lnSpc>
              <a:spcBef>
                <a:spcPts val="165"/>
              </a:spcBef>
            </a:pPr>
            <a:r>
              <a:rPr sz="1300" b="1" spc="-15" dirty="0">
                <a:latin typeface="Calibri"/>
                <a:cs typeface="Calibri"/>
              </a:rPr>
              <a:t>ФГИС</a:t>
            </a:r>
            <a:r>
              <a:rPr sz="1300" b="1" spc="-45" dirty="0">
                <a:latin typeface="Calibri"/>
                <a:cs typeface="Calibri"/>
              </a:rPr>
              <a:t> </a:t>
            </a:r>
            <a:r>
              <a:rPr sz="1300" b="1" spc="-10" dirty="0">
                <a:latin typeface="Calibri"/>
                <a:cs typeface="Calibri"/>
              </a:rPr>
              <a:t>ФРИ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027106" y="2207767"/>
            <a:ext cx="1203325" cy="4311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45"/>
              </a:lnSpc>
              <a:spcBef>
                <a:spcPts val="100"/>
              </a:spcBef>
            </a:pPr>
            <a:r>
              <a:rPr sz="900" spc="-20" dirty="0">
                <a:latin typeface="Calibri"/>
                <a:cs typeface="Calibri"/>
              </a:rPr>
              <a:t>выписка </a:t>
            </a:r>
            <a:r>
              <a:rPr sz="900" spc="-15" dirty="0">
                <a:latin typeface="Calibri"/>
                <a:cs typeface="Calibri"/>
              </a:rPr>
              <a:t>из</a:t>
            </a:r>
            <a:r>
              <a:rPr sz="900" spc="-6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ИПРА,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ts val="1045"/>
              </a:lnSpc>
            </a:pPr>
            <a:r>
              <a:rPr sz="900" dirty="0">
                <a:latin typeface="Calibri"/>
                <a:cs typeface="Calibri"/>
              </a:rPr>
              <a:t>в </a:t>
            </a:r>
            <a:r>
              <a:rPr sz="900" spc="-20" dirty="0">
                <a:latin typeface="Calibri"/>
                <a:cs typeface="Calibri"/>
              </a:rPr>
              <a:t>части </a:t>
            </a:r>
            <a:r>
              <a:rPr sz="900" spc="-25" dirty="0">
                <a:latin typeface="Calibri"/>
                <a:cs typeface="Calibri"/>
              </a:rPr>
              <a:t>исполнения </a:t>
            </a:r>
            <a:r>
              <a:rPr sz="900" dirty="0">
                <a:latin typeface="Calibri"/>
                <a:cs typeface="Calibri"/>
              </a:rPr>
              <a:t>в</a:t>
            </a:r>
            <a:r>
              <a:rPr sz="900" spc="-12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МО</a:t>
            </a:r>
            <a:endParaRPr sz="9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900" spc="-20" dirty="0">
                <a:latin typeface="Calibri"/>
                <a:cs typeface="Calibri"/>
              </a:rPr>
              <a:t>перечня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мероприятий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258746" y="2308859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514111" y="1569634"/>
            <a:ext cx="222559" cy="22255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5566654" y="1546859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3202448" y="3625475"/>
            <a:ext cx="222885" cy="643255"/>
            <a:chOff x="3202448" y="3625475"/>
            <a:chExt cx="222885" cy="643255"/>
          </a:xfrm>
        </p:grpSpPr>
        <p:sp>
          <p:nvSpPr>
            <p:cNvPr id="77" name="object 77"/>
            <p:cNvSpPr/>
            <p:nvPr/>
          </p:nvSpPr>
          <p:spPr>
            <a:xfrm>
              <a:off x="3266829" y="3625475"/>
              <a:ext cx="85725" cy="643255"/>
            </a:xfrm>
            <a:custGeom>
              <a:avLst/>
              <a:gdLst/>
              <a:ahLst/>
              <a:cxnLst/>
              <a:rect l="l" t="t" r="r" b="b"/>
              <a:pathLst>
                <a:path w="85725" h="643254">
                  <a:moveTo>
                    <a:pt x="0" y="557107"/>
                  </a:moveTo>
                  <a:lnTo>
                    <a:pt x="42787" y="642868"/>
                  </a:lnTo>
                  <a:lnTo>
                    <a:pt x="78578" y="571444"/>
                  </a:lnTo>
                  <a:lnTo>
                    <a:pt x="28562" y="571419"/>
                  </a:lnTo>
                  <a:lnTo>
                    <a:pt x="28574" y="557132"/>
                  </a:lnTo>
                  <a:lnTo>
                    <a:pt x="0" y="557107"/>
                  </a:lnTo>
                  <a:close/>
                </a:path>
                <a:path w="85725" h="643254">
                  <a:moveTo>
                    <a:pt x="28574" y="557132"/>
                  </a:moveTo>
                  <a:lnTo>
                    <a:pt x="28562" y="571419"/>
                  </a:lnTo>
                  <a:lnTo>
                    <a:pt x="57137" y="571444"/>
                  </a:lnTo>
                  <a:lnTo>
                    <a:pt x="57149" y="557157"/>
                  </a:lnTo>
                  <a:lnTo>
                    <a:pt x="28574" y="557132"/>
                  </a:lnTo>
                  <a:close/>
                </a:path>
                <a:path w="85725" h="643254">
                  <a:moveTo>
                    <a:pt x="57149" y="557157"/>
                  </a:moveTo>
                  <a:lnTo>
                    <a:pt x="57137" y="571444"/>
                  </a:lnTo>
                  <a:lnTo>
                    <a:pt x="78578" y="571444"/>
                  </a:lnTo>
                  <a:lnTo>
                    <a:pt x="85725" y="557182"/>
                  </a:lnTo>
                  <a:lnTo>
                    <a:pt x="57149" y="557157"/>
                  </a:lnTo>
                  <a:close/>
                </a:path>
                <a:path w="85725" h="643254">
                  <a:moveTo>
                    <a:pt x="29066" y="0"/>
                  </a:moveTo>
                  <a:lnTo>
                    <a:pt x="28574" y="557132"/>
                  </a:lnTo>
                  <a:lnTo>
                    <a:pt x="57149" y="557157"/>
                  </a:lnTo>
                  <a:lnTo>
                    <a:pt x="57641" y="25"/>
                  </a:lnTo>
                  <a:lnTo>
                    <a:pt x="2906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3202448" y="3769964"/>
              <a:ext cx="222559" cy="2225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9" name="object 79"/>
          <p:cNvSpPr txBox="1"/>
          <p:nvPr/>
        </p:nvSpPr>
        <p:spPr>
          <a:xfrm>
            <a:off x="3254990" y="3747516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3502226" y="3640328"/>
            <a:ext cx="1203325" cy="4279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045"/>
              </a:lnSpc>
              <a:spcBef>
                <a:spcPts val="100"/>
              </a:spcBef>
            </a:pPr>
            <a:r>
              <a:rPr sz="900" spc="-20" dirty="0">
                <a:latin typeface="Calibri"/>
                <a:cs typeface="Calibri"/>
              </a:rPr>
              <a:t>выписка </a:t>
            </a:r>
            <a:r>
              <a:rPr sz="900" spc="-15" dirty="0">
                <a:latin typeface="Calibri"/>
                <a:cs typeface="Calibri"/>
              </a:rPr>
              <a:t>из</a:t>
            </a:r>
            <a:r>
              <a:rPr sz="900" spc="-60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ИПРА,</a:t>
            </a:r>
            <a:endParaRPr sz="900">
              <a:latin typeface="Calibri"/>
              <a:cs typeface="Calibri"/>
            </a:endParaRPr>
          </a:p>
          <a:p>
            <a:pPr marL="12700" marR="5080">
              <a:lnSpc>
                <a:spcPts val="1080"/>
              </a:lnSpc>
            </a:pPr>
            <a:r>
              <a:rPr sz="900" dirty="0">
                <a:latin typeface="Calibri"/>
                <a:cs typeface="Calibri"/>
              </a:rPr>
              <a:t>в </a:t>
            </a:r>
            <a:r>
              <a:rPr sz="900" spc="-20" dirty="0">
                <a:latin typeface="Calibri"/>
                <a:cs typeface="Calibri"/>
              </a:rPr>
              <a:t>части </a:t>
            </a:r>
            <a:r>
              <a:rPr sz="900" spc="-25" dirty="0">
                <a:latin typeface="Calibri"/>
                <a:cs typeface="Calibri"/>
              </a:rPr>
              <a:t>исполнения </a:t>
            </a:r>
            <a:r>
              <a:rPr sz="900" dirty="0">
                <a:latin typeface="Calibri"/>
                <a:cs typeface="Calibri"/>
              </a:rPr>
              <a:t>в</a:t>
            </a:r>
            <a:r>
              <a:rPr sz="900" spc="-130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МО  перечня</a:t>
            </a:r>
            <a:r>
              <a:rPr sz="900" spc="-4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мероприятий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81" name="object 81"/>
          <p:cNvGrpSpPr/>
          <p:nvPr/>
        </p:nvGrpSpPr>
        <p:grpSpPr>
          <a:xfrm>
            <a:off x="7005783" y="2128050"/>
            <a:ext cx="1064895" cy="1035685"/>
            <a:chOff x="7005783" y="2128050"/>
            <a:chExt cx="1064895" cy="1035685"/>
          </a:xfrm>
        </p:grpSpPr>
        <p:sp>
          <p:nvSpPr>
            <p:cNvPr id="82" name="object 82"/>
            <p:cNvSpPr/>
            <p:nvPr/>
          </p:nvSpPr>
          <p:spPr>
            <a:xfrm>
              <a:off x="7005777" y="2128049"/>
              <a:ext cx="1064895" cy="1035685"/>
            </a:xfrm>
            <a:custGeom>
              <a:avLst/>
              <a:gdLst/>
              <a:ahLst/>
              <a:cxnLst/>
              <a:rect l="l" t="t" r="r" b="b"/>
              <a:pathLst>
                <a:path w="1064895" h="1035685">
                  <a:moveTo>
                    <a:pt x="955370" y="21450"/>
                  </a:moveTo>
                  <a:lnTo>
                    <a:pt x="936485" y="0"/>
                  </a:lnTo>
                  <a:lnTo>
                    <a:pt x="54876" y="776655"/>
                  </a:lnTo>
                  <a:lnTo>
                    <a:pt x="35991" y="755218"/>
                  </a:lnTo>
                  <a:lnTo>
                    <a:pt x="0" y="844042"/>
                  </a:lnTo>
                  <a:lnTo>
                    <a:pt x="92659" y="819543"/>
                  </a:lnTo>
                  <a:lnTo>
                    <a:pt x="82092" y="807542"/>
                  </a:lnTo>
                  <a:lnTo>
                    <a:pt x="73774" y="798106"/>
                  </a:lnTo>
                  <a:lnTo>
                    <a:pt x="955370" y="21450"/>
                  </a:lnTo>
                  <a:close/>
                </a:path>
                <a:path w="1064895" h="1035685">
                  <a:moveTo>
                    <a:pt x="1064869" y="129705"/>
                  </a:moveTo>
                  <a:lnTo>
                    <a:pt x="1044702" y="109461"/>
                  </a:lnTo>
                  <a:lnTo>
                    <a:pt x="185661" y="964882"/>
                  </a:lnTo>
                  <a:lnTo>
                    <a:pt x="165493" y="944626"/>
                  </a:lnTo>
                  <a:lnTo>
                    <a:pt x="135001" y="1035494"/>
                  </a:lnTo>
                  <a:lnTo>
                    <a:pt x="225983" y="1005370"/>
                  </a:lnTo>
                  <a:lnTo>
                    <a:pt x="215861" y="995210"/>
                  </a:lnTo>
                  <a:lnTo>
                    <a:pt x="205828" y="985126"/>
                  </a:lnTo>
                  <a:lnTo>
                    <a:pt x="1064869" y="12970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7342767" y="2437405"/>
              <a:ext cx="222559" cy="2225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7334275" y="2762549"/>
              <a:ext cx="222559" cy="2225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5" name="object 85"/>
          <p:cNvSpPr txBox="1"/>
          <p:nvPr/>
        </p:nvSpPr>
        <p:spPr>
          <a:xfrm>
            <a:off x="7386818" y="2305812"/>
            <a:ext cx="124460" cy="671830"/>
          </a:xfrm>
          <a:prstGeom prst="rect">
            <a:avLst/>
          </a:prstGeom>
        </p:spPr>
        <p:txBody>
          <a:bodyPr vert="horz" wrap="square" lIns="0" tIns="122555" rIns="0" bIns="0" rtlCol="0">
            <a:spAutoFit/>
          </a:bodyPr>
          <a:lstStyle/>
          <a:p>
            <a:pPr marL="20955">
              <a:lnSpc>
                <a:spcPct val="100000"/>
              </a:lnSpc>
              <a:spcBef>
                <a:spcPts val="965"/>
              </a:spcBef>
            </a:pPr>
            <a:r>
              <a:rPr sz="1400" b="1" dirty="0">
                <a:latin typeface="Calibri"/>
                <a:cs typeface="Calibri"/>
              </a:rPr>
              <a:t>1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86" name="object 86"/>
          <p:cNvGrpSpPr/>
          <p:nvPr/>
        </p:nvGrpSpPr>
        <p:grpSpPr>
          <a:xfrm>
            <a:off x="4173974" y="4707126"/>
            <a:ext cx="1457325" cy="222885"/>
            <a:chOff x="4173974" y="4707126"/>
            <a:chExt cx="1457325" cy="222885"/>
          </a:xfrm>
        </p:grpSpPr>
        <p:sp>
          <p:nvSpPr>
            <p:cNvPr id="87" name="object 87"/>
            <p:cNvSpPr/>
            <p:nvPr/>
          </p:nvSpPr>
          <p:spPr>
            <a:xfrm>
              <a:off x="4173974" y="4777769"/>
              <a:ext cx="1457325" cy="135890"/>
            </a:xfrm>
            <a:custGeom>
              <a:avLst/>
              <a:gdLst/>
              <a:ahLst/>
              <a:cxnLst/>
              <a:rect l="l" t="t" r="r" b="b"/>
              <a:pathLst>
                <a:path w="1457325" h="135889">
                  <a:moveTo>
                    <a:pt x="1374170" y="50239"/>
                  </a:moveTo>
                  <a:lnTo>
                    <a:pt x="1372531" y="78767"/>
                  </a:lnTo>
                  <a:lnTo>
                    <a:pt x="1386795" y="79587"/>
                  </a:lnTo>
                  <a:lnTo>
                    <a:pt x="1385155" y="108115"/>
                  </a:lnTo>
                  <a:lnTo>
                    <a:pt x="1370845" y="108115"/>
                  </a:lnTo>
                  <a:lnTo>
                    <a:pt x="1369253" y="135822"/>
                  </a:lnTo>
                  <a:lnTo>
                    <a:pt x="1433662" y="108115"/>
                  </a:lnTo>
                  <a:lnTo>
                    <a:pt x="1385155" y="108115"/>
                  </a:lnTo>
                  <a:lnTo>
                    <a:pt x="1370892" y="107295"/>
                  </a:lnTo>
                  <a:lnTo>
                    <a:pt x="1435567" y="107295"/>
                  </a:lnTo>
                  <a:lnTo>
                    <a:pt x="1457295" y="97948"/>
                  </a:lnTo>
                  <a:lnTo>
                    <a:pt x="1374170" y="50239"/>
                  </a:lnTo>
                  <a:close/>
                </a:path>
                <a:path w="1457325" h="135889">
                  <a:moveTo>
                    <a:pt x="1372531" y="78767"/>
                  </a:moveTo>
                  <a:lnTo>
                    <a:pt x="1370892" y="107295"/>
                  </a:lnTo>
                  <a:lnTo>
                    <a:pt x="1385155" y="108115"/>
                  </a:lnTo>
                  <a:lnTo>
                    <a:pt x="1386795" y="79587"/>
                  </a:lnTo>
                  <a:lnTo>
                    <a:pt x="1372531" y="78767"/>
                  </a:lnTo>
                  <a:close/>
                </a:path>
                <a:path w="1457325" h="135889">
                  <a:moveTo>
                    <a:pt x="1639" y="0"/>
                  </a:moveTo>
                  <a:lnTo>
                    <a:pt x="0" y="28528"/>
                  </a:lnTo>
                  <a:lnTo>
                    <a:pt x="1370892" y="107295"/>
                  </a:lnTo>
                  <a:lnTo>
                    <a:pt x="1372531" y="78767"/>
                  </a:lnTo>
                  <a:lnTo>
                    <a:pt x="163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4742597" y="4707126"/>
              <a:ext cx="222559" cy="2225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4352000" y="4683252"/>
            <a:ext cx="1005205" cy="732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2</a:t>
            </a:r>
            <a:endParaRPr sz="1400">
              <a:latin typeface="Calibri"/>
              <a:cs typeface="Calibri"/>
            </a:endParaRPr>
          </a:p>
          <a:p>
            <a:pPr marL="12700" marR="5080" algn="ctr">
              <a:lnSpc>
                <a:spcPts val="1010"/>
              </a:lnSpc>
              <a:spcBef>
                <a:spcPts val="785"/>
              </a:spcBef>
            </a:pPr>
            <a:r>
              <a:rPr sz="900" spc="-25" dirty="0">
                <a:latin typeface="Calibri"/>
                <a:cs typeface="Calibri"/>
              </a:rPr>
              <a:t>Исполнение</a:t>
            </a:r>
            <a:r>
              <a:rPr sz="900" spc="-95" dirty="0">
                <a:latin typeface="Calibri"/>
                <a:cs typeface="Calibri"/>
              </a:rPr>
              <a:t> </a:t>
            </a:r>
            <a:r>
              <a:rPr sz="900" spc="-20" dirty="0">
                <a:latin typeface="Calibri"/>
                <a:cs typeface="Calibri"/>
              </a:rPr>
              <a:t>перечня  </a:t>
            </a:r>
            <a:r>
              <a:rPr sz="900" spc="-25" dirty="0">
                <a:latin typeface="Calibri"/>
                <a:cs typeface="Calibri"/>
              </a:rPr>
              <a:t>мероприятий</a:t>
            </a:r>
            <a:endParaRPr sz="900">
              <a:latin typeface="Calibri"/>
              <a:cs typeface="Calibri"/>
            </a:endParaRPr>
          </a:p>
          <a:p>
            <a:pPr marL="20955" algn="ctr">
              <a:lnSpc>
                <a:spcPct val="100000"/>
              </a:lnSpc>
            </a:pPr>
            <a:r>
              <a:rPr sz="900" spc="-30" dirty="0">
                <a:latin typeface="Calibri"/>
                <a:cs typeface="Calibri"/>
              </a:rPr>
              <a:t>ИПРА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2883385" y="3625238"/>
            <a:ext cx="222885" cy="372110"/>
            <a:chOff x="2883385" y="3625238"/>
            <a:chExt cx="222885" cy="372110"/>
          </a:xfrm>
        </p:grpSpPr>
        <p:sp>
          <p:nvSpPr>
            <p:cNvPr id="91" name="object 91"/>
            <p:cNvSpPr/>
            <p:nvPr/>
          </p:nvSpPr>
          <p:spPr>
            <a:xfrm>
              <a:off x="2942713" y="3625238"/>
              <a:ext cx="85725" cy="372110"/>
            </a:xfrm>
            <a:custGeom>
              <a:avLst/>
              <a:gdLst/>
              <a:ahLst/>
              <a:cxnLst/>
              <a:rect l="l" t="t" r="r" b="b"/>
              <a:pathLst>
                <a:path w="85725" h="372110">
                  <a:moveTo>
                    <a:pt x="57150" y="85724"/>
                  </a:moveTo>
                  <a:lnTo>
                    <a:pt x="28575" y="85724"/>
                  </a:lnTo>
                  <a:lnTo>
                    <a:pt x="28576" y="371615"/>
                  </a:lnTo>
                  <a:lnTo>
                    <a:pt x="57151" y="371615"/>
                  </a:lnTo>
                  <a:lnTo>
                    <a:pt x="57150" y="85724"/>
                  </a:lnTo>
                  <a:close/>
                </a:path>
                <a:path w="85725" h="372110">
                  <a:moveTo>
                    <a:pt x="42862" y="0"/>
                  </a:moveTo>
                  <a:lnTo>
                    <a:pt x="0" y="85725"/>
                  </a:lnTo>
                  <a:lnTo>
                    <a:pt x="28575" y="85724"/>
                  </a:lnTo>
                  <a:lnTo>
                    <a:pt x="28575" y="71436"/>
                  </a:lnTo>
                  <a:lnTo>
                    <a:pt x="78581" y="71436"/>
                  </a:lnTo>
                  <a:lnTo>
                    <a:pt x="42862" y="0"/>
                  </a:lnTo>
                  <a:close/>
                </a:path>
                <a:path w="85725" h="372110">
                  <a:moveTo>
                    <a:pt x="57150" y="71436"/>
                  </a:moveTo>
                  <a:lnTo>
                    <a:pt x="28575" y="71436"/>
                  </a:lnTo>
                  <a:lnTo>
                    <a:pt x="28575" y="85724"/>
                  </a:lnTo>
                  <a:lnTo>
                    <a:pt x="57150" y="85724"/>
                  </a:lnTo>
                  <a:lnTo>
                    <a:pt x="57150" y="71436"/>
                  </a:lnTo>
                  <a:close/>
                </a:path>
                <a:path w="85725" h="372110">
                  <a:moveTo>
                    <a:pt x="78581" y="71436"/>
                  </a:moveTo>
                  <a:lnTo>
                    <a:pt x="57150" y="71436"/>
                  </a:lnTo>
                  <a:lnTo>
                    <a:pt x="57150" y="85724"/>
                  </a:lnTo>
                  <a:lnTo>
                    <a:pt x="85725" y="85723"/>
                  </a:lnTo>
                  <a:lnTo>
                    <a:pt x="78581" y="714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2883385" y="3732431"/>
              <a:ext cx="222559" cy="2225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3" name="object 93"/>
          <p:cNvSpPr txBox="1"/>
          <p:nvPr/>
        </p:nvSpPr>
        <p:spPr>
          <a:xfrm>
            <a:off x="1774873" y="3649471"/>
            <a:ext cx="10636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6700"/>
              </a:lnSpc>
              <a:spcBef>
                <a:spcPts val="135"/>
              </a:spcBef>
            </a:pPr>
            <a:r>
              <a:rPr sz="900" spc="-20" dirty="0">
                <a:latin typeface="Calibri"/>
                <a:cs typeface="Calibri"/>
              </a:rPr>
              <a:t>Отчет </a:t>
            </a:r>
            <a:r>
              <a:rPr sz="900" spc="-10" dirty="0">
                <a:latin typeface="Calibri"/>
                <a:cs typeface="Calibri"/>
              </a:rPr>
              <a:t>по </a:t>
            </a:r>
            <a:r>
              <a:rPr sz="900" spc="-25" dirty="0">
                <a:latin typeface="Calibri"/>
                <a:cs typeface="Calibri"/>
              </a:rPr>
              <a:t>исполнению  </a:t>
            </a:r>
            <a:r>
              <a:rPr sz="900" spc="-20" dirty="0">
                <a:latin typeface="Calibri"/>
                <a:cs typeface="Calibri"/>
              </a:rPr>
              <a:t>перечня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мероприятий  </a:t>
            </a:r>
            <a:r>
              <a:rPr sz="900" spc="-30" dirty="0">
                <a:latin typeface="Calibri"/>
                <a:cs typeface="Calibri"/>
              </a:rPr>
              <a:t>ИПРА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2935927" y="3707892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774873" y="2415032"/>
            <a:ext cx="1063625" cy="4279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5080" algn="just">
              <a:lnSpc>
                <a:spcPct val="96700"/>
              </a:lnSpc>
              <a:spcBef>
                <a:spcPts val="135"/>
              </a:spcBef>
            </a:pPr>
            <a:r>
              <a:rPr sz="900" spc="-20" dirty="0">
                <a:latin typeface="Calibri"/>
                <a:cs typeface="Calibri"/>
              </a:rPr>
              <a:t>Отчет </a:t>
            </a:r>
            <a:r>
              <a:rPr sz="900" spc="-10" dirty="0">
                <a:latin typeface="Calibri"/>
                <a:cs typeface="Calibri"/>
              </a:rPr>
              <a:t>по </a:t>
            </a:r>
            <a:r>
              <a:rPr sz="900" spc="-25" dirty="0">
                <a:latin typeface="Calibri"/>
                <a:cs typeface="Calibri"/>
              </a:rPr>
              <a:t>исполнению  </a:t>
            </a:r>
            <a:r>
              <a:rPr sz="900" spc="-20" dirty="0">
                <a:latin typeface="Calibri"/>
                <a:cs typeface="Calibri"/>
              </a:rPr>
              <a:t>перечня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мероприятий  </a:t>
            </a:r>
            <a:r>
              <a:rPr sz="900" spc="-30" dirty="0">
                <a:latin typeface="Calibri"/>
                <a:cs typeface="Calibri"/>
              </a:rPr>
              <a:t>ИПРА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96" name="object 96"/>
          <p:cNvGrpSpPr/>
          <p:nvPr/>
        </p:nvGrpSpPr>
        <p:grpSpPr>
          <a:xfrm>
            <a:off x="2890889" y="2123707"/>
            <a:ext cx="222885" cy="1040130"/>
            <a:chOff x="2890889" y="2123707"/>
            <a:chExt cx="222885" cy="1040130"/>
          </a:xfrm>
        </p:grpSpPr>
        <p:sp>
          <p:nvSpPr>
            <p:cNvPr id="97" name="object 97"/>
            <p:cNvSpPr/>
            <p:nvPr/>
          </p:nvSpPr>
          <p:spPr>
            <a:xfrm>
              <a:off x="2950531" y="2123707"/>
              <a:ext cx="85725" cy="1040130"/>
            </a:xfrm>
            <a:custGeom>
              <a:avLst/>
              <a:gdLst/>
              <a:ahLst/>
              <a:cxnLst/>
              <a:rect l="l" t="t" r="r" b="b"/>
              <a:pathLst>
                <a:path w="85725" h="1040130">
                  <a:moveTo>
                    <a:pt x="57149" y="85672"/>
                  </a:moveTo>
                  <a:lnTo>
                    <a:pt x="28574" y="85775"/>
                  </a:lnTo>
                  <a:lnTo>
                    <a:pt x="32020" y="1039876"/>
                  </a:lnTo>
                  <a:lnTo>
                    <a:pt x="60595" y="1039773"/>
                  </a:lnTo>
                  <a:lnTo>
                    <a:pt x="57149" y="85672"/>
                  </a:lnTo>
                  <a:close/>
                </a:path>
                <a:path w="85725" h="1040130">
                  <a:moveTo>
                    <a:pt x="42552" y="0"/>
                  </a:moveTo>
                  <a:lnTo>
                    <a:pt x="0" y="85878"/>
                  </a:lnTo>
                  <a:lnTo>
                    <a:pt x="28574" y="85775"/>
                  </a:lnTo>
                  <a:lnTo>
                    <a:pt x="28522" y="71488"/>
                  </a:lnTo>
                  <a:lnTo>
                    <a:pt x="78567" y="71385"/>
                  </a:lnTo>
                  <a:lnTo>
                    <a:pt x="42552" y="0"/>
                  </a:lnTo>
                  <a:close/>
                </a:path>
                <a:path w="85725" h="1040130">
                  <a:moveTo>
                    <a:pt x="57097" y="71385"/>
                  </a:moveTo>
                  <a:lnTo>
                    <a:pt x="28522" y="71488"/>
                  </a:lnTo>
                  <a:lnTo>
                    <a:pt x="28574" y="85775"/>
                  </a:lnTo>
                  <a:lnTo>
                    <a:pt x="57149" y="85672"/>
                  </a:lnTo>
                  <a:lnTo>
                    <a:pt x="57097" y="71385"/>
                  </a:lnTo>
                  <a:close/>
                </a:path>
                <a:path w="85725" h="1040130">
                  <a:moveTo>
                    <a:pt x="78567" y="71385"/>
                  </a:moveTo>
                  <a:lnTo>
                    <a:pt x="57097" y="71385"/>
                  </a:lnTo>
                  <a:lnTo>
                    <a:pt x="57149" y="85672"/>
                  </a:lnTo>
                  <a:lnTo>
                    <a:pt x="85723" y="85568"/>
                  </a:lnTo>
                  <a:lnTo>
                    <a:pt x="78567" y="7138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2890889" y="2523689"/>
              <a:ext cx="222559" cy="222559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2943431" y="2500884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00" name="object 100"/>
          <p:cNvGrpSpPr/>
          <p:nvPr/>
        </p:nvGrpSpPr>
        <p:grpSpPr>
          <a:xfrm>
            <a:off x="4227982" y="1960686"/>
            <a:ext cx="1959610" cy="222885"/>
            <a:chOff x="4227982" y="1960686"/>
            <a:chExt cx="1959610" cy="222885"/>
          </a:xfrm>
        </p:grpSpPr>
        <p:sp>
          <p:nvSpPr>
            <p:cNvPr id="101" name="object 101"/>
            <p:cNvSpPr/>
            <p:nvPr/>
          </p:nvSpPr>
          <p:spPr>
            <a:xfrm>
              <a:off x="4227982" y="2028743"/>
              <a:ext cx="1959610" cy="85725"/>
            </a:xfrm>
            <a:custGeom>
              <a:avLst/>
              <a:gdLst/>
              <a:ahLst/>
              <a:cxnLst/>
              <a:rect l="l" t="t" r="r" b="b"/>
              <a:pathLst>
                <a:path w="1959610" h="85725">
                  <a:moveTo>
                    <a:pt x="1873746" y="57149"/>
                  </a:moveTo>
                  <a:lnTo>
                    <a:pt x="1873625" y="85723"/>
                  </a:lnTo>
                  <a:lnTo>
                    <a:pt x="1931260" y="57209"/>
                  </a:lnTo>
                  <a:lnTo>
                    <a:pt x="1888036" y="57209"/>
                  </a:lnTo>
                  <a:lnTo>
                    <a:pt x="1873746" y="57149"/>
                  </a:lnTo>
                  <a:close/>
                </a:path>
                <a:path w="1959610" h="85725">
                  <a:moveTo>
                    <a:pt x="1873867" y="28574"/>
                  </a:moveTo>
                  <a:lnTo>
                    <a:pt x="1873746" y="57149"/>
                  </a:lnTo>
                  <a:lnTo>
                    <a:pt x="1888036" y="57209"/>
                  </a:lnTo>
                  <a:lnTo>
                    <a:pt x="1888157" y="28634"/>
                  </a:lnTo>
                  <a:lnTo>
                    <a:pt x="1873867" y="28574"/>
                  </a:lnTo>
                  <a:close/>
                </a:path>
                <a:path w="1959610" h="85725">
                  <a:moveTo>
                    <a:pt x="1873987" y="0"/>
                  </a:moveTo>
                  <a:lnTo>
                    <a:pt x="1873867" y="28574"/>
                  </a:lnTo>
                  <a:lnTo>
                    <a:pt x="1888157" y="28634"/>
                  </a:lnTo>
                  <a:lnTo>
                    <a:pt x="1888036" y="57209"/>
                  </a:lnTo>
                  <a:lnTo>
                    <a:pt x="1931260" y="57209"/>
                  </a:lnTo>
                  <a:lnTo>
                    <a:pt x="1959531" y="43223"/>
                  </a:lnTo>
                  <a:lnTo>
                    <a:pt x="1873987" y="0"/>
                  </a:lnTo>
                  <a:close/>
                </a:path>
                <a:path w="1959610" h="85725">
                  <a:moveTo>
                    <a:pt x="120" y="20669"/>
                  </a:moveTo>
                  <a:lnTo>
                    <a:pt x="0" y="49244"/>
                  </a:lnTo>
                  <a:lnTo>
                    <a:pt x="1873746" y="57149"/>
                  </a:lnTo>
                  <a:lnTo>
                    <a:pt x="1873867" y="28574"/>
                  </a:lnTo>
                  <a:lnTo>
                    <a:pt x="120" y="2066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2" name="object 102"/>
            <p:cNvSpPr/>
            <p:nvPr/>
          </p:nvSpPr>
          <p:spPr>
            <a:xfrm>
              <a:off x="5312024" y="1960686"/>
              <a:ext cx="222559" cy="22255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3" name="object 103"/>
          <p:cNvSpPr txBox="1"/>
          <p:nvPr/>
        </p:nvSpPr>
        <p:spPr>
          <a:xfrm>
            <a:off x="5364567" y="1937003"/>
            <a:ext cx="1155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3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7329774" y="3801871"/>
            <a:ext cx="1063625" cy="431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just">
              <a:lnSpc>
                <a:spcPct val="97800"/>
              </a:lnSpc>
              <a:spcBef>
                <a:spcPts val="120"/>
              </a:spcBef>
            </a:pPr>
            <a:r>
              <a:rPr sz="900" spc="-20" dirty="0">
                <a:latin typeface="Calibri"/>
                <a:cs typeface="Calibri"/>
              </a:rPr>
              <a:t>Отчет </a:t>
            </a:r>
            <a:r>
              <a:rPr sz="900" spc="-10" dirty="0">
                <a:latin typeface="Calibri"/>
                <a:cs typeface="Calibri"/>
              </a:rPr>
              <a:t>по </a:t>
            </a:r>
            <a:r>
              <a:rPr sz="900" spc="-25" dirty="0">
                <a:latin typeface="Calibri"/>
                <a:cs typeface="Calibri"/>
              </a:rPr>
              <a:t>исполнению  </a:t>
            </a:r>
            <a:r>
              <a:rPr sz="900" spc="-20" dirty="0">
                <a:latin typeface="Calibri"/>
                <a:cs typeface="Calibri"/>
              </a:rPr>
              <a:t>перечня</a:t>
            </a:r>
            <a:r>
              <a:rPr sz="900" spc="-85" dirty="0">
                <a:latin typeface="Calibri"/>
                <a:cs typeface="Calibri"/>
              </a:rPr>
              <a:t> </a:t>
            </a:r>
            <a:r>
              <a:rPr sz="900" spc="-25" dirty="0">
                <a:latin typeface="Calibri"/>
                <a:cs typeface="Calibri"/>
              </a:rPr>
              <a:t>мероприятий  </a:t>
            </a:r>
            <a:r>
              <a:rPr sz="900" spc="-30" dirty="0">
                <a:latin typeface="Calibri"/>
                <a:cs typeface="Calibri"/>
              </a:rPr>
              <a:t>ИПРА</a:t>
            </a:r>
            <a:endParaRPr sz="900">
              <a:latin typeface="Calibri"/>
              <a:cs typeface="Calibri"/>
            </a:endParaRPr>
          </a:p>
        </p:txBody>
      </p:sp>
      <p:grpSp>
        <p:nvGrpSpPr>
          <p:cNvPr id="105" name="object 105"/>
          <p:cNvGrpSpPr/>
          <p:nvPr/>
        </p:nvGrpSpPr>
        <p:grpSpPr>
          <a:xfrm>
            <a:off x="6096325" y="1313741"/>
            <a:ext cx="1101090" cy="940435"/>
            <a:chOff x="6096325" y="1313741"/>
            <a:chExt cx="1101090" cy="940435"/>
          </a:xfrm>
        </p:grpSpPr>
        <p:sp>
          <p:nvSpPr>
            <p:cNvPr id="106" name="object 106"/>
            <p:cNvSpPr/>
            <p:nvPr/>
          </p:nvSpPr>
          <p:spPr>
            <a:xfrm>
              <a:off x="6102675" y="1320091"/>
              <a:ext cx="1088390" cy="927735"/>
            </a:xfrm>
            <a:custGeom>
              <a:avLst/>
              <a:gdLst/>
              <a:ahLst/>
              <a:cxnLst/>
              <a:rect l="l" t="t" r="r" b="b"/>
              <a:pathLst>
                <a:path w="1088390" h="927735">
                  <a:moveTo>
                    <a:pt x="544109" y="0"/>
                  </a:moveTo>
                  <a:lnTo>
                    <a:pt x="491708" y="2123"/>
                  </a:lnTo>
                  <a:lnTo>
                    <a:pt x="440716" y="8362"/>
                  </a:lnTo>
                  <a:lnTo>
                    <a:pt x="391361" y="18523"/>
                  </a:lnTo>
                  <a:lnTo>
                    <a:pt x="343871" y="32413"/>
                  </a:lnTo>
                  <a:lnTo>
                    <a:pt x="298475" y="49835"/>
                  </a:lnTo>
                  <a:lnTo>
                    <a:pt x="255400" y="70597"/>
                  </a:lnTo>
                  <a:lnTo>
                    <a:pt x="214875" y="94503"/>
                  </a:lnTo>
                  <a:lnTo>
                    <a:pt x="177127" y="121360"/>
                  </a:lnTo>
                  <a:lnTo>
                    <a:pt x="142384" y="150973"/>
                  </a:lnTo>
                  <a:lnTo>
                    <a:pt x="110875" y="183147"/>
                  </a:lnTo>
                  <a:lnTo>
                    <a:pt x="82827" y="217688"/>
                  </a:lnTo>
                  <a:lnTo>
                    <a:pt x="58469" y="254403"/>
                  </a:lnTo>
                  <a:lnTo>
                    <a:pt x="38028" y="293096"/>
                  </a:lnTo>
                  <a:lnTo>
                    <a:pt x="21732" y="333573"/>
                  </a:lnTo>
                  <a:lnTo>
                    <a:pt x="9811" y="375640"/>
                  </a:lnTo>
                  <a:lnTo>
                    <a:pt x="2490" y="419103"/>
                  </a:lnTo>
                  <a:lnTo>
                    <a:pt x="0" y="463767"/>
                  </a:lnTo>
                  <a:lnTo>
                    <a:pt x="2490" y="508431"/>
                  </a:lnTo>
                  <a:lnTo>
                    <a:pt x="9811" y="551893"/>
                  </a:lnTo>
                  <a:lnTo>
                    <a:pt x="21732" y="593961"/>
                  </a:lnTo>
                  <a:lnTo>
                    <a:pt x="38028" y="634438"/>
                  </a:lnTo>
                  <a:lnTo>
                    <a:pt x="58469" y="673131"/>
                  </a:lnTo>
                  <a:lnTo>
                    <a:pt x="82827" y="709846"/>
                  </a:lnTo>
                  <a:lnTo>
                    <a:pt x="110875" y="744387"/>
                  </a:lnTo>
                  <a:lnTo>
                    <a:pt x="142384" y="776562"/>
                  </a:lnTo>
                  <a:lnTo>
                    <a:pt x="177127" y="806175"/>
                  </a:lnTo>
                  <a:lnTo>
                    <a:pt x="214875" y="833031"/>
                  </a:lnTo>
                  <a:lnTo>
                    <a:pt x="255400" y="856938"/>
                  </a:lnTo>
                  <a:lnTo>
                    <a:pt x="298475" y="877699"/>
                  </a:lnTo>
                  <a:lnTo>
                    <a:pt x="343871" y="895122"/>
                  </a:lnTo>
                  <a:lnTo>
                    <a:pt x="391361" y="909011"/>
                  </a:lnTo>
                  <a:lnTo>
                    <a:pt x="440716" y="919173"/>
                  </a:lnTo>
                  <a:lnTo>
                    <a:pt x="491708" y="925412"/>
                  </a:lnTo>
                  <a:lnTo>
                    <a:pt x="544109" y="927535"/>
                  </a:lnTo>
                  <a:lnTo>
                    <a:pt x="596511" y="925412"/>
                  </a:lnTo>
                  <a:lnTo>
                    <a:pt x="647503" y="919173"/>
                  </a:lnTo>
                  <a:lnTo>
                    <a:pt x="696858" y="909011"/>
                  </a:lnTo>
                  <a:lnTo>
                    <a:pt x="744347" y="895122"/>
                  </a:lnTo>
                  <a:lnTo>
                    <a:pt x="789744" y="877699"/>
                  </a:lnTo>
                  <a:lnTo>
                    <a:pt x="832818" y="856938"/>
                  </a:lnTo>
                  <a:lnTo>
                    <a:pt x="873344" y="833031"/>
                  </a:lnTo>
                  <a:lnTo>
                    <a:pt x="911092" y="806175"/>
                  </a:lnTo>
                  <a:lnTo>
                    <a:pt x="945835" y="776562"/>
                  </a:lnTo>
                  <a:lnTo>
                    <a:pt x="977344" y="744387"/>
                  </a:lnTo>
                  <a:lnTo>
                    <a:pt x="1005392" y="709846"/>
                  </a:lnTo>
                  <a:lnTo>
                    <a:pt x="1029750" y="673131"/>
                  </a:lnTo>
                  <a:lnTo>
                    <a:pt x="1050191" y="634438"/>
                  </a:lnTo>
                  <a:lnTo>
                    <a:pt x="1066486" y="593961"/>
                  </a:lnTo>
                  <a:lnTo>
                    <a:pt x="1078408" y="551893"/>
                  </a:lnTo>
                  <a:lnTo>
                    <a:pt x="1085729" y="508431"/>
                  </a:lnTo>
                  <a:lnTo>
                    <a:pt x="1088219" y="463767"/>
                  </a:lnTo>
                  <a:lnTo>
                    <a:pt x="1085729" y="419103"/>
                  </a:lnTo>
                  <a:lnTo>
                    <a:pt x="1078408" y="375640"/>
                  </a:lnTo>
                  <a:lnTo>
                    <a:pt x="1066486" y="333573"/>
                  </a:lnTo>
                  <a:lnTo>
                    <a:pt x="1050191" y="293096"/>
                  </a:lnTo>
                  <a:lnTo>
                    <a:pt x="1029750" y="254403"/>
                  </a:lnTo>
                  <a:lnTo>
                    <a:pt x="1005392" y="217688"/>
                  </a:lnTo>
                  <a:lnTo>
                    <a:pt x="977344" y="183147"/>
                  </a:lnTo>
                  <a:lnTo>
                    <a:pt x="945835" y="150973"/>
                  </a:lnTo>
                  <a:lnTo>
                    <a:pt x="911092" y="121360"/>
                  </a:lnTo>
                  <a:lnTo>
                    <a:pt x="873344" y="94503"/>
                  </a:lnTo>
                  <a:lnTo>
                    <a:pt x="832818" y="70597"/>
                  </a:lnTo>
                  <a:lnTo>
                    <a:pt x="789744" y="49835"/>
                  </a:lnTo>
                  <a:lnTo>
                    <a:pt x="744347" y="32413"/>
                  </a:lnTo>
                  <a:lnTo>
                    <a:pt x="696858" y="18523"/>
                  </a:lnTo>
                  <a:lnTo>
                    <a:pt x="647503" y="8362"/>
                  </a:lnTo>
                  <a:lnTo>
                    <a:pt x="596511" y="2123"/>
                  </a:lnTo>
                  <a:lnTo>
                    <a:pt x="544109" y="0"/>
                  </a:lnTo>
                  <a:close/>
                </a:path>
              </a:pathLst>
            </a:custGeom>
            <a:solidFill>
              <a:srgbClr val="DAE3F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7" name="object 107"/>
            <p:cNvSpPr/>
            <p:nvPr/>
          </p:nvSpPr>
          <p:spPr>
            <a:xfrm>
              <a:off x="6102675" y="1320091"/>
              <a:ext cx="1088390" cy="927735"/>
            </a:xfrm>
            <a:custGeom>
              <a:avLst/>
              <a:gdLst/>
              <a:ahLst/>
              <a:cxnLst/>
              <a:rect l="l" t="t" r="r" b="b"/>
              <a:pathLst>
                <a:path w="1088390" h="927735">
                  <a:moveTo>
                    <a:pt x="0" y="463768"/>
                  </a:moveTo>
                  <a:lnTo>
                    <a:pt x="2490" y="419104"/>
                  </a:lnTo>
                  <a:lnTo>
                    <a:pt x="9811" y="375641"/>
                  </a:lnTo>
                  <a:lnTo>
                    <a:pt x="21732" y="333574"/>
                  </a:lnTo>
                  <a:lnTo>
                    <a:pt x="38028" y="293096"/>
                  </a:lnTo>
                  <a:lnTo>
                    <a:pt x="58469" y="254403"/>
                  </a:lnTo>
                  <a:lnTo>
                    <a:pt x="82827" y="217689"/>
                  </a:lnTo>
                  <a:lnTo>
                    <a:pt x="110875" y="183147"/>
                  </a:lnTo>
                  <a:lnTo>
                    <a:pt x="142384" y="150973"/>
                  </a:lnTo>
                  <a:lnTo>
                    <a:pt x="177127" y="121360"/>
                  </a:lnTo>
                  <a:lnTo>
                    <a:pt x="214875" y="94503"/>
                  </a:lnTo>
                  <a:lnTo>
                    <a:pt x="255400" y="70597"/>
                  </a:lnTo>
                  <a:lnTo>
                    <a:pt x="298475" y="49835"/>
                  </a:lnTo>
                  <a:lnTo>
                    <a:pt x="343872" y="32413"/>
                  </a:lnTo>
                  <a:lnTo>
                    <a:pt x="391361" y="18523"/>
                  </a:lnTo>
                  <a:lnTo>
                    <a:pt x="440716" y="8362"/>
                  </a:lnTo>
                  <a:lnTo>
                    <a:pt x="491708" y="2122"/>
                  </a:lnTo>
                  <a:lnTo>
                    <a:pt x="544110" y="0"/>
                  </a:lnTo>
                  <a:lnTo>
                    <a:pt x="596511" y="2122"/>
                  </a:lnTo>
                  <a:lnTo>
                    <a:pt x="647503" y="8362"/>
                  </a:lnTo>
                  <a:lnTo>
                    <a:pt x="696858" y="18523"/>
                  </a:lnTo>
                  <a:lnTo>
                    <a:pt x="744347" y="32413"/>
                  </a:lnTo>
                  <a:lnTo>
                    <a:pt x="789744" y="49835"/>
                  </a:lnTo>
                  <a:lnTo>
                    <a:pt x="832819" y="70597"/>
                  </a:lnTo>
                  <a:lnTo>
                    <a:pt x="873344" y="94503"/>
                  </a:lnTo>
                  <a:lnTo>
                    <a:pt x="911092" y="121360"/>
                  </a:lnTo>
                  <a:lnTo>
                    <a:pt x="945835" y="150973"/>
                  </a:lnTo>
                  <a:lnTo>
                    <a:pt x="977344" y="183147"/>
                  </a:lnTo>
                  <a:lnTo>
                    <a:pt x="1005392" y="217689"/>
                  </a:lnTo>
                  <a:lnTo>
                    <a:pt x="1029750" y="254403"/>
                  </a:lnTo>
                  <a:lnTo>
                    <a:pt x="1050191" y="293096"/>
                  </a:lnTo>
                  <a:lnTo>
                    <a:pt x="1066487" y="333574"/>
                  </a:lnTo>
                  <a:lnTo>
                    <a:pt x="1078408" y="375641"/>
                  </a:lnTo>
                  <a:lnTo>
                    <a:pt x="1085729" y="419104"/>
                  </a:lnTo>
                  <a:lnTo>
                    <a:pt x="1088220" y="463768"/>
                  </a:lnTo>
                  <a:lnTo>
                    <a:pt x="1085729" y="508431"/>
                  </a:lnTo>
                  <a:lnTo>
                    <a:pt x="1078408" y="551894"/>
                  </a:lnTo>
                  <a:lnTo>
                    <a:pt x="1066487" y="593961"/>
                  </a:lnTo>
                  <a:lnTo>
                    <a:pt x="1050191" y="634439"/>
                  </a:lnTo>
                  <a:lnTo>
                    <a:pt x="1029750" y="673132"/>
                  </a:lnTo>
                  <a:lnTo>
                    <a:pt x="1005392" y="709846"/>
                  </a:lnTo>
                  <a:lnTo>
                    <a:pt x="977344" y="744388"/>
                  </a:lnTo>
                  <a:lnTo>
                    <a:pt x="945835" y="776562"/>
                  </a:lnTo>
                  <a:lnTo>
                    <a:pt x="911092" y="806175"/>
                  </a:lnTo>
                  <a:lnTo>
                    <a:pt x="873344" y="833032"/>
                  </a:lnTo>
                  <a:lnTo>
                    <a:pt x="832819" y="856938"/>
                  </a:lnTo>
                  <a:lnTo>
                    <a:pt x="789744" y="877700"/>
                  </a:lnTo>
                  <a:lnTo>
                    <a:pt x="744347" y="895122"/>
                  </a:lnTo>
                  <a:lnTo>
                    <a:pt x="696858" y="909012"/>
                  </a:lnTo>
                  <a:lnTo>
                    <a:pt x="647503" y="919173"/>
                  </a:lnTo>
                  <a:lnTo>
                    <a:pt x="596511" y="925413"/>
                  </a:lnTo>
                  <a:lnTo>
                    <a:pt x="544110" y="927536"/>
                  </a:lnTo>
                  <a:lnTo>
                    <a:pt x="491708" y="925413"/>
                  </a:lnTo>
                  <a:lnTo>
                    <a:pt x="440716" y="919173"/>
                  </a:lnTo>
                  <a:lnTo>
                    <a:pt x="391361" y="909012"/>
                  </a:lnTo>
                  <a:lnTo>
                    <a:pt x="343872" y="895122"/>
                  </a:lnTo>
                  <a:lnTo>
                    <a:pt x="298475" y="877700"/>
                  </a:lnTo>
                  <a:lnTo>
                    <a:pt x="255400" y="856938"/>
                  </a:lnTo>
                  <a:lnTo>
                    <a:pt x="214875" y="833032"/>
                  </a:lnTo>
                  <a:lnTo>
                    <a:pt x="177127" y="806175"/>
                  </a:lnTo>
                  <a:lnTo>
                    <a:pt x="142384" y="776562"/>
                  </a:lnTo>
                  <a:lnTo>
                    <a:pt x="110875" y="744388"/>
                  </a:lnTo>
                  <a:lnTo>
                    <a:pt x="82827" y="709846"/>
                  </a:lnTo>
                  <a:lnTo>
                    <a:pt x="58469" y="673132"/>
                  </a:lnTo>
                  <a:lnTo>
                    <a:pt x="38028" y="634439"/>
                  </a:lnTo>
                  <a:lnTo>
                    <a:pt x="21732" y="593961"/>
                  </a:lnTo>
                  <a:lnTo>
                    <a:pt x="9811" y="551894"/>
                  </a:lnTo>
                  <a:lnTo>
                    <a:pt x="2490" y="508431"/>
                  </a:lnTo>
                  <a:lnTo>
                    <a:pt x="0" y="463768"/>
                  </a:lnTo>
                  <a:close/>
                </a:path>
              </a:pathLst>
            </a:custGeom>
            <a:ln w="12700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8" name="object 108"/>
          <p:cNvSpPr txBox="1"/>
          <p:nvPr/>
        </p:nvSpPr>
        <p:spPr>
          <a:xfrm>
            <a:off x="6246634" y="1646428"/>
            <a:ext cx="835025" cy="318135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277495" marR="5080" indent="-265430">
              <a:lnSpc>
                <a:spcPts val="1100"/>
              </a:lnSpc>
              <a:spcBef>
                <a:spcPts val="219"/>
              </a:spcBef>
            </a:pPr>
            <a:r>
              <a:rPr sz="1000" b="1" spc="-5" dirty="0">
                <a:latin typeface="Arial"/>
                <a:cs typeface="Arial"/>
              </a:rPr>
              <a:t>З</a:t>
            </a:r>
            <a:r>
              <a:rPr sz="1000" b="1" spc="-10" dirty="0">
                <a:latin typeface="Arial"/>
                <a:cs typeface="Arial"/>
              </a:rPr>
              <a:t>а</a:t>
            </a:r>
            <a:r>
              <a:rPr sz="1000" b="1" spc="5" dirty="0">
                <a:latin typeface="Arial"/>
                <a:cs typeface="Arial"/>
              </a:rPr>
              <a:t>щ</a:t>
            </a:r>
            <a:r>
              <a:rPr sz="1000" b="1" spc="-5" dirty="0">
                <a:latin typeface="Arial"/>
                <a:cs typeface="Arial"/>
              </a:rPr>
              <a:t>и</a:t>
            </a:r>
            <a:r>
              <a:rPr sz="1000" b="1" spc="5" dirty="0">
                <a:latin typeface="Arial"/>
                <a:cs typeface="Arial"/>
              </a:rPr>
              <a:t>щ</a:t>
            </a:r>
            <a:r>
              <a:rPr sz="1000" b="1" spc="-10" dirty="0">
                <a:latin typeface="Arial"/>
                <a:cs typeface="Arial"/>
              </a:rPr>
              <a:t>е</a:t>
            </a:r>
            <a:r>
              <a:rPr sz="1000" b="1" spc="-5" dirty="0">
                <a:latin typeface="Arial"/>
                <a:cs typeface="Arial"/>
              </a:rPr>
              <a:t>нн</a:t>
            </a:r>
            <a:r>
              <a:rPr sz="1000" b="1" spc="-10" dirty="0">
                <a:latin typeface="Arial"/>
                <a:cs typeface="Arial"/>
              </a:rPr>
              <a:t>а</a:t>
            </a:r>
            <a:r>
              <a:rPr sz="1000" b="1" dirty="0">
                <a:latin typeface="Arial"/>
                <a:cs typeface="Arial"/>
              </a:rPr>
              <a:t>я  </a:t>
            </a:r>
            <a:r>
              <a:rPr sz="1000" b="1" spc="-10" dirty="0">
                <a:latin typeface="Arial"/>
                <a:cs typeface="Arial"/>
              </a:rPr>
              <a:t>сеть</a:t>
            </a:r>
            <a:endParaRPr sz="1000">
              <a:latin typeface="Arial"/>
              <a:cs typeface="Arial"/>
            </a:endParaRPr>
          </a:p>
        </p:txBody>
      </p:sp>
      <p:grpSp>
        <p:nvGrpSpPr>
          <p:cNvPr id="109" name="object 109"/>
          <p:cNvGrpSpPr/>
          <p:nvPr/>
        </p:nvGrpSpPr>
        <p:grpSpPr>
          <a:xfrm>
            <a:off x="142790" y="159265"/>
            <a:ext cx="1651635" cy="424180"/>
            <a:chOff x="142790" y="159265"/>
            <a:chExt cx="1651635" cy="424180"/>
          </a:xfrm>
        </p:grpSpPr>
        <p:sp>
          <p:nvSpPr>
            <p:cNvPr id="110" name="object 110"/>
            <p:cNvSpPr/>
            <p:nvPr/>
          </p:nvSpPr>
          <p:spPr>
            <a:xfrm>
              <a:off x="146304" y="164591"/>
              <a:ext cx="1642872" cy="414527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1" name="object 111"/>
            <p:cNvSpPr/>
            <p:nvPr/>
          </p:nvSpPr>
          <p:spPr>
            <a:xfrm>
              <a:off x="145965" y="162440"/>
              <a:ext cx="1645285" cy="417830"/>
            </a:xfrm>
            <a:custGeom>
              <a:avLst/>
              <a:gdLst/>
              <a:ahLst/>
              <a:cxnLst/>
              <a:rect l="l" t="t" r="r" b="b"/>
              <a:pathLst>
                <a:path w="1645285" h="417830">
                  <a:moveTo>
                    <a:pt x="0" y="0"/>
                  </a:moveTo>
                  <a:lnTo>
                    <a:pt x="1644821" y="0"/>
                  </a:lnTo>
                  <a:lnTo>
                    <a:pt x="1644821" y="417383"/>
                  </a:lnTo>
                  <a:lnTo>
                    <a:pt x="0" y="417383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12" name="object 112"/>
          <p:cNvGrpSpPr/>
          <p:nvPr/>
        </p:nvGrpSpPr>
        <p:grpSpPr>
          <a:xfrm>
            <a:off x="1860331" y="0"/>
            <a:ext cx="10113010" cy="767080"/>
            <a:chOff x="1860331" y="0"/>
            <a:chExt cx="10113010" cy="767080"/>
          </a:xfrm>
        </p:grpSpPr>
        <p:sp>
          <p:nvSpPr>
            <p:cNvPr id="113" name="object 113"/>
            <p:cNvSpPr/>
            <p:nvPr/>
          </p:nvSpPr>
          <p:spPr>
            <a:xfrm>
              <a:off x="1861750" y="760412"/>
              <a:ext cx="2946400" cy="0"/>
            </a:xfrm>
            <a:custGeom>
              <a:avLst/>
              <a:gdLst/>
              <a:ahLst/>
              <a:cxnLst/>
              <a:rect l="l" t="t" r="r" b="b"/>
              <a:pathLst>
                <a:path w="2946400">
                  <a:moveTo>
                    <a:pt x="0" y="0"/>
                  </a:moveTo>
                  <a:lnTo>
                    <a:pt x="2945851" y="1"/>
                  </a:lnTo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893228" y="741363"/>
              <a:ext cx="9401175" cy="3175"/>
            </a:xfrm>
            <a:custGeom>
              <a:avLst/>
              <a:gdLst/>
              <a:ahLst/>
              <a:cxnLst/>
              <a:rect l="l" t="t" r="r" b="b"/>
              <a:pathLst>
                <a:path w="9401175" h="3175">
                  <a:moveTo>
                    <a:pt x="0" y="2708"/>
                  </a:moveTo>
                  <a:lnTo>
                    <a:pt x="9400857" y="0"/>
                  </a:lnTo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1294086" y="741362"/>
              <a:ext cx="675640" cy="0"/>
            </a:xfrm>
            <a:custGeom>
              <a:avLst/>
              <a:gdLst/>
              <a:ahLst/>
              <a:cxnLst/>
              <a:rect l="l" t="t" r="r" b="b"/>
              <a:pathLst>
                <a:path w="675640">
                  <a:moveTo>
                    <a:pt x="0" y="0"/>
                  </a:moveTo>
                  <a:lnTo>
                    <a:pt x="675492" y="1"/>
                  </a:lnTo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863506" y="0"/>
              <a:ext cx="10106072" cy="692696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7" name="object 117"/>
            <p:cNvSpPr/>
            <p:nvPr/>
          </p:nvSpPr>
          <p:spPr>
            <a:xfrm>
              <a:off x="1863506" y="0"/>
              <a:ext cx="10106660" cy="692785"/>
            </a:xfrm>
            <a:custGeom>
              <a:avLst/>
              <a:gdLst/>
              <a:ahLst/>
              <a:cxnLst/>
              <a:rect l="l" t="t" r="r" b="b"/>
              <a:pathLst>
                <a:path w="10106660" h="692785">
                  <a:moveTo>
                    <a:pt x="0" y="115451"/>
                  </a:moveTo>
                  <a:lnTo>
                    <a:pt x="9072" y="70512"/>
                  </a:lnTo>
                  <a:lnTo>
                    <a:pt x="33814" y="33814"/>
                  </a:lnTo>
                  <a:lnTo>
                    <a:pt x="70512" y="9072"/>
                  </a:lnTo>
                  <a:lnTo>
                    <a:pt x="115450" y="0"/>
                  </a:lnTo>
                  <a:lnTo>
                    <a:pt x="9990622" y="0"/>
                  </a:lnTo>
                  <a:lnTo>
                    <a:pt x="10035560" y="9072"/>
                  </a:lnTo>
                  <a:lnTo>
                    <a:pt x="10072258" y="33814"/>
                  </a:lnTo>
                  <a:lnTo>
                    <a:pt x="10097000" y="70512"/>
                  </a:lnTo>
                  <a:lnTo>
                    <a:pt x="10106073" y="115451"/>
                  </a:lnTo>
                  <a:lnTo>
                    <a:pt x="10106073" y="577244"/>
                  </a:lnTo>
                  <a:lnTo>
                    <a:pt x="10097000" y="622183"/>
                  </a:lnTo>
                  <a:lnTo>
                    <a:pt x="10072258" y="658881"/>
                  </a:lnTo>
                  <a:lnTo>
                    <a:pt x="10035560" y="683623"/>
                  </a:lnTo>
                  <a:lnTo>
                    <a:pt x="9990622" y="692696"/>
                  </a:lnTo>
                  <a:lnTo>
                    <a:pt x="115450" y="692696"/>
                  </a:lnTo>
                  <a:lnTo>
                    <a:pt x="70512" y="683623"/>
                  </a:lnTo>
                  <a:lnTo>
                    <a:pt x="33814" y="658881"/>
                  </a:lnTo>
                  <a:lnTo>
                    <a:pt x="9072" y="622183"/>
                  </a:lnTo>
                  <a:lnTo>
                    <a:pt x="0" y="577244"/>
                  </a:lnTo>
                  <a:lnTo>
                    <a:pt x="0" y="115451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8" name="object 118"/>
            <p:cNvSpPr/>
            <p:nvPr/>
          </p:nvSpPr>
          <p:spPr>
            <a:xfrm>
              <a:off x="2042981" y="0"/>
              <a:ext cx="9704705" cy="739140"/>
            </a:xfrm>
            <a:custGeom>
              <a:avLst/>
              <a:gdLst/>
              <a:ahLst/>
              <a:cxnLst/>
              <a:rect l="l" t="t" r="r" b="b"/>
              <a:pathLst>
                <a:path w="9704705" h="739140">
                  <a:moveTo>
                    <a:pt x="9704172" y="0"/>
                  </a:moveTo>
                  <a:lnTo>
                    <a:pt x="0" y="0"/>
                  </a:lnTo>
                  <a:lnTo>
                    <a:pt x="0" y="738664"/>
                  </a:lnTo>
                  <a:lnTo>
                    <a:pt x="9704172" y="738664"/>
                  </a:lnTo>
                  <a:lnTo>
                    <a:pt x="970417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9" name="object 119"/>
            <p:cNvSpPr/>
            <p:nvPr/>
          </p:nvSpPr>
          <p:spPr>
            <a:xfrm>
              <a:off x="2042981" y="0"/>
              <a:ext cx="9704705" cy="739140"/>
            </a:xfrm>
            <a:custGeom>
              <a:avLst/>
              <a:gdLst/>
              <a:ahLst/>
              <a:cxnLst/>
              <a:rect l="l" t="t" r="r" b="b"/>
              <a:pathLst>
                <a:path w="9704705" h="739140">
                  <a:moveTo>
                    <a:pt x="0" y="0"/>
                  </a:moveTo>
                  <a:lnTo>
                    <a:pt x="9704173" y="0"/>
                  </a:lnTo>
                  <a:lnTo>
                    <a:pt x="9704173" y="738664"/>
                  </a:lnTo>
                  <a:lnTo>
                    <a:pt x="0" y="738664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0" name="object 120"/>
          <p:cNvSpPr txBox="1"/>
          <p:nvPr/>
        </p:nvSpPr>
        <p:spPr>
          <a:xfrm>
            <a:off x="2046156" y="19811"/>
            <a:ext cx="9698355" cy="67183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43840" marR="236854" indent="1270" algn="ctr">
              <a:lnSpc>
                <a:spcPct val="101400"/>
              </a:lnSpc>
              <a:spcBef>
                <a:spcPts val="75"/>
              </a:spcBef>
            </a:pPr>
            <a:r>
              <a:rPr sz="1400" b="1" spc="-10" dirty="0">
                <a:latin typeface="Calibri"/>
                <a:cs typeface="Calibri"/>
              </a:rPr>
              <a:t>Межведомственное взаимодействие </a:t>
            </a:r>
            <a:r>
              <a:rPr sz="1400" b="1" dirty="0">
                <a:latin typeface="Calibri"/>
                <a:cs typeface="Calibri"/>
              </a:rPr>
              <a:t>в </a:t>
            </a:r>
            <a:r>
              <a:rPr sz="1400" b="1" spc="-10" dirty="0">
                <a:latin typeface="Calibri"/>
                <a:cs typeface="Calibri"/>
              </a:rPr>
              <a:t>электронном виде между </a:t>
            </a:r>
            <a:r>
              <a:rPr sz="1400" b="1" spc="-5" dirty="0">
                <a:latin typeface="Calibri"/>
                <a:cs typeface="Calibri"/>
              </a:rPr>
              <a:t>медицинскими организациями </a:t>
            </a:r>
            <a:r>
              <a:rPr sz="1400" b="1" dirty="0">
                <a:latin typeface="Calibri"/>
                <a:cs typeface="Calibri"/>
              </a:rPr>
              <a:t>и </a:t>
            </a:r>
            <a:r>
              <a:rPr sz="1400" b="1" spc="-10" dirty="0">
                <a:latin typeface="Calibri"/>
                <a:cs typeface="Calibri"/>
              </a:rPr>
              <a:t>учреждениями  медико-социальной </a:t>
            </a:r>
            <a:r>
              <a:rPr sz="1400" b="1" spc="-5" dirty="0">
                <a:latin typeface="Calibri"/>
                <a:cs typeface="Calibri"/>
              </a:rPr>
              <a:t>экспертизы </a:t>
            </a:r>
            <a:r>
              <a:rPr sz="1400" b="1" dirty="0">
                <a:latin typeface="Calibri"/>
                <a:cs typeface="Calibri"/>
              </a:rPr>
              <a:t>в </a:t>
            </a:r>
            <a:r>
              <a:rPr sz="1400" b="1" spc="-10" dirty="0">
                <a:latin typeface="Calibri"/>
                <a:cs typeface="Calibri"/>
              </a:rPr>
              <a:t>целях исполнения </a:t>
            </a:r>
            <a:r>
              <a:rPr sz="1400" b="1" spc="-5" dirty="0">
                <a:latin typeface="Calibri"/>
                <a:cs typeface="Calibri"/>
              </a:rPr>
              <a:t>перечня мероприятий </a:t>
            </a:r>
            <a:r>
              <a:rPr sz="1400" b="1" spc="-10" dirty="0">
                <a:latin typeface="Calibri"/>
                <a:cs typeface="Calibri"/>
              </a:rPr>
              <a:t>индивидуальных </a:t>
            </a:r>
            <a:r>
              <a:rPr sz="1400" b="1" spc="-5" dirty="0">
                <a:latin typeface="Calibri"/>
                <a:cs typeface="Calibri"/>
              </a:rPr>
              <a:t>программ реабилитации  </a:t>
            </a:r>
            <a:r>
              <a:rPr sz="1400" b="1" dirty="0">
                <a:latin typeface="Calibri"/>
                <a:cs typeface="Calibri"/>
              </a:rPr>
              <a:t>и </a:t>
            </a:r>
            <a:r>
              <a:rPr sz="1400" b="1" spc="-5" dirty="0">
                <a:latin typeface="Calibri"/>
                <a:cs typeface="Calibri"/>
              </a:rPr>
              <a:t>абилитации </a:t>
            </a:r>
            <a:r>
              <a:rPr sz="1400" b="1" spc="-15" dirty="0">
                <a:latin typeface="Calibri"/>
                <a:cs typeface="Calibri"/>
              </a:rPr>
              <a:t>(ИПРА)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инвалидов.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11642690" y="6421628"/>
            <a:ext cx="1809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30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81200" y="1047751"/>
            <a:ext cx="2869516" cy="112712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974851" y="110783"/>
          <a:ext cx="8229600" cy="60122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69565"/>
                <a:gridCol w="5360035"/>
              </a:tblGrid>
              <a:tr h="933793">
                <a:tc gridSpan="2">
                  <a:txBody>
                    <a:bodyPr/>
                    <a:lstStyle/>
                    <a:p>
                      <a:pPr marL="1795780" marR="346075" indent="-1442085">
                        <a:lnSpc>
                          <a:spcPts val="2590"/>
                        </a:lnSpc>
                        <a:spcBef>
                          <a:spcPts val="1015"/>
                        </a:spcBef>
                      </a:pP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Критерии </a:t>
                      </a:r>
                      <a:r>
                        <a:rPr sz="2400" b="1" spc="-20" dirty="0">
                          <a:latin typeface="Times New Roman"/>
                          <a:cs typeface="Times New Roman"/>
                        </a:rPr>
                        <a:t>качества </a:t>
                      </a:r>
                      <a:r>
                        <a:rPr sz="2400" b="1" spc="-5" dirty="0">
                          <a:latin typeface="Times New Roman"/>
                          <a:cs typeface="Times New Roman"/>
                        </a:rPr>
                        <a:t>оказания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медицинской </a:t>
                      </a:r>
                      <a:r>
                        <a:rPr sz="2400" b="1" spc="-15" dirty="0">
                          <a:latin typeface="Times New Roman"/>
                          <a:cs typeface="Times New Roman"/>
                        </a:rPr>
                        <a:t>помощи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по  </a:t>
                      </a:r>
                      <a:r>
                        <a:rPr sz="2400" b="1" spc="-10" dirty="0">
                          <a:latin typeface="Times New Roman"/>
                          <a:cs typeface="Times New Roman"/>
                        </a:rPr>
                        <a:t>медицинской </a:t>
                      </a:r>
                      <a:r>
                        <a:rPr sz="2400" b="1" dirty="0">
                          <a:latin typeface="Times New Roman"/>
                          <a:cs typeface="Times New Roman"/>
                        </a:rPr>
                        <a:t>реабилитации в</a:t>
                      </a:r>
                      <a:r>
                        <a:rPr sz="2400" b="1" spc="1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400" b="1" spc="-25" dirty="0">
                          <a:latin typeface="Times New Roman"/>
                          <a:cs typeface="Times New Roman"/>
                        </a:rPr>
                        <a:t>РФ</a:t>
                      </a:r>
                      <a:endParaRPr sz="2400">
                        <a:latin typeface="Times New Roman"/>
                        <a:cs typeface="Times New Roman"/>
                      </a:endParaRPr>
                    </a:p>
                  </a:txBody>
                  <a:tcPr marL="0" marR="0" marT="128905" marB="0">
                    <a:lnL w="9525">
                      <a:solidFill>
                        <a:srgbClr val="4472C4"/>
                      </a:solidFill>
                      <a:prstDash val="solid"/>
                    </a:lnL>
                    <a:lnR w="9525">
                      <a:solidFill>
                        <a:srgbClr val="4472C4"/>
                      </a:solidFill>
                      <a:prstDash val="solid"/>
                    </a:lnR>
                    <a:lnT w="9525">
                      <a:solidFill>
                        <a:srgbClr val="4472C4"/>
                      </a:solidFill>
                      <a:prstDash val="solid"/>
                    </a:lnT>
                    <a:lnB w="9525">
                      <a:solidFill>
                        <a:srgbClr val="A5A5A5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1127123">
                <a:tc>
                  <a:txBody>
                    <a:bodyPr/>
                    <a:lstStyle/>
                    <a:p>
                      <a:pPr marL="182245" marR="174625" indent="-1270" algn="ctr">
                        <a:lnSpc>
                          <a:spcPct val="91100"/>
                        </a:lnSpc>
                        <a:spcBef>
                          <a:spcPts val="630"/>
                        </a:spcBef>
                      </a:pPr>
                      <a:r>
                        <a:rPr sz="1800" b="1" spc="-45" dirty="0">
                          <a:latin typeface="Times New Roman"/>
                          <a:cs typeface="Times New Roman"/>
                        </a:rPr>
                        <a:t>Аудит        </a:t>
                      </a: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профессионального  </a:t>
                      </a:r>
                      <a:r>
                        <a:rPr sz="1800" b="1" dirty="0">
                          <a:latin typeface="Times New Roman"/>
                          <a:cs typeface="Times New Roman"/>
                        </a:rPr>
                        <a:t>сообщества –  </a:t>
                      </a:r>
                      <a:r>
                        <a:rPr sz="1800" b="1" spc="-5" dirty="0">
                          <a:latin typeface="Times New Roman"/>
                          <a:cs typeface="Times New Roman"/>
                        </a:rPr>
                        <a:t>бережливые</a:t>
                      </a:r>
                      <a:r>
                        <a:rPr sz="1800" b="1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800" b="1" spc="-10" dirty="0">
                          <a:latin typeface="Times New Roman"/>
                          <a:cs typeface="Times New Roman"/>
                        </a:rPr>
                        <a:t>технологии</a:t>
                      </a:r>
                      <a:endParaRPr sz="1800">
                        <a:latin typeface="Times New Roman"/>
                        <a:cs typeface="Times New Roman"/>
                      </a:endParaRPr>
                    </a:p>
                  </a:txBody>
                  <a:tcPr marL="0" marR="0" marT="80010" marB="0">
                    <a:lnL w="9525">
                      <a:solidFill>
                        <a:srgbClr val="A5A5A5"/>
                      </a:solidFill>
                      <a:prstDash val="solid"/>
                    </a:lnL>
                    <a:lnR w="9525">
                      <a:solidFill>
                        <a:srgbClr val="A5A5A5"/>
                      </a:solidFill>
                      <a:prstDash val="solid"/>
                    </a:lnR>
                    <a:lnT w="9525">
                      <a:solidFill>
                        <a:srgbClr val="A5A5A5"/>
                      </a:solidFill>
                      <a:prstDash val="solid"/>
                    </a:lnT>
                    <a:lnB w="19050">
                      <a:solidFill>
                        <a:srgbClr val="4472C4"/>
                      </a:solidFill>
                      <a:prstDash val="soli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A5A5A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>
                      <a:solidFill>
                        <a:srgbClr val="4472C4"/>
                      </a:solidFill>
                      <a:prstDash val="solid"/>
                    </a:lnT>
                  </a:tcPr>
                </a:tc>
              </a:tr>
              <a:tr h="3951288">
                <a:tc>
                  <a:txBody>
                    <a:bodyPr/>
                    <a:lstStyle/>
                    <a:p>
                      <a:pPr marL="90805">
                        <a:lnSpc>
                          <a:spcPts val="2065"/>
                        </a:lnSpc>
                        <a:tabLst>
                          <a:tab pos="31940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•	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Качество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процесса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19405" marR="207645" indent="-228600">
                        <a:lnSpc>
                          <a:spcPct val="71000"/>
                        </a:lnSpc>
                        <a:spcBef>
                          <a:spcPts val="885"/>
                        </a:spcBef>
                        <a:tabLst>
                          <a:tab pos="31940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•	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Качество 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подготовки 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кадров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19405" marR="900430" indent="-228600">
                        <a:lnSpc>
                          <a:spcPct val="71000"/>
                        </a:lnSpc>
                        <a:spcBef>
                          <a:spcPts val="985"/>
                        </a:spcBef>
                        <a:tabLst>
                          <a:tab pos="31940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•	</a:t>
                      </a:r>
                      <a:r>
                        <a:rPr sz="2000" spc="5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п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ль</a:t>
                      </a:r>
                      <a:r>
                        <a:rPr sz="2000" spc="-15" dirty="0">
                          <a:latin typeface="Times New Roman"/>
                          <a:cs typeface="Times New Roman"/>
                        </a:rPr>
                        <a:t>з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о</a:t>
                      </a:r>
                      <a:r>
                        <a:rPr sz="2000" spc="-25" dirty="0">
                          <a:latin typeface="Times New Roman"/>
                          <a:cs typeface="Times New Roman"/>
                        </a:rPr>
                        <a:t>в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а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ние 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лекарственных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19405" marR="160655">
                        <a:lnSpc>
                          <a:spcPct val="69000"/>
                        </a:lnSpc>
                        <a:spcBef>
                          <a:spcPts val="50"/>
                        </a:spcBef>
                      </a:pP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препаратов,  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медицинских</a:t>
                      </a:r>
                      <a:r>
                        <a:rPr sz="20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изделий 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и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питания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19405" marR="226695" indent="-228600">
                        <a:lnSpc>
                          <a:spcPct val="71000"/>
                        </a:lnSpc>
                        <a:spcBef>
                          <a:spcPts val="980"/>
                        </a:spcBef>
                        <a:tabLst>
                          <a:tab pos="31940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•	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Выбор</a:t>
                      </a:r>
                      <a:r>
                        <a:rPr sz="2000" spc="-65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эффективного  минимума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290"/>
                        </a:spcBef>
                        <a:tabLst>
                          <a:tab pos="31940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•	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Бренчмаркинг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ts val="2050"/>
                        </a:lnSpc>
                        <a:spcBef>
                          <a:spcPts val="215"/>
                        </a:spcBef>
                        <a:tabLst>
                          <a:tab pos="319405" algn="l"/>
                        </a:tabLst>
                      </a:pPr>
                      <a:r>
                        <a:rPr sz="2000" dirty="0">
                          <a:latin typeface="Arial"/>
                          <a:cs typeface="Arial"/>
                        </a:rPr>
                        <a:t>•	</a:t>
                      </a:r>
                      <a:r>
                        <a:rPr sz="2000" spc="-20" dirty="0">
                          <a:latin typeface="Times New Roman"/>
                          <a:cs typeface="Times New Roman"/>
                        </a:rPr>
                        <a:t>Удовлетворенность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  <a:p>
                      <a:pPr marL="319405" marR="1110615">
                        <a:lnSpc>
                          <a:spcPct val="70000"/>
                        </a:lnSpc>
                        <a:spcBef>
                          <a:spcPts val="375"/>
                        </a:spcBef>
                      </a:pP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м</a:t>
                      </a:r>
                      <a:r>
                        <a:rPr sz="2000" spc="-30" dirty="0">
                          <a:latin typeface="Times New Roman"/>
                          <a:cs typeface="Times New Roman"/>
                        </a:rPr>
                        <a:t>е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д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ицин</a:t>
                      </a:r>
                      <a:r>
                        <a:rPr sz="2000" spc="-5" dirty="0">
                          <a:latin typeface="Times New Roman"/>
                          <a:cs typeface="Times New Roman"/>
                        </a:rPr>
                        <a:t>с</a:t>
                      </a:r>
                      <a:r>
                        <a:rPr sz="2000" spc="-100" dirty="0">
                          <a:latin typeface="Times New Roman"/>
                          <a:cs typeface="Times New Roman"/>
                        </a:rPr>
                        <a:t>к</a:t>
                      </a:r>
                      <a:r>
                        <a:rPr sz="2000" dirty="0">
                          <a:latin typeface="Times New Roman"/>
                          <a:cs typeface="Times New Roman"/>
                        </a:rPr>
                        <a:t>ой  </a:t>
                      </a:r>
                      <a:r>
                        <a:rPr sz="2000" spc="-10" dirty="0">
                          <a:latin typeface="Times New Roman"/>
                          <a:cs typeface="Times New Roman"/>
                        </a:rPr>
                        <a:t>помощью</a:t>
                      </a:r>
                      <a:endParaRPr sz="2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4472C4"/>
                      </a:solidFill>
                      <a:prstDash val="solid"/>
                    </a:lnL>
                    <a:lnR w="19050">
                      <a:solidFill>
                        <a:srgbClr val="4472C4"/>
                      </a:solidFill>
                      <a:prstDash val="solid"/>
                    </a:lnR>
                    <a:lnT w="19050">
                      <a:solidFill>
                        <a:srgbClr val="4472C4"/>
                      </a:solidFill>
                      <a:prstDash val="solid"/>
                    </a:lnT>
                    <a:lnB w="19050">
                      <a:solidFill>
                        <a:srgbClr val="4472C4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19050">
                      <a:solidFill>
                        <a:srgbClr val="4472C4"/>
                      </a:solidFill>
                      <a:prstDash val="solid"/>
                    </a:lnL>
                    <a:lnT w="9525">
                      <a:solidFill>
                        <a:srgbClr val="4472C4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5021172" y="1249019"/>
            <a:ext cx="2712720" cy="975360"/>
            <a:chOff x="5021172" y="1249019"/>
            <a:chExt cx="2712720" cy="975360"/>
          </a:xfrm>
        </p:grpSpPr>
        <p:sp>
          <p:nvSpPr>
            <p:cNvPr id="5" name="object 5"/>
            <p:cNvSpPr/>
            <p:nvPr/>
          </p:nvSpPr>
          <p:spPr>
            <a:xfrm>
              <a:off x="5024347" y="1252194"/>
              <a:ext cx="2705945" cy="96882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24347" y="1252194"/>
              <a:ext cx="2706370" cy="969010"/>
            </a:xfrm>
            <a:custGeom>
              <a:avLst/>
              <a:gdLst/>
              <a:ahLst/>
              <a:cxnLst/>
              <a:rect l="l" t="t" r="r" b="b"/>
              <a:pathLst>
                <a:path w="2706370" h="969010">
                  <a:moveTo>
                    <a:pt x="0" y="0"/>
                  </a:moveTo>
                  <a:lnTo>
                    <a:pt x="2705946" y="0"/>
                  </a:lnTo>
                  <a:lnTo>
                    <a:pt x="2705946" y="968826"/>
                  </a:lnTo>
                  <a:lnTo>
                    <a:pt x="0" y="968826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27523" y="1438147"/>
            <a:ext cx="2700020" cy="556260"/>
          </a:xfrm>
          <a:prstGeom prst="rect">
            <a:avLst/>
          </a:prstGeom>
        </p:spPr>
        <p:txBody>
          <a:bodyPr vert="horz" wrap="square" lIns="0" tIns="35560" rIns="0" bIns="0" rtlCol="0">
            <a:spAutoFit/>
          </a:bodyPr>
          <a:lstStyle/>
          <a:p>
            <a:pPr marL="970280" marR="299085" indent="-663575">
              <a:lnSpc>
                <a:spcPts val="2020"/>
              </a:lnSpc>
              <a:spcBef>
                <a:spcPts val="280"/>
              </a:spcBef>
            </a:pPr>
            <a:r>
              <a:rPr sz="1800" b="1" spc="-15" dirty="0">
                <a:latin typeface="Times New Roman"/>
                <a:cs typeface="Times New Roman"/>
              </a:rPr>
              <a:t>Контроль</a:t>
            </a:r>
            <a:r>
              <a:rPr sz="1800" b="1" spc="-50" dirty="0">
                <a:latin typeface="Times New Roman"/>
                <a:cs typeface="Times New Roman"/>
              </a:rPr>
              <a:t> </a:t>
            </a:r>
            <a:r>
              <a:rPr sz="1800" b="1" spc="-20" dirty="0">
                <a:latin typeface="Times New Roman"/>
                <a:cs typeface="Times New Roman"/>
              </a:rPr>
              <a:t>экспертов  </a:t>
            </a:r>
            <a:r>
              <a:rPr sz="1800" b="1" spc="5" dirty="0">
                <a:latin typeface="Times New Roman"/>
                <a:cs typeface="Times New Roman"/>
              </a:rPr>
              <a:t>ФОМС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5017998" y="2168525"/>
            <a:ext cx="2719070" cy="3964304"/>
            <a:chOff x="5017998" y="2168525"/>
            <a:chExt cx="2719070" cy="3964304"/>
          </a:xfrm>
        </p:grpSpPr>
        <p:sp>
          <p:nvSpPr>
            <p:cNvPr id="9" name="object 9"/>
            <p:cNvSpPr/>
            <p:nvPr/>
          </p:nvSpPr>
          <p:spPr>
            <a:xfrm>
              <a:off x="5024348" y="2174875"/>
              <a:ext cx="2706370" cy="3951604"/>
            </a:xfrm>
            <a:custGeom>
              <a:avLst/>
              <a:gdLst/>
              <a:ahLst/>
              <a:cxnLst/>
              <a:rect l="l" t="t" r="r" b="b"/>
              <a:pathLst>
                <a:path w="2706370" h="3951604">
                  <a:moveTo>
                    <a:pt x="2705947" y="0"/>
                  </a:moveTo>
                  <a:lnTo>
                    <a:pt x="0" y="0"/>
                  </a:lnTo>
                  <a:lnTo>
                    <a:pt x="0" y="3951287"/>
                  </a:lnTo>
                  <a:lnTo>
                    <a:pt x="2705947" y="3951287"/>
                  </a:lnTo>
                  <a:lnTo>
                    <a:pt x="270594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024348" y="2174875"/>
              <a:ext cx="2706370" cy="3951604"/>
            </a:xfrm>
            <a:custGeom>
              <a:avLst/>
              <a:gdLst/>
              <a:ahLst/>
              <a:cxnLst/>
              <a:rect l="l" t="t" r="r" b="b"/>
              <a:pathLst>
                <a:path w="2706370" h="3951604">
                  <a:moveTo>
                    <a:pt x="0" y="0"/>
                  </a:moveTo>
                  <a:lnTo>
                    <a:pt x="2705947" y="0"/>
                  </a:lnTo>
                  <a:lnTo>
                    <a:pt x="2705947" y="3951288"/>
                  </a:lnTo>
                  <a:lnTo>
                    <a:pt x="0" y="3951288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5024348" y="2174875"/>
            <a:ext cx="2706370" cy="3951604"/>
          </a:xfrm>
          <a:prstGeom prst="rect">
            <a:avLst/>
          </a:prstGeom>
          <a:ln w="12700">
            <a:solidFill>
              <a:srgbClr val="4472C4"/>
            </a:solidFill>
          </a:ln>
        </p:spPr>
        <p:txBody>
          <a:bodyPr vert="horz" wrap="square" lIns="0" tIns="50800" rIns="0" bIns="0" rtlCol="0">
            <a:spAutoFit/>
          </a:bodyPr>
          <a:lstStyle/>
          <a:p>
            <a:pPr marL="319405" marR="636270" indent="-228600">
              <a:lnSpc>
                <a:spcPct val="68200"/>
              </a:lnSpc>
              <a:spcBef>
                <a:spcPts val="400"/>
              </a:spcBef>
              <a:tabLst>
                <a:tab pos="31940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10" dirty="0">
                <a:latin typeface="Times New Roman"/>
                <a:cs typeface="Times New Roman"/>
              </a:rPr>
              <a:t>Выполнение  </a:t>
            </a:r>
            <a:r>
              <a:rPr sz="2200" dirty="0">
                <a:latin typeface="Times New Roman"/>
                <a:cs typeface="Times New Roman"/>
              </a:rPr>
              <a:t>ут</a:t>
            </a:r>
            <a:r>
              <a:rPr sz="2200" spc="-15" dirty="0">
                <a:latin typeface="Times New Roman"/>
                <a:cs typeface="Times New Roman"/>
              </a:rPr>
              <a:t>в</a:t>
            </a:r>
            <a:r>
              <a:rPr sz="2200" spc="-5" dirty="0">
                <a:latin typeface="Times New Roman"/>
                <a:cs typeface="Times New Roman"/>
              </a:rPr>
              <a:t>е</a:t>
            </a:r>
            <a:r>
              <a:rPr sz="2200" dirty="0">
                <a:latin typeface="Times New Roman"/>
                <a:cs typeface="Times New Roman"/>
              </a:rPr>
              <a:t>рж</a:t>
            </a:r>
            <a:r>
              <a:rPr sz="2200" spc="5" dirty="0">
                <a:latin typeface="Times New Roman"/>
                <a:cs typeface="Times New Roman"/>
              </a:rPr>
              <a:t>д</a:t>
            </a:r>
            <a:r>
              <a:rPr sz="2200" spc="-5" dirty="0">
                <a:latin typeface="Times New Roman"/>
                <a:cs typeface="Times New Roman"/>
              </a:rPr>
              <a:t>енны</a:t>
            </a:r>
            <a:r>
              <a:rPr sz="2200" dirty="0">
                <a:latin typeface="Times New Roman"/>
                <a:cs typeface="Times New Roman"/>
              </a:rPr>
              <a:t>х</a:t>
            </a:r>
            <a:endParaRPr sz="2200">
              <a:latin typeface="Times New Roman"/>
              <a:cs typeface="Times New Roman"/>
            </a:endParaRPr>
          </a:p>
          <a:p>
            <a:pPr marL="319405" marR="694055">
              <a:lnSpc>
                <a:spcPct val="70000"/>
              </a:lnSpc>
              <a:spcBef>
                <a:spcPts val="50"/>
              </a:spcBef>
            </a:pPr>
            <a:r>
              <a:rPr sz="2200" spc="-5" dirty="0">
                <a:latin typeface="Times New Roman"/>
                <a:cs typeface="Times New Roman"/>
              </a:rPr>
              <a:t>требований  </a:t>
            </a:r>
            <a:r>
              <a:rPr sz="2200" dirty="0">
                <a:latin typeface="Times New Roman"/>
                <a:cs typeface="Times New Roman"/>
              </a:rPr>
              <a:t>клинических  р</a:t>
            </a:r>
            <a:r>
              <a:rPr sz="2200" spc="-5" dirty="0">
                <a:latin typeface="Times New Roman"/>
                <a:cs typeface="Times New Roman"/>
              </a:rPr>
              <a:t>е</a:t>
            </a:r>
            <a:r>
              <a:rPr sz="2200" spc="-110" dirty="0">
                <a:latin typeface="Times New Roman"/>
                <a:cs typeface="Times New Roman"/>
              </a:rPr>
              <a:t>к</a:t>
            </a:r>
            <a:r>
              <a:rPr sz="2200" spc="-45" dirty="0">
                <a:latin typeface="Times New Roman"/>
                <a:cs typeface="Times New Roman"/>
              </a:rPr>
              <a:t>о</a:t>
            </a:r>
            <a:r>
              <a:rPr sz="2200" spc="-5" dirty="0">
                <a:latin typeface="Times New Roman"/>
                <a:cs typeface="Times New Roman"/>
              </a:rPr>
              <a:t>мен</a:t>
            </a:r>
            <a:r>
              <a:rPr sz="2200" spc="5" dirty="0">
                <a:latin typeface="Times New Roman"/>
                <a:cs typeface="Times New Roman"/>
              </a:rPr>
              <a:t>д</a:t>
            </a:r>
            <a:r>
              <a:rPr sz="2200" spc="-5" dirty="0">
                <a:latin typeface="Times New Roman"/>
                <a:cs typeface="Times New Roman"/>
              </a:rPr>
              <a:t>аци</a:t>
            </a:r>
            <a:r>
              <a:rPr sz="2200" dirty="0">
                <a:latin typeface="Times New Roman"/>
                <a:cs typeface="Times New Roman"/>
              </a:rPr>
              <a:t>й</a:t>
            </a:r>
            <a:endParaRPr sz="2200">
              <a:latin typeface="Times New Roman"/>
              <a:cs typeface="Times New Roman"/>
            </a:endParaRPr>
          </a:p>
          <a:p>
            <a:pPr marL="90805">
              <a:lnSpc>
                <a:spcPts val="2270"/>
              </a:lnSpc>
              <a:spcBef>
                <a:spcPts val="165"/>
              </a:spcBef>
              <a:tabLst>
                <a:tab pos="31940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10" dirty="0">
                <a:latin typeface="Times New Roman"/>
                <a:cs typeface="Times New Roman"/>
              </a:rPr>
              <a:t>Выполнение</a:t>
            </a:r>
            <a:endParaRPr sz="2200">
              <a:latin typeface="Times New Roman"/>
              <a:cs typeface="Times New Roman"/>
            </a:endParaRPr>
          </a:p>
          <a:p>
            <a:pPr marL="319405" marR="342265">
              <a:lnSpc>
                <a:spcPct val="68200"/>
              </a:lnSpc>
              <a:spcBef>
                <a:spcPts val="470"/>
              </a:spcBef>
            </a:pPr>
            <a:r>
              <a:rPr sz="2200" spc="-5" dirty="0">
                <a:latin typeface="Times New Roman"/>
                <a:cs typeface="Times New Roman"/>
              </a:rPr>
              <a:t>критериев  </a:t>
            </a:r>
            <a:r>
              <a:rPr sz="2200" spc="-15" dirty="0">
                <a:latin typeface="Times New Roman"/>
                <a:cs typeface="Times New Roman"/>
              </a:rPr>
              <a:t>качества</a:t>
            </a:r>
            <a:r>
              <a:rPr sz="2200" spc="-60" dirty="0">
                <a:latin typeface="Times New Roman"/>
                <a:cs typeface="Times New Roman"/>
              </a:rPr>
              <a:t> </a:t>
            </a:r>
            <a:r>
              <a:rPr sz="2200" spc="-10" dirty="0">
                <a:latin typeface="Times New Roman"/>
                <a:cs typeface="Times New Roman"/>
              </a:rPr>
              <a:t>(Приказ</a:t>
            </a:r>
            <a:endParaRPr sz="2200">
              <a:latin typeface="Times New Roman"/>
              <a:cs typeface="Times New Roman"/>
            </a:endParaRPr>
          </a:p>
          <a:p>
            <a:pPr marL="319405">
              <a:lnSpc>
                <a:spcPts val="1895"/>
              </a:lnSpc>
            </a:pPr>
            <a:r>
              <a:rPr sz="2200" spc="-5" dirty="0">
                <a:latin typeface="Times New Roman"/>
                <a:cs typeface="Times New Roman"/>
              </a:rPr>
              <a:t>№203н)</a:t>
            </a:r>
            <a:endParaRPr sz="2200">
              <a:latin typeface="Times New Roman"/>
              <a:cs typeface="Times New Roman"/>
            </a:endParaRPr>
          </a:p>
          <a:p>
            <a:pPr marL="90805">
              <a:lnSpc>
                <a:spcPts val="2270"/>
              </a:lnSpc>
              <a:spcBef>
                <a:spcPts val="170"/>
              </a:spcBef>
              <a:tabLst>
                <a:tab pos="31940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dirty="0">
                <a:latin typeface="Times New Roman"/>
                <a:cs typeface="Times New Roman"/>
              </a:rPr>
              <a:t>Рациональность</a:t>
            </a:r>
            <a:endParaRPr sz="2200">
              <a:latin typeface="Times New Roman"/>
              <a:cs typeface="Times New Roman"/>
            </a:endParaRPr>
          </a:p>
          <a:p>
            <a:pPr marL="319405" marR="772160">
              <a:lnSpc>
                <a:spcPct val="68200"/>
              </a:lnSpc>
              <a:spcBef>
                <a:spcPts val="465"/>
              </a:spcBef>
            </a:pPr>
            <a:r>
              <a:rPr sz="2200" dirty="0">
                <a:latin typeface="Times New Roman"/>
                <a:cs typeface="Times New Roman"/>
              </a:rPr>
              <a:t>р</a:t>
            </a:r>
            <a:r>
              <a:rPr sz="2200" spc="-5" dirty="0">
                <a:latin typeface="Times New Roman"/>
                <a:cs typeface="Times New Roman"/>
              </a:rPr>
              <a:t>а</a:t>
            </a:r>
            <a:r>
              <a:rPr sz="2200" spc="-35" dirty="0">
                <a:latin typeface="Times New Roman"/>
                <a:cs typeface="Times New Roman"/>
              </a:rPr>
              <a:t>с</a:t>
            </a:r>
            <a:r>
              <a:rPr sz="2200" spc="-85" dirty="0">
                <a:latin typeface="Times New Roman"/>
                <a:cs typeface="Times New Roman"/>
              </a:rPr>
              <a:t>х</a:t>
            </a:r>
            <a:r>
              <a:rPr sz="2200" spc="-65" dirty="0">
                <a:latin typeface="Times New Roman"/>
                <a:cs typeface="Times New Roman"/>
              </a:rPr>
              <a:t>о</a:t>
            </a:r>
            <a:r>
              <a:rPr sz="2200" spc="5" dirty="0">
                <a:latin typeface="Times New Roman"/>
                <a:cs typeface="Times New Roman"/>
              </a:rPr>
              <a:t>д</a:t>
            </a:r>
            <a:r>
              <a:rPr sz="2200" dirty="0">
                <a:latin typeface="Times New Roman"/>
                <a:cs typeface="Times New Roman"/>
              </a:rPr>
              <a:t>о</a:t>
            </a:r>
            <a:r>
              <a:rPr sz="2200" spc="-30" dirty="0">
                <a:latin typeface="Times New Roman"/>
                <a:cs typeface="Times New Roman"/>
              </a:rPr>
              <a:t>в</a:t>
            </a:r>
            <a:r>
              <a:rPr sz="2200" spc="-5" dirty="0">
                <a:latin typeface="Times New Roman"/>
                <a:cs typeface="Times New Roman"/>
              </a:rPr>
              <a:t>ани</a:t>
            </a:r>
            <a:r>
              <a:rPr sz="2200" dirty="0">
                <a:latin typeface="Times New Roman"/>
                <a:cs typeface="Times New Roman"/>
              </a:rPr>
              <a:t>я  </a:t>
            </a:r>
            <a:r>
              <a:rPr sz="2200" spc="-10" dirty="0">
                <a:latin typeface="Times New Roman"/>
                <a:cs typeface="Times New Roman"/>
              </a:rPr>
              <a:t>средств</a:t>
            </a:r>
            <a:endParaRPr sz="2200">
              <a:latin typeface="Times New Roman"/>
              <a:cs typeface="Times New Roman"/>
            </a:endParaRPr>
          </a:p>
          <a:p>
            <a:pPr marL="319405" marR="494030" indent="-228600">
              <a:lnSpc>
                <a:spcPct val="68200"/>
              </a:lnSpc>
              <a:spcBef>
                <a:spcPts val="1105"/>
              </a:spcBef>
              <a:tabLst>
                <a:tab pos="319405" algn="l"/>
              </a:tabLst>
            </a:pPr>
            <a:r>
              <a:rPr sz="2200" dirty="0">
                <a:latin typeface="Arial"/>
                <a:cs typeface="Arial"/>
              </a:rPr>
              <a:t>•	</a:t>
            </a:r>
            <a:r>
              <a:rPr sz="2200" spc="-20" dirty="0">
                <a:latin typeface="Times New Roman"/>
                <a:cs typeface="Times New Roman"/>
              </a:rPr>
              <a:t>Соблюдение  м</a:t>
            </a:r>
            <a:r>
              <a:rPr sz="2200" spc="-5" dirty="0">
                <a:latin typeface="Times New Roman"/>
                <a:cs typeface="Times New Roman"/>
              </a:rPr>
              <a:t>а</a:t>
            </a:r>
            <a:r>
              <a:rPr sz="2200" dirty="0">
                <a:latin typeface="Times New Roman"/>
                <a:cs typeface="Times New Roman"/>
              </a:rPr>
              <a:t>р</a:t>
            </a:r>
            <a:r>
              <a:rPr sz="2200" spc="5" dirty="0">
                <a:latin typeface="Times New Roman"/>
                <a:cs typeface="Times New Roman"/>
              </a:rPr>
              <a:t>ш</a:t>
            </a:r>
            <a:r>
              <a:rPr sz="2200" spc="-30" dirty="0">
                <a:latin typeface="Times New Roman"/>
                <a:cs typeface="Times New Roman"/>
              </a:rPr>
              <a:t>р</a:t>
            </a:r>
            <a:r>
              <a:rPr sz="2200" dirty="0">
                <a:latin typeface="Times New Roman"/>
                <a:cs typeface="Times New Roman"/>
              </a:rPr>
              <a:t>ут</a:t>
            </a:r>
            <a:r>
              <a:rPr sz="2200" spc="-5" dirty="0">
                <a:latin typeface="Times New Roman"/>
                <a:cs typeface="Times New Roman"/>
              </a:rPr>
              <a:t>и</a:t>
            </a:r>
            <a:r>
              <a:rPr sz="2200" spc="5" dirty="0">
                <a:latin typeface="Times New Roman"/>
                <a:cs typeface="Times New Roman"/>
              </a:rPr>
              <a:t>з</a:t>
            </a:r>
            <a:r>
              <a:rPr sz="2200" spc="-5" dirty="0">
                <a:latin typeface="Times New Roman"/>
                <a:cs typeface="Times New Roman"/>
              </a:rPr>
              <a:t>аци</a:t>
            </a:r>
            <a:r>
              <a:rPr sz="2200" dirty="0">
                <a:latin typeface="Times New Roman"/>
                <a:cs typeface="Times New Roman"/>
              </a:rPr>
              <a:t>и</a:t>
            </a:r>
            <a:endParaRPr sz="2200">
              <a:latin typeface="Times New Roman"/>
              <a:cs typeface="Times New Roman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879519" y="1249019"/>
            <a:ext cx="2560320" cy="929640"/>
            <a:chOff x="7879519" y="1249019"/>
            <a:chExt cx="2560320" cy="929640"/>
          </a:xfrm>
        </p:grpSpPr>
        <p:sp>
          <p:nvSpPr>
            <p:cNvPr id="13" name="object 13"/>
            <p:cNvSpPr/>
            <p:nvPr/>
          </p:nvSpPr>
          <p:spPr>
            <a:xfrm>
              <a:off x="7882694" y="1252195"/>
              <a:ext cx="2553547" cy="92268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82694" y="1252194"/>
              <a:ext cx="2553970" cy="923290"/>
            </a:xfrm>
            <a:custGeom>
              <a:avLst/>
              <a:gdLst/>
              <a:ahLst/>
              <a:cxnLst/>
              <a:rect l="l" t="t" r="r" b="b"/>
              <a:pathLst>
                <a:path w="2553970" h="923289">
                  <a:moveTo>
                    <a:pt x="0" y="0"/>
                  </a:moveTo>
                  <a:lnTo>
                    <a:pt x="2553547" y="0"/>
                  </a:lnTo>
                  <a:lnTo>
                    <a:pt x="2553547" y="922681"/>
                  </a:lnTo>
                  <a:lnTo>
                    <a:pt x="0" y="922681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7885869" y="1413764"/>
            <a:ext cx="2547620" cy="58039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405765" marR="222885" indent="-175260">
              <a:lnSpc>
                <a:spcPct val="102200"/>
              </a:lnSpc>
              <a:spcBef>
                <a:spcPts val="50"/>
              </a:spcBef>
            </a:pPr>
            <a:r>
              <a:rPr b="1" spc="-15" dirty="0">
                <a:latin typeface="Times New Roman"/>
                <a:cs typeface="Times New Roman"/>
              </a:rPr>
              <a:t>Контроль</a:t>
            </a:r>
            <a:r>
              <a:rPr b="1" spc="-50" dirty="0">
                <a:latin typeface="Times New Roman"/>
                <a:cs typeface="Times New Roman"/>
              </a:rPr>
              <a:t> </a:t>
            </a:r>
            <a:r>
              <a:rPr b="1" spc="-20" dirty="0">
                <a:latin typeface="Times New Roman"/>
                <a:cs typeface="Times New Roman"/>
              </a:rPr>
              <a:t>экспертов  </a:t>
            </a:r>
            <a:r>
              <a:rPr b="1" spc="-5" dirty="0">
                <a:latin typeface="Times New Roman"/>
                <a:cs typeface="Times New Roman"/>
              </a:rPr>
              <a:t>Росздравнадзора</a:t>
            </a:r>
          </a:p>
        </p:txBody>
      </p:sp>
      <p:sp>
        <p:nvSpPr>
          <p:cNvPr id="16" name="object 16"/>
          <p:cNvSpPr/>
          <p:nvPr/>
        </p:nvSpPr>
        <p:spPr>
          <a:xfrm>
            <a:off x="7882694" y="2174876"/>
            <a:ext cx="2553970" cy="3951604"/>
          </a:xfrm>
          <a:custGeom>
            <a:avLst/>
            <a:gdLst/>
            <a:ahLst/>
            <a:cxnLst/>
            <a:rect l="l" t="t" r="r" b="b"/>
            <a:pathLst>
              <a:path w="2553970" h="3951604">
                <a:moveTo>
                  <a:pt x="0" y="0"/>
                </a:moveTo>
                <a:lnTo>
                  <a:pt x="2553546" y="0"/>
                </a:lnTo>
                <a:lnTo>
                  <a:pt x="2553546" y="3951287"/>
                </a:lnTo>
                <a:lnTo>
                  <a:pt x="0" y="3951287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472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974134" y="2754884"/>
            <a:ext cx="211709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5750" marR="5080" indent="-285750">
              <a:lnSpc>
                <a:spcPct val="100000"/>
              </a:lnSpc>
              <a:spcBef>
                <a:spcPts val="100"/>
              </a:spcBef>
              <a:tabLst>
                <a:tab pos="285115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spc="-5" dirty="0">
                <a:latin typeface="Times New Roman"/>
                <a:cs typeface="Times New Roman"/>
              </a:rPr>
              <a:t>Наличие лицензии  на </a:t>
            </a:r>
            <a:r>
              <a:rPr sz="1800" spc="-10" dirty="0">
                <a:latin typeface="Times New Roman"/>
                <a:cs typeface="Times New Roman"/>
              </a:rPr>
              <a:t>помощь </a:t>
            </a:r>
            <a:r>
              <a:rPr sz="1800" spc="-5" dirty="0">
                <a:latin typeface="Times New Roman"/>
                <a:cs typeface="Times New Roman"/>
              </a:rPr>
              <a:t>по  </a:t>
            </a:r>
            <a:r>
              <a:rPr sz="1800" spc="-15" dirty="0">
                <a:latin typeface="Times New Roman"/>
                <a:cs typeface="Times New Roman"/>
              </a:rPr>
              <a:t>медицинской  </a:t>
            </a:r>
            <a:r>
              <a:rPr sz="1800" dirty="0">
                <a:latin typeface="Times New Roman"/>
                <a:cs typeface="Times New Roman"/>
              </a:rPr>
              <a:t>реабилитации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74134" y="4126483"/>
            <a:ext cx="2371090" cy="140335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285750" marR="5080" indent="-285750">
              <a:lnSpc>
                <a:spcPct val="100600"/>
              </a:lnSpc>
              <a:spcBef>
                <a:spcPts val="85"/>
              </a:spcBef>
              <a:tabLst>
                <a:tab pos="285115" algn="l"/>
              </a:tabLst>
            </a:pPr>
            <a:r>
              <a:rPr sz="1800" dirty="0">
                <a:latin typeface="Arial"/>
                <a:cs typeface="Arial"/>
              </a:rPr>
              <a:t>•	</a:t>
            </a:r>
            <a:r>
              <a:rPr sz="1800" spc="-20" dirty="0">
                <a:latin typeface="Times New Roman"/>
                <a:cs typeface="Times New Roman"/>
              </a:rPr>
              <a:t>Соблюдение  </a:t>
            </a:r>
            <a:r>
              <a:rPr sz="1800" spc="-5" dirty="0">
                <a:latin typeface="Times New Roman"/>
                <a:cs typeface="Times New Roman"/>
              </a:rPr>
              <a:t>требований</a:t>
            </a:r>
            <a:r>
              <a:rPr sz="1800" spc="-60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порядков  </a:t>
            </a:r>
            <a:r>
              <a:rPr sz="1800" spc="-5" dirty="0">
                <a:latin typeface="Times New Roman"/>
                <a:cs typeface="Times New Roman"/>
              </a:rPr>
              <a:t>оказания  </a:t>
            </a:r>
            <a:r>
              <a:rPr sz="1800" spc="-15" dirty="0">
                <a:latin typeface="Times New Roman"/>
                <a:cs typeface="Times New Roman"/>
              </a:rPr>
              <a:t>медицинской  </a:t>
            </a:r>
            <a:r>
              <a:rPr sz="1800" spc="-10" dirty="0">
                <a:latin typeface="Times New Roman"/>
                <a:cs typeface="Times New Roman"/>
              </a:rPr>
              <a:t>помощи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1974850" y="6119811"/>
            <a:ext cx="8468360" cy="648335"/>
            <a:chOff x="1974850" y="6119811"/>
            <a:chExt cx="8468360" cy="648335"/>
          </a:xfrm>
        </p:grpSpPr>
        <p:sp>
          <p:nvSpPr>
            <p:cNvPr id="20" name="object 20"/>
            <p:cNvSpPr/>
            <p:nvPr/>
          </p:nvSpPr>
          <p:spPr>
            <a:xfrm>
              <a:off x="1981200" y="6126161"/>
              <a:ext cx="8455660" cy="357505"/>
            </a:xfrm>
            <a:custGeom>
              <a:avLst/>
              <a:gdLst/>
              <a:ahLst/>
              <a:cxnLst/>
              <a:rect l="l" t="t" r="r" b="b"/>
              <a:pathLst>
                <a:path w="8455660" h="357504">
                  <a:moveTo>
                    <a:pt x="8395482" y="0"/>
                  </a:moveTo>
                  <a:lnTo>
                    <a:pt x="59556" y="0"/>
                  </a:lnTo>
                  <a:lnTo>
                    <a:pt x="36374" y="4680"/>
                  </a:lnTo>
                  <a:lnTo>
                    <a:pt x="17443" y="17444"/>
                  </a:lnTo>
                  <a:lnTo>
                    <a:pt x="4680" y="36376"/>
                  </a:lnTo>
                  <a:lnTo>
                    <a:pt x="0" y="59559"/>
                  </a:lnTo>
                  <a:lnTo>
                    <a:pt x="0" y="297809"/>
                  </a:lnTo>
                  <a:lnTo>
                    <a:pt x="4680" y="320992"/>
                  </a:lnTo>
                  <a:lnTo>
                    <a:pt x="17443" y="339924"/>
                  </a:lnTo>
                  <a:lnTo>
                    <a:pt x="36374" y="352688"/>
                  </a:lnTo>
                  <a:lnTo>
                    <a:pt x="59556" y="357369"/>
                  </a:lnTo>
                  <a:lnTo>
                    <a:pt x="8395482" y="357369"/>
                  </a:lnTo>
                  <a:lnTo>
                    <a:pt x="8418664" y="352688"/>
                  </a:lnTo>
                  <a:lnTo>
                    <a:pt x="8437595" y="339924"/>
                  </a:lnTo>
                  <a:lnTo>
                    <a:pt x="8450358" y="320992"/>
                  </a:lnTo>
                  <a:lnTo>
                    <a:pt x="8455038" y="297809"/>
                  </a:lnTo>
                  <a:lnTo>
                    <a:pt x="8455038" y="59559"/>
                  </a:lnTo>
                  <a:lnTo>
                    <a:pt x="8450358" y="36376"/>
                  </a:lnTo>
                  <a:lnTo>
                    <a:pt x="8437595" y="17444"/>
                  </a:lnTo>
                  <a:lnTo>
                    <a:pt x="8418664" y="4680"/>
                  </a:lnTo>
                  <a:lnTo>
                    <a:pt x="8395482" y="0"/>
                  </a:lnTo>
                  <a:close/>
                </a:path>
              </a:pathLst>
            </a:custGeom>
            <a:solidFill>
              <a:srgbClr val="ED7D3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981200" y="6126161"/>
              <a:ext cx="8455660" cy="357505"/>
            </a:xfrm>
            <a:custGeom>
              <a:avLst/>
              <a:gdLst/>
              <a:ahLst/>
              <a:cxnLst/>
              <a:rect l="l" t="t" r="r" b="b"/>
              <a:pathLst>
                <a:path w="8455660" h="357504">
                  <a:moveTo>
                    <a:pt x="0" y="59558"/>
                  </a:moveTo>
                  <a:lnTo>
                    <a:pt x="4680" y="36375"/>
                  </a:lnTo>
                  <a:lnTo>
                    <a:pt x="17443" y="17444"/>
                  </a:lnTo>
                  <a:lnTo>
                    <a:pt x="36374" y="4680"/>
                  </a:lnTo>
                  <a:lnTo>
                    <a:pt x="59556" y="0"/>
                  </a:lnTo>
                  <a:lnTo>
                    <a:pt x="8395483" y="0"/>
                  </a:lnTo>
                  <a:lnTo>
                    <a:pt x="8418665" y="4680"/>
                  </a:lnTo>
                  <a:lnTo>
                    <a:pt x="8437596" y="17444"/>
                  </a:lnTo>
                  <a:lnTo>
                    <a:pt x="8450359" y="36375"/>
                  </a:lnTo>
                  <a:lnTo>
                    <a:pt x="8455040" y="59558"/>
                  </a:lnTo>
                  <a:lnTo>
                    <a:pt x="8455040" y="297809"/>
                  </a:lnTo>
                  <a:lnTo>
                    <a:pt x="8450359" y="320992"/>
                  </a:lnTo>
                  <a:lnTo>
                    <a:pt x="8437596" y="339923"/>
                  </a:lnTo>
                  <a:lnTo>
                    <a:pt x="8418665" y="352687"/>
                  </a:lnTo>
                  <a:lnTo>
                    <a:pt x="8395483" y="357368"/>
                  </a:lnTo>
                  <a:lnTo>
                    <a:pt x="59556" y="357368"/>
                  </a:lnTo>
                  <a:lnTo>
                    <a:pt x="36374" y="352687"/>
                  </a:lnTo>
                  <a:lnTo>
                    <a:pt x="17443" y="339923"/>
                  </a:lnTo>
                  <a:lnTo>
                    <a:pt x="4680" y="320992"/>
                  </a:lnTo>
                  <a:lnTo>
                    <a:pt x="0" y="297809"/>
                  </a:lnTo>
                  <a:lnTo>
                    <a:pt x="0" y="59558"/>
                  </a:lnTo>
                  <a:close/>
                </a:path>
              </a:pathLst>
            </a:custGeom>
            <a:ln w="12700">
              <a:solidFill>
                <a:srgbClr val="AE5A2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981199" y="6465302"/>
              <a:ext cx="8455039" cy="29953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981200" y="6465302"/>
              <a:ext cx="8455660" cy="299720"/>
            </a:xfrm>
            <a:custGeom>
              <a:avLst/>
              <a:gdLst/>
              <a:ahLst/>
              <a:cxnLst/>
              <a:rect l="l" t="t" r="r" b="b"/>
              <a:pathLst>
                <a:path w="8455660" h="299720">
                  <a:moveTo>
                    <a:pt x="0" y="49922"/>
                  </a:moveTo>
                  <a:lnTo>
                    <a:pt x="3923" y="30490"/>
                  </a:lnTo>
                  <a:lnTo>
                    <a:pt x="14621" y="14622"/>
                  </a:lnTo>
                  <a:lnTo>
                    <a:pt x="30490" y="3923"/>
                  </a:lnTo>
                  <a:lnTo>
                    <a:pt x="49922" y="0"/>
                  </a:lnTo>
                  <a:lnTo>
                    <a:pt x="8405118" y="0"/>
                  </a:lnTo>
                  <a:lnTo>
                    <a:pt x="8424549" y="3923"/>
                  </a:lnTo>
                  <a:lnTo>
                    <a:pt x="8440418" y="14622"/>
                  </a:lnTo>
                  <a:lnTo>
                    <a:pt x="8451116" y="30490"/>
                  </a:lnTo>
                  <a:lnTo>
                    <a:pt x="8455040" y="49922"/>
                  </a:lnTo>
                  <a:lnTo>
                    <a:pt x="8455040" y="249613"/>
                  </a:lnTo>
                  <a:lnTo>
                    <a:pt x="8451116" y="269045"/>
                  </a:lnTo>
                  <a:lnTo>
                    <a:pt x="8440418" y="284914"/>
                  </a:lnTo>
                  <a:lnTo>
                    <a:pt x="8424549" y="295612"/>
                  </a:lnTo>
                  <a:lnTo>
                    <a:pt x="8405118" y="299536"/>
                  </a:lnTo>
                  <a:lnTo>
                    <a:pt x="49922" y="299536"/>
                  </a:lnTo>
                  <a:lnTo>
                    <a:pt x="30490" y="295612"/>
                  </a:lnTo>
                  <a:lnTo>
                    <a:pt x="14621" y="284914"/>
                  </a:lnTo>
                  <a:lnTo>
                    <a:pt x="3923" y="269045"/>
                  </a:lnTo>
                  <a:lnTo>
                    <a:pt x="0" y="249613"/>
                  </a:lnTo>
                  <a:lnTo>
                    <a:pt x="0" y="49922"/>
                  </a:lnTo>
                  <a:close/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2617001" y="6104635"/>
            <a:ext cx="7183755" cy="6477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5"/>
              </a:spcBef>
            </a:pP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Некоммерческие </a:t>
            </a:r>
            <a:r>
              <a:rPr sz="1800" b="1" spc="-5" dirty="0">
                <a:solidFill>
                  <a:srgbClr val="FFFFFF"/>
                </a:solidFill>
                <a:latin typeface="Times New Roman"/>
                <a:cs typeface="Times New Roman"/>
              </a:rPr>
              <a:t>организации</a:t>
            </a:r>
            <a:r>
              <a:rPr sz="1800" b="1" spc="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FFFFFF"/>
                </a:solidFill>
                <a:latin typeface="Times New Roman"/>
                <a:cs typeface="Times New Roman"/>
              </a:rPr>
              <a:t>пациентов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290"/>
              </a:spcBef>
            </a:pPr>
            <a:r>
              <a:rPr sz="1800" dirty="0">
                <a:solidFill>
                  <a:srgbClr val="FFFFFF"/>
                </a:solidFill>
                <a:latin typeface="Georgia"/>
                <a:cs typeface="Georgia"/>
              </a:rPr>
              <a:t>Г.Е.Иванова «Здравоохранение»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«Петербургский диалог» 2018</a:t>
            </a:r>
            <a:r>
              <a:rPr sz="1800" spc="30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Georgia"/>
                <a:cs typeface="Georgia"/>
              </a:rPr>
              <a:t>г.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81200" y="292567"/>
            <a:ext cx="8229600" cy="795020"/>
          </a:xfrm>
          <a:prstGeom prst="rect">
            <a:avLst/>
          </a:prstGeom>
          <a:ln w="6350">
            <a:solidFill>
              <a:srgbClr val="4472C4"/>
            </a:solidFill>
          </a:ln>
        </p:spPr>
        <p:txBody>
          <a:bodyPr vert="horz" wrap="square" lIns="0" tIns="82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sz="4400" spc="-5" dirty="0">
                <a:latin typeface="Georgia"/>
                <a:cs typeface="Georgia"/>
              </a:rPr>
              <a:t>Сотрудничество</a:t>
            </a:r>
            <a:endParaRPr sz="4400">
              <a:latin typeface="Georgia"/>
              <a:cs typeface="Georgi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664138" y="1734587"/>
            <a:ext cx="4555622" cy="11372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664138" y="1734587"/>
            <a:ext cx="4556125" cy="1137285"/>
          </a:xfrm>
          <a:prstGeom prst="rect">
            <a:avLst/>
          </a:prstGeom>
          <a:ln w="6350">
            <a:solidFill>
              <a:srgbClr val="ED7D31"/>
            </a:solidFill>
          </a:ln>
        </p:spPr>
        <p:txBody>
          <a:bodyPr vert="horz" wrap="square" lIns="0" tIns="6159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84"/>
              </a:spcBef>
            </a:pPr>
            <a:r>
              <a:rPr sz="1600" b="1" spc="-5" dirty="0">
                <a:latin typeface="Georgia"/>
                <a:cs typeface="Georgia"/>
              </a:rPr>
              <a:t>Министерство здравоохранения </a:t>
            </a:r>
            <a:r>
              <a:rPr sz="1600" b="1" dirty="0">
                <a:latin typeface="Georgia"/>
                <a:cs typeface="Georgia"/>
              </a:rPr>
              <a:t>РФ</a:t>
            </a:r>
            <a:endParaRPr sz="1600">
              <a:latin typeface="Georgia"/>
              <a:cs typeface="Georgia"/>
            </a:endParaRPr>
          </a:p>
          <a:p>
            <a:pPr marL="478790" marR="470534" indent="-1905" algn="ctr">
              <a:lnSpc>
                <a:spcPts val="1700"/>
              </a:lnSpc>
              <a:spcBef>
                <a:spcPts val="1005"/>
              </a:spcBef>
            </a:pPr>
            <a:r>
              <a:rPr sz="1600" b="1" spc="-5" dirty="0">
                <a:latin typeface="Georgia"/>
                <a:cs typeface="Georgia"/>
              </a:rPr>
              <a:t>Департамент организации  специализированной помощи </a:t>
            </a:r>
            <a:r>
              <a:rPr sz="1600" b="1" dirty="0">
                <a:latin typeface="Georgia"/>
                <a:cs typeface="Georgia"/>
              </a:rPr>
              <a:t>и  </a:t>
            </a:r>
            <a:r>
              <a:rPr sz="1600" b="1" spc="-5" dirty="0">
                <a:latin typeface="Georgia"/>
                <a:cs typeface="Georgia"/>
              </a:rPr>
              <a:t>санаторно-курортного</a:t>
            </a:r>
            <a:r>
              <a:rPr sz="1600" b="1" spc="-20" dirty="0">
                <a:latin typeface="Georgia"/>
                <a:cs typeface="Georgia"/>
              </a:rPr>
              <a:t> </a:t>
            </a:r>
            <a:r>
              <a:rPr sz="1600" b="1" spc="-5" dirty="0">
                <a:latin typeface="Georgia"/>
                <a:cs typeface="Georgia"/>
              </a:rPr>
              <a:t>лечения</a:t>
            </a:r>
            <a:endParaRPr sz="1600">
              <a:latin typeface="Georgia"/>
              <a:cs typeface="Georgi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185446" y="4912988"/>
            <a:ext cx="3180715" cy="1913889"/>
            <a:chOff x="5185446" y="4912988"/>
            <a:chExt cx="3180715" cy="1913889"/>
          </a:xfrm>
        </p:grpSpPr>
        <p:sp>
          <p:nvSpPr>
            <p:cNvPr id="6" name="object 6"/>
            <p:cNvSpPr/>
            <p:nvPr/>
          </p:nvSpPr>
          <p:spPr>
            <a:xfrm>
              <a:off x="5188621" y="4916163"/>
              <a:ext cx="3174178" cy="190746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188621" y="4916163"/>
              <a:ext cx="3174365" cy="1907539"/>
            </a:xfrm>
            <a:custGeom>
              <a:avLst/>
              <a:gdLst/>
              <a:ahLst/>
              <a:cxnLst/>
              <a:rect l="l" t="t" r="r" b="b"/>
              <a:pathLst>
                <a:path w="3174365" h="1907540">
                  <a:moveTo>
                    <a:pt x="0" y="0"/>
                  </a:moveTo>
                  <a:lnTo>
                    <a:pt x="3174178" y="0"/>
                  </a:lnTo>
                  <a:lnTo>
                    <a:pt x="3174178" y="1907465"/>
                  </a:lnTo>
                  <a:lnTo>
                    <a:pt x="0" y="1907465"/>
                  </a:lnTo>
                  <a:lnTo>
                    <a:pt x="0" y="0"/>
                  </a:lnTo>
                  <a:close/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5304097" y="4923535"/>
            <a:ext cx="294259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60"/>
              </a:lnSpc>
              <a:spcBef>
                <a:spcPts val="100"/>
              </a:spcBef>
            </a:pPr>
            <a:r>
              <a:rPr sz="1500" b="1" spc="-5" dirty="0">
                <a:latin typeface="Georgia"/>
                <a:cs typeface="Georgia"/>
              </a:rPr>
              <a:t>Всероссийская</a:t>
            </a:r>
            <a:r>
              <a:rPr sz="1500" b="1" spc="-40" dirty="0">
                <a:latin typeface="Georgia"/>
                <a:cs typeface="Georgia"/>
              </a:rPr>
              <a:t> </a:t>
            </a:r>
            <a:r>
              <a:rPr sz="1500" b="1" spc="-5" dirty="0">
                <a:latin typeface="Georgia"/>
                <a:cs typeface="Georgia"/>
              </a:rPr>
              <a:t>организация</a:t>
            </a:r>
            <a:endParaRPr sz="1500">
              <a:latin typeface="Georgia"/>
              <a:cs typeface="Georgia"/>
            </a:endParaRPr>
          </a:p>
          <a:p>
            <a:pPr marL="635" algn="ctr">
              <a:lnSpc>
                <a:spcPts val="1310"/>
              </a:lnSpc>
            </a:pPr>
            <a:r>
              <a:rPr sz="1500" b="1" spc="-5" dirty="0">
                <a:latin typeface="Georgia"/>
                <a:cs typeface="Georgia"/>
              </a:rPr>
              <a:t>содействия</a:t>
            </a:r>
            <a:r>
              <a:rPr sz="1500" b="1" spc="-10" dirty="0">
                <a:latin typeface="Georgia"/>
                <a:cs typeface="Georgia"/>
              </a:rPr>
              <a:t> </a:t>
            </a:r>
            <a:r>
              <a:rPr sz="1500" b="1" spc="-5" dirty="0">
                <a:latin typeface="Georgia"/>
                <a:cs typeface="Georgia"/>
              </a:rPr>
              <a:t>развитию</a:t>
            </a:r>
            <a:endParaRPr sz="1500">
              <a:latin typeface="Georgia"/>
              <a:cs typeface="Georgia"/>
            </a:endParaRPr>
          </a:p>
          <a:p>
            <a:pPr marL="635" algn="ctr">
              <a:lnSpc>
                <a:spcPts val="1250"/>
              </a:lnSpc>
            </a:pPr>
            <a:r>
              <a:rPr sz="1500" b="1" spc="-5" dirty="0">
                <a:latin typeface="Georgia"/>
                <a:cs typeface="Georgia"/>
              </a:rPr>
              <a:t>медицинской</a:t>
            </a:r>
            <a:endParaRPr sz="1500">
              <a:latin typeface="Georgia"/>
              <a:cs typeface="Georgia"/>
            </a:endParaRPr>
          </a:p>
          <a:p>
            <a:pPr algn="ctr">
              <a:lnSpc>
                <a:spcPts val="1250"/>
              </a:lnSpc>
            </a:pPr>
            <a:r>
              <a:rPr sz="1500" b="1" spc="-5" dirty="0">
                <a:latin typeface="Georgia"/>
                <a:cs typeface="Georgia"/>
              </a:rPr>
              <a:t>реабилитологии</a:t>
            </a:r>
            <a:r>
              <a:rPr sz="1500" b="1" spc="-20" dirty="0">
                <a:latin typeface="Georgia"/>
                <a:cs typeface="Georgia"/>
              </a:rPr>
              <a:t> </a:t>
            </a:r>
            <a:r>
              <a:rPr sz="1500" b="1" spc="-5" dirty="0">
                <a:latin typeface="Georgia"/>
                <a:cs typeface="Georgia"/>
              </a:rPr>
              <a:t>«Союз</a:t>
            </a:r>
            <a:endParaRPr sz="1500">
              <a:latin typeface="Georgia"/>
              <a:cs typeface="Georgia"/>
            </a:endParaRPr>
          </a:p>
          <a:p>
            <a:pPr marL="1270" algn="ctr">
              <a:lnSpc>
                <a:spcPts val="1250"/>
              </a:lnSpc>
            </a:pPr>
            <a:r>
              <a:rPr sz="1500" b="1" spc="-5" dirty="0">
                <a:latin typeface="Georgia"/>
                <a:cs typeface="Georgia"/>
              </a:rPr>
              <a:t>Реабилитологов России»</a:t>
            </a:r>
            <a:r>
              <a:rPr sz="1500" b="1" spc="-40" dirty="0">
                <a:latin typeface="Georgia"/>
                <a:cs typeface="Georgia"/>
              </a:rPr>
              <a:t> </a:t>
            </a:r>
            <a:r>
              <a:rPr sz="1500" b="1" dirty="0">
                <a:latin typeface="Georgia"/>
                <a:cs typeface="Georgia"/>
              </a:rPr>
              <a:t>–</a:t>
            </a:r>
            <a:endParaRPr sz="1500">
              <a:latin typeface="Georgia"/>
              <a:cs typeface="Georgia"/>
            </a:endParaRPr>
          </a:p>
          <a:p>
            <a:pPr marL="635" algn="ctr">
              <a:lnSpc>
                <a:spcPts val="1250"/>
              </a:lnSpc>
            </a:pPr>
            <a:r>
              <a:rPr sz="1500" b="1" dirty="0">
                <a:latin typeface="Georgia"/>
                <a:cs typeface="Georgia"/>
              </a:rPr>
              <a:t>член</a:t>
            </a:r>
            <a:r>
              <a:rPr sz="1500" b="1" spc="-15" dirty="0">
                <a:latin typeface="Georgia"/>
                <a:cs typeface="Georgia"/>
              </a:rPr>
              <a:t> </a:t>
            </a:r>
            <a:r>
              <a:rPr sz="1500" b="1" spc="-5" dirty="0">
                <a:latin typeface="Georgia"/>
                <a:cs typeface="Georgia"/>
              </a:rPr>
              <a:t>Европейской</a:t>
            </a:r>
            <a:endParaRPr sz="1500">
              <a:latin typeface="Georgia"/>
              <a:cs typeface="Georgia"/>
            </a:endParaRPr>
          </a:p>
          <a:p>
            <a:pPr marL="635" algn="ctr">
              <a:lnSpc>
                <a:spcPts val="1295"/>
              </a:lnSpc>
            </a:pPr>
            <a:r>
              <a:rPr sz="1500" b="1" spc="-5" dirty="0">
                <a:latin typeface="Georgia"/>
                <a:cs typeface="Georgia"/>
              </a:rPr>
              <a:t>профессиональной</a:t>
            </a:r>
            <a:endParaRPr sz="1500">
              <a:latin typeface="Georgia"/>
              <a:cs typeface="Georgia"/>
            </a:endParaRPr>
          </a:p>
          <a:p>
            <a:pPr marL="635" algn="ctr">
              <a:lnSpc>
                <a:spcPts val="1250"/>
              </a:lnSpc>
            </a:pPr>
            <a:r>
              <a:rPr sz="1500" b="1" spc="-5" dirty="0">
                <a:latin typeface="Georgia"/>
                <a:cs typeface="Georgia"/>
              </a:rPr>
              <a:t>организации</a:t>
            </a:r>
            <a:r>
              <a:rPr sz="1500" b="1" spc="-40" dirty="0">
                <a:latin typeface="Georgia"/>
                <a:cs typeface="Georgia"/>
              </a:rPr>
              <a:t> </a:t>
            </a:r>
            <a:r>
              <a:rPr sz="1500" b="1" spc="-5" dirty="0">
                <a:latin typeface="Georgia"/>
                <a:cs typeface="Georgia"/>
              </a:rPr>
              <a:t>«Европейский</a:t>
            </a:r>
            <a:endParaRPr sz="1500">
              <a:latin typeface="Georgia"/>
              <a:cs typeface="Georgia"/>
            </a:endParaRPr>
          </a:p>
          <a:p>
            <a:pPr marL="635" algn="ctr">
              <a:lnSpc>
                <a:spcPts val="1250"/>
              </a:lnSpc>
            </a:pPr>
            <a:r>
              <a:rPr sz="1500" b="1" spc="-5" dirty="0">
                <a:latin typeface="Georgia"/>
                <a:cs typeface="Georgia"/>
              </a:rPr>
              <a:t>союз врачей физической</a:t>
            </a:r>
            <a:r>
              <a:rPr sz="1500" b="1" spc="-45" dirty="0">
                <a:latin typeface="Georgia"/>
                <a:cs typeface="Georgia"/>
              </a:rPr>
              <a:t> </a:t>
            </a:r>
            <a:r>
              <a:rPr sz="1500" b="1" dirty="0">
                <a:latin typeface="Georgia"/>
                <a:cs typeface="Georgia"/>
              </a:rPr>
              <a:t>и</a:t>
            </a:r>
            <a:endParaRPr sz="1500">
              <a:latin typeface="Georgia"/>
              <a:cs typeface="Georgia"/>
            </a:endParaRPr>
          </a:p>
          <a:p>
            <a:pPr marL="340360" marR="332105" indent="635" algn="ctr">
              <a:lnSpc>
                <a:spcPct val="66700"/>
              </a:lnSpc>
              <a:spcBef>
                <a:spcPts val="345"/>
              </a:spcBef>
            </a:pPr>
            <a:r>
              <a:rPr sz="1500" b="1" spc="-5" dirty="0">
                <a:latin typeface="Georgia"/>
                <a:cs typeface="Georgia"/>
              </a:rPr>
              <a:t>реабилитационной  м</a:t>
            </a:r>
            <a:r>
              <a:rPr sz="1500" b="1" dirty="0">
                <a:latin typeface="Georgia"/>
                <a:cs typeface="Georgia"/>
              </a:rPr>
              <a:t>ед</a:t>
            </a:r>
            <a:r>
              <a:rPr sz="1500" b="1" spc="-5" dirty="0">
                <a:latin typeface="Georgia"/>
                <a:cs typeface="Georgia"/>
              </a:rPr>
              <a:t>ицин</a:t>
            </a:r>
            <a:r>
              <a:rPr sz="1500" b="1" dirty="0">
                <a:latin typeface="Georgia"/>
                <a:cs typeface="Georgia"/>
              </a:rPr>
              <a:t>ы</a:t>
            </a:r>
            <a:r>
              <a:rPr sz="1500" b="1" spc="-5" dirty="0">
                <a:latin typeface="Georgia"/>
                <a:cs typeface="Georgia"/>
              </a:rPr>
              <a:t>»и</a:t>
            </a:r>
            <a:r>
              <a:rPr sz="1500" b="1" dirty="0">
                <a:latin typeface="Georgia"/>
                <a:cs typeface="Georgia"/>
              </a:rPr>
              <a:t>(</a:t>
            </a:r>
            <a:r>
              <a:rPr sz="1500" b="1" spc="5" dirty="0">
                <a:latin typeface="Georgia"/>
                <a:cs typeface="Georgia"/>
              </a:rPr>
              <a:t>E</a:t>
            </a:r>
            <a:r>
              <a:rPr sz="1500" b="1" dirty="0">
                <a:latin typeface="Georgia"/>
                <a:cs typeface="Georgia"/>
              </a:rPr>
              <a:t>S</a:t>
            </a:r>
            <a:r>
              <a:rPr sz="1500" b="1" spc="-5" dirty="0">
                <a:latin typeface="Georgia"/>
                <a:cs typeface="Georgia"/>
              </a:rPr>
              <a:t>P</a:t>
            </a:r>
            <a:r>
              <a:rPr sz="1500" b="1" dirty="0">
                <a:latin typeface="Georgia"/>
                <a:cs typeface="Georgia"/>
              </a:rPr>
              <a:t>RM)</a:t>
            </a:r>
            <a:endParaRPr sz="1500">
              <a:latin typeface="Georgia"/>
              <a:cs typeface="Georgi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978027" y="5077133"/>
            <a:ext cx="2891155" cy="1627505"/>
            <a:chOff x="1978027" y="5077133"/>
            <a:chExt cx="2891155" cy="1627505"/>
          </a:xfrm>
        </p:grpSpPr>
        <p:sp>
          <p:nvSpPr>
            <p:cNvPr id="10" name="object 10"/>
            <p:cNvSpPr/>
            <p:nvPr/>
          </p:nvSpPr>
          <p:spPr>
            <a:xfrm>
              <a:off x="1981202" y="5080308"/>
              <a:ext cx="2884598" cy="162102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981202" y="5080308"/>
              <a:ext cx="2884805" cy="1621155"/>
            </a:xfrm>
            <a:custGeom>
              <a:avLst/>
              <a:gdLst/>
              <a:ahLst/>
              <a:cxnLst/>
              <a:rect l="l" t="t" r="r" b="b"/>
              <a:pathLst>
                <a:path w="2884804" h="1621154">
                  <a:moveTo>
                    <a:pt x="0" y="270175"/>
                  </a:moveTo>
                  <a:lnTo>
                    <a:pt x="4352" y="221611"/>
                  </a:lnTo>
                  <a:lnTo>
                    <a:pt x="16902" y="175902"/>
                  </a:lnTo>
                  <a:lnTo>
                    <a:pt x="36886" y="133812"/>
                  </a:lnTo>
                  <a:lnTo>
                    <a:pt x="63541" y="96104"/>
                  </a:lnTo>
                  <a:lnTo>
                    <a:pt x="96104" y="63541"/>
                  </a:lnTo>
                  <a:lnTo>
                    <a:pt x="133812" y="36886"/>
                  </a:lnTo>
                  <a:lnTo>
                    <a:pt x="175902" y="16902"/>
                  </a:lnTo>
                  <a:lnTo>
                    <a:pt x="221611" y="4352"/>
                  </a:lnTo>
                  <a:lnTo>
                    <a:pt x="270175" y="0"/>
                  </a:lnTo>
                  <a:lnTo>
                    <a:pt x="2614423" y="0"/>
                  </a:lnTo>
                  <a:lnTo>
                    <a:pt x="2662987" y="4352"/>
                  </a:lnTo>
                  <a:lnTo>
                    <a:pt x="2708696" y="16902"/>
                  </a:lnTo>
                  <a:lnTo>
                    <a:pt x="2750786" y="36886"/>
                  </a:lnTo>
                  <a:lnTo>
                    <a:pt x="2788493" y="63541"/>
                  </a:lnTo>
                  <a:lnTo>
                    <a:pt x="2821057" y="96104"/>
                  </a:lnTo>
                  <a:lnTo>
                    <a:pt x="2847712" y="133812"/>
                  </a:lnTo>
                  <a:lnTo>
                    <a:pt x="2867696" y="175902"/>
                  </a:lnTo>
                  <a:lnTo>
                    <a:pt x="2880246" y="221611"/>
                  </a:lnTo>
                  <a:lnTo>
                    <a:pt x="2884599" y="270175"/>
                  </a:lnTo>
                  <a:lnTo>
                    <a:pt x="2884599" y="1350844"/>
                  </a:lnTo>
                  <a:lnTo>
                    <a:pt x="2880246" y="1399408"/>
                  </a:lnTo>
                  <a:lnTo>
                    <a:pt x="2867696" y="1445117"/>
                  </a:lnTo>
                  <a:lnTo>
                    <a:pt x="2847712" y="1487206"/>
                  </a:lnTo>
                  <a:lnTo>
                    <a:pt x="2821057" y="1524914"/>
                  </a:lnTo>
                  <a:lnTo>
                    <a:pt x="2788493" y="1557477"/>
                  </a:lnTo>
                  <a:lnTo>
                    <a:pt x="2750786" y="1584133"/>
                  </a:lnTo>
                  <a:lnTo>
                    <a:pt x="2708696" y="1604117"/>
                  </a:lnTo>
                  <a:lnTo>
                    <a:pt x="2662987" y="1616667"/>
                  </a:lnTo>
                  <a:lnTo>
                    <a:pt x="2614423" y="1621020"/>
                  </a:lnTo>
                  <a:lnTo>
                    <a:pt x="270175" y="1621020"/>
                  </a:lnTo>
                  <a:lnTo>
                    <a:pt x="221611" y="1616667"/>
                  </a:lnTo>
                  <a:lnTo>
                    <a:pt x="175902" y="1604117"/>
                  </a:lnTo>
                  <a:lnTo>
                    <a:pt x="133812" y="1584133"/>
                  </a:lnTo>
                  <a:lnTo>
                    <a:pt x="96104" y="1557477"/>
                  </a:lnTo>
                  <a:lnTo>
                    <a:pt x="63541" y="1524914"/>
                  </a:lnTo>
                  <a:lnTo>
                    <a:pt x="36886" y="1487206"/>
                  </a:lnTo>
                  <a:lnTo>
                    <a:pt x="16902" y="1445117"/>
                  </a:lnTo>
                  <a:lnTo>
                    <a:pt x="4352" y="1399408"/>
                  </a:lnTo>
                  <a:lnTo>
                    <a:pt x="0" y="1350844"/>
                  </a:lnTo>
                  <a:lnTo>
                    <a:pt x="0" y="270175"/>
                  </a:lnTo>
                  <a:close/>
                </a:path>
              </a:pathLst>
            </a:custGeom>
            <a:ln w="6350">
              <a:solidFill>
                <a:srgbClr val="5B9BD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2204300" y="5330444"/>
            <a:ext cx="2438400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Georgia"/>
                <a:cs typeface="Georgia"/>
              </a:rPr>
              <a:t>Профессиональные  сообщества неврологов,  травматологов,</a:t>
            </a:r>
            <a:r>
              <a:rPr sz="1200" b="1" spc="-70" dirty="0">
                <a:latin typeface="Georgia"/>
                <a:cs typeface="Georgia"/>
              </a:rPr>
              <a:t> </a:t>
            </a:r>
            <a:r>
              <a:rPr sz="1200" b="1" spc="-5" dirty="0">
                <a:latin typeface="Georgia"/>
                <a:cs typeface="Georgia"/>
              </a:rPr>
              <a:t>кардиологов,  нейрохирургов,  кардиохирургов, онкологов,  педиатров </a:t>
            </a:r>
            <a:r>
              <a:rPr sz="1200" b="1" dirty="0">
                <a:latin typeface="Georgia"/>
                <a:cs typeface="Georgia"/>
              </a:rPr>
              <a:t>и</a:t>
            </a:r>
            <a:r>
              <a:rPr sz="1200" b="1" spc="-20" dirty="0">
                <a:latin typeface="Georgia"/>
                <a:cs typeface="Georgia"/>
              </a:rPr>
              <a:t> </a:t>
            </a:r>
            <a:r>
              <a:rPr sz="1200" b="1" spc="-5" dirty="0">
                <a:latin typeface="Georgia"/>
                <a:cs typeface="Georgia"/>
              </a:rPr>
              <a:t>др.</a:t>
            </a:r>
            <a:endParaRPr sz="1200">
              <a:latin typeface="Georgia"/>
              <a:cs typeface="Georgi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981200" y="3020567"/>
            <a:ext cx="5815965" cy="2216150"/>
            <a:chOff x="1981200" y="3020567"/>
            <a:chExt cx="5815965" cy="2216150"/>
          </a:xfrm>
        </p:grpSpPr>
        <p:sp>
          <p:nvSpPr>
            <p:cNvPr id="14" name="object 14"/>
            <p:cNvSpPr/>
            <p:nvPr/>
          </p:nvSpPr>
          <p:spPr>
            <a:xfrm>
              <a:off x="4626864" y="3020567"/>
              <a:ext cx="826008" cy="22158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981200" y="3087623"/>
              <a:ext cx="1847088" cy="164896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6702552" y="3368039"/>
              <a:ext cx="1094231" cy="109423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7" name="object 17"/>
          <p:cNvGrpSpPr/>
          <p:nvPr/>
        </p:nvGrpSpPr>
        <p:grpSpPr>
          <a:xfrm>
            <a:off x="8599168" y="5232891"/>
            <a:ext cx="1794510" cy="1261745"/>
            <a:chOff x="8599168" y="5232891"/>
            <a:chExt cx="1794510" cy="1261745"/>
          </a:xfrm>
        </p:grpSpPr>
        <p:sp>
          <p:nvSpPr>
            <p:cNvPr id="18" name="object 18"/>
            <p:cNvSpPr/>
            <p:nvPr/>
          </p:nvSpPr>
          <p:spPr>
            <a:xfrm>
              <a:off x="8602343" y="5236066"/>
              <a:ext cx="1787862" cy="125537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8602343" y="5236066"/>
              <a:ext cx="1788160" cy="1255395"/>
            </a:xfrm>
            <a:custGeom>
              <a:avLst/>
              <a:gdLst/>
              <a:ahLst/>
              <a:cxnLst/>
              <a:rect l="l" t="t" r="r" b="b"/>
              <a:pathLst>
                <a:path w="1788159" h="1255395">
                  <a:moveTo>
                    <a:pt x="0" y="209233"/>
                  </a:moveTo>
                  <a:lnTo>
                    <a:pt x="5525" y="161258"/>
                  </a:lnTo>
                  <a:lnTo>
                    <a:pt x="21266" y="117217"/>
                  </a:lnTo>
                  <a:lnTo>
                    <a:pt x="45966" y="78368"/>
                  </a:lnTo>
                  <a:lnTo>
                    <a:pt x="78368" y="45966"/>
                  </a:lnTo>
                  <a:lnTo>
                    <a:pt x="117217" y="21266"/>
                  </a:lnTo>
                  <a:lnTo>
                    <a:pt x="161257" y="5526"/>
                  </a:lnTo>
                  <a:lnTo>
                    <a:pt x="209233" y="0"/>
                  </a:lnTo>
                  <a:lnTo>
                    <a:pt x="1578630" y="0"/>
                  </a:lnTo>
                  <a:lnTo>
                    <a:pt x="1626605" y="5526"/>
                  </a:lnTo>
                  <a:lnTo>
                    <a:pt x="1670645" y="21266"/>
                  </a:lnTo>
                  <a:lnTo>
                    <a:pt x="1709494" y="45966"/>
                  </a:lnTo>
                  <a:lnTo>
                    <a:pt x="1741896" y="78368"/>
                  </a:lnTo>
                  <a:lnTo>
                    <a:pt x="1766596" y="117217"/>
                  </a:lnTo>
                  <a:lnTo>
                    <a:pt x="1782337" y="161258"/>
                  </a:lnTo>
                  <a:lnTo>
                    <a:pt x="1787863" y="209233"/>
                  </a:lnTo>
                  <a:lnTo>
                    <a:pt x="1787863" y="1046146"/>
                  </a:lnTo>
                  <a:lnTo>
                    <a:pt x="1782337" y="1094121"/>
                  </a:lnTo>
                  <a:lnTo>
                    <a:pt x="1766596" y="1138161"/>
                  </a:lnTo>
                  <a:lnTo>
                    <a:pt x="1741896" y="1177010"/>
                  </a:lnTo>
                  <a:lnTo>
                    <a:pt x="1709494" y="1209412"/>
                  </a:lnTo>
                  <a:lnTo>
                    <a:pt x="1670645" y="1234112"/>
                  </a:lnTo>
                  <a:lnTo>
                    <a:pt x="1626605" y="1249853"/>
                  </a:lnTo>
                  <a:lnTo>
                    <a:pt x="1578630" y="1255379"/>
                  </a:lnTo>
                  <a:lnTo>
                    <a:pt x="209233" y="1255379"/>
                  </a:lnTo>
                  <a:lnTo>
                    <a:pt x="161257" y="1249853"/>
                  </a:lnTo>
                  <a:lnTo>
                    <a:pt x="117217" y="1234112"/>
                  </a:lnTo>
                  <a:lnTo>
                    <a:pt x="78368" y="1209412"/>
                  </a:lnTo>
                  <a:lnTo>
                    <a:pt x="45966" y="1177010"/>
                  </a:lnTo>
                  <a:lnTo>
                    <a:pt x="21266" y="1138161"/>
                  </a:lnTo>
                  <a:lnTo>
                    <a:pt x="5525" y="1094121"/>
                  </a:lnTo>
                  <a:lnTo>
                    <a:pt x="0" y="1046146"/>
                  </a:lnTo>
                  <a:lnTo>
                    <a:pt x="0" y="209233"/>
                  </a:lnTo>
                  <a:close/>
                </a:path>
              </a:pathLst>
            </a:custGeom>
            <a:ln w="6350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8840636" y="5530596"/>
            <a:ext cx="1311910" cy="6597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 algn="ctr">
              <a:lnSpc>
                <a:spcPct val="98600"/>
              </a:lnSpc>
              <a:spcBef>
                <a:spcPts val="120"/>
              </a:spcBef>
            </a:pPr>
            <a:r>
              <a:rPr sz="1400" b="1" dirty="0">
                <a:latin typeface="Georgia"/>
                <a:cs typeface="Georgia"/>
              </a:rPr>
              <a:t>Пр</a:t>
            </a:r>
            <a:r>
              <a:rPr sz="1400" b="1" spc="-5" dirty="0">
                <a:latin typeface="Georgia"/>
                <a:cs typeface="Georgia"/>
              </a:rPr>
              <a:t>о</a:t>
            </a:r>
            <a:r>
              <a:rPr sz="1400" b="1" dirty="0">
                <a:latin typeface="Georgia"/>
                <a:cs typeface="Georgia"/>
              </a:rPr>
              <a:t>ф</a:t>
            </a:r>
            <a:r>
              <a:rPr sz="1400" b="1" spc="-5" dirty="0">
                <a:latin typeface="Georgia"/>
                <a:cs typeface="Georgia"/>
              </a:rPr>
              <a:t>и</a:t>
            </a:r>
            <a:r>
              <a:rPr sz="1400" b="1" spc="5" dirty="0">
                <a:latin typeface="Georgia"/>
                <a:cs typeface="Georgia"/>
              </a:rPr>
              <a:t>л</a:t>
            </a:r>
            <a:r>
              <a:rPr sz="1400" b="1" spc="-5" dirty="0">
                <a:latin typeface="Georgia"/>
                <a:cs typeface="Georgia"/>
              </a:rPr>
              <a:t>ь</a:t>
            </a:r>
            <a:r>
              <a:rPr sz="1400" b="1" spc="5" dirty="0">
                <a:latin typeface="Georgia"/>
                <a:cs typeface="Georgia"/>
              </a:rPr>
              <a:t>н</a:t>
            </a:r>
            <a:r>
              <a:rPr sz="1400" b="1" spc="-10" dirty="0">
                <a:latin typeface="Georgia"/>
                <a:cs typeface="Georgia"/>
              </a:rPr>
              <a:t>ы</a:t>
            </a:r>
            <a:r>
              <a:rPr sz="1400" b="1" dirty="0">
                <a:latin typeface="Georgia"/>
                <a:cs typeface="Georgia"/>
              </a:rPr>
              <a:t>е  </a:t>
            </a:r>
            <a:r>
              <a:rPr sz="1400" b="1" spc="-5" dirty="0">
                <a:latin typeface="Georgia"/>
                <a:cs typeface="Georgia"/>
              </a:rPr>
              <a:t>ФГУ </a:t>
            </a:r>
            <a:r>
              <a:rPr sz="1400" b="1" dirty="0">
                <a:latin typeface="Georgia"/>
                <a:cs typeface="Georgia"/>
              </a:rPr>
              <a:t>МЗ РФ,  </a:t>
            </a:r>
            <a:r>
              <a:rPr sz="1400" b="1" spc="-5" dirty="0">
                <a:latin typeface="Georgia"/>
                <a:cs typeface="Georgia"/>
              </a:rPr>
              <a:t>ФАНО</a:t>
            </a:r>
            <a:r>
              <a:rPr sz="1400" b="1" spc="-30" dirty="0">
                <a:latin typeface="Georgia"/>
                <a:cs typeface="Georgia"/>
              </a:rPr>
              <a:t> </a:t>
            </a:r>
            <a:r>
              <a:rPr sz="1400" b="1" dirty="0">
                <a:latin typeface="Georgia"/>
                <a:cs typeface="Georgia"/>
              </a:rPr>
              <a:t>РАН</a:t>
            </a:r>
            <a:endParaRPr sz="1400">
              <a:latin typeface="Georgia"/>
              <a:cs typeface="Georgi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945880" y="3532632"/>
            <a:ext cx="1002792" cy="93268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433761" y="2064169"/>
            <a:ext cx="1620230" cy="7857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433761" y="2064169"/>
            <a:ext cx="1620520" cy="786130"/>
          </a:xfrm>
          <a:prstGeom prst="rect">
            <a:avLst/>
          </a:prstGeom>
          <a:ln w="6350">
            <a:solidFill>
              <a:srgbClr val="ED7D31"/>
            </a:solidFill>
          </a:ln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1650">
              <a:latin typeface="Times New Roman"/>
              <a:cs typeface="Times New Roman"/>
            </a:endParaRPr>
          </a:p>
          <a:p>
            <a:pPr marL="309880">
              <a:lnSpc>
                <a:spcPct val="100000"/>
              </a:lnSpc>
            </a:pPr>
            <a:r>
              <a:rPr sz="1800" b="1" spc="-5" dirty="0">
                <a:latin typeface="Georgia"/>
                <a:cs typeface="Georgia"/>
              </a:rPr>
              <a:t>ФФОМС</a:t>
            </a:r>
            <a:endParaRPr sz="1800">
              <a:latin typeface="Georgia"/>
              <a:cs typeface="Georgia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331785" y="2064168"/>
            <a:ext cx="2336214" cy="5641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8331785" y="2064169"/>
            <a:ext cx="2336800" cy="564515"/>
          </a:xfrm>
          <a:prstGeom prst="rect">
            <a:avLst/>
          </a:prstGeom>
          <a:ln w="6350">
            <a:solidFill>
              <a:srgbClr val="ED7D31"/>
            </a:solidFill>
          </a:ln>
        </p:spPr>
        <p:txBody>
          <a:bodyPr vert="horz" wrap="square" lIns="0" tIns="133350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1050"/>
              </a:spcBef>
            </a:pPr>
            <a:r>
              <a:rPr sz="1800" b="1" dirty="0">
                <a:latin typeface="Georgia"/>
                <a:cs typeface="Georgia"/>
              </a:rPr>
              <a:t>Росздравнадзор</a:t>
            </a:r>
            <a:endParaRPr sz="1800">
              <a:latin typeface="Georgia"/>
              <a:cs typeface="Georg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5295" y="199724"/>
            <a:ext cx="9507823" cy="369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145296" y="199724"/>
            <a:ext cx="9507855" cy="369570"/>
          </a:xfrm>
          <a:prstGeom prst="rect">
            <a:avLst/>
          </a:prstGeom>
          <a:ln w="6350">
            <a:solidFill>
              <a:srgbClr val="A5A5A5"/>
            </a:solidFill>
          </a:ln>
        </p:spPr>
        <p:txBody>
          <a:bodyPr vert="horz" wrap="square" lIns="0" tIns="31750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250"/>
              </a:spcBef>
            </a:pPr>
            <a:r>
              <a:rPr b="1" spc="-10" dirty="0">
                <a:latin typeface="Times New Roman"/>
                <a:cs typeface="Times New Roman"/>
              </a:rPr>
              <a:t>Нормативно-правовое регулирование </a:t>
            </a:r>
            <a:r>
              <a:rPr b="1" spc="-5" dirty="0">
                <a:latin typeface="Times New Roman"/>
                <a:cs typeface="Times New Roman"/>
              </a:rPr>
              <a:t>организации медицинской </a:t>
            </a:r>
            <a:r>
              <a:rPr b="1" dirty="0">
                <a:latin typeface="Times New Roman"/>
                <a:cs typeface="Times New Roman"/>
              </a:rPr>
              <a:t>реабилитации 2018</a:t>
            </a:r>
            <a:r>
              <a:rPr b="1" spc="35" dirty="0">
                <a:latin typeface="Times New Roman"/>
                <a:cs typeface="Times New Roman"/>
              </a:rPr>
              <a:t> </a:t>
            </a:r>
            <a:r>
              <a:rPr b="1" spc="-35" dirty="0">
                <a:latin typeface="Times New Roman"/>
                <a:cs typeface="Times New Roman"/>
              </a:rPr>
              <a:t>год</a:t>
            </a:r>
          </a:p>
        </p:txBody>
      </p:sp>
      <p:sp>
        <p:nvSpPr>
          <p:cNvPr id="4" name="object 4"/>
          <p:cNvSpPr/>
          <p:nvPr/>
        </p:nvSpPr>
        <p:spPr>
          <a:xfrm>
            <a:off x="957072" y="4306823"/>
            <a:ext cx="9884664" cy="11582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957072" y="1322832"/>
            <a:ext cx="9885045" cy="1948180"/>
            <a:chOff x="957072" y="1322832"/>
            <a:chExt cx="9885045" cy="1948180"/>
          </a:xfrm>
        </p:grpSpPr>
        <p:sp>
          <p:nvSpPr>
            <p:cNvPr id="6" name="object 6"/>
            <p:cNvSpPr/>
            <p:nvPr/>
          </p:nvSpPr>
          <p:spPr>
            <a:xfrm>
              <a:off x="957072" y="2304288"/>
              <a:ext cx="9884664" cy="966215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57072" y="1322832"/>
              <a:ext cx="9884664" cy="96316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/>
          <p:nvPr/>
        </p:nvSpPr>
        <p:spPr>
          <a:xfrm>
            <a:off x="957072" y="5535167"/>
            <a:ext cx="9921240" cy="1222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13178" y="5786628"/>
            <a:ext cx="10160635" cy="843280"/>
          </a:xfrm>
          <a:prstGeom prst="rect">
            <a:avLst/>
          </a:prstGeom>
        </p:spPr>
        <p:txBody>
          <a:bodyPr vert="horz" wrap="square" lIns="0" tIns="29845" rIns="0" bIns="0" rtlCol="0">
            <a:spAutoFit/>
          </a:bodyPr>
          <a:lstStyle/>
          <a:p>
            <a:pPr marL="911860" marR="593090" indent="-899794">
              <a:lnSpc>
                <a:spcPts val="1580"/>
              </a:lnSpc>
              <a:spcBef>
                <a:spcPts val="235"/>
              </a:spcBef>
            </a:pPr>
            <a:r>
              <a:rPr sz="1400" b="1" dirty="0">
                <a:latin typeface="Times New Roman"/>
                <a:cs typeface="Times New Roman"/>
              </a:rPr>
              <a:t>Профессиональные </a:t>
            </a:r>
            <a:r>
              <a:rPr sz="1400" b="1" spc="-5" dirty="0">
                <a:latin typeface="Times New Roman"/>
                <a:cs typeface="Times New Roman"/>
              </a:rPr>
              <a:t>стандарты </a:t>
            </a:r>
            <a:r>
              <a:rPr sz="1400" b="1" dirty="0">
                <a:latin typeface="Times New Roman"/>
                <a:cs typeface="Times New Roman"/>
              </a:rPr>
              <a:t>специалиста по </a:t>
            </a:r>
            <a:r>
              <a:rPr sz="1400" b="1" spc="-5" dirty="0">
                <a:latin typeface="Times New Roman"/>
                <a:cs typeface="Times New Roman"/>
              </a:rPr>
              <a:t>медицинской </a:t>
            </a:r>
            <a:r>
              <a:rPr sz="1400" b="1" dirty="0">
                <a:latin typeface="Times New Roman"/>
                <a:cs typeface="Times New Roman"/>
              </a:rPr>
              <a:t>реабилитации </a:t>
            </a:r>
            <a:r>
              <a:rPr sz="1400" b="1" spc="-15" dirty="0">
                <a:latin typeface="Times New Roman"/>
                <a:cs typeface="Times New Roman"/>
              </a:rPr>
              <a:t>(врача </a:t>
            </a:r>
            <a:r>
              <a:rPr sz="1400" b="1" spc="-10" dirty="0">
                <a:latin typeface="Times New Roman"/>
                <a:cs typeface="Times New Roman"/>
              </a:rPr>
              <a:t>ФРМ), </a:t>
            </a:r>
            <a:r>
              <a:rPr sz="1400" b="1" dirty="0">
                <a:latin typeface="Times New Roman"/>
                <a:cs typeface="Times New Roman"/>
              </a:rPr>
              <a:t>специалиста по </a:t>
            </a:r>
            <a:r>
              <a:rPr sz="1400" b="1" spc="-5" dirty="0">
                <a:latin typeface="Times New Roman"/>
                <a:cs typeface="Times New Roman"/>
              </a:rPr>
              <a:t>физической  </a:t>
            </a:r>
            <a:r>
              <a:rPr sz="1400" b="1" dirty="0">
                <a:latin typeface="Times New Roman"/>
                <a:cs typeface="Times New Roman"/>
              </a:rPr>
              <a:t>реабилитации, специалиста по </a:t>
            </a:r>
            <a:r>
              <a:rPr sz="1400" b="1" spc="-5" dirty="0">
                <a:latin typeface="Times New Roman"/>
                <a:cs typeface="Times New Roman"/>
              </a:rPr>
              <a:t>эргореабилитации, клинического </a:t>
            </a:r>
            <a:r>
              <a:rPr sz="1400" b="1" spc="-10" dirty="0">
                <a:latin typeface="Times New Roman"/>
                <a:cs typeface="Times New Roman"/>
              </a:rPr>
              <a:t>психолога, </a:t>
            </a:r>
            <a:r>
              <a:rPr sz="1400" b="1" spc="-20" dirty="0">
                <a:latin typeface="Times New Roman"/>
                <a:cs typeface="Times New Roman"/>
              </a:rPr>
              <a:t>врача</a:t>
            </a:r>
            <a:r>
              <a:rPr sz="1400" b="1" spc="60" dirty="0">
                <a:latin typeface="Times New Roman"/>
                <a:cs typeface="Times New Roman"/>
              </a:rPr>
              <a:t> </a:t>
            </a:r>
            <a:r>
              <a:rPr sz="1400" b="1" spc="-5" dirty="0">
                <a:latin typeface="Times New Roman"/>
                <a:cs typeface="Times New Roman"/>
              </a:rPr>
              <a:t>нейропсихолога,</a:t>
            </a:r>
            <a:endParaRPr sz="1400">
              <a:latin typeface="Times New Roman"/>
              <a:cs typeface="Times New Roman"/>
            </a:endParaRPr>
          </a:p>
          <a:p>
            <a:pPr marL="1591310">
              <a:lnSpc>
                <a:spcPts val="1670"/>
              </a:lnSpc>
            </a:pPr>
            <a:r>
              <a:rPr sz="1400" b="1" spc="-5" dirty="0">
                <a:latin typeface="Times New Roman"/>
                <a:cs typeface="Times New Roman"/>
              </a:rPr>
              <a:t>нейродефектолога (логопеда), медицинской </a:t>
            </a:r>
            <a:r>
              <a:rPr sz="1400" b="1" spc="5" dirty="0">
                <a:latin typeface="Times New Roman"/>
                <a:cs typeface="Times New Roman"/>
              </a:rPr>
              <a:t>сестры </a:t>
            </a:r>
            <a:r>
              <a:rPr sz="1400" b="1" dirty="0">
                <a:latin typeface="Times New Roman"/>
                <a:cs typeface="Times New Roman"/>
              </a:rPr>
              <a:t>по </a:t>
            </a:r>
            <a:r>
              <a:rPr sz="1400" b="1" spc="-5" dirty="0">
                <a:latin typeface="Times New Roman"/>
                <a:cs typeface="Times New Roman"/>
              </a:rPr>
              <a:t>медицинской</a:t>
            </a:r>
            <a:r>
              <a:rPr sz="1400" b="1" spc="10" dirty="0">
                <a:latin typeface="Times New Roman"/>
                <a:cs typeface="Times New Roman"/>
              </a:rPr>
              <a:t> </a:t>
            </a:r>
            <a:r>
              <a:rPr sz="1400" b="1" dirty="0">
                <a:latin typeface="Times New Roman"/>
                <a:cs typeface="Times New Roman"/>
              </a:rPr>
              <a:t>реабилитации</a:t>
            </a:r>
            <a:endParaRPr sz="1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3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28695" y="734918"/>
            <a:ext cx="9741535" cy="523240"/>
          </a:xfrm>
          <a:prstGeom prst="rect">
            <a:avLst/>
          </a:prstGeom>
          <a:ln w="57150">
            <a:solidFill>
              <a:srgbClr val="ED7D31"/>
            </a:solidFill>
          </a:ln>
        </p:spPr>
        <p:txBody>
          <a:bodyPr vert="horz" wrap="square" lIns="0" tIns="19050" rIns="0" bIns="0" rtlCol="0">
            <a:spAutoFit/>
          </a:bodyPr>
          <a:lstStyle/>
          <a:p>
            <a:pPr marL="767715">
              <a:lnSpc>
                <a:spcPct val="100000"/>
              </a:lnSpc>
              <a:spcBef>
                <a:spcPts val="150"/>
              </a:spcBef>
            </a:pPr>
            <a:r>
              <a:rPr sz="2800" spc="-35" dirty="0">
                <a:latin typeface="Times New Roman"/>
                <a:cs typeface="Times New Roman"/>
              </a:rPr>
              <a:t>Государственная </a:t>
            </a:r>
            <a:r>
              <a:rPr sz="2800" spc="-15" dirty="0">
                <a:latin typeface="Times New Roman"/>
                <a:cs typeface="Times New Roman"/>
              </a:rPr>
              <a:t>политика </a:t>
            </a:r>
            <a:r>
              <a:rPr sz="2800" dirty="0">
                <a:latin typeface="Times New Roman"/>
                <a:cs typeface="Times New Roman"/>
              </a:rPr>
              <a:t>в </a:t>
            </a:r>
            <a:r>
              <a:rPr sz="2800" spc="-15" dirty="0">
                <a:latin typeface="Times New Roman"/>
                <a:cs typeface="Times New Roman"/>
              </a:rPr>
              <a:t>области</a:t>
            </a:r>
            <a:r>
              <a:rPr sz="2800" spc="60" dirty="0">
                <a:latin typeface="Times New Roman"/>
                <a:cs typeface="Times New Roman"/>
              </a:rPr>
              <a:t> </a:t>
            </a:r>
            <a:r>
              <a:rPr sz="2800" spc="-15" dirty="0">
                <a:latin typeface="Times New Roman"/>
                <a:cs typeface="Times New Roman"/>
              </a:rPr>
              <a:t>здравоохранения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57072" y="3337559"/>
            <a:ext cx="9884664" cy="9022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95404" y="1614932"/>
            <a:ext cx="9008110" cy="3619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latin typeface="Times New Roman"/>
                <a:cs typeface="Times New Roman"/>
              </a:rPr>
              <a:t>Федеральная программа развития </a:t>
            </a:r>
            <a:r>
              <a:rPr sz="1800" b="1" spc="-10" dirty="0">
                <a:latin typeface="Times New Roman"/>
                <a:cs typeface="Times New Roman"/>
              </a:rPr>
              <a:t>комплексной</a:t>
            </a:r>
            <a:r>
              <a:rPr sz="1800" b="1" spc="15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реабилитации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0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b="1" spc="-5" dirty="0">
                <a:latin typeface="Times New Roman"/>
                <a:cs typeface="Times New Roman"/>
              </a:rPr>
              <a:t>Программа </a:t>
            </a:r>
            <a:r>
              <a:rPr sz="1800" b="1" spc="-15" dirty="0">
                <a:latin typeface="Times New Roman"/>
                <a:cs typeface="Times New Roman"/>
              </a:rPr>
              <a:t>государственных </a:t>
            </a:r>
            <a:r>
              <a:rPr sz="1800" b="1" spc="-5" dirty="0">
                <a:latin typeface="Times New Roman"/>
                <a:cs typeface="Times New Roman"/>
              </a:rPr>
              <a:t>гарантий </a:t>
            </a:r>
            <a:r>
              <a:rPr sz="1800" b="1" spc="-10" dirty="0">
                <a:latin typeface="Times New Roman"/>
                <a:cs typeface="Times New Roman"/>
              </a:rPr>
              <a:t>бесплатного </a:t>
            </a:r>
            <a:r>
              <a:rPr sz="1800" b="1" spc="-5" dirty="0">
                <a:latin typeface="Times New Roman"/>
                <a:cs typeface="Times New Roman"/>
              </a:rPr>
              <a:t>оказания гражданам</a:t>
            </a:r>
            <a:r>
              <a:rPr sz="1800" b="1" spc="3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медицинской</a:t>
            </a:r>
            <a:endParaRPr sz="1800">
              <a:latin typeface="Times New Roman"/>
              <a:cs typeface="Times New Roman"/>
            </a:endParaRPr>
          </a:p>
          <a:p>
            <a:pPr marL="285115" algn="ctr">
              <a:lnSpc>
                <a:spcPct val="100000"/>
              </a:lnSpc>
              <a:spcBef>
                <a:spcPts val="50"/>
              </a:spcBef>
            </a:pPr>
            <a:r>
              <a:rPr sz="1800" b="1" spc="-10" dirty="0">
                <a:latin typeface="Times New Roman"/>
                <a:cs typeface="Times New Roman"/>
              </a:rPr>
              <a:t>помощи </a:t>
            </a:r>
            <a:r>
              <a:rPr sz="1800" b="1" dirty="0">
                <a:latin typeface="Times New Roman"/>
                <a:cs typeface="Times New Roman"/>
              </a:rPr>
              <a:t>на 2019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35" dirty="0">
                <a:latin typeface="Times New Roman"/>
                <a:cs typeface="Times New Roman"/>
              </a:rPr>
              <a:t>год</a:t>
            </a: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650">
              <a:latin typeface="Times New Roman"/>
              <a:cs typeface="Times New Roman"/>
            </a:endParaRPr>
          </a:p>
          <a:p>
            <a:pPr algn="ctr">
              <a:lnSpc>
                <a:spcPts val="2135"/>
              </a:lnSpc>
            </a:pPr>
            <a:r>
              <a:rPr sz="1800" b="1" spc="-10" dirty="0">
                <a:latin typeface="Times New Roman"/>
                <a:cs typeface="Times New Roman"/>
              </a:rPr>
              <a:t>Ведомственная </a:t>
            </a:r>
            <a:r>
              <a:rPr sz="1800" b="1" dirty="0">
                <a:latin typeface="Times New Roman"/>
                <a:cs typeface="Times New Roman"/>
              </a:rPr>
              <a:t>целевая</a:t>
            </a:r>
            <a:r>
              <a:rPr sz="1800" b="1" spc="5" dirty="0">
                <a:latin typeface="Times New Roman"/>
                <a:cs typeface="Times New Roman"/>
              </a:rPr>
              <a:t> </a:t>
            </a:r>
            <a:r>
              <a:rPr sz="1800" b="1" spc="-5" dirty="0">
                <a:latin typeface="Times New Roman"/>
                <a:cs typeface="Times New Roman"/>
              </a:rPr>
              <a:t>программа</a:t>
            </a: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ts val="2135"/>
              </a:lnSpc>
            </a:pPr>
            <a:r>
              <a:rPr sz="1800" b="1" spc="-10" dirty="0">
                <a:latin typeface="Calibri"/>
                <a:cs typeface="Calibri"/>
              </a:rPr>
              <a:t>«Медицинская</a:t>
            </a:r>
            <a:r>
              <a:rPr sz="1800" b="1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реабилитация»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75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b="1" spc="-10" dirty="0">
                <a:latin typeface="Times New Roman"/>
                <a:cs typeface="Times New Roman"/>
              </a:rPr>
              <a:t>Приказ </a:t>
            </a:r>
            <a:r>
              <a:rPr sz="1800" b="1" spc="-5" dirty="0">
                <a:latin typeface="Times New Roman"/>
                <a:cs typeface="Times New Roman"/>
              </a:rPr>
              <a:t>Минздрава </a:t>
            </a:r>
            <a:r>
              <a:rPr sz="1800" b="1" spc="-10" dirty="0">
                <a:latin typeface="Times New Roman"/>
                <a:cs typeface="Times New Roman"/>
              </a:rPr>
              <a:t>России </a:t>
            </a:r>
            <a:r>
              <a:rPr sz="1800" b="1" spc="-15" dirty="0">
                <a:latin typeface="Times New Roman"/>
                <a:cs typeface="Times New Roman"/>
              </a:rPr>
              <a:t>от</a:t>
            </a:r>
            <a:r>
              <a:rPr sz="1800" b="1" spc="20" dirty="0">
                <a:latin typeface="Times New Roman"/>
                <a:cs typeface="Times New Roman"/>
              </a:rPr>
              <a:t> </a:t>
            </a:r>
            <a:r>
              <a:rPr sz="1800" b="1" dirty="0">
                <a:latin typeface="Times New Roman"/>
                <a:cs typeface="Times New Roman"/>
              </a:rPr>
              <a:t>29.12.2012</a:t>
            </a:r>
            <a:endParaRPr sz="1800">
              <a:latin typeface="Times New Roman"/>
              <a:cs typeface="Times New Roman"/>
            </a:endParaRPr>
          </a:p>
          <a:p>
            <a:pPr marL="1212215" marR="1206500" algn="ctr">
              <a:lnSpc>
                <a:spcPts val="2210"/>
              </a:lnSpc>
              <a:spcBef>
                <a:spcPts val="60"/>
              </a:spcBef>
            </a:pPr>
            <a:r>
              <a:rPr sz="1800" b="1" dirty="0">
                <a:latin typeface="Times New Roman"/>
                <a:cs typeface="Times New Roman"/>
              </a:rPr>
              <a:t>№ 1705н «О </a:t>
            </a:r>
            <a:r>
              <a:rPr sz="1800" b="1" spc="-10" dirty="0">
                <a:latin typeface="Times New Roman"/>
                <a:cs typeface="Times New Roman"/>
              </a:rPr>
              <a:t>порядке </a:t>
            </a:r>
            <a:r>
              <a:rPr sz="1800" b="1" spc="-5" dirty="0">
                <a:latin typeface="Times New Roman"/>
                <a:cs typeface="Times New Roman"/>
              </a:rPr>
              <a:t>организации медицинской </a:t>
            </a:r>
            <a:r>
              <a:rPr sz="1800" b="1" dirty="0">
                <a:latin typeface="Times New Roman"/>
                <a:cs typeface="Times New Roman"/>
              </a:rPr>
              <a:t>реабилитации»  </a:t>
            </a:r>
            <a:r>
              <a:rPr sz="1800" b="1" spc="-10" dirty="0">
                <a:latin typeface="Times New Roman"/>
                <a:cs typeface="Times New Roman"/>
              </a:rPr>
              <a:t>новая</a:t>
            </a:r>
            <a:r>
              <a:rPr sz="1800" b="1" spc="-5" dirty="0">
                <a:latin typeface="Times New Roman"/>
                <a:cs typeface="Times New Roman"/>
              </a:rPr>
              <a:t> редакция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30535" y="143243"/>
            <a:ext cx="767533" cy="72189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41191" y="969263"/>
            <a:ext cx="4937760" cy="1628139"/>
            <a:chOff x="3441191" y="969263"/>
            <a:chExt cx="4937760" cy="1628139"/>
          </a:xfrm>
        </p:grpSpPr>
        <p:sp>
          <p:nvSpPr>
            <p:cNvPr id="3" name="object 3"/>
            <p:cNvSpPr/>
            <p:nvPr/>
          </p:nvSpPr>
          <p:spPr>
            <a:xfrm>
              <a:off x="3441191" y="969263"/>
              <a:ext cx="4937760" cy="162763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19015" y="1267968"/>
              <a:ext cx="3252216" cy="11155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501080" y="1008100"/>
              <a:ext cx="4819650" cy="1512570"/>
            </a:xfrm>
            <a:custGeom>
              <a:avLst/>
              <a:gdLst/>
              <a:ahLst/>
              <a:cxnLst/>
              <a:rect l="l" t="t" r="r" b="b"/>
              <a:pathLst>
                <a:path w="4819650" h="1512570">
                  <a:moveTo>
                    <a:pt x="4567100" y="0"/>
                  </a:moveTo>
                  <a:lnTo>
                    <a:pt x="252035" y="0"/>
                  </a:lnTo>
                  <a:lnTo>
                    <a:pt x="206731" y="4060"/>
                  </a:lnTo>
                  <a:lnTo>
                    <a:pt x="164091" y="15768"/>
                  </a:lnTo>
                  <a:lnTo>
                    <a:pt x="124828" y="34410"/>
                  </a:lnTo>
                  <a:lnTo>
                    <a:pt x="89651" y="59275"/>
                  </a:lnTo>
                  <a:lnTo>
                    <a:pt x="59275" y="89652"/>
                  </a:lnTo>
                  <a:lnTo>
                    <a:pt x="34410" y="124828"/>
                  </a:lnTo>
                  <a:lnTo>
                    <a:pt x="15767" y="164092"/>
                  </a:lnTo>
                  <a:lnTo>
                    <a:pt x="4060" y="206731"/>
                  </a:lnTo>
                  <a:lnTo>
                    <a:pt x="0" y="252035"/>
                  </a:lnTo>
                  <a:lnTo>
                    <a:pt x="0" y="1260133"/>
                  </a:lnTo>
                  <a:lnTo>
                    <a:pt x="4060" y="1305436"/>
                  </a:lnTo>
                  <a:lnTo>
                    <a:pt x="15767" y="1348076"/>
                  </a:lnTo>
                  <a:lnTo>
                    <a:pt x="34410" y="1387340"/>
                  </a:lnTo>
                  <a:lnTo>
                    <a:pt x="59275" y="1422516"/>
                  </a:lnTo>
                  <a:lnTo>
                    <a:pt x="89651" y="1452892"/>
                  </a:lnTo>
                  <a:lnTo>
                    <a:pt x="124828" y="1477758"/>
                  </a:lnTo>
                  <a:lnTo>
                    <a:pt x="164091" y="1496400"/>
                  </a:lnTo>
                  <a:lnTo>
                    <a:pt x="206731" y="1508108"/>
                  </a:lnTo>
                  <a:lnTo>
                    <a:pt x="252035" y="1512168"/>
                  </a:lnTo>
                  <a:lnTo>
                    <a:pt x="4567100" y="1512168"/>
                  </a:lnTo>
                  <a:lnTo>
                    <a:pt x="4612403" y="1508108"/>
                  </a:lnTo>
                  <a:lnTo>
                    <a:pt x="4655043" y="1496400"/>
                  </a:lnTo>
                  <a:lnTo>
                    <a:pt x="4694306" y="1477758"/>
                  </a:lnTo>
                  <a:lnTo>
                    <a:pt x="4729482" y="1452892"/>
                  </a:lnTo>
                  <a:lnTo>
                    <a:pt x="4759859" y="1422516"/>
                  </a:lnTo>
                  <a:lnTo>
                    <a:pt x="4784724" y="1387340"/>
                  </a:lnTo>
                  <a:lnTo>
                    <a:pt x="4803366" y="1348076"/>
                  </a:lnTo>
                  <a:lnTo>
                    <a:pt x="4815073" y="1305436"/>
                  </a:lnTo>
                  <a:lnTo>
                    <a:pt x="4819134" y="1260133"/>
                  </a:lnTo>
                  <a:lnTo>
                    <a:pt x="4819134" y="252035"/>
                  </a:lnTo>
                  <a:lnTo>
                    <a:pt x="4815073" y="206731"/>
                  </a:lnTo>
                  <a:lnTo>
                    <a:pt x="4803366" y="164092"/>
                  </a:lnTo>
                  <a:lnTo>
                    <a:pt x="4784724" y="124828"/>
                  </a:lnTo>
                  <a:lnTo>
                    <a:pt x="4759859" y="89652"/>
                  </a:lnTo>
                  <a:lnTo>
                    <a:pt x="4729482" y="59275"/>
                  </a:lnTo>
                  <a:lnTo>
                    <a:pt x="4694306" y="34410"/>
                  </a:lnTo>
                  <a:lnTo>
                    <a:pt x="4655043" y="15768"/>
                  </a:lnTo>
                  <a:lnTo>
                    <a:pt x="4612403" y="4060"/>
                  </a:lnTo>
                  <a:lnTo>
                    <a:pt x="4567100" y="0"/>
                  </a:lnTo>
                  <a:close/>
                </a:path>
              </a:pathLst>
            </a:custGeom>
            <a:solidFill>
              <a:srgbClr val="EDEDE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548889" y="1358900"/>
            <a:ext cx="2723515" cy="7600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4160" marR="5080" indent="-252095">
              <a:lnSpc>
                <a:spcPct val="100800"/>
              </a:lnSpc>
              <a:spcBef>
                <a:spcPts val="75"/>
              </a:spcBef>
            </a:pPr>
            <a:r>
              <a:rPr sz="2400" b="1" dirty="0">
                <a:latin typeface="Calibri"/>
                <a:cs typeface="Calibri"/>
              </a:rPr>
              <a:t>М</a:t>
            </a:r>
            <a:r>
              <a:rPr sz="2400" b="1" spc="-30" dirty="0">
                <a:latin typeface="Calibri"/>
                <a:cs typeface="Calibri"/>
              </a:rPr>
              <a:t>е</a:t>
            </a:r>
            <a:r>
              <a:rPr sz="2400" b="1" spc="-10" dirty="0">
                <a:latin typeface="Calibri"/>
                <a:cs typeface="Calibri"/>
              </a:rPr>
              <a:t>ж</a:t>
            </a:r>
            <a:r>
              <a:rPr sz="2400" b="1" dirty="0">
                <a:latin typeface="Calibri"/>
                <a:cs typeface="Calibri"/>
              </a:rPr>
              <a:t>в</a:t>
            </a:r>
            <a:r>
              <a:rPr sz="2400" b="1" spc="-30" dirty="0">
                <a:latin typeface="Calibri"/>
                <a:cs typeface="Calibri"/>
              </a:rPr>
              <a:t>е</a:t>
            </a:r>
            <a:r>
              <a:rPr sz="2400" b="1" spc="-25" dirty="0">
                <a:latin typeface="Calibri"/>
                <a:cs typeface="Calibri"/>
              </a:rPr>
              <a:t>д</a:t>
            </a:r>
            <a:r>
              <a:rPr sz="2400" b="1" spc="-5" dirty="0">
                <a:latin typeface="Calibri"/>
                <a:cs typeface="Calibri"/>
              </a:rPr>
              <a:t>омс</a:t>
            </a:r>
            <a:r>
              <a:rPr sz="2400" b="1" dirty="0">
                <a:latin typeface="Calibri"/>
                <a:cs typeface="Calibri"/>
              </a:rPr>
              <a:t>тв</a:t>
            </a:r>
            <a:r>
              <a:rPr sz="2400" b="1" spc="5" dirty="0">
                <a:latin typeface="Calibri"/>
                <a:cs typeface="Calibri"/>
              </a:rPr>
              <a:t>е</a:t>
            </a:r>
            <a:r>
              <a:rPr sz="2400" b="1" dirty="0">
                <a:latin typeface="Calibri"/>
                <a:cs typeface="Calibri"/>
              </a:rPr>
              <a:t>нн</a:t>
            </a:r>
            <a:r>
              <a:rPr sz="2400" b="1" spc="-5" dirty="0">
                <a:latin typeface="Calibri"/>
                <a:cs typeface="Calibri"/>
              </a:rPr>
              <a:t>о</a:t>
            </a:r>
            <a:r>
              <a:rPr sz="2400" b="1" dirty="0">
                <a:latin typeface="Calibri"/>
                <a:cs typeface="Calibri"/>
              </a:rPr>
              <a:t>е  </a:t>
            </a:r>
            <a:r>
              <a:rPr sz="2400" b="1" spc="-10" dirty="0">
                <a:latin typeface="Calibri"/>
                <a:cs typeface="Calibri"/>
              </a:rPr>
              <a:t>взаимодействие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64592" y="2121407"/>
            <a:ext cx="4285615" cy="1374775"/>
            <a:chOff x="164592" y="2121407"/>
            <a:chExt cx="4285615" cy="1374775"/>
          </a:xfrm>
        </p:grpSpPr>
        <p:sp>
          <p:nvSpPr>
            <p:cNvPr id="8" name="object 8"/>
            <p:cNvSpPr/>
            <p:nvPr/>
          </p:nvSpPr>
          <p:spPr>
            <a:xfrm>
              <a:off x="164592" y="2121407"/>
              <a:ext cx="4285488" cy="137464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61415" y="2200655"/>
              <a:ext cx="3337560" cy="12771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224089" y="2159598"/>
              <a:ext cx="4166870" cy="1260475"/>
            </a:xfrm>
            <a:custGeom>
              <a:avLst/>
              <a:gdLst/>
              <a:ahLst/>
              <a:cxnLst/>
              <a:rect l="l" t="t" r="r" b="b"/>
              <a:pathLst>
                <a:path w="4166870" h="1260475">
                  <a:moveTo>
                    <a:pt x="3956690" y="0"/>
                  </a:moveTo>
                  <a:lnTo>
                    <a:pt x="209988" y="0"/>
                  </a:lnTo>
                  <a:lnTo>
                    <a:pt x="161839" y="5545"/>
                  </a:lnTo>
                  <a:lnTo>
                    <a:pt x="117640" y="21343"/>
                  </a:lnTo>
                  <a:lnTo>
                    <a:pt x="78651" y="46131"/>
                  </a:lnTo>
                  <a:lnTo>
                    <a:pt x="46131" y="78651"/>
                  </a:lnTo>
                  <a:lnTo>
                    <a:pt x="21343" y="117640"/>
                  </a:lnTo>
                  <a:lnTo>
                    <a:pt x="5545" y="161839"/>
                  </a:lnTo>
                  <a:lnTo>
                    <a:pt x="0" y="209988"/>
                  </a:lnTo>
                  <a:lnTo>
                    <a:pt x="0" y="1049915"/>
                  </a:lnTo>
                  <a:lnTo>
                    <a:pt x="5545" y="1098063"/>
                  </a:lnTo>
                  <a:lnTo>
                    <a:pt x="21343" y="1142263"/>
                  </a:lnTo>
                  <a:lnTo>
                    <a:pt x="46131" y="1181252"/>
                  </a:lnTo>
                  <a:lnTo>
                    <a:pt x="78651" y="1213771"/>
                  </a:lnTo>
                  <a:lnTo>
                    <a:pt x="117640" y="1238560"/>
                  </a:lnTo>
                  <a:lnTo>
                    <a:pt x="161839" y="1254357"/>
                  </a:lnTo>
                  <a:lnTo>
                    <a:pt x="209988" y="1259903"/>
                  </a:lnTo>
                  <a:lnTo>
                    <a:pt x="3956690" y="1259903"/>
                  </a:lnTo>
                  <a:lnTo>
                    <a:pt x="4004838" y="1254357"/>
                  </a:lnTo>
                  <a:lnTo>
                    <a:pt x="4049037" y="1238560"/>
                  </a:lnTo>
                  <a:lnTo>
                    <a:pt x="4088026" y="1213771"/>
                  </a:lnTo>
                  <a:lnTo>
                    <a:pt x="4120546" y="1181252"/>
                  </a:lnTo>
                  <a:lnTo>
                    <a:pt x="4145334" y="1142263"/>
                  </a:lnTo>
                  <a:lnTo>
                    <a:pt x="4161132" y="1098063"/>
                  </a:lnTo>
                  <a:lnTo>
                    <a:pt x="4166678" y="1049915"/>
                  </a:lnTo>
                  <a:lnTo>
                    <a:pt x="4166678" y="209988"/>
                  </a:lnTo>
                  <a:lnTo>
                    <a:pt x="4161132" y="161839"/>
                  </a:lnTo>
                  <a:lnTo>
                    <a:pt x="4145334" y="117640"/>
                  </a:lnTo>
                  <a:lnTo>
                    <a:pt x="4120546" y="78651"/>
                  </a:lnTo>
                  <a:lnTo>
                    <a:pt x="4088026" y="46131"/>
                  </a:lnTo>
                  <a:lnTo>
                    <a:pt x="4049037" y="21343"/>
                  </a:lnTo>
                  <a:lnTo>
                    <a:pt x="4004838" y="5545"/>
                  </a:lnTo>
                  <a:lnTo>
                    <a:pt x="3956690" y="0"/>
                  </a:lnTo>
                  <a:close/>
                </a:path>
              </a:pathLst>
            </a:custGeom>
            <a:solidFill>
              <a:srgbClr val="BDD7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827084" y="2277364"/>
            <a:ext cx="2961005" cy="1003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9125">
              <a:lnSpc>
                <a:spcPts val="1910"/>
              </a:lnSpc>
              <a:spcBef>
                <a:spcPts val="100"/>
              </a:spcBef>
            </a:pPr>
            <a:r>
              <a:rPr sz="1600" b="0" spc="-5" dirty="0">
                <a:latin typeface="Calibri Light"/>
                <a:cs typeface="Calibri Light"/>
              </a:rPr>
              <a:t>Федеральный закон</a:t>
            </a:r>
            <a:endParaRPr sz="1600">
              <a:latin typeface="Calibri Light"/>
              <a:cs typeface="Calibri Light"/>
            </a:endParaRPr>
          </a:p>
          <a:p>
            <a:pPr marL="594360">
              <a:lnSpc>
                <a:spcPts val="1895"/>
              </a:lnSpc>
            </a:pPr>
            <a:r>
              <a:rPr sz="1600" b="0" dirty="0">
                <a:latin typeface="Calibri Light"/>
                <a:cs typeface="Calibri Light"/>
              </a:rPr>
              <a:t>от </a:t>
            </a:r>
            <a:r>
              <a:rPr sz="1600" b="0" spc="-5" dirty="0">
                <a:latin typeface="Calibri Light"/>
                <a:cs typeface="Calibri Light"/>
              </a:rPr>
              <a:t>24.11.1995 </a:t>
            </a:r>
            <a:r>
              <a:rPr sz="1600" b="0" dirty="0">
                <a:latin typeface="Calibri Light"/>
                <a:cs typeface="Calibri Light"/>
              </a:rPr>
              <a:t>№</a:t>
            </a:r>
            <a:r>
              <a:rPr sz="1600" b="0" spc="-2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181-ФЗ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ts val="1910"/>
              </a:lnSpc>
            </a:pPr>
            <a:r>
              <a:rPr sz="1600" b="0" dirty="0">
                <a:latin typeface="Calibri Light"/>
                <a:cs typeface="Calibri Light"/>
              </a:rPr>
              <a:t>«О </a:t>
            </a:r>
            <a:r>
              <a:rPr sz="1600" b="0" spc="-5" dirty="0">
                <a:latin typeface="Calibri Light"/>
                <a:cs typeface="Calibri Light"/>
              </a:rPr>
              <a:t>социальной защите</a:t>
            </a:r>
            <a:r>
              <a:rPr sz="1600" b="0" spc="-4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инвалидов</a:t>
            </a:r>
            <a:endParaRPr sz="1600">
              <a:latin typeface="Calibri Light"/>
              <a:cs typeface="Calibri Light"/>
            </a:endParaRPr>
          </a:p>
          <a:p>
            <a:pPr marL="497205">
              <a:lnSpc>
                <a:spcPct val="100000"/>
              </a:lnSpc>
              <a:spcBef>
                <a:spcPts val="70"/>
              </a:spcBef>
            </a:pPr>
            <a:r>
              <a:rPr sz="1600" b="0" dirty="0">
                <a:latin typeface="Calibri Light"/>
                <a:cs typeface="Calibri Light"/>
              </a:rPr>
              <a:t>в </a:t>
            </a:r>
            <a:r>
              <a:rPr sz="1600" b="0" spc="-5" dirty="0">
                <a:latin typeface="Calibri Light"/>
                <a:cs typeface="Calibri Light"/>
              </a:rPr>
              <a:t>Российской</a:t>
            </a:r>
            <a:r>
              <a:rPr sz="1600" b="0" spc="-2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Федерации»</a:t>
            </a:r>
            <a:endParaRPr sz="1600">
              <a:latin typeface="Calibri Light"/>
              <a:cs typeface="Calibri Light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7357871" y="1944623"/>
            <a:ext cx="4358640" cy="1545590"/>
            <a:chOff x="7357871" y="1944623"/>
            <a:chExt cx="4358640" cy="1545590"/>
          </a:xfrm>
        </p:grpSpPr>
        <p:sp>
          <p:nvSpPr>
            <p:cNvPr id="13" name="object 13"/>
            <p:cNvSpPr/>
            <p:nvPr/>
          </p:nvSpPr>
          <p:spPr>
            <a:xfrm>
              <a:off x="7357871" y="1944623"/>
              <a:ext cx="4358639" cy="1545336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821167" y="2109215"/>
              <a:ext cx="3764279" cy="1277112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415721" y="1985318"/>
              <a:ext cx="4241165" cy="1426210"/>
            </a:xfrm>
            <a:custGeom>
              <a:avLst/>
              <a:gdLst/>
              <a:ahLst/>
              <a:cxnLst/>
              <a:rect l="l" t="t" r="r" b="b"/>
              <a:pathLst>
                <a:path w="4241165" h="1426210">
                  <a:moveTo>
                    <a:pt x="4003159" y="0"/>
                  </a:moveTo>
                  <a:lnTo>
                    <a:pt x="237660" y="0"/>
                  </a:lnTo>
                  <a:lnTo>
                    <a:pt x="189763" y="4828"/>
                  </a:lnTo>
                  <a:lnTo>
                    <a:pt x="145152" y="18676"/>
                  </a:lnTo>
                  <a:lnTo>
                    <a:pt x="104782" y="40588"/>
                  </a:lnTo>
                  <a:lnTo>
                    <a:pt x="69609" y="69609"/>
                  </a:lnTo>
                  <a:lnTo>
                    <a:pt x="40588" y="104782"/>
                  </a:lnTo>
                  <a:lnTo>
                    <a:pt x="18676" y="145152"/>
                  </a:lnTo>
                  <a:lnTo>
                    <a:pt x="4828" y="189764"/>
                  </a:lnTo>
                  <a:lnTo>
                    <a:pt x="0" y="237661"/>
                  </a:lnTo>
                  <a:lnTo>
                    <a:pt x="0" y="1188284"/>
                  </a:lnTo>
                  <a:lnTo>
                    <a:pt x="4828" y="1236181"/>
                  </a:lnTo>
                  <a:lnTo>
                    <a:pt x="18676" y="1280793"/>
                  </a:lnTo>
                  <a:lnTo>
                    <a:pt x="40588" y="1321163"/>
                  </a:lnTo>
                  <a:lnTo>
                    <a:pt x="69609" y="1356336"/>
                  </a:lnTo>
                  <a:lnTo>
                    <a:pt x="104782" y="1385357"/>
                  </a:lnTo>
                  <a:lnTo>
                    <a:pt x="145152" y="1407269"/>
                  </a:lnTo>
                  <a:lnTo>
                    <a:pt x="189763" y="1421117"/>
                  </a:lnTo>
                  <a:lnTo>
                    <a:pt x="237660" y="1425945"/>
                  </a:lnTo>
                  <a:lnTo>
                    <a:pt x="4003159" y="1425945"/>
                  </a:lnTo>
                  <a:lnTo>
                    <a:pt x="4051056" y="1421117"/>
                  </a:lnTo>
                  <a:lnTo>
                    <a:pt x="4095667" y="1407269"/>
                  </a:lnTo>
                  <a:lnTo>
                    <a:pt x="4136037" y="1385357"/>
                  </a:lnTo>
                  <a:lnTo>
                    <a:pt x="4171210" y="1356336"/>
                  </a:lnTo>
                  <a:lnTo>
                    <a:pt x="4200230" y="1321163"/>
                  </a:lnTo>
                  <a:lnTo>
                    <a:pt x="4222142" y="1280793"/>
                  </a:lnTo>
                  <a:lnTo>
                    <a:pt x="4235991" y="1236181"/>
                  </a:lnTo>
                  <a:lnTo>
                    <a:pt x="4240819" y="1188284"/>
                  </a:lnTo>
                  <a:lnTo>
                    <a:pt x="4240819" y="237661"/>
                  </a:lnTo>
                  <a:lnTo>
                    <a:pt x="4235991" y="189764"/>
                  </a:lnTo>
                  <a:lnTo>
                    <a:pt x="4222142" y="145152"/>
                  </a:lnTo>
                  <a:lnTo>
                    <a:pt x="4200230" y="104782"/>
                  </a:lnTo>
                  <a:lnTo>
                    <a:pt x="4171210" y="69609"/>
                  </a:lnTo>
                  <a:lnTo>
                    <a:pt x="4136037" y="40588"/>
                  </a:lnTo>
                  <a:lnTo>
                    <a:pt x="4095667" y="18676"/>
                  </a:lnTo>
                  <a:lnTo>
                    <a:pt x="4051056" y="4828"/>
                  </a:lnTo>
                  <a:lnTo>
                    <a:pt x="4003159" y="0"/>
                  </a:lnTo>
                  <a:close/>
                </a:path>
              </a:pathLst>
            </a:custGeom>
            <a:solidFill>
              <a:srgbClr val="BDD7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7986731" y="2185923"/>
            <a:ext cx="3384550" cy="1003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87705">
              <a:lnSpc>
                <a:spcPts val="1910"/>
              </a:lnSpc>
              <a:spcBef>
                <a:spcPts val="100"/>
              </a:spcBef>
            </a:pPr>
            <a:r>
              <a:rPr sz="1600" b="0" spc="-5" dirty="0">
                <a:latin typeface="Calibri Light"/>
                <a:cs typeface="Calibri Light"/>
              </a:rPr>
              <a:t>Федеральный закон</a:t>
            </a:r>
            <a:endParaRPr sz="1600">
              <a:latin typeface="Calibri Light"/>
              <a:cs typeface="Calibri Light"/>
            </a:endParaRPr>
          </a:p>
          <a:p>
            <a:pPr marL="663575">
              <a:lnSpc>
                <a:spcPts val="1895"/>
              </a:lnSpc>
            </a:pPr>
            <a:r>
              <a:rPr sz="1600" b="0" dirty="0">
                <a:latin typeface="Calibri Light"/>
                <a:cs typeface="Calibri Light"/>
              </a:rPr>
              <a:t>от </a:t>
            </a:r>
            <a:r>
              <a:rPr sz="1600" b="0" spc="-5" dirty="0">
                <a:latin typeface="Calibri Light"/>
                <a:cs typeface="Calibri Light"/>
              </a:rPr>
              <a:t>21.11.2011 </a:t>
            </a:r>
            <a:r>
              <a:rPr sz="1600" b="0" dirty="0">
                <a:latin typeface="Calibri Light"/>
                <a:cs typeface="Calibri Light"/>
              </a:rPr>
              <a:t>№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323-ФЗ</a:t>
            </a:r>
            <a:endParaRPr sz="1600">
              <a:latin typeface="Calibri Light"/>
              <a:cs typeface="Calibri Light"/>
            </a:endParaRPr>
          </a:p>
          <a:p>
            <a:pPr marL="12700">
              <a:lnSpc>
                <a:spcPts val="1910"/>
              </a:lnSpc>
            </a:pPr>
            <a:r>
              <a:rPr sz="1600" b="0" dirty="0">
                <a:latin typeface="Calibri Light"/>
                <a:cs typeface="Calibri Light"/>
              </a:rPr>
              <a:t>«Об </a:t>
            </a:r>
            <a:r>
              <a:rPr sz="1600" b="0" spc="-5" dirty="0">
                <a:latin typeface="Calibri Light"/>
                <a:cs typeface="Calibri Light"/>
              </a:rPr>
              <a:t>основах </a:t>
            </a:r>
            <a:r>
              <a:rPr sz="1600" b="0" dirty="0">
                <a:latin typeface="Calibri Light"/>
                <a:cs typeface="Calibri Light"/>
              </a:rPr>
              <a:t>охраны </a:t>
            </a:r>
            <a:r>
              <a:rPr sz="1600" b="0" spc="-5" dirty="0">
                <a:latin typeface="Calibri Light"/>
                <a:cs typeface="Calibri Light"/>
              </a:rPr>
              <a:t>здоровья</a:t>
            </a:r>
            <a:r>
              <a:rPr sz="1600" b="0" spc="-10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граждан</a:t>
            </a:r>
            <a:endParaRPr sz="1600">
              <a:latin typeface="Calibri Light"/>
              <a:cs typeface="Calibri Light"/>
            </a:endParaRPr>
          </a:p>
          <a:p>
            <a:pPr marL="423545">
              <a:lnSpc>
                <a:spcPct val="100000"/>
              </a:lnSpc>
              <a:spcBef>
                <a:spcPts val="70"/>
              </a:spcBef>
            </a:pPr>
            <a:r>
              <a:rPr sz="1600" b="0" dirty="0">
                <a:latin typeface="Calibri Light"/>
                <a:cs typeface="Calibri Light"/>
              </a:rPr>
              <a:t>в </a:t>
            </a:r>
            <a:r>
              <a:rPr sz="1600" b="0" spc="-5" dirty="0">
                <a:latin typeface="Calibri Light"/>
                <a:cs typeface="Calibri Light"/>
              </a:rPr>
              <a:t>Российской</a:t>
            </a:r>
            <a:r>
              <a:rPr sz="1600" b="0" spc="-15" dirty="0">
                <a:latin typeface="Calibri Light"/>
                <a:cs typeface="Calibri Light"/>
              </a:rPr>
              <a:t> </a:t>
            </a:r>
            <a:r>
              <a:rPr sz="1600" b="0" spc="-5" dirty="0">
                <a:latin typeface="Calibri Light"/>
                <a:cs typeface="Calibri Light"/>
              </a:rPr>
              <a:t>Федерации»</a:t>
            </a:r>
            <a:endParaRPr sz="1600">
              <a:latin typeface="Calibri Light"/>
              <a:cs typeface="Calibri Light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6304" y="164592"/>
            <a:ext cx="2325624" cy="6461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object 18"/>
          <p:cNvGrpSpPr/>
          <p:nvPr/>
        </p:nvGrpSpPr>
        <p:grpSpPr>
          <a:xfrm>
            <a:off x="1977080" y="3197351"/>
            <a:ext cx="6993255" cy="2256155"/>
            <a:chOff x="1977080" y="3197351"/>
            <a:chExt cx="6993255" cy="2256155"/>
          </a:xfrm>
        </p:grpSpPr>
        <p:sp>
          <p:nvSpPr>
            <p:cNvPr id="19" name="object 19"/>
            <p:cNvSpPr/>
            <p:nvPr/>
          </p:nvSpPr>
          <p:spPr>
            <a:xfrm>
              <a:off x="2209799" y="3197351"/>
              <a:ext cx="6760464" cy="1365504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977080" y="4503962"/>
              <a:ext cx="3583940" cy="949960"/>
            </a:xfrm>
            <a:custGeom>
              <a:avLst/>
              <a:gdLst/>
              <a:ahLst/>
              <a:cxnLst/>
              <a:rect l="l" t="t" r="r" b="b"/>
              <a:pathLst>
                <a:path w="3583940" h="949960">
                  <a:moveTo>
                    <a:pt x="1791729" y="0"/>
                  </a:moveTo>
                  <a:lnTo>
                    <a:pt x="1719667" y="376"/>
                  </a:lnTo>
                  <a:lnTo>
                    <a:pt x="1648327" y="1498"/>
                  </a:lnTo>
                  <a:lnTo>
                    <a:pt x="1577763" y="3350"/>
                  </a:lnTo>
                  <a:lnTo>
                    <a:pt x="1508028" y="5917"/>
                  </a:lnTo>
                  <a:lnTo>
                    <a:pt x="1439175" y="9187"/>
                  </a:lnTo>
                  <a:lnTo>
                    <a:pt x="1371259" y="13145"/>
                  </a:lnTo>
                  <a:lnTo>
                    <a:pt x="1304334" y="17776"/>
                  </a:lnTo>
                  <a:lnTo>
                    <a:pt x="1238451" y="23066"/>
                  </a:lnTo>
                  <a:lnTo>
                    <a:pt x="1173665" y="29002"/>
                  </a:lnTo>
                  <a:lnTo>
                    <a:pt x="1110030" y="35569"/>
                  </a:lnTo>
                  <a:lnTo>
                    <a:pt x="1047599" y="42752"/>
                  </a:lnTo>
                  <a:lnTo>
                    <a:pt x="986425" y="50538"/>
                  </a:lnTo>
                  <a:lnTo>
                    <a:pt x="926563" y="58913"/>
                  </a:lnTo>
                  <a:lnTo>
                    <a:pt x="868065" y="67862"/>
                  </a:lnTo>
                  <a:lnTo>
                    <a:pt x="810985" y="77371"/>
                  </a:lnTo>
                  <a:lnTo>
                    <a:pt x="755377" y="87426"/>
                  </a:lnTo>
                  <a:lnTo>
                    <a:pt x="701293" y="98012"/>
                  </a:lnTo>
                  <a:lnTo>
                    <a:pt x="648789" y="109117"/>
                  </a:lnTo>
                  <a:lnTo>
                    <a:pt x="597916" y="120724"/>
                  </a:lnTo>
                  <a:lnTo>
                    <a:pt x="548730" y="132821"/>
                  </a:lnTo>
                  <a:lnTo>
                    <a:pt x="501282" y="145393"/>
                  </a:lnTo>
                  <a:lnTo>
                    <a:pt x="455628" y="158426"/>
                  </a:lnTo>
                  <a:lnTo>
                    <a:pt x="411819" y="171905"/>
                  </a:lnTo>
                  <a:lnTo>
                    <a:pt x="369911" y="185817"/>
                  </a:lnTo>
                  <a:lnTo>
                    <a:pt x="329955" y="200147"/>
                  </a:lnTo>
                  <a:lnTo>
                    <a:pt x="292007" y="214881"/>
                  </a:lnTo>
                  <a:lnTo>
                    <a:pt x="256119" y="230005"/>
                  </a:lnTo>
                  <a:lnTo>
                    <a:pt x="190738" y="261366"/>
                  </a:lnTo>
                  <a:lnTo>
                    <a:pt x="134241" y="294117"/>
                  </a:lnTo>
                  <a:lnTo>
                    <a:pt x="87056" y="328144"/>
                  </a:lnTo>
                  <a:lnTo>
                    <a:pt x="49611" y="363333"/>
                  </a:lnTo>
                  <a:lnTo>
                    <a:pt x="22335" y="399571"/>
                  </a:lnTo>
                  <a:lnTo>
                    <a:pt x="5655" y="436746"/>
                  </a:lnTo>
                  <a:lnTo>
                    <a:pt x="0" y="474742"/>
                  </a:lnTo>
                  <a:lnTo>
                    <a:pt x="1422" y="493836"/>
                  </a:lnTo>
                  <a:lnTo>
                    <a:pt x="12643" y="531436"/>
                  </a:lnTo>
                  <a:lnTo>
                    <a:pt x="34675" y="568156"/>
                  </a:lnTo>
                  <a:lnTo>
                    <a:pt x="67089" y="603884"/>
                  </a:lnTo>
                  <a:lnTo>
                    <a:pt x="109458" y="638507"/>
                  </a:lnTo>
                  <a:lnTo>
                    <a:pt x="161352" y="671910"/>
                  </a:lnTo>
                  <a:lnTo>
                    <a:pt x="222345" y="703980"/>
                  </a:lnTo>
                  <a:lnTo>
                    <a:pt x="292007" y="734604"/>
                  </a:lnTo>
                  <a:lnTo>
                    <a:pt x="329955" y="749338"/>
                  </a:lnTo>
                  <a:lnTo>
                    <a:pt x="369911" y="763668"/>
                  </a:lnTo>
                  <a:lnTo>
                    <a:pt x="411819" y="777580"/>
                  </a:lnTo>
                  <a:lnTo>
                    <a:pt x="455628" y="791059"/>
                  </a:lnTo>
                  <a:lnTo>
                    <a:pt x="501282" y="804092"/>
                  </a:lnTo>
                  <a:lnTo>
                    <a:pt x="548730" y="816663"/>
                  </a:lnTo>
                  <a:lnTo>
                    <a:pt x="597916" y="828760"/>
                  </a:lnTo>
                  <a:lnTo>
                    <a:pt x="648789" y="840368"/>
                  </a:lnTo>
                  <a:lnTo>
                    <a:pt x="701293" y="851472"/>
                  </a:lnTo>
                  <a:lnTo>
                    <a:pt x="755377" y="862059"/>
                  </a:lnTo>
                  <a:lnTo>
                    <a:pt x="810985" y="872114"/>
                  </a:lnTo>
                  <a:lnTo>
                    <a:pt x="868065" y="881623"/>
                  </a:lnTo>
                  <a:lnTo>
                    <a:pt x="926563" y="890571"/>
                  </a:lnTo>
                  <a:lnTo>
                    <a:pt x="986425" y="898946"/>
                  </a:lnTo>
                  <a:lnTo>
                    <a:pt x="1047599" y="906732"/>
                  </a:lnTo>
                  <a:lnTo>
                    <a:pt x="1110030" y="913916"/>
                  </a:lnTo>
                  <a:lnTo>
                    <a:pt x="1173665" y="920482"/>
                  </a:lnTo>
                  <a:lnTo>
                    <a:pt x="1238451" y="926418"/>
                  </a:lnTo>
                  <a:lnTo>
                    <a:pt x="1304334" y="931708"/>
                  </a:lnTo>
                  <a:lnTo>
                    <a:pt x="1371259" y="936339"/>
                  </a:lnTo>
                  <a:lnTo>
                    <a:pt x="1439175" y="940297"/>
                  </a:lnTo>
                  <a:lnTo>
                    <a:pt x="1508028" y="943567"/>
                  </a:lnTo>
                  <a:lnTo>
                    <a:pt x="1577763" y="946134"/>
                  </a:lnTo>
                  <a:lnTo>
                    <a:pt x="1648327" y="947986"/>
                  </a:lnTo>
                  <a:lnTo>
                    <a:pt x="1719667" y="949108"/>
                  </a:lnTo>
                  <a:lnTo>
                    <a:pt x="1791729" y="949485"/>
                  </a:lnTo>
                  <a:lnTo>
                    <a:pt x="1863792" y="949108"/>
                  </a:lnTo>
                  <a:lnTo>
                    <a:pt x="1935132" y="947986"/>
                  </a:lnTo>
                  <a:lnTo>
                    <a:pt x="2005696" y="946134"/>
                  </a:lnTo>
                  <a:lnTo>
                    <a:pt x="2075431" y="943567"/>
                  </a:lnTo>
                  <a:lnTo>
                    <a:pt x="2144284" y="940297"/>
                  </a:lnTo>
                  <a:lnTo>
                    <a:pt x="2212199" y="936339"/>
                  </a:lnTo>
                  <a:lnTo>
                    <a:pt x="2279125" y="931708"/>
                  </a:lnTo>
                  <a:lnTo>
                    <a:pt x="2345008" y="926418"/>
                  </a:lnTo>
                  <a:lnTo>
                    <a:pt x="2409794" y="920482"/>
                  </a:lnTo>
                  <a:lnTo>
                    <a:pt x="2473429" y="913916"/>
                  </a:lnTo>
                  <a:lnTo>
                    <a:pt x="2535860" y="906732"/>
                  </a:lnTo>
                  <a:lnTo>
                    <a:pt x="2597033" y="898946"/>
                  </a:lnTo>
                  <a:lnTo>
                    <a:pt x="2656896" y="890571"/>
                  </a:lnTo>
                  <a:lnTo>
                    <a:pt x="2715394" y="881623"/>
                  </a:lnTo>
                  <a:lnTo>
                    <a:pt x="2772474" y="872114"/>
                  </a:lnTo>
                  <a:lnTo>
                    <a:pt x="2828082" y="862059"/>
                  </a:lnTo>
                  <a:lnTo>
                    <a:pt x="2882166" y="851472"/>
                  </a:lnTo>
                  <a:lnTo>
                    <a:pt x="2934670" y="840368"/>
                  </a:lnTo>
                  <a:lnTo>
                    <a:pt x="2985543" y="828760"/>
                  </a:lnTo>
                  <a:lnTo>
                    <a:pt x="3034729" y="816663"/>
                  </a:lnTo>
                  <a:lnTo>
                    <a:pt x="3082177" y="804092"/>
                  </a:lnTo>
                  <a:lnTo>
                    <a:pt x="3127831" y="791059"/>
                  </a:lnTo>
                  <a:lnTo>
                    <a:pt x="3171640" y="777580"/>
                  </a:lnTo>
                  <a:lnTo>
                    <a:pt x="3213548" y="763668"/>
                  </a:lnTo>
                  <a:lnTo>
                    <a:pt x="3253504" y="749338"/>
                  </a:lnTo>
                  <a:lnTo>
                    <a:pt x="3291452" y="734604"/>
                  </a:lnTo>
                  <a:lnTo>
                    <a:pt x="3327340" y="719480"/>
                  </a:lnTo>
                  <a:lnTo>
                    <a:pt x="3392721" y="688118"/>
                  </a:lnTo>
                  <a:lnTo>
                    <a:pt x="3449218" y="655368"/>
                  </a:lnTo>
                  <a:lnTo>
                    <a:pt x="3496403" y="621341"/>
                  </a:lnTo>
                  <a:lnTo>
                    <a:pt x="3533848" y="586151"/>
                  </a:lnTo>
                  <a:lnTo>
                    <a:pt x="3561124" y="549913"/>
                  </a:lnTo>
                  <a:lnTo>
                    <a:pt x="3577804" y="512739"/>
                  </a:lnTo>
                  <a:lnTo>
                    <a:pt x="3583459" y="474742"/>
                  </a:lnTo>
                  <a:lnTo>
                    <a:pt x="3582037" y="455648"/>
                  </a:lnTo>
                  <a:lnTo>
                    <a:pt x="3570816" y="418049"/>
                  </a:lnTo>
                  <a:lnTo>
                    <a:pt x="3548784" y="381328"/>
                  </a:lnTo>
                  <a:lnTo>
                    <a:pt x="3516370" y="345600"/>
                  </a:lnTo>
                  <a:lnTo>
                    <a:pt x="3474001" y="310978"/>
                  </a:lnTo>
                  <a:lnTo>
                    <a:pt x="3422107" y="277575"/>
                  </a:lnTo>
                  <a:lnTo>
                    <a:pt x="3361114" y="245505"/>
                  </a:lnTo>
                  <a:lnTo>
                    <a:pt x="3291452" y="214881"/>
                  </a:lnTo>
                  <a:lnTo>
                    <a:pt x="3253504" y="200147"/>
                  </a:lnTo>
                  <a:lnTo>
                    <a:pt x="3213548" y="185817"/>
                  </a:lnTo>
                  <a:lnTo>
                    <a:pt x="3171640" y="171905"/>
                  </a:lnTo>
                  <a:lnTo>
                    <a:pt x="3127831" y="158426"/>
                  </a:lnTo>
                  <a:lnTo>
                    <a:pt x="3082177" y="145393"/>
                  </a:lnTo>
                  <a:lnTo>
                    <a:pt x="3034729" y="132821"/>
                  </a:lnTo>
                  <a:lnTo>
                    <a:pt x="2985543" y="120724"/>
                  </a:lnTo>
                  <a:lnTo>
                    <a:pt x="2934670" y="109117"/>
                  </a:lnTo>
                  <a:lnTo>
                    <a:pt x="2882166" y="98012"/>
                  </a:lnTo>
                  <a:lnTo>
                    <a:pt x="2828082" y="87426"/>
                  </a:lnTo>
                  <a:lnTo>
                    <a:pt x="2772474" y="77371"/>
                  </a:lnTo>
                  <a:lnTo>
                    <a:pt x="2715394" y="67862"/>
                  </a:lnTo>
                  <a:lnTo>
                    <a:pt x="2656896" y="58913"/>
                  </a:lnTo>
                  <a:lnTo>
                    <a:pt x="2597033" y="50538"/>
                  </a:lnTo>
                  <a:lnTo>
                    <a:pt x="2535860" y="42752"/>
                  </a:lnTo>
                  <a:lnTo>
                    <a:pt x="2473429" y="35569"/>
                  </a:lnTo>
                  <a:lnTo>
                    <a:pt x="2409794" y="29002"/>
                  </a:lnTo>
                  <a:lnTo>
                    <a:pt x="2345008" y="23066"/>
                  </a:lnTo>
                  <a:lnTo>
                    <a:pt x="2279125" y="17776"/>
                  </a:lnTo>
                  <a:lnTo>
                    <a:pt x="2212199" y="13145"/>
                  </a:lnTo>
                  <a:lnTo>
                    <a:pt x="2144284" y="9187"/>
                  </a:lnTo>
                  <a:lnTo>
                    <a:pt x="2075431" y="5917"/>
                  </a:lnTo>
                  <a:lnTo>
                    <a:pt x="2005696" y="3350"/>
                  </a:lnTo>
                  <a:lnTo>
                    <a:pt x="1935132" y="1498"/>
                  </a:lnTo>
                  <a:lnTo>
                    <a:pt x="1863792" y="376"/>
                  </a:lnTo>
                  <a:lnTo>
                    <a:pt x="1791729" y="0"/>
                  </a:lnTo>
                  <a:close/>
                </a:path>
              </a:pathLst>
            </a:custGeom>
            <a:solidFill>
              <a:srgbClr val="BDD7E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2981410" y="3306571"/>
            <a:ext cx="4726940" cy="1460500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503555" marR="5080" indent="611505">
              <a:lnSpc>
                <a:spcPts val="2090"/>
              </a:lnSpc>
              <a:spcBef>
                <a:spcPts val="225"/>
              </a:spcBef>
            </a:pPr>
            <a:r>
              <a:rPr sz="1800" spc="-5" dirty="0">
                <a:latin typeface="Calibri"/>
                <a:cs typeface="Calibri"/>
              </a:rPr>
              <a:t>Постановление Правительства  </a:t>
            </a:r>
            <a:r>
              <a:rPr sz="1800" spc="-10" dirty="0">
                <a:latin typeface="Calibri"/>
                <a:cs typeface="Calibri"/>
              </a:rPr>
              <a:t>Российской Федерации от </a:t>
            </a:r>
            <a:r>
              <a:rPr sz="1800" spc="-5" dirty="0">
                <a:latin typeface="Calibri"/>
                <a:cs typeface="Calibri"/>
              </a:rPr>
              <a:t>20.02.2006 </a:t>
            </a:r>
            <a:r>
              <a:rPr sz="1800" dirty="0">
                <a:latin typeface="Calibri"/>
                <a:cs typeface="Calibri"/>
              </a:rPr>
              <a:t>№</a:t>
            </a:r>
            <a:r>
              <a:rPr sz="1800" spc="7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95</a:t>
            </a:r>
            <a:endParaRPr sz="1800">
              <a:latin typeface="Calibri"/>
              <a:cs typeface="Calibri"/>
            </a:endParaRPr>
          </a:p>
          <a:p>
            <a:pPr marL="1996439" marR="179070" indent="-1320165">
              <a:lnSpc>
                <a:spcPts val="2210"/>
              </a:lnSpc>
              <a:spcBef>
                <a:spcPts val="20"/>
              </a:spcBef>
            </a:pPr>
            <a:r>
              <a:rPr sz="1800" dirty="0">
                <a:latin typeface="Calibri"/>
                <a:cs typeface="Calibri"/>
              </a:rPr>
              <a:t>«О </a:t>
            </a:r>
            <a:r>
              <a:rPr sz="1800" spc="-5" dirty="0">
                <a:latin typeface="Calibri"/>
                <a:cs typeface="Calibri"/>
              </a:rPr>
              <a:t>порядке </a:t>
            </a:r>
            <a:r>
              <a:rPr sz="1800" dirty="0">
                <a:latin typeface="Calibri"/>
                <a:cs typeface="Calibri"/>
              </a:rPr>
              <a:t>и </a:t>
            </a:r>
            <a:r>
              <a:rPr sz="1800" spc="-5" dirty="0">
                <a:latin typeface="Calibri"/>
                <a:cs typeface="Calibri"/>
              </a:rPr>
              <a:t>условиях признания лица  инвалидом»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869"/>
              </a:spcBef>
            </a:pPr>
            <a:r>
              <a:rPr sz="1400" spc="-5" dirty="0">
                <a:latin typeface="Calibri"/>
                <a:cs typeface="Calibri"/>
              </a:rPr>
              <a:t>Форма направления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66411" y="4741164"/>
            <a:ext cx="180467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на</a:t>
            </a:r>
            <a:r>
              <a:rPr sz="1400" spc="-4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медико-социальную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802721" y="4957572"/>
            <a:ext cx="1931035" cy="4552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432434" marR="5080" indent="-420370">
              <a:lnSpc>
                <a:spcPct val="101400"/>
              </a:lnSpc>
              <a:spcBef>
                <a:spcPts val="75"/>
              </a:spcBef>
            </a:pPr>
            <a:r>
              <a:rPr sz="1400" spc="-5" dirty="0">
                <a:latin typeface="Calibri"/>
                <a:cs typeface="Calibri"/>
              </a:rPr>
              <a:t>экспертизу</a:t>
            </a:r>
            <a:r>
              <a:rPr sz="1400" spc="-6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медицинской  организацией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882220" y="4487489"/>
            <a:ext cx="3097530" cy="949960"/>
          </a:xfrm>
          <a:custGeom>
            <a:avLst/>
            <a:gdLst/>
            <a:ahLst/>
            <a:cxnLst/>
            <a:rect l="l" t="t" r="r" b="b"/>
            <a:pathLst>
              <a:path w="3097529" h="949960">
                <a:moveTo>
                  <a:pt x="1548511" y="0"/>
                </a:moveTo>
                <a:lnTo>
                  <a:pt x="1477628" y="488"/>
                </a:lnTo>
                <a:lnTo>
                  <a:pt x="1407564" y="1940"/>
                </a:lnTo>
                <a:lnTo>
                  <a:pt x="1338387" y="4333"/>
                </a:lnTo>
                <a:lnTo>
                  <a:pt x="1270164" y="7648"/>
                </a:lnTo>
                <a:lnTo>
                  <a:pt x="1202964" y="11863"/>
                </a:lnTo>
                <a:lnTo>
                  <a:pt x="1136855" y="16958"/>
                </a:lnTo>
                <a:lnTo>
                  <a:pt x="1071906" y="22911"/>
                </a:lnTo>
                <a:lnTo>
                  <a:pt x="1008185" y="29701"/>
                </a:lnTo>
                <a:lnTo>
                  <a:pt x="945760" y="37307"/>
                </a:lnTo>
                <a:lnTo>
                  <a:pt x="884700" y="45709"/>
                </a:lnTo>
                <a:lnTo>
                  <a:pt x="825073" y="54886"/>
                </a:lnTo>
                <a:lnTo>
                  <a:pt x="766947" y="64816"/>
                </a:lnTo>
                <a:lnTo>
                  <a:pt x="710391" y="75479"/>
                </a:lnTo>
                <a:lnTo>
                  <a:pt x="655473" y="86853"/>
                </a:lnTo>
                <a:lnTo>
                  <a:pt x="602261" y="98918"/>
                </a:lnTo>
                <a:lnTo>
                  <a:pt x="550824" y="111653"/>
                </a:lnTo>
                <a:lnTo>
                  <a:pt x="501230" y="125037"/>
                </a:lnTo>
                <a:lnTo>
                  <a:pt x="453548" y="139048"/>
                </a:lnTo>
                <a:lnTo>
                  <a:pt x="407845" y="153667"/>
                </a:lnTo>
                <a:lnTo>
                  <a:pt x="364190" y="168872"/>
                </a:lnTo>
                <a:lnTo>
                  <a:pt x="322651" y="184641"/>
                </a:lnTo>
                <a:lnTo>
                  <a:pt x="283297" y="200955"/>
                </a:lnTo>
                <a:lnTo>
                  <a:pt x="246196" y="217792"/>
                </a:lnTo>
                <a:lnTo>
                  <a:pt x="211417" y="235130"/>
                </a:lnTo>
                <a:lnTo>
                  <a:pt x="149095" y="271231"/>
                </a:lnTo>
                <a:lnTo>
                  <a:pt x="96878" y="309089"/>
                </a:lnTo>
                <a:lnTo>
                  <a:pt x="55314" y="348537"/>
                </a:lnTo>
                <a:lnTo>
                  <a:pt x="24948" y="389407"/>
                </a:lnTo>
                <a:lnTo>
                  <a:pt x="6328" y="431531"/>
                </a:lnTo>
                <a:lnTo>
                  <a:pt x="0" y="474742"/>
                </a:lnTo>
                <a:lnTo>
                  <a:pt x="1593" y="496473"/>
                </a:lnTo>
                <a:lnTo>
                  <a:pt x="14136" y="539162"/>
                </a:lnTo>
                <a:lnTo>
                  <a:pt x="38697" y="580680"/>
                </a:lnTo>
                <a:lnTo>
                  <a:pt x="74730" y="620859"/>
                </a:lnTo>
                <a:lnTo>
                  <a:pt x="121689" y="659533"/>
                </a:lnTo>
                <a:lnTo>
                  <a:pt x="179027" y="696533"/>
                </a:lnTo>
                <a:lnTo>
                  <a:pt x="246196" y="731692"/>
                </a:lnTo>
                <a:lnTo>
                  <a:pt x="283297" y="748529"/>
                </a:lnTo>
                <a:lnTo>
                  <a:pt x="322651" y="764843"/>
                </a:lnTo>
                <a:lnTo>
                  <a:pt x="364190" y="780612"/>
                </a:lnTo>
                <a:lnTo>
                  <a:pt x="407845" y="795817"/>
                </a:lnTo>
                <a:lnTo>
                  <a:pt x="453548" y="810436"/>
                </a:lnTo>
                <a:lnTo>
                  <a:pt x="501230" y="824447"/>
                </a:lnTo>
                <a:lnTo>
                  <a:pt x="550824" y="837831"/>
                </a:lnTo>
                <a:lnTo>
                  <a:pt x="602261" y="850566"/>
                </a:lnTo>
                <a:lnTo>
                  <a:pt x="655473" y="862631"/>
                </a:lnTo>
                <a:lnTo>
                  <a:pt x="710391" y="874005"/>
                </a:lnTo>
                <a:lnTo>
                  <a:pt x="766947" y="884668"/>
                </a:lnTo>
                <a:lnTo>
                  <a:pt x="825073" y="894598"/>
                </a:lnTo>
                <a:lnTo>
                  <a:pt x="884700" y="903775"/>
                </a:lnTo>
                <a:lnTo>
                  <a:pt x="945760" y="912177"/>
                </a:lnTo>
                <a:lnTo>
                  <a:pt x="1008185" y="919783"/>
                </a:lnTo>
                <a:lnTo>
                  <a:pt x="1071906" y="926574"/>
                </a:lnTo>
                <a:lnTo>
                  <a:pt x="1136855" y="932526"/>
                </a:lnTo>
                <a:lnTo>
                  <a:pt x="1202964" y="937621"/>
                </a:lnTo>
                <a:lnTo>
                  <a:pt x="1270164" y="941836"/>
                </a:lnTo>
                <a:lnTo>
                  <a:pt x="1338387" y="945151"/>
                </a:lnTo>
                <a:lnTo>
                  <a:pt x="1407564" y="947544"/>
                </a:lnTo>
                <a:lnTo>
                  <a:pt x="1477628" y="948996"/>
                </a:lnTo>
                <a:lnTo>
                  <a:pt x="1548511" y="949485"/>
                </a:lnTo>
                <a:lnTo>
                  <a:pt x="1619392" y="948996"/>
                </a:lnTo>
                <a:lnTo>
                  <a:pt x="1689456" y="947544"/>
                </a:lnTo>
                <a:lnTo>
                  <a:pt x="1758634" y="945151"/>
                </a:lnTo>
                <a:lnTo>
                  <a:pt x="1826857" y="941836"/>
                </a:lnTo>
                <a:lnTo>
                  <a:pt x="1894057" y="937621"/>
                </a:lnTo>
                <a:lnTo>
                  <a:pt x="1960166" y="932526"/>
                </a:lnTo>
                <a:lnTo>
                  <a:pt x="2025115" y="926574"/>
                </a:lnTo>
                <a:lnTo>
                  <a:pt x="2088836" y="919783"/>
                </a:lnTo>
                <a:lnTo>
                  <a:pt x="2151260" y="912177"/>
                </a:lnTo>
                <a:lnTo>
                  <a:pt x="2212320" y="903775"/>
                </a:lnTo>
                <a:lnTo>
                  <a:pt x="2271947" y="894598"/>
                </a:lnTo>
                <a:lnTo>
                  <a:pt x="2330073" y="884668"/>
                </a:lnTo>
                <a:lnTo>
                  <a:pt x="2386629" y="874005"/>
                </a:lnTo>
                <a:lnTo>
                  <a:pt x="2441547" y="862631"/>
                </a:lnTo>
                <a:lnTo>
                  <a:pt x="2494759" y="850566"/>
                </a:lnTo>
                <a:lnTo>
                  <a:pt x="2546195" y="837831"/>
                </a:lnTo>
                <a:lnTo>
                  <a:pt x="2595789" y="824447"/>
                </a:lnTo>
                <a:lnTo>
                  <a:pt x="2643472" y="810436"/>
                </a:lnTo>
                <a:lnTo>
                  <a:pt x="2689175" y="795817"/>
                </a:lnTo>
                <a:lnTo>
                  <a:pt x="2732830" y="780612"/>
                </a:lnTo>
                <a:lnTo>
                  <a:pt x="2774369" y="764843"/>
                </a:lnTo>
                <a:lnTo>
                  <a:pt x="2813723" y="748529"/>
                </a:lnTo>
                <a:lnTo>
                  <a:pt x="2850824" y="731692"/>
                </a:lnTo>
                <a:lnTo>
                  <a:pt x="2885603" y="714354"/>
                </a:lnTo>
                <a:lnTo>
                  <a:pt x="2947925" y="678253"/>
                </a:lnTo>
                <a:lnTo>
                  <a:pt x="3000142" y="640395"/>
                </a:lnTo>
                <a:lnTo>
                  <a:pt x="3041706" y="600947"/>
                </a:lnTo>
                <a:lnTo>
                  <a:pt x="3072072" y="560078"/>
                </a:lnTo>
                <a:lnTo>
                  <a:pt x="3090692" y="517953"/>
                </a:lnTo>
                <a:lnTo>
                  <a:pt x="3097020" y="474742"/>
                </a:lnTo>
                <a:lnTo>
                  <a:pt x="3095427" y="453011"/>
                </a:lnTo>
                <a:lnTo>
                  <a:pt x="3082884" y="410322"/>
                </a:lnTo>
                <a:lnTo>
                  <a:pt x="3058323" y="368804"/>
                </a:lnTo>
                <a:lnTo>
                  <a:pt x="3022289" y="328625"/>
                </a:lnTo>
                <a:lnTo>
                  <a:pt x="2975331" y="289951"/>
                </a:lnTo>
                <a:lnTo>
                  <a:pt x="2917993" y="252951"/>
                </a:lnTo>
                <a:lnTo>
                  <a:pt x="2850824" y="217792"/>
                </a:lnTo>
                <a:lnTo>
                  <a:pt x="2813723" y="200955"/>
                </a:lnTo>
                <a:lnTo>
                  <a:pt x="2774369" y="184641"/>
                </a:lnTo>
                <a:lnTo>
                  <a:pt x="2732830" y="168872"/>
                </a:lnTo>
                <a:lnTo>
                  <a:pt x="2689175" y="153667"/>
                </a:lnTo>
                <a:lnTo>
                  <a:pt x="2643472" y="139048"/>
                </a:lnTo>
                <a:lnTo>
                  <a:pt x="2595789" y="125037"/>
                </a:lnTo>
                <a:lnTo>
                  <a:pt x="2546195" y="111653"/>
                </a:lnTo>
                <a:lnTo>
                  <a:pt x="2494759" y="98918"/>
                </a:lnTo>
                <a:lnTo>
                  <a:pt x="2441547" y="86853"/>
                </a:lnTo>
                <a:lnTo>
                  <a:pt x="2386629" y="75479"/>
                </a:lnTo>
                <a:lnTo>
                  <a:pt x="2330073" y="64816"/>
                </a:lnTo>
                <a:lnTo>
                  <a:pt x="2271947" y="54886"/>
                </a:lnTo>
                <a:lnTo>
                  <a:pt x="2212320" y="45709"/>
                </a:lnTo>
                <a:lnTo>
                  <a:pt x="2151260" y="37307"/>
                </a:lnTo>
                <a:lnTo>
                  <a:pt x="2088836" y="29701"/>
                </a:lnTo>
                <a:lnTo>
                  <a:pt x="2025115" y="22911"/>
                </a:lnTo>
                <a:lnTo>
                  <a:pt x="1960166" y="16958"/>
                </a:lnTo>
                <a:lnTo>
                  <a:pt x="1894057" y="11863"/>
                </a:lnTo>
                <a:lnTo>
                  <a:pt x="1826857" y="7648"/>
                </a:lnTo>
                <a:lnTo>
                  <a:pt x="1758634" y="4333"/>
                </a:lnTo>
                <a:lnTo>
                  <a:pt x="1689456" y="1940"/>
                </a:lnTo>
                <a:lnTo>
                  <a:pt x="1619392" y="488"/>
                </a:lnTo>
                <a:lnTo>
                  <a:pt x="1548511" y="0"/>
                </a:lnTo>
                <a:close/>
              </a:path>
            </a:pathLst>
          </a:custGeom>
          <a:solidFill>
            <a:srgbClr val="BDD7E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6518330" y="4616196"/>
            <a:ext cx="182435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Перечень</a:t>
            </a:r>
            <a:r>
              <a:rPr sz="1400" spc="-35" dirty="0">
                <a:latin typeface="Calibri"/>
                <a:cs typeface="Calibri"/>
              </a:rPr>
              <a:t> </a:t>
            </a:r>
            <a:r>
              <a:rPr sz="1400" spc="-5" dirty="0">
                <a:latin typeface="Calibri"/>
                <a:cs typeface="Calibri"/>
              </a:rPr>
              <a:t>медицинских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452036" y="4832604"/>
            <a:ext cx="1958339" cy="455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Calibri"/>
                <a:cs typeface="Calibri"/>
              </a:rPr>
              <a:t>обследований</a:t>
            </a:r>
            <a:endParaRPr sz="14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400" spc="-5" dirty="0">
                <a:latin typeface="Calibri"/>
                <a:cs typeface="Calibri"/>
              </a:rPr>
              <a:t>при направлении </a:t>
            </a:r>
            <a:r>
              <a:rPr sz="1400" dirty="0">
                <a:latin typeface="Calibri"/>
                <a:cs typeface="Calibri"/>
              </a:rPr>
              <a:t>на</a:t>
            </a:r>
            <a:r>
              <a:rPr sz="1400" spc="-4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МСЭ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3046412" y="0"/>
            <a:ext cx="9149080" cy="767080"/>
            <a:chOff x="3046412" y="0"/>
            <a:chExt cx="9149080" cy="767080"/>
          </a:xfrm>
        </p:grpSpPr>
        <p:sp>
          <p:nvSpPr>
            <p:cNvPr id="28" name="object 28"/>
            <p:cNvSpPr/>
            <p:nvPr/>
          </p:nvSpPr>
          <p:spPr>
            <a:xfrm>
              <a:off x="3046412" y="760412"/>
              <a:ext cx="2665730" cy="0"/>
            </a:xfrm>
            <a:custGeom>
              <a:avLst/>
              <a:gdLst/>
              <a:ahLst/>
              <a:cxnLst/>
              <a:rect l="l" t="t" r="r" b="b"/>
              <a:pathLst>
                <a:path w="2665729">
                  <a:moveTo>
                    <a:pt x="0" y="0"/>
                  </a:moveTo>
                  <a:lnTo>
                    <a:pt x="2665413" y="1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165124" y="741362"/>
              <a:ext cx="6416040" cy="635"/>
            </a:xfrm>
            <a:custGeom>
              <a:avLst/>
              <a:gdLst/>
              <a:ahLst/>
              <a:cxnLst/>
              <a:rect l="l" t="t" r="r" b="b"/>
              <a:pathLst>
                <a:path w="6416040" h="634">
                  <a:moveTo>
                    <a:pt x="0" y="42"/>
                  </a:moveTo>
                  <a:lnTo>
                    <a:pt x="6415689" y="0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11580812" y="741362"/>
              <a:ext cx="611505" cy="0"/>
            </a:xfrm>
            <a:custGeom>
              <a:avLst/>
              <a:gdLst/>
              <a:ahLst/>
              <a:cxnLst/>
              <a:rect l="l" t="t" r="r" b="b"/>
              <a:pathLst>
                <a:path w="611504">
                  <a:moveTo>
                    <a:pt x="0" y="0"/>
                  </a:moveTo>
                  <a:lnTo>
                    <a:pt x="611187" y="1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132172" y="0"/>
              <a:ext cx="7059930" cy="692785"/>
            </a:xfrm>
            <a:custGeom>
              <a:avLst/>
              <a:gdLst/>
              <a:ahLst/>
              <a:cxnLst/>
              <a:rect l="l" t="t" r="r" b="b"/>
              <a:pathLst>
                <a:path w="7059930" h="692785">
                  <a:moveTo>
                    <a:pt x="0" y="115448"/>
                  </a:moveTo>
                  <a:lnTo>
                    <a:pt x="9072" y="70510"/>
                  </a:lnTo>
                  <a:lnTo>
                    <a:pt x="33813" y="33813"/>
                  </a:lnTo>
                  <a:lnTo>
                    <a:pt x="70510" y="9072"/>
                  </a:lnTo>
                  <a:lnTo>
                    <a:pt x="115447" y="0"/>
                  </a:lnTo>
                  <a:lnTo>
                    <a:pt x="6944379" y="0"/>
                  </a:lnTo>
                  <a:lnTo>
                    <a:pt x="6989316" y="9072"/>
                  </a:lnTo>
                  <a:lnTo>
                    <a:pt x="7026013" y="33813"/>
                  </a:lnTo>
                  <a:lnTo>
                    <a:pt x="7050754" y="70510"/>
                  </a:lnTo>
                  <a:lnTo>
                    <a:pt x="7059827" y="115448"/>
                  </a:lnTo>
                  <a:lnTo>
                    <a:pt x="7059827" y="577247"/>
                  </a:lnTo>
                  <a:lnTo>
                    <a:pt x="7050754" y="622185"/>
                  </a:lnTo>
                  <a:lnTo>
                    <a:pt x="7026013" y="658882"/>
                  </a:lnTo>
                  <a:lnTo>
                    <a:pt x="6989316" y="683623"/>
                  </a:lnTo>
                  <a:lnTo>
                    <a:pt x="6944379" y="692696"/>
                  </a:lnTo>
                  <a:lnTo>
                    <a:pt x="115447" y="692696"/>
                  </a:lnTo>
                  <a:lnTo>
                    <a:pt x="70510" y="683623"/>
                  </a:lnTo>
                  <a:lnTo>
                    <a:pt x="33813" y="658882"/>
                  </a:lnTo>
                  <a:lnTo>
                    <a:pt x="9072" y="622185"/>
                  </a:lnTo>
                  <a:lnTo>
                    <a:pt x="0" y="577247"/>
                  </a:lnTo>
                  <a:lnTo>
                    <a:pt x="0" y="115448"/>
                  </a:lnTo>
                  <a:close/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>
            <a:spLocks noGrp="1"/>
          </p:cNvSpPr>
          <p:nvPr>
            <p:ph type="title"/>
          </p:nvPr>
        </p:nvSpPr>
        <p:spPr>
          <a:xfrm>
            <a:off x="6356241" y="197611"/>
            <a:ext cx="46120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НОРМАТИВНО-ПРАВОВОЕ</a:t>
            </a:r>
            <a:r>
              <a:rPr spc="-30" dirty="0"/>
              <a:t> </a:t>
            </a:r>
            <a:r>
              <a:rPr spc="-5" dirty="0"/>
              <a:t>РЕГУЛИРОВАНИЕ</a:t>
            </a:r>
          </a:p>
        </p:txBody>
      </p:sp>
      <p:sp>
        <p:nvSpPr>
          <p:cNvPr id="33" name="object 33"/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04671" y="1430693"/>
            <a:ext cx="6369685" cy="994410"/>
          </a:xfrm>
          <a:custGeom>
            <a:avLst/>
            <a:gdLst/>
            <a:ahLst/>
            <a:cxnLst/>
            <a:rect l="l" t="t" r="r" b="b"/>
            <a:pathLst>
              <a:path w="6369684" h="994410">
                <a:moveTo>
                  <a:pt x="6369507" y="0"/>
                </a:moveTo>
                <a:lnTo>
                  <a:pt x="0" y="0"/>
                </a:lnTo>
                <a:lnTo>
                  <a:pt x="0" y="994278"/>
                </a:lnTo>
                <a:lnTo>
                  <a:pt x="6369507" y="994278"/>
                </a:lnTo>
                <a:lnTo>
                  <a:pt x="6369507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68450" y="1712467"/>
            <a:ext cx="5441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/>
              <a:t>Три этапа медицинской</a:t>
            </a:r>
            <a:r>
              <a:rPr sz="2400" spc="-10" dirty="0"/>
              <a:t> </a:t>
            </a:r>
            <a:r>
              <a:rPr sz="2400" spc="-5" dirty="0"/>
              <a:t>реабилитации</a:t>
            </a:r>
            <a:endParaRPr sz="2400"/>
          </a:p>
        </p:txBody>
      </p:sp>
      <p:grpSp>
        <p:nvGrpSpPr>
          <p:cNvPr id="4" name="object 4"/>
          <p:cNvGrpSpPr/>
          <p:nvPr/>
        </p:nvGrpSpPr>
        <p:grpSpPr>
          <a:xfrm>
            <a:off x="1752121" y="2249595"/>
            <a:ext cx="5810250" cy="3263900"/>
            <a:chOff x="1752121" y="2249595"/>
            <a:chExt cx="5810250" cy="3263900"/>
          </a:xfrm>
        </p:grpSpPr>
        <p:sp>
          <p:nvSpPr>
            <p:cNvPr id="5" name="object 5"/>
            <p:cNvSpPr/>
            <p:nvPr/>
          </p:nvSpPr>
          <p:spPr>
            <a:xfrm>
              <a:off x="2216970" y="2249595"/>
              <a:ext cx="5345430" cy="3263900"/>
            </a:xfrm>
            <a:custGeom>
              <a:avLst/>
              <a:gdLst/>
              <a:ahLst/>
              <a:cxnLst/>
              <a:rect l="l" t="t" r="r" b="b"/>
              <a:pathLst>
                <a:path w="5345430" h="3263900">
                  <a:moveTo>
                    <a:pt x="3712979" y="0"/>
                  </a:moveTo>
                  <a:lnTo>
                    <a:pt x="3712979" y="815962"/>
                  </a:lnTo>
                  <a:lnTo>
                    <a:pt x="0" y="815962"/>
                  </a:lnTo>
                  <a:lnTo>
                    <a:pt x="0" y="2447885"/>
                  </a:lnTo>
                  <a:lnTo>
                    <a:pt x="3712979" y="2447885"/>
                  </a:lnTo>
                  <a:lnTo>
                    <a:pt x="3712979" y="3263847"/>
                  </a:lnTo>
                  <a:lnTo>
                    <a:pt x="5344908" y="1631923"/>
                  </a:lnTo>
                  <a:lnTo>
                    <a:pt x="3712979" y="0"/>
                  </a:lnTo>
                  <a:close/>
                </a:path>
              </a:pathLst>
            </a:custGeom>
            <a:solidFill>
              <a:srgbClr val="D0CEC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752121" y="3228743"/>
              <a:ext cx="2023986" cy="130553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913214" y="3533140"/>
            <a:ext cx="1703070" cy="66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214629">
              <a:lnSpc>
                <a:spcPts val="2400"/>
              </a:lnSpc>
              <a:spcBef>
                <a:spcPts val="380"/>
              </a:spcBef>
            </a:pP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1 </a:t>
            </a:r>
            <a:r>
              <a:rPr sz="2200" spc="-15" dirty="0">
                <a:solidFill>
                  <a:srgbClr val="FFFFFF"/>
                </a:solidFill>
                <a:latin typeface="Tahoma"/>
                <a:cs typeface="Tahoma"/>
              </a:rPr>
              <a:t>этап </a:t>
            </a: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МР  </a:t>
            </a:r>
            <a:r>
              <a:rPr sz="2200" spc="-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2200" spc="-20" dirty="0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sz="2200" spc="-15" dirty="0">
                <a:solidFill>
                  <a:srgbClr val="FFFFFF"/>
                </a:solidFill>
                <a:latin typeface="Tahoma"/>
                <a:cs typeface="Tahoma"/>
              </a:rPr>
              <a:t>РИ</a:t>
            </a: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sz="2200" spc="-15" dirty="0">
                <a:solidFill>
                  <a:srgbClr val="FFFFFF"/>
                </a:solidFill>
                <a:latin typeface="Tahoma"/>
                <a:cs typeface="Tahoma"/>
              </a:rPr>
              <a:t>+</a:t>
            </a: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200" spc="-2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2200" spc="-1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877435" y="3228743"/>
            <a:ext cx="2023987" cy="13055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253634" y="3533140"/>
            <a:ext cx="1273175" cy="66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245745" marR="5080" indent="-233679">
              <a:lnSpc>
                <a:spcPts val="2400"/>
              </a:lnSpc>
              <a:spcBef>
                <a:spcPts val="380"/>
              </a:spcBef>
            </a:pP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2 </a:t>
            </a:r>
            <a:r>
              <a:rPr sz="2200" spc="-15" dirty="0">
                <a:solidFill>
                  <a:srgbClr val="FFFFFF"/>
                </a:solidFill>
                <a:latin typeface="Tahoma"/>
                <a:cs typeface="Tahoma"/>
              </a:rPr>
              <a:t>этап</a:t>
            </a:r>
            <a:r>
              <a:rPr sz="2200" spc="-1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МР  (СМП)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02742" y="3228743"/>
            <a:ext cx="2023987" cy="130553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518641" y="3533140"/>
            <a:ext cx="993775" cy="66548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indent="85725">
              <a:lnSpc>
                <a:spcPts val="2400"/>
              </a:lnSpc>
              <a:spcBef>
                <a:spcPts val="380"/>
              </a:spcBef>
            </a:pP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3 </a:t>
            </a:r>
            <a:r>
              <a:rPr sz="2200" spc="-15" dirty="0">
                <a:solidFill>
                  <a:srgbClr val="FFFFFF"/>
                </a:solidFill>
                <a:latin typeface="Tahoma"/>
                <a:cs typeface="Tahoma"/>
              </a:rPr>
              <a:t>этап  </a:t>
            </a:r>
            <a:r>
              <a:rPr sz="2200" spc="-5" dirty="0">
                <a:solidFill>
                  <a:srgbClr val="FFFFFF"/>
                </a:solidFill>
                <a:latin typeface="Tahoma"/>
                <a:cs typeface="Tahoma"/>
              </a:rPr>
              <a:t>(</a:t>
            </a: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200" spc="-20" dirty="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sz="2200" spc="-10" dirty="0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sz="2200" spc="-15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200" dirty="0">
                <a:solidFill>
                  <a:srgbClr val="FFFFFF"/>
                </a:solidFill>
                <a:latin typeface="Tahoma"/>
                <a:cs typeface="Tahoma"/>
              </a:rPr>
              <a:t>)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8425587" y="3256153"/>
            <a:ext cx="1911350" cy="1265555"/>
            <a:chOff x="8425587" y="3256153"/>
            <a:chExt cx="1911350" cy="1265555"/>
          </a:xfrm>
        </p:grpSpPr>
        <p:sp>
          <p:nvSpPr>
            <p:cNvPr id="13" name="object 13"/>
            <p:cNvSpPr/>
            <p:nvPr/>
          </p:nvSpPr>
          <p:spPr>
            <a:xfrm>
              <a:off x="8431937" y="3262504"/>
              <a:ext cx="1898650" cy="1252855"/>
            </a:xfrm>
            <a:custGeom>
              <a:avLst/>
              <a:gdLst/>
              <a:ahLst/>
              <a:cxnLst/>
              <a:rect l="l" t="t" r="r" b="b"/>
              <a:pathLst>
                <a:path w="1898650" h="1252854">
                  <a:moveTo>
                    <a:pt x="1689826" y="0"/>
                  </a:moveTo>
                  <a:lnTo>
                    <a:pt x="208743" y="0"/>
                  </a:lnTo>
                  <a:lnTo>
                    <a:pt x="160880" y="5513"/>
                  </a:lnTo>
                  <a:lnTo>
                    <a:pt x="116943" y="21216"/>
                  </a:lnTo>
                  <a:lnTo>
                    <a:pt x="78184" y="45858"/>
                  </a:lnTo>
                  <a:lnTo>
                    <a:pt x="45858" y="78185"/>
                  </a:lnTo>
                  <a:lnTo>
                    <a:pt x="21216" y="116943"/>
                  </a:lnTo>
                  <a:lnTo>
                    <a:pt x="5513" y="160880"/>
                  </a:lnTo>
                  <a:lnTo>
                    <a:pt x="0" y="208743"/>
                  </a:lnTo>
                  <a:lnTo>
                    <a:pt x="0" y="1043717"/>
                  </a:lnTo>
                  <a:lnTo>
                    <a:pt x="5513" y="1091580"/>
                  </a:lnTo>
                  <a:lnTo>
                    <a:pt x="21216" y="1135517"/>
                  </a:lnTo>
                  <a:lnTo>
                    <a:pt x="45858" y="1174276"/>
                  </a:lnTo>
                  <a:lnTo>
                    <a:pt x="78184" y="1206602"/>
                  </a:lnTo>
                  <a:lnTo>
                    <a:pt x="116943" y="1231244"/>
                  </a:lnTo>
                  <a:lnTo>
                    <a:pt x="160880" y="1246948"/>
                  </a:lnTo>
                  <a:lnTo>
                    <a:pt x="208743" y="1252461"/>
                  </a:lnTo>
                  <a:lnTo>
                    <a:pt x="1689826" y="1252461"/>
                  </a:lnTo>
                  <a:lnTo>
                    <a:pt x="1737689" y="1246948"/>
                  </a:lnTo>
                  <a:lnTo>
                    <a:pt x="1781627" y="1231244"/>
                  </a:lnTo>
                  <a:lnTo>
                    <a:pt x="1820385" y="1206602"/>
                  </a:lnTo>
                  <a:lnTo>
                    <a:pt x="1852712" y="1174276"/>
                  </a:lnTo>
                  <a:lnTo>
                    <a:pt x="1877354" y="1135517"/>
                  </a:lnTo>
                  <a:lnTo>
                    <a:pt x="1893058" y="1091580"/>
                  </a:lnTo>
                  <a:lnTo>
                    <a:pt x="1898571" y="1043717"/>
                  </a:lnTo>
                  <a:lnTo>
                    <a:pt x="1898571" y="208743"/>
                  </a:lnTo>
                  <a:lnTo>
                    <a:pt x="1893058" y="160880"/>
                  </a:lnTo>
                  <a:lnTo>
                    <a:pt x="1877354" y="116943"/>
                  </a:lnTo>
                  <a:lnTo>
                    <a:pt x="1852712" y="78185"/>
                  </a:lnTo>
                  <a:lnTo>
                    <a:pt x="1820385" y="45858"/>
                  </a:lnTo>
                  <a:lnTo>
                    <a:pt x="1781627" y="21216"/>
                  </a:lnTo>
                  <a:lnTo>
                    <a:pt x="1737689" y="5513"/>
                  </a:lnTo>
                  <a:lnTo>
                    <a:pt x="1689826" y="0"/>
                  </a:lnTo>
                  <a:close/>
                </a:path>
              </a:pathLst>
            </a:custGeom>
            <a:solidFill>
              <a:srgbClr val="F8CBA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8431937" y="3262504"/>
              <a:ext cx="1898650" cy="1252855"/>
            </a:xfrm>
            <a:custGeom>
              <a:avLst/>
              <a:gdLst/>
              <a:ahLst/>
              <a:cxnLst/>
              <a:rect l="l" t="t" r="r" b="b"/>
              <a:pathLst>
                <a:path w="1898650" h="1252854">
                  <a:moveTo>
                    <a:pt x="208743" y="0"/>
                  </a:moveTo>
                  <a:lnTo>
                    <a:pt x="160880" y="5513"/>
                  </a:lnTo>
                  <a:lnTo>
                    <a:pt x="116943" y="21216"/>
                  </a:lnTo>
                  <a:lnTo>
                    <a:pt x="78184" y="45858"/>
                  </a:lnTo>
                  <a:lnTo>
                    <a:pt x="45858" y="78184"/>
                  </a:lnTo>
                  <a:lnTo>
                    <a:pt x="21216" y="116943"/>
                  </a:lnTo>
                  <a:lnTo>
                    <a:pt x="5513" y="160880"/>
                  </a:lnTo>
                  <a:lnTo>
                    <a:pt x="0" y="208743"/>
                  </a:lnTo>
                  <a:lnTo>
                    <a:pt x="0" y="1043717"/>
                  </a:lnTo>
                  <a:lnTo>
                    <a:pt x="5513" y="1091580"/>
                  </a:lnTo>
                  <a:lnTo>
                    <a:pt x="21216" y="1135517"/>
                  </a:lnTo>
                  <a:lnTo>
                    <a:pt x="45858" y="1174275"/>
                  </a:lnTo>
                  <a:lnTo>
                    <a:pt x="78184" y="1206602"/>
                  </a:lnTo>
                  <a:lnTo>
                    <a:pt x="116943" y="1231244"/>
                  </a:lnTo>
                  <a:lnTo>
                    <a:pt x="160880" y="1246947"/>
                  </a:lnTo>
                  <a:lnTo>
                    <a:pt x="208743" y="1252461"/>
                  </a:lnTo>
                  <a:lnTo>
                    <a:pt x="1689827" y="1252461"/>
                  </a:lnTo>
                  <a:lnTo>
                    <a:pt x="1737690" y="1246947"/>
                  </a:lnTo>
                  <a:lnTo>
                    <a:pt x="1781627" y="1231244"/>
                  </a:lnTo>
                  <a:lnTo>
                    <a:pt x="1820385" y="1206602"/>
                  </a:lnTo>
                  <a:lnTo>
                    <a:pt x="1852712" y="1174275"/>
                  </a:lnTo>
                  <a:lnTo>
                    <a:pt x="1877354" y="1135517"/>
                  </a:lnTo>
                  <a:lnTo>
                    <a:pt x="1893057" y="1091580"/>
                  </a:lnTo>
                  <a:lnTo>
                    <a:pt x="1898571" y="1043717"/>
                  </a:lnTo>
                  <a:lnTo>
                    <a:pt x="1898571" y="208743"/>
                  </a:lnTo>
                  <a:lnTo>
                    <a:pt x="1893057" y="160880"/>
                  </a:lnTo>
                  <a:lnTo>
                    <a:pt x="1877354" y="116943"/>
                  </a:lnTo>
                  <a:lnTo>
                    <a:pt x="1852712" y="78184"/>
                  </a:lnTo>
                  <a:lnTo>
                    <a:pt x="1820385" y="45858"/>
                  </a:lnTo>
                  <a:lnTo>
                    <a:pt x="1781627" y="21216"/>
                  </a:lnTo>
                  <a:lnTo>
                    <a:pt x="1737690" y="5513"/>
                  </a:lnTo>
                  <a:lnTo>
                    <a:pt x="1689827" y="0"/>
                  </a:lnTo>
                  <a:lnTo>
                    <a:pt x="208743" y="0"/>
                  </a:lnTo>
                  <a:close/>
                </a:path>
              </a:pathLst>
            </a:custGeom>
            <a:ln w="12701">
              <a:solidFill>
                <a:srgbClr val="2F528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8874811" y="3693667"/>
            <a:ext cx="1013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ahoma"/>
                <a:cs typeface="Tahoma"/>
              </a:rPr>
              <a:t>Санкур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31938" y="1210520"/>
            <a:ext cx="1898650" cy="1435100"/>
          </a:xfrm>
          <a:prstGeom prst="rect">
            <a:avLst/>
          </a:prstGeom>
          <a:solidFill>
            <a:srgbClr val="D0CECE"/>
          </a:solidFill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2000">
              <a:latin typeface="Times New Roman"/>
              <a:cs typeface="Times New Roman"/>
            </a:endParaRPr>
          </a:p>
          <a:p>
            <a:pPr marL="86360" marR="78740" indent="-635" algn="ctr">
              <a:lnSpc>
                <a:spcPct val="90400"/>
              </a:lnSpc>
            </a:pPr>
            <a:r>
              <a:rPr sz="1200" spc="-5" dirty="0">
                <a:latin typeface="Tahoma"/>
                <a:cs typeface="Tahoma"/>
              </a:rPr>
              <a:t>Дополнительная  программа:  Федеральная,  субъектовая,  профессиональная </a:t>
            </a:r>
            <a:r>
              <a:rPr sz="1200" dirty="0">
                <a:latin typeface="Tahoma"/>
                <a:cs typeface="Tahoma"/>
              </a:rPr>
              <a:t>и</a:t>
            </a:r>
            <a:r>
              <a:rPr sz="1200" spc="-8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др.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679448" y="890016"/>
            <a:ext cx="1597152" cy="4419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630053" y="903338"/>
            <a:ext cx="469129" cy="441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50729" y="162478"/>
            <a:ext cx="8794115" cy="653415"/>
          </a:xfrm>
          <a:prstGeom prst="rect">
            <a:avLst/>
          </a:prstGeom>
          <a:ln w="6345">
            <a:solidFill>
              <a:srgbClr val="4472C4"/>
            </a:solidFill>
          </a:ln>
        </p:spPr>
        <p:txBody>
          <a:bodyPr vert="horz" wrap="square" lIns="0" tIns="6985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550"/>
              </a:spcBef>
            </a:pPr>
            <a:r>
              <a:rPr sz="2800" b="1" spc="-55" dirty="0">
                <a:latin typeface="Calibri"/>
                <a:cs typeface="Calibri"/>
              </a:rPr>
              <a:t>Три </a:t>
            </a:r>
            <a:r>
              <a:rPr sz="2800" b="1" spc="-5" dirty="0">
                <a:latin typeface="Calibri"/>
                <a:cs typeface="Calibri"/>
              </a:rPr>
              <a:t>Профиля </a:t>
            </a:r>
            <a:r>
              <a:rPr sz="2800" b="1" spc="-10" dirty="0">
                <a:latin typeface="Calibri"/>
                <a:cs typeface="Calibri"/>
              </a:rPr>
              <a:t>медицинской</a:t>
            </a:r>
            <a:r>
              <a:rPr sz="2800" b="1" spc="75" dirty="0">
                <a:latin typeface="Calibri"/>
                <a:cs typeface="Calibri"/>
              </a:rPr>
              <a:t> </a:t>
            </a:r>
            <a:r>
              <a:rPr sz="2800" b="1" spc="-5" dirty="0">
                <a:latin typeface="Calibri"/>
                <a:cs typeface="Calibri"/>
              </a:rPr>
              <a:t>реабилитации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641203" y="2411527"/>
            <a:ext cx="9036685" cy="3882390"/>
            <a:chOff x="1641203" y="2411527"/>
            <a:chExt cx="9036685" cy="3882390"/>
          </a:xfrm>
        </p:grpSpPr>
        <p:sp>
          <p:nvSpPr>
            <p:cNvPr id="4" name="object 4"/>
            <p:cNvSpPr/>
            <p:nvPr/>
          </p:nvSpPr>
          <p:spPr>
            <a:xfrm>
              <a:off x="6669024" y="3081527"/>
              <a:ext cx="4002024" cy="320344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6457703" y="3076954"/>
              <a:ext cx="4215130" cy="3211830"/>
            </a:xfrm>
            <a:custGeom>
              <a:avLst/>
              <a:gdLst/>
              <a:ahLst/>
              <a:cxnLst/>
              <a:rect l="l" t="t" r="r" b="b"/>
              <a:pathLst>
                <a:path w="4215130" h="3211829">
                  <a:moveTo>
                    <a:pt x="0" y="0"/>
                  </a:moveTo>
                  <a:lnTo>
                    <a:pt x="4215064" y="0"/>
                  </a:lnTo>
                  <a:lnTo>
                    <a:pt x="4215064" y="3211718"/>
                  </a:lnTo>
                  <a:lnTo>
                    <a:pt x="0" y="3211718"/>
                  </a:lnTo>
                  <a:lnTo>
                    <a:pt x="0" y="0"/>
                  </a:lnTo>
                  <a:close/>
                </a:path>
              </a:pathLst>
            </a:custGeom>
            <a:ln w="95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032504" y="3081527"/>
              <a:ext cx="4273296" cy="320344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4028964" y="3076954"/>
              <a:ext cx="4279265" cy="3211830"/>
            </a:xfrm>
            <a:custGeom>
              <a:avLst/>
              <a:gdLst/>
              <a:ahLst/>
              <a:cxnLst/>
              <a:rect l="l" t="t" r="r" b="b"/>
              <a:pathLst>
                <a:path w="4279265" h="3211829">
                  <a:moveTo>
                    <a:pt x="0" y="0"/>
                  </a:moveTo>
                  <a:lnTo>
                    <a:pt x="4279111" y="0"/>
                  </a:lnTo>
                  <a:lnTo>
                    <a:pt x="4279111" y="3211718"/>
                  </a:lnTo>
                  <a:lnTo>
                    <a:pt x="0" y="3211718"/>
                  </a:lnTo>
                  <a:lnTo>
                    <a:pt x="0" y="0"/>
                  </a:lnTo>
                  <a:close/>
                </a:path>
              </a:pathLst>
            </a:custGeom>
            <a:ln w="95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48968" y="3069335"/>
              <a:ext cx="4288535" cy="32156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645965" y="3066187"/>
              <a:ext cx="4293870" cy="3222625"/>
            </a:xfrm>
            <a:custGeom>
              <a:avLst/>
              <a:gdLst/>
              <a:ahLst/>
              <a:cxnLst/>
              <a:rect l="l" t="t" r="r" b="b"/>
              <a:pathLst>
                <a:path w="4293870" h="3222625">
                  <a:moveTo>
                    <a:pt x="0" y="0"/>
                  </a:moveTo>
                  <a:lnTo>
                    <a:pt x="4293463" y="0"/>
                  </a:lnTo>
                  <a:lnTo>
                    <a:pt x="4293463" y="3222477"/>
                  </a:lnTo>
                  <a:lnTo>
                    <a:pt x="0" y="3222477"/>
                  </a:lnTo>
                  <a:lnTo>
                    <a:pt x="0" y="0"/>
                  </a:lnTo>
                  <a:close/>
                </a:path>
              </a:pathLst>
            </a:custGeom>
            <a:ln w="952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934664" y="2414703"/>
              <a:ext cx="2368655" cy="83103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934664" y="2414702"/>
              <a:ext cx="2369185" cy="831215"/>
            </a:xfrm>
            <a:custGeom>
              <a:avLst/>
              <a:gdLst/>
              <a:ahLst/>
              <a:cxnLst/>
              <a:rect l="l" t="t" r="r" b="b"/>
              <a:pathLst>
                <a:path w="2369184" h="831214">
                  <a:moveTo>
                    <a:pt x="138506" y="0"/>
                  </a:moveTo>
                  <a:lnTo>
                    <a:pt x="94727" y="7061"/>
                  </a:lnTo>
                  <a:lnTo>
                    <a:pt x="56706" y="26723"/>
                  </a:lnTo>
                  <a:lnTo>
                    <a:pt x="26723" y="56706"/>
                  </a:lnTo>
                  <a:lnTo>
                    <a:pt x="7061" y="94727"/>
                  </a:lnTo>
                  <a:lnTo>
                    <a:pt x="0" y="138506"/>
                  </a:lnTo>
                  <a:lnTo>
                    <a:pt x="0" y="692531"/>
                  </a:lnTo>
                  <a:lnTo>
                    <a:pt x="7061" y="736309"/>
                  </a:lnTo>
                  <a:lnTo>
                    <a:pt x="26723" y="774330"/>
                  </a:lnTo>
                  <a:lnTo>
                    <a:pt x="56706" y="804313"/>
                  </a:lnTo>
                  <a:lnTo>
                    <a:pt x="94727" y="823975"/>
                  </a:lnTo>
                  <a:lnTo>
                    <a:pt x="138506" y="831037"/>
                  </a:lnTo>
                  <a:lnTo>
                    <a:pt x="2230150" y="831037"/>
                  </a:lnTo>
                  <a:lnTo>
                    <a:pt x="2273928" y="823975"/>
                  </a:lnTo>
                  <a:lnTo>
                    <a:pt x="2311949" y="804313"/>
                  </a:lnTo>
                  <a:lnTo>
                    <a:pt x="2341932" y="774330"/>
                  </a:lnTo>
                  <a:lnTo>
                    <a:pt x="2361594" y="736309"/>
                  </a:lnTo>
                  <a:lnTo>
                    <a:pt x="2368656" y="692531"/>
                  </a:lnTo>
                  <a:lnTo>
                    <a:pt x="2368656" y="138506"/>
                  </a:lnTo>
                  <a:lnTo>
                    <a:pt x="2361594" y="94727"/>
                  </a:lnTo>
                  <a:lnTo>
                    <a:pt x="2341932" y="56706"/>
                  </a:lnTo>
                  <a:lnTo>
                    <a:pt x="2311949" y="26723"/>
                  </a:lnTo>
                  <a:lnTo>
                    <a:pt x="2273928" y="7061"/>
                  </a:lnTo>
                  <a:lnTo>
                    <a:pt x="2230150" y="0"/>
                  </a:lnTo>
                  <a:lnTo>
                    <a:pt x="138506" y="0"/>
                  </a:lnTo>
                  <a:close/>
                </a:path>
              </a:pathLst>
            </a:custGeom>
            <a:ln w="634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6061716" y="2377440"/>
            <a:ext cx="2115185" cy="54356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70"/>
              </a:spcBef>
            </a:pPr>
            <a:r>
              <a:rPr sz="1100" spc="-5" dirty="0">
                <a:latin typeface="Calibri"/>
                <a:cs typeface="Calibri"/>
              </a:rPr>
              <a:t>МКФ</a:t>
            </a:r>
            <a:endParaRPr sz="1100">
              <a:latin typeface="Calibri"/>
              <a:cs typeface="Calibri"/>
            </a:endParaRPr>
          </a:p>
          <a:p>
            <a:pPr marL="12700" marR="5080" algn="ctr">
              <a:lnSpc>
                <a:spcPts val="1300"/>
              </a:lnSpc>
              <a:spcBef>
                <a:spcPts val="130"/>
              </a:spcBef>
            </a:pPr>
            <a:r>
              <a:rPr sz="1100" spc="-5" dirty="0">
                <a:latin typeface="Calibri"/>
                <a:cs typeface="Calibri"/>
              </a:rPr>
              <a:t>Нарушения </a:t>
            </a:r>
            <a:r>
              <a:rPr sz="1100" dirty="0">
                <a:latin typeface="Calibri"/>
                <a:cs typeface="Calibri"/>
              </a:rPr>
              <a:t>функции, </a:t>
            </a:r>
            <a:r>
              <a:rPr sz="1100" spc="-5" dirty="0">
                <a:latin typeface="Calibri"/>
                <a:cs typeface="Calibri"/>
              </a:rPr>
              <a:t>структуры,  ограничение активности </a:t>
            </a:r>
            <a:r>
              <a:rPr sz="1100" dirty="0">
                <a:latin typeface="Calibri"/>
                <a:cs typeface="Calibri"/>
              </a:rPr>
              <a:t>и</a:t>
            </a:r>
            <a:r>
              <a:rPr sz="1100" spc="-20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участия,</a:t>
            </a:r>
            <a:endParaRPr sz="11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647503" y="2892552"/>
            <a:ext cx="942975" cy="193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latin typeface="Calibri"/>
                <a:cs typeface="Calibri"/>
              </a:rPr>
              <a:t>факторы</a:t>
            </a:r>
            <a:r>
              <a:rPr sz="1100" spc="-4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среды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5928313" y="1028525"/>
            <a:ext cx="2381885" cy="1231265"/>
            <a:chOff x="5928313" y="1028525"/>
            <a:chExt cx="2381885" cy="1231265"/>
          </a:xfrm>
        </p:grpSpPr>
        <p:sp>
          <p:nvSpPr>
            <p:cNvPr id="15" name="object 15"/>
            <p:cNvSpPr/>
            <p:nvPr/>
          </p:nvSpPr>
          <p:spPr>
            <a:xfrm>
              <a:off x="5934664" y="1034875"/>
              <a:ext cx="2369185" cy="1218565"/>
            </a:xfrm>
            <a:custGeom>
              <a:avLst/>
              <a:gdLst/>
              <a:ahLst/>
              <a:cxnLst/>
              <a:rect l="l" t="t" r="r" b="b"/>
              <a:pathLst>
                <a:path w="2369184" h="1218564">
                  <a:moveTo>
                    <a:pt x="2165661" y="0"/>
                  </a:moveTo>
                  <a:lnTo>
                    <a:pt x="202992" y="0"/>
                  </a:lnTo>
                  <a:lnTo>
                    <a:pt x="156448" y="5361"/>
                  </a:lnTo>
                  <a:lnTo>
                    <a:pt x="113721" y="20632"/>
                  </a:lnTo>
                  <a:lnTo>
                    <a:pt x="76030" y="44595"/>
                  </a:lnTo>
                  <a:lnTo>
                    <a:pt x="44595" y="76031"/>
                  </a:lnTo>
                  <a:lnTo>
                    <a:pt x="20632" y="113722"/>
                  </a:lnTo>
                  <a:lnTo>
                    <a:pt x="5361" y="156449"/>
                  </a:lnTo>
                  <a:lnTo>
                    <a:pt x="0" y="202994"/>
                  </a:lnTo>
                  <a:lnTo>
                    <a:pt x="0" y="1014967"/>
                  </a:lnTo>
                  <a:lnTo>
                    <a:pt x="5361" y="1061512"/>
                  </a:lnTo>
                  <a:lnTo>
                    <a:pt x="20632" y="1104238"/>
                  </a:lnTo>
                  <a:lnTo>
                    <a:pt x="44595" y="1141929"/>
                  </a:lnTo>
                  <a:lnTo>
                    <a:pt x="76030" y="1173365"/>
                  </a:lnTo>
                  <a:lnTo>
                    <a:pt x="113721" y="1197328"/>
                  </a:lnTo>
                  <a:lnTo>
                    <a:pt x="156448" y="1212599"/>
                  </a:lnTo>
                  <a:lnTo>
                    <a:pt x="202992" y="1217960"/>
                  </a:lnTo>
                  <a:lnTo>
                    <a:pt x="2165662" y="1217960"/>
                  </a:lnTo>
                  <a:lnTo>
                    <a:pt x="2212207" y="1212599"/>
                  </a:lnTo>
                  <a:lnTo>
                    <a:pt x="2254934" y="1197328"/>
                  </a:lnTo>
                  <a:lnTo>
                    <a:pt x="2292624" y="1173365"/>
                  </a:lnTo>
                  <a:lnTo>
                    <a:pt x="2324061" y="1141929"/>
                  </a:lnTo>
                  <a:lnTo>
                    <a:pt x="2348024" y="1104238"/>
                  </a:lnTo>
                  <a:lnTo>
                    <a:pt x="2363295" y="1061512"/>
                  </a:lnTo>
                  <a:lnTo>
                    <a:pt x="2368656" y="1014967"/>
                  </a:lnTo>
                  <a:lnTo>
                    <a:pt x="2368655" y="202994"/>
                  </a:lnTo>
                  <a:lnTo>
                    <a:pt x="2363294" y="156449"/>
                  </a:lnTo>
                  <a:lnTo>
                    <a:pt x="2348022" y="113722"/>
                  </a:lnTo>
                  <a:lnTo>
                    <a:pt x="2324059" y="76031"/>
                  </a:lnTo>
                  <a:lnTo>
                    <a:pt x="2292623" y="44595"/>
                  </a:lnTo>
                  <a:lnTo>
                    <a:pt x="2254932" y="20632"/>
                  </a:lnTo>
                  <a:lnTo>
                    <a:pt x="2212205" y="5361"/>
                  </a:lnTo>
                  <a:lnTo>
                    <a:pt x="2165661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5934664" y="1034875"/>
              <a:ext cx="2369185" cy="1218565"/>
            </a:xfrm>
            <a:custGeom>
              <a:avLst/>
              <a:gdLst/>
              <a:ahLst/>
              <a:cxnLst/>
              <a:rect l="l" t="t" r="r" b="b"/>
              <a:pathLst>
                <a:path w="2369184" h="1218564">
                  <a:moveTo>
                    <a:pt x="202994" y="0"/>
                  </a:moveTo>
                  <a:lnTo>
                    <a:pt x="156449" y="5361"/>
                  </a:lnTo>
                  <a:lnTo>
                    <a:pt x="113722" y="20632"/>
                  </a:lnTo>
                  <a:lnTo>
                    <a:pt x="76031" y="44595"/>
                  </a:lnTo>
                  <a:lnTo>
                    <a:pt x="44595" y="76031"/>
                  </a:lnTo>
                  <a:lnTo>
                    <a:pt x="20632" y="113722"/>
                  </a:lnTo>
                  <a:lnTo>
                    <a:pt x="5361" y="156449"/>
                  </a:lnTo>
                  <a:lnTo>
                    <a:pt x="0" y="202994"/>
                  </a:lnTo>
                  <a:lnTo>
                    <a:pt x="0" y="1014967"/>
                  </a:lnTo>
                  <a:lnTo>
                    <a:pt x="5361" y="1061511"/>
                  </a:lnTo>
                  <a:lnTo>
                    <a:pt x="20632" y="1104238"/>
                  </a:lnTo>
                  <a:lnTo>
                    <a:pt x="44595" y="1141929"/>
                  </a:lnTo>
                  <a:lnTo>
                    <a:pt x="76031" y="1173365"/>
                  </a:lnTo>
                  <a:lnTo>
                    <a:pt x="113722" y="1197328"/>
                  </a:lnTo>
                  <a:lnTo>
                    <a:pt x="156449" y="1212599"/>
                  </a:lnTo>
                  <a:lnTo>
                    <a:pt x="202994" y="1217961"/>
                  </a:lnTo>
                  <a:lnTo>
                    <a:pt x="2165663" y="1217961"/>
                  </a:lnTo>
                  <a:lnTo>
                    <a:pt x="2212207" y="1212599"/>
                  </a:lnTo>
                  <a:lnTo>
                    <a:pt x="2254934" y="1197328"/>
                  </a:lnTo>
                  <a:lnTo>
                    <a:pt x="2292625" y="1173365"/>
                  </a:lnTo>
                  <a:lnTo>
                    <a:pt x="2324061" y="1141929"/>
                  </a:lnTo>
                  <a:lnTo>
                    <a:pt x="2348024" y="1104238"/>
                  </a:lnTo>
                  <a:lnTo>
                    <a:pt x="2363295" y="1061511"/>
                  </a:lnTo>
                  <a:lnTo>
                    <a:pt x="2368657" y="1014967"/>
                  </a:lnTo>
                  <a:lnTo>
                    <a:pt x="2368656" y="202994"/>
                  </a:lnTo>
                  <a:lnTo>
                    <a:pt x="2363294" y="156449"/>
                  </a:lnTo>
                  <a:lnTo>
                    <a:pt x="2348023" y="113722"/>
                  </a:lnTo>
                  <a:lnTo>
                    <a:pt x="2324060" y="76031"/>
                  </a:lnTo>
                  <a:lnTo>
                    <a:pt x="2292624" y="44595"/>
                  </a:lnTo>
                  <a:lnTo>
                    <a:pt x="2254933" y="20632"/>
                  </a:lnTo>
                  <a:lnTo>
                    <a:pt x="2212206" y="5361"/>
                  </a:lnTo>
                  <a:lnTo>
                    <a:pt x="2165662" y="0"/>
                  </a:lnTo>
                  <a:lnTo>
                    <a:pt x="202994" y="0"/>
                  </a:lnTo>
                  <a:close/>
                </a:path>
              </a:pathLst>
            </a:custGeom>
            <a:ln w="12701">
              <a:solidFill>
                <a:srgbClr val="78787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6110928" y="1206500"/>
            <a:ext cx="2016125" cy="845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2135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МКБ</a:t>
            </a:r>
            <a:r>
              <a:rPr sz="1800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800">
              <a:latin typeface="Calibri"/>
              <a:cs typeface="Calibri"/>
            </a:endParaRPr>
          </a:p>
          <a:p>
            <a:pPr marL="12065" marR="5080" algn="ctr">
              <a:lnSpc>
                <a:spcPts val="2180"/>
              </a:lnSpc>
              <a:spcBef>
                <a:spcPts val="3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Заболевания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и 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состояния</a:t>
            </a:r>
            <a:r>
              <a:rPr sz="1800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ОДА+ПНС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1647554" y="2411527"/>
            <a:ext cx="9023985" cy="837565"/>
            <a:chOff x="1647554" y="2411527"/>
            <a:chExt cx="9023985" cy="837565"/>
          </a:xfrm>
        </p:grpSpPr>
        <p:sp>
          <p:nvSpPr>
            <p:cNvPr id="19" name="object 19"/>
            <p:cNvSpPr/>
            <p:nvPr/>
          </p:nvSpPr>
          <p:spPr>
            <a:xfrm>
              <a:off x="8422173" y="2414703"/>
              <a:ext cx="2245827" cy="83103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8422173" y="2414702"/>
              <a:ext cx="2245995" cy="831215"/>
            </a:xfrm>
            <a:custGeom>
              <a:avLst/>
              <a:gdLst/>
              <a:ahLst/>
              <a:cxnLst/>
              <a:rect l="l" t="t" r="r" b="b"/>
              <a:pathLst>
                <a:path w="2245995" h="831214">
                  <a:moveTo>
                    <a:pt x="138506" y="0"/>
                  </a:moveTo>
                  <a:lnTo>
                    <a:pt x="94727" y="7061"/>
                  </a:lnTo>
                  <a:lnTo>
                    <a:pt x="56706" y="26723"/>
                  </a:lnTo>
                  <a:lnTo>
                    <a:pt x="26723" y="56706"/>
                  </a:lnTo>
                  <a:lnTo>
                    <a:pt x="7061" y="94727"/>
                  </a:lnTo>
                  <a:lnTo>
                    <a:pt x="0" y="138506"/>
                  </a:lnTo>
                  <a:lnTo>
                    <a:pt x="0" y="692531"/>
                  </a:lnTo>
                  <a:lnTo>
                    <a:pt x="7061" y="736309"/>
                  </a:lnTo>
                  <a:lnTo>
                    <a:pt x="26723" y="774330"/>
                  </a:lnTo>
                  <a:lnTo>
                    <a:pt x="56706" y="804313"/>
                  </a:lnTo>
                  <a:lnTo>
                    <a:pt x="94727" y="823975"/>
                  </a:lnTo>
                  <a:lnTo>
                    <a:pt x="138506" y="831037"/>
                  </a:lnTo>
                  <a:lnTo>
                    <a:pt x="2107322" y="831037"/>
                  </a:lnTo>
                  <a:lnTo>
                    <a:pt x="2151100" y="823975"/>
                  </a:lnTo>
                  <a:lnTo>
                    <a:pt x="2189121" y="804313"/>
                  </a:lnTo>
                  <a:lnTo>
                    <a:pt x="2219104" y="774330"/>
                  </a:lnTo>
                  <a:lnTo>
                    <a:pt x="2238766" y="736309"/>
                  </a:lnTo>
                  <a:lnTo>
                    <a:pt x="2245828" y="692531"/>
                  </a:lnTo>
                  <a:lnTo>
                    <a:pt x="2245828" y="138506"/>
                  </a:lnTo>
                  <a:lnTo>
                    <a:pt x="2238766" y="94727"/>
                  </a:lnTo>
                  <a:lnTo>
                    <a:pt x="2219104" y="56706"/>
                  </a:lnTo>
                  <a:lnTo>
                    <a:pt x="2189121" y="26723"/>
                  </a:lnTo>
                  <a:lnTo>
                    <a:pt x="2151100" y="7061"/>
                  </a:lnTo>
                  <a:lnTo>
                    <a:pt x="2107322" y="0"/>
                  </a:lnTo>
                  <a:lnTo>
                    <a:pt x="138506" y="0"/>
                  </a:lnTo>
                  <a:close/>
                </a:path>
              </a:pathLst>
            </a:custGeom>
            <a:ln w="634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50729" y="2414703"/>
              <a:ext cx="4137596" cy="83103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50729" y="2414702"/>
              <a:ext cx="4137660" cy="831215"/>
            </a:xfrm>
            <a:custGeom>
              <a:avLst/>
              <a:gdLst/>
              <a:ahLst/>
              <a:cxnLst/>
              <a:rect l="l" t="t" r="r" b="b"/>
              <a:pathLst>
                <a:path w="4137660" h="831214">
                  <a:moveTo>
                    <a:pt x="138506" y="0"/>
                  </a:moveTo>
                  <a:lnTo>
                    <a:pt x="94727" y="7061"/>
                  </a:lnTo>
                  <a:lnTo>
                    <a:pt x="56706" y="26723"/>
                  </a:lnTo>
                  <a:lnTo>
                    <a:pt x="26723" y="56706"/>
                  </a:lnTo>
                  <a:lnTo>
                    <a:pt x="7061" y="94727"/>
                  </a:lnTo>
                  <a:lnTo>
                    <a:pt x="0" y="138506"/>
                  </a:lnTo>
                  <a:lnTo>
                    <a:pt x="0" y="692531"/>
                  </a:lnTo>
                  <a:lnTo>
                    <a:pt x="7061" y="736309"/>
                  </a:lnTo>
                  <a:lnTo>
                    <a:pt x="26723" y="774330"/>
                  </a:lnTo>
                  <a:lnTo>
                    <a:pt x="56706" y="804313"/>
                  </a:lnTo>
                  <a:lnTo>
                    <a:pt x="94727" y="823975"/>
                  </a:lnTo>
                  <a:lnTo>
                    <a:pt x="138506" y="831037"/>
                  </a:lnTo>
                  <a:lnTo>
                    <a:pt x="3999091" y="831037"/>
                  </a:lnTo>
                  <a:lnTo>
                    <a:pt x="4042869" y="823975"/>
                  </a:lnTo>
                  <a:lnTo>
                    <a:pt x="4080891" y="804313"/>
                  </a:lnTo>
                  <a:lnTo>
                    <a:pt x="4110873" y="774330"/>
                  </a:lnTo>
                  <a:lnTo>
                    <a:pt x="4130535" y="736309"/>
                  </a:lnTo>
                  <a:lnTo>
                    <a:pt x="4137597" y="692531"/>
                  </a:lnTo>
                  <a:lnTo>
                    <a:pt x="4137597" y="138506"/>
                  </a:lnTo>
                  <a:lnTo>
                    <a:pt x="4130535" y="94727"/>
                  </a:lnTo>
                  <a:lnTo>
                    <a:pt x="4110873" y="56706"/>
                  </a:lnTo>
                  <a:lnTo>
                    <a:pt x="4080891" y="26723"/>
                  </a:lnTo>
                  <a:lnTo>
                    <a:pt x="4042869" y="7061"/>
                  </a:lnTo>
                  <a:lnTo>
                    <a:pt x="3999091" y="0"/>
                  </a:lnTo>
                  <a:lnTo>
                    <a:pt x="138506" y="0"/>
                  </a:lnTo>
                  <a:close/>
                </a:path>
              </a:pathLst>
            </a:custGeom>
            <a:ln w="6345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3" name="object 23"/>
          <p:cNvGrpSpPr/>
          <p:nvPr/>
        </p:nvGrpSpPr>
        <p:grpSpPr>
          <a:xfrm>
            <a:off x="1631677" y="1015824"/>
            <a:ext cx="4066540" cy="1256665"/>
            <a:chOff x="1631677" y="1015824"/>
            <a:chExt cx="4066540" cy="1256665"/>
          </a:xfrm>
        </p:grpSpPr>
        <p:sp>
          <p:nvSpPr>
            <p:cNvPr id="24" name="object 24"/>
            <p:cNvSpPr/>
            <p:nvPr/>
          </p:nvSpPr>
          <p:spPr>
            <a:xfrm>
              <a:off x="1650729" y="1034876"/>
              <a:ext cx="4028440" cy="1218565"/>
            </a:xfrm>
            <a:custGeom>
              <a:avLst/>
              <a:gdLst/>
              <a:ahLst/>
              <a:cxnLst/>
              <a:rect l="l" t="t" r="r" b="b"/>
              <a:pathLst>
                <a:path w="4028440" h="1218564">
                  <a:moveTo>
                    <a:pt x="3824864" y="0"/>
                  </a:moveTo>
                  <a:lnTo>
                    <a:pt x="202992" y="0"/>
                  </a:lnTo>
                  <a:lnTo>
                    <a:pt x="156448" y="5361"/>
                  </a:lnTo>
                  <a:lnTo>
                    <a:pt x="113721" y="20632"/>
                  </a:lnTo>
                  <a:lnTo>
                    <a:pt x="76030" y="44595"/>
                  </a:lnTo>
                  <a:lnTo>
                    <a:pt x="44595" y="76031"/>
                  </a:lnTo>
                  <a:lnTo>
                    <a:pt x="20632" y="113722"/>
                  </a:lnTo>
                  <a:lnTo>
                    <a:pt x="5361" y="156449"/>
                  </a:lnTo>
                  <a:lnTo>
                    <a:pt x="0" y="202994"/>
                  </a:lnTo>
                  <a:lnTo>
                    <a:pt x="0" y="1014967"/>
                  </a:lnTo>
                  <a:lnTo>
                    <a:pt x="5361" y="1061512"/>
                  </a:lnTo>
                  <a:lnTo>
                    <a:pt x="20632" y="1104238"/>
                  </a:lnTo>
                  <a:lnTo>
                    <a:pt x="44595" y="1141929"/>
                  </a:lnTo>
                  <a:lnTo>
                    <a:pt x="76030" y="1173365"/>
                  </a:lnTo>
                  <a:lnTo>
                    <a:pt x="113721" y="1197328"/>
                  </a:lnTo>
                  <a:lnTo>
                    <a:pt x="156448" y="1212599"/>
                  </a:lnTo>
                  <a:lnTo>
                    <a:pt x="202992" y="1217960"/>
                  </a:lnTo>
                  <a:lnTo>
                    <a:pt x="3824864" y="1217960"/>
                  </a:lnTo>
                  <a:lnTo>
                    <a:pt x="3871408" y="1212599"/>
                  </a:lnTo>
                  <a:lnTo>
                    <a:pt x="3914135" y="1197328"/>
                  </a:lnTo>
                  <a:lnTo>
                    <a:pt x="3951826" y="1173365"/>
                  </a:lnTo>
                  <a:lnTo>
                    <a:pt x="3983262" y="1141929"/>
                  </a:lnTo>
                  <a:lnTo>
                    <a:pt x="4007225" y="1104238"/>
                  </a:lnTo>
                  <a:lnTo>
                    <a:pt x="4022497" y="1061512"/>
                  </a:lnTo>
                  <a:lnTo>
                    <a:pt x="4027858" y="1014967"/>
                  </a:lnTo>
                  <a:lnTo>
                    <a:pt x="4027858" y="202994"/>
                  </a:lnTo>
                  <a:lnTo>
                    <a:pt x="4022497" y="156449"/>
                  </a:lnTo>
                  <a:lnTo>
                    <a:pt x="4007225" y="113722"/>
                  </a:lnTo>
                  <a:lnTo>
                    <a:pt x="3983262" y="76031"/>
                  </a:lnTo>
                  <a:lnTo>
                    <a:pt x="3951826" y="44595"/>
                  </a:lnTo>
                  <a:lnTo>
                    <a:pt x="3914135" y="20632"/>
                  </a:lnTo>
                  <a:lnTo>
                    <a:pt x="3871408" y="5361"/>
                  </a:lnTo>
                  <a:lnTo>
                    <a:pt x="3824864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1650729" y="1034876"/>
              <a:ext cx="4028440" cy="1218565"/>
            </a:xfrm>
            <a:custGeom>
              <a:avLst/>
              <a:gdLst/>
              <a:ahLst/>
              <a:cxnLst/>
              <a:rect l="l" t="t" r="r" b="b"/>
              <a:pathLst>
                <a:path w="4028440" h="1218564">
                  <a:moveTo>
                    <a:pt x="202994" y="0"/>
                  </a:moveTo>
                  <a:lnTo>
                    <a:pt x="156449" y="5361"/>
                  </a:lnTo>
                  <a:lnTo>
                    <a:pt x="113722" y="20632"/>
                  </a:lnTo>
                  <a:lnTo>
                    <a:pt x="76031" y="44595"/>
                  </a:lnTo>
                  <a:lnTo>
                    <a:pt x="44595" y="76031"/>
                  </a:lnTo>
                  <a:lnTo>
                    <a:pt x="20632" y="113722"/>
                  </a:lnTo>
                  <a:lnTo>
                    <a:pt x="5361" y="156449"/>
                  </a:lnTo>
                  <a:lnTo>
                    <a:pt x="0" y="202994"/>
                  </a:lnTo>
                  <a:lnTo>
                    <a:pt x="0" y="1014967"/>
                  </a:lnTo>
                  <a:lnTo>
                    <a:pt x="5361" y="1061511"/>
                  </a:lnTo>
                  <a:lnTo>
                    <a:pt x="20632" y="1104238"/>
                  </a:lnTo>
                  <a:lnTo>
                    <a:pt x="44595" y="1141929"/>
                  </a:lnTo>
                  <a:lnTo>
                    <a:pt x="76031" y="1173365"/>
                  </a:lnTo>
                  <a:lnTo>
                    <a:pt x="113722" y="1197328"/>
                  </a:lnTo>
                  <a:lnTo>
                    <a:pt x="156449" y="1212599"/>
                  </a:lnTo>
                  <a:lnTo>
                    <a:pt x="202994" y="1217961"/>
                  </a:lnTo>
                  <a:lnTo>
                    <a:pt x="3824865" y="1217961"/>
                  </a:lnTo>
                  <a:lnTo>
                    <a:pt x="3871409" y="1212599"/>
                  </a:lnTo>
                  <a:lnTo>
                    <a:pt x="3914136" y="1197328"/>
                  </a:lnTo>
                  <a:lnTo>
                    <a:pt x="3951827" y="1173365"/>
                  </a:lnTo>
                  <a:lnTo>
                    <a:pt x="3983263" y="1141929"/>
                  </a:lnTo>
                  <a:lnTo>
                    <a:pt x="4007226" y="1104238"/>
                  </a:lnTo>
                  <a:lnTo>
                    <a:pt x="4022497" y="1061511"/>
                  </a:lnTo>
                  <a:lnTo>
                    <a:pt x="4027859" y="1014967"/>
                  </a:lnTo>
                  <a:lnTo>
                    <a:pt x="4027859" y="202994"/>
                  </a:lnTo>
                  <a:lnTo>
                    <a:pt x="4022497" y="156449"/>
                  </a:lnTo>
                  <a:lnTo>
                    <a:pt x="4007226" y="113722"/>
                  </a:lnTo>
                  <a:lnTo>
                    <a:pt x="3983263" y="76031"/>
                  </a:lnTo>
                  <a:lnTo>
                    <a:pt x="3951827" y="44595"/>
                  </a:lnTo>
                  <a:lnTo>
                    <a:pt x="3914136" y="20632"/>
                  </a:lnTo>
                  <a:lnTo>
                    <a:pt x="3871409" y="5361"/>
                  </a:lnTo>
                  <a:lnTo>
                    <a:pt x="3824865" y="0"/>
                  </a:lnTo>
                  <a:lnTo>
                    <a:pt x="202994" y="0"/>
                  </a:lnTo>
                  <a:close/>
                </a:path>
              </a:pathLst>
            </a:custGeom>
            <a:ln w="381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 txBox="1"/>
          <p:nvPr/>
        </p:nvSpPr>
        <p:spPr>
          <a:xfrm>
            <a:off x="2152564" y="1337564"/>
            <a:ext cx="3024505" cy="577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МКБ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 10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Заболевания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и </a:t>
            </a:r>
            <a:r>
              <a:rPr sz="1800" b="1" spc="-5" dirty="0">
                <a:solidFill>
                  <a:srgbClr val="FFFFFF"/>
                </a:solidFill>
                <a:latin typeface="Calibri"/>
                <a:cs typeface="Calibri"/>
              </a:rPr>
              <a:t>состояния</a:t>
            </a:r>
            <a:r>
              <a:rPr sz="180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b="1" dirty="0">
                <a:solidFill>
                  <a:srgbClr val="FFFFFF"/>
                </a:solidFill>
                <a:latin typeface="Calibri"/>
                <a:cs typeface="Calibri"/>
              </a:rPr>
              <a:t>ЦНС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967721" y="2485644"/>
            <a:ext cx="3503295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Calibri"/>
                <a:cs typeface="Calibri"/>
              </a:rPr>
              <a:t>МКФ</a:t>
            </a:r>
            <a:endParaRPr sz="1400">
              <a:latin typeface="Calibri"/>
              <a:cs typeface="Calibri"/>
            </a:endParaRPr>
          </a:p>
          <a:p>
            <a:pPr marL="12065" marR="5080" algn="ctr">
              <a:lnSpc>
                <a:spcPct val="100000"/>
              </a:lnSpc>
              <a:spcBef>
                <a:spcPts val="25"/>
              </a:spcBef>
            </a:pPr>
            <a:r>
              <a:rPr sz="1400" dirty="0">
                <a:latin typeface="Calibri"/>
                <a:cs typeface="Calibri"/>
              </a:rPr>
              <a:t>Нарушения функции, </a:t>
            </a:r>
            <a:r>
              <a:rPr sz="1400" spc="-5" dirty="0">
                <a:latin typeface="Calibri"/>
                <a:cs typeface="Calibri"/>
              </a:rPr>
              <a:t>структуры,</a:t>
            </a:r>
            <a:r>
              <a:rPr sz="1400" spc="-50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ограничение  </a:t>
            </a:r>
            <a:r>
              <a:rPr sz="1400" spc="-5" dirty="0">
                <a:latin typeface="Calibri"/>
                <a:cs typeface="Calibri"/>
              </a:rPr>
              <a:t>активности </a:t>
            </a:r>
            <a:r>
              <a:rPr sz="1400" dirty="0">
                <a:latin typeface="Calibri"/>
                <a:cs typeface="Calibri"/>
              </a:rPr>
              <a:t>и </a:t>
            </a:r>
            <a:r>
              <a:rPr sz="1400" spc="-5" dirty="0">
                <a:latin typeface="Calibri"/>
                <a:cs typeface="Calibri"/>
              </a:rPr>
              <a:t>участия, факторы</a:t>
            </a:r>
            <a:r>
              <a:rPr sz="1400" dirty="0">
                <a:latin typeface="Calibri"/>
                <a:cs typeface="Calibri"/>
              </a:rPr>
              <a:t> среды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8403122" y="1015824"/>
            <a:ext cx="2284095" cy="1256665"/>
            <a:chOff x="8403122" y="1015824"/>
            <a:chExt cx="2284095" cy="1256665"/>
          </a:xfrm>
        </p:grpSpPr>
        <p:sp>
          <p:nvSpPr>
            <p:cNvPr id="29" name="object 29"/>
            <p:cNvSpPr/>
            <p:nvPr/>
          </p:nvSpPr>
          <p:spPr>
            <a:xfrm>
              <a:off x="8422174" y="1034876"/>
              <a:ext cx="2245995" cy="1218565"/>
            </a:xfrm>
            <a:custGeom>
              <a:avLst/>
              <a:gdLst/>
              <a:ahLst/>
              <a:cxnLst/>
              <a:rect l="l" t="t" r="r" b="b"/>
              <a:pathLst>
                <a:path w="2245995" h="1218564">
                  <a:moveTo>
                    <a:pt x="2042834" y="0"/>
                  </a:moveTo>
                  <a:lnTo>
                    <a:pt x="202994" y="0"/>
                  </a:lnTo>
                  <a:lnTo>
                    <a:pt x="156449" y="5361"/>
                  </a:lnTo>
                  <a:lnTo>
                    <a:pt x="113722" y="20632"/>
                  </a:lnTo>
                  <a:lnTo>
                    <a:pt x="76031" y="44595"/>
                  </a:lnTo>
                  <a:lnTo>
                    <a:pt x="44595" y="76031"/>
                  </a:lnTo>
                  <a:lnTo>
                    <a:pt x="20632" y="113722"/>
                  </a:lnTo>
                  <a:lnTo>
                    <a:pt x="5361" y="156449"/>
                  </a:lnTo>
                  <a:lnTo>
                    <a:pt x="0" y="202994"/>
                  </a:lnTo>
                  <a:lnTo>
                    <a:pt x="0" y="1014967"/>
                  </a:lnTo>
                  <a:lnTo>
                    <a:pt x="5361" y="1061512"/>
                  </a:lnTo>
                  <a:lnTo>
                    <a:pt x="20632" y="1104238"/>
                  </a:lnTo>
                  <a:lnTo>
                    <a:pt x="44595" y="1141929"/>
                  </a:lnTo>
                  <a:lnTo>
                    <a:pt x="76031" y="1173365"/>
                  </a:lnTo>
                  <a:lnTo>
                    <a:pt x="113722" y="1197328"/>
                  </a:lnTo>
                  <a:lnTo>
                    <a:pt x="156449" y="1212599"/>
                  </a:lnTo>
                  <a:lnTo>
                    <a:pt x="202994" y="1217960"/>
                  </a:lnTo>
                  <a:lnTo>
                    <a:pt x="2042834" y="1217960"/>
                  </a:lnTo>
                  <a:lnTo>
                    <a:pt x="2089378" y="1212599"/>
                  </a:lnTo>
                  <a:lnTo>
                    <a:pt x="2132105" y="1197328"/>
                  </a:lnTo>
                  <a:lnTo>
                    <a:pt x="2169796" y="1173365"/>
                  </a:lnTo>
                  <a:lnTo>
                    <a:pt x="2201232" y="1141929"/>
                  </a:lnTo>
                  <a:lnTo>
                    <a:pt x="2225195" y="1104238"/>
                  </a:lnTo>
                  <a:lnTo>
                    <a:pt x="2240466" y="1061512"/>
                  </a:lnTo>
                  <a:lnTo>
                    <a:pt x="2245827" y="1014967"/>
                  </a:lnTo>
                  <a:lnTo>
                    <a:pt x="2245827" y="202994"/>
                  </a:lnTo>
                  <a:lnTo>
                    <a:pt x="2240466" y="156449"/>
                  </a:lnTo>
                  <a:lnTo>
                    <a:pt x="2225195" y="113722"/>
                  </a:lnTo>
                  <a:lnTo>
                    <a:pt x="2201232" y="76031"/>
                  </a:lnTo>
                  <a:lnTo>
                    <a:pt x="2169796" y="44595"/>
                  </a:lnTo>
                  <a:lnTo>
                    <a:pt x="2132105" y="20632"/>
                  </a:lnTo>
                  <a:lnTo>
                    <a:pt x="2089378" y="5361"/>
                  </a:lnTo>
                  <a:lnTo>
                    <a:pt x="2042834" y="0"/>
                  </a:lnTo>
                  <a:close/>
                </a:path>
              </a:pathLst>
            </a:custGeom>
            <a:solidFill>
              <a:srgbClr val="A5A5A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8422174" y="1034876"/>
              <a:ext cx="2245995" cy="1218565"/>
            </a:xfrm>
            <a:custGeom>
              <a:avLst/>
              <a:gdLst/>
              <a:ahLst/>
              <a:cxnLst/>
              <a:rect l="l" t="t" r="r" b="b"/>
              <a:pathLst>
                <a:path w="2245995" h="1218564">
                  <a:moveTo>
                    <a:pt x="202994" y="0"/>
                  </a:moveTo>
                  <a:lnTo>
                    <a:pt x="156449" y="5361"/>
                  </a:lnTo>
                  <a:lnTo>
                    <a:pt x="113722" y="20632"/>
                  </a:lnTo>
                  <a:lnTo>
                    <a:pt x="76031" y="44595"/>
                  </a:lnTo>
                  <a:lnTo>
                    <a:pt x="44595" y="76031"/>
                  </a:lnTo>
                  <a:lnTo>
                    <a:pt x="20632" y="113722"/>
                  </a:lnTo>
                  <a:lnTo>
                    <a:pt x="5361" y="156449"/>
                  </a:lnTo>
                  <a:lnTo>
                    <a:pt x="0" y="202994"/>
                  </a:lnTo>
                  <a:lnTo>
                    <a:pt x="0" y="1014967"/>
                  </a:lnTo>
                  <a:lnTo>
                    <a:pt x="5361" y="1061511"/>
                  </a:lnTo>
                  <a:lnTo>
                    <a:pt x="20632" y="1104238"/>
                  </a:lnTo>
                  <a:lnTo>
                    <a:pt x="44595" y="1141929"/>
                  </a:lnTo>
                  <a:lnTo>
                    <a:pt x="76031" y="1173365"/>
                  </a:lnTo>
                  <a:lnTo>
                    <a:pt x="113722" y="1197328"/>
                  </a:lnTo>
                  <a:lnTo>
                    <a:pt x="156449" y="1212599"/>
                  </a:lnTo>
                  <a:lnTo>
                    <a:pt x="202994" y="1217961"/>
                  </a:lnTo>
                  <a:lnTo>
                    <a:pt x="2042834" y="1217961"/>
                  </a:lnTo>
                  <a:lnTo>
                    <a:pt x="2089378" y="1212599"/>
                  </a:lnTo>
                  <a:lnTo>
                    <a:pt x="2132105" y="1197328"/>
                  </a:lnTo>
                  <a:lnTo>
                    <a:pt x="2169796" y="1173365"/>
                  </a:lnTo>
                  <a:lnTo>
                    <a:pt x="2201232" y="1141929"/>
                  </a:lnTo>
                  <a:lnTo>
                    <a:pt x="2225195" y="1104238"/>
                  </a:lnTo>
                  <a:lnTo>
                    <a:pt x="2240466" y="1061511"/>
                  </a:lnTo>
                  <a:lnTo>
                    <a:pt x="2245828" y="1014967"/>
                  </a:lnTo>
                  <a:lnTo>
                    <a:pt x="2245828" y="202994"/>
                  </a:lnTo>
                  <a:lnTo>
                    <a:pt x="2240466" y="156449"/>
                  </a:lnTo>
                  <a:lnTo>
                    <a:pt x="2225195" y="113722"/>
                  </a:lnTo>
                  <a:lnTo>
                    <a:pt x="2201232" y="76031"/>
                  </a:lnTo>
                  <a:lnTo>
                    <a:pt x="2169796" y="44595"/>
                  </a:lnTo>
                  <a:lnTo>
                    <a:pt x="2132105" y="20632"/>
                  </a:lnTo>
                  <a:lnTo>
                    <a:pt x="2089378" y="5361"/>
                  </a:lnTo>
                  <a:lnTo>
                    <a:pt x="2042834" y="0"/>
                  </a:lnTo>
                  <a:lnTo>
                    <a:pt x="202994" y="0"/>
                  </a:lnTo>
                  <a:close/>
                </a:path>
              </a:pathLst>
            </a:custGeom>
            <a:ln w="38103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8567187" y="1009396"/>
            <a:ext cx="1956435" cy="207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910"/>
              </a:lnSpc>
              <a:spcBef>
                <a:spcPts val="100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МКБ</a:t>
            </a:r>
            <a:r>
              <a:rPr sz="160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600">
              <a:latin typeface="Calibri"/>
              <a:cs typeface="Calibri"/>
            </a:endParaRPr>
          </a:p>
          <a:p>
            <a:pPr marL="264795" marR="257175" algn="ctr">
              <a:lnSpc>
                <a:spcPts val="1900"/>
              </a:lnSpc>
              <a:spcBef>
                <a:spcPts val="65"/>
              </a:spcBef>
            </a:pP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Заболевания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и  состояния ССС</a:t>
            </a:r>
            <a:r>
              <a:rPr sz="1600" b="1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и</a:t>
            </a:r>
            <a:endParaRPr sz="1600">
              <a:latin typeface="Calibri"/>
              <a:cs typeface="Calibri"/>
            </a:endParaRPr>
          </a:p>
          <a:p>
            <a:pPr marL="139065" marR="132080" algn="ctr">
              <a:lnSpc>
                <a:spcPct val="100000"/>
              </a:lnSpc>
              <a:spcBef>
                <a:spcPts val="10"/>
              </a:spcBef>
            </a:pPr>
            <a:r>
              <a:rPr sz="1600" b="1" dirty="0">
                <a:solidFill>
                  <a:srgbClr val="FFFFFF"/>
                </a:solidFill>
                <a:latin typeface="Calibri"/>
                <a:cs typeface="Calibri"/>
              </a:rPr>
              <a:t>других</a:t>
            </a:r>
            <a:r>
              <a:rPr sz="16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Calibri"/>
                <a:cs typeface="Calibri"/>
              </a:rPr>
              <a:t>внутренних  органов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220"/>
              </a:spcBef>
            </a:pPr>
            <a:r>
              <a:rPr sz="1100" spc="-5" dirty="0">
                <a:latin typeface="Calibri"/>
                <a:cs typeface="Calibri"/>
              </a:rPr>
              <a:t>МКФ</a:t>
            </a:r>
            <a:endParaRPr sz="1100">
              <a:latin typeface="Calibri"/>
              <a:cs typeface="Calibri"/>
            </a:endParaRPr>
          </a:p>
          <a:p>
            <a:pPr marL="12700" marR="5080" algn="ctr">
              <a:lnSpc>
                <a:spcPts val="1300"/>
              </a:lnSpc>
              <a:spcBef>
                <a:spcPts val="130"/>
              </a:spcBef>
            </a:pPr>
            <a:r>
              <a:rPr sz="1100" spc="-5" dirty="0">
                <a:latin typeface="Calibri"/>
                <a:cs typeface="Calibri"/>
              </a:rPr>
              <a:t>Нарушения </a:t>
            </a:r>
            <a:r>
              <a:rPr sz="1100" dirty="0">
                <a:latin typeface="Calibri"/>
                <a:cs typeface="Calibri"/>
              </a:rPr>
              <a:t>функции,</a:t>
            </a:r>
            <a:r>
              <a:rPr sz="1100" spc="-35" dirty="0">
                <a:latin typeface="Calibri"/>
                <a:cs typeface="Calibri"/>
              </a:rPr>
              <a:t> </a:t>
            </a:r>
            <a:r>
              <a:rPr sz="1100" spc="-5" dirty="0">
                <a:latin typeface="Calibri"/>
                <a:cs typeface="Calibri"/>
              </a:rPr>
              <a:t>структуры,  ограничение активности </a:t>
            </a:r>
            <a:r>
              <a:rPr sz="1100" dirty="0">
                <a:latin typeface="Calibri"/>
                <a:cs typeface="Calibri"/>
              </a:rPr>
              <a:t>и  </a:t>
            </a:r>
            <a:r>
              <a:rPr sz="1100" spc="-5" dirty="0">
                <a:latin typeface="Calibri"/>
                <a:cs typeface="Calibri"/>
              </a:rPr>
              <a:t>участия, факторы среды</a:t>
            </a:r>
            <a:endParaRPr sz="1100">
              <a:latin typeface="Calibri"/>
              <a:cs typeface="Calibri"/>
            </a:endParaRPr>
          </a:p>
        </p:txBody>
      </p:sp>
      <p:grpSp>
        <p:nvGrpSpPr>
          <p:cNvPr id="32" name="object 32"/>
          <p:cNvGrpSpPr/>
          <p:nvPr/>
        </p:nvGrpSpPr>
        <p:grpSpPr>
          <a:xfrm>
            <a:off x="1757291" y="6280725"/>
            <a:ext cx="4034790" cy="581025"/>
            <a:chOff x="1757291" y="6280725"/>
            <a:chExt cx="4034790" cy="581025"/>
          </a:xfrm>
        </p:grpSpPr>
        <p:sp>
          <p:nvSpPr>
            <p:cNvPr id="33" name="object 33"/>
            <p:cNvSpPr/>
            <p:nvPr/>
          </p:nvSpPr>
          <p:spPr>
            <a:xfrm>
              <a:off x="1760466" y="6283900"/>
              <a:ext cx="4027850" cy="57409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760466" y="6283900"/>
              <a:ext cx="4028440" cy="574675"/>
            </a:xfrm>
            <a:custGeom>
              <a:avLst/>
              <a:gdLst/>
              <a:ahLst/>
              <a:cxnLst/>
              <a:rect l="l" t="t" r="r" b="b"/>
              <a:pathLst>
                <a:path w="4028440" h="574675">
                  <a:moveTo>
                    <a:pt x="95683" y="0"/>
                  </a:moveTo>
                  <a:lnTo>
                    <a:pt x="58438" y="7519"/>
                  </a:lnTo>
                  <a:lnTo>
                    <a:pt x="28024" y="28024"/>
                  </a:lnTo>
                  <a:lnTo>
                    <a:pt x="7519" y="58438"/>
                  </a:lnTo>
                  <a:lnTo>
                    <a:pt x="0" y="95683"/>
                  </a:lnTo>
                  <a:lnTo>
                    <a:pt x="0" y="478415"/>
                  </a:lnTo>
                  <a:lnTo>
                    <a:pt x="7519" y="515659"/>
                  </a:lnTo>
                  <a:lnTo>
                    <a:pt x="28024" y="546073"/>
                  </a:lnTo>
                  <a:lnTo>
                    <a:pt x="58438" y="566578"/>
                  </a:lnTo>
                  <a:lnTo>
                    <a:pt x="95683" y="574098"/>
                  </a:lnTo>
                  <a:lnTo>
                    <a:pt x="3932168" y="574098"/>
                  </a:lnTo>
                  <a:lnTo>
                    <a:pt x="3969412" y="566578"/>
                  </a:lnTo>
                  <a:lnTo>
                    <a:pt x="3999826" y="546073"/>
                  </a:lnTo>
                  <a:lnTo>
                    <a:pt x="4020331" y="515659"/>
                  </a:lnTo>
                  <a:lnTo>
                    <a:pt x="4027851" y="478415"/>
                  </a:lnTo>
                  <a:lnTo>
                    <a:pt x="4027851" y="95683"/>
                  </a:lnTo>
                  <a:lnTo>
                    <a:pt x="4020331" y="58438"/>
                  </a:lnTo>
                  <a:lnTo>
                    <a:pt x="3999826" y="28024"/>
                  </a:lnTo>
                  <a:lnTo>
                    <a:pt x="3969412" y="7519"/>
                  </a:lnTo>
                  <a:lnTo>
                    <a:pt x="3932168" y="0"/>
                  </a:lnTo>
                  <a:lnTo>
                    <a:pt x="95683" y="0"/>
                  </a:lnTo>
                  <a:close/>
                </a:path>
              </a:pathLst>
            </a:custGeom>
            <a:ln w="634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35"/>
          <p:cNvSpPr txBox="1"/>
          <p:nvPr/>
        </p:nvSpPr>
        <p:spPr>
          <a:xfrm>
            <a:off x="3154472" y="6409435"/>
            <a:ext cx="124015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КСГ 341-</a:t>
            </a:r>
            <a:r>
              <a:rPr sz="1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344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5931487" y="6280725"/>
            <a:ext cx="2375535" cy="581025"/>
            <a:chOff x="5931487" y="6280725"/>
            <a:chExt cx="2375535" cy="581025"/>
          </a:xfrm>
        </p:grpSpPr>
        <p:sp>
          <p:nvSpPr>
            <p:cNvPr id="37" name="object 37"/>
            <p:cNvSpPr/>
            <p:nvPr/>
          </p:nvSpPr>
          <p:spPr>
            <a:xfrm>
              <a:off x="5934663" y="6283900"/>
              <a:ext cx="2368647" cy="57409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934662" y="6283900"/>
              <a:ext cx="2369185" cy="574675"/>
            </a:xfrm>
            <a:custGeom>
              <a:avLst/>
              <a:gdLst/>
              <a:ahLst/>
              <a:cxnLst/>
              <a:rect l="l" t="t" r="r" b="b"/>
              <a:pathLst>
                <a:path w="2369184" h="574675">
                  <a:moveTo>
                    <a:pt x="95683" y="0"/>
                  </a:moveTo>
                  <a:lnTo>
                    <a:pt x="58438" y="7519"/>
                  </a:lnTo>
                  <a:lnTo>
                    <a:pt x="28024" y="28024"/>
                  </a:lnTo>
                  <a:lnTo>
                    <a:pt x="7519" y="58438"/>
                  </a:lnTo>
                  <a:lnTo>
                    <a:pt x="0" y="95683"/>
                  </a:lnTo>
                  <a:lnTo>
                    <a:pt x="0" y="478415"/>
                  </a:lnTo>
                  <a:lnTo>
                    <a:pt x="7519" y="515659"/>
                  </a:lnTo>
                  <a:lnTo>
                    <a:pt x="28024" y="546073"/>
                  </a:lnTo>
                  <a:lnTo>
                    <a:pt x="58438" y="566578"/>
                  </a:lnTo>
                  <a:lnTo>
                    <a:pt x="95683" y="574098"/>
                  </a:lnTo>
                  <a:lnTo>
                    <a:pt x="2272965" y="574098"/>
                  </a:lnTo>
                  <a:lnTo>
                    <a:pt x="2310209" y="566578"/>
                  </a:lnTo>
                  <a:lnTo>
                    <a:pt x="2340623" y="546073"/>
                  </a:lnTo>
                  <a:lnTo>
                    <a:pt x="2361128" y="515659"/>
                  </a:lnTo>
                  <a:lnTo>
                    <a:pt x="2368648" y="478415"/>
                  </a:lnTo>
                  <a:lnTo>
                    <a:pt x="2368648" y="95683"/>
                  </a:lnTo>
                  <a:lnTo>
                    <a:pt x="2361128" y="58438"/>
                  </a:lnTo>
                  <a:lnTo>
                    <a:pt x="2340623" y="28024"/>
                  </a:lnTo>
                  <a:lnTo>
                    <a:pt x="2310209" y="7519"/>
                  </a:lnTo>
                  <a:lnTo>
                    <a:pt x="2272965" y="0"/>
                  </a:lnTo>
                  <a:lnTo>
                    <a:pt x="95683" y="0"/>
                  </a:lnTo>
                  <a:close/>
                </a:path>
              </a:pathLst>
            </a:custGeom>
            <a:ln w="634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/>
          <p:nvPr/>
        </p:nvSpPr>
        <p:spPr>
          <a:xfrm>
            <a:off x="6525262" y="6409435"/>
            <a:ext cx="1188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КСГ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345-347</a:t>
            </a:r>
            <a:endParaRPr sz="1800">
              <a:latin typeface="Calibri"/>
              <a:cs typeface="Calibri"/>
            </a:endParaRPr>
          </a:p>
        </p:txBody>
      </p:sp>
      <p:grpSp>
        <p:nvGrpSpPr>
          <p:cNvPr id="40" name="object 40"/>
          <p:cNvGrpSpPr/>
          <p:nvPr/>
        </p:nvGrpSpPr>
        <p:grpSpPr>
          <a:xfrm>
            <a:off x="8331494" y="6280727"/>
            <a:ext cx="2339975" cy="581025"/>
            <a:chOff x="8331494" y="6280727"/>
            <a:chExt cx="2339975" cy="581025"/>
          </a:xfrm>
        </p:grpSpPr>
        <p:sp>
          <p:nvSpPr>
            <p:cNvPr id="41" name="object 41"/>
            <p:cNvSpPr/>
            <p:nvPr/>
          </p:nvSpPr>
          <p:spPr>
            <a:xfrm>
              <a:off x="8334667" y="6283900"/>
              <a:ext cx="2333325" cy="57409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8334667" y="6283900"/>
              <a:ext cx="2333625" cy="574675"/>
            </a:xfrm>
            <a:custGeom>
              <a:avLst/>
              <a:gdLst/>
              <a:ahLst/>
              <a:cxnLst/>
              <a:rect l="l" t="t" r="r" b="b"/>
              <a:pathLst>
                <a:path w="2333625" h="574675">
                  <a:moveTo>
                    <a:pt x="95683" y="0"/>
                  </a:moveTo>
                  <a:lnTo>
                    <a:pt x="58438" y="7519"/>
                  </a:lnTo>
                  <a:lnTo>
                    <a:pt x="28024" y="28024"/>
                  </a:lnTo>
                  <a:lnTo>
                    <a:pt x="7519" y="58438"/>
                  </a:lnTo>
                  <a:lnTo>
                    <a:pt x="0" y="95683"/>
                  </a:lnTo>
                  <a:lnTo>
                    <a:pt x="0" y="478415"/>
                  </a:lnTo>
                  <a:lnTo>
                    <a:pt x="7519" y="515659"/>
                  </a:lnTo>
                  <a:lnTo>
                    <a:pt x="28024" y="546073"/>
                  </a:lnTo>
                  <a:lnTo>
                    <a:pt x="58438" y="566578"/>
                  </a:lnTo>
                  <a:lnTo>
                    <a:pt x="95683" y="574098"/>
                  </a:lnTo>
                  <a:lnTo>
                    <a:pt x="2237643" y="574098"/>
                  </a:lnTo>
                  <a:lnTo>
                    <a:pt x="2274887" y="566578"/>
                  </a:lnTo>
                  <a:lnTo>
                    <a:pt x="2305301" y="546073"/>
                  </a:lnTo>
                  <a:lnTo>
                    <a:pt x="2325806" y="515659"/>
                  </a:lnTo>
                  <a:lnTo>
                    <a:pt x="2333326" y="478415"/>
                  </a:lnTo>
                  <a:lnTo>
                    <a:pt x="2333326" y="95683"/>
                  </a:lnTo>
                  <a:lnTo>
                    <a:pt x="2325806" y="58438"/>
                  </a:lnTo>
                  <a:lnTo>
                    <a:pt x="2305301" y="28024"/>
                  </a:lnTo>
                  <a:lnTo>
                    <a:pt x="2274887" y="7519"/>
                  </a:lnTo>
                  <a:lnTo>
                    <a:pt x="2237643" y="0"/>
                  </a:lnTo>
                  <a:lnTo>
                    <a:pt x="95683" y="0"/>
                  </a:lnTo>
                  <a:close/>
                </a:path>
              </a:pathLst>
            </a:custGeom>
            <a:ln w="6345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3" name="object 43"/>
          <p:cNvSpPr txBox="1"/>
          <p:nvPr/>
        </p:nvSpPr>
        <p:spPr>
          <a:xfrm>
            <a:off x="8907605" y="6409435"/>
            <a:ext cx="118808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КСГ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Calibri"/>
                <a:cs typeface="Calibri"/>
              </a:rPr>
              <a:t>348-353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056810" y="650055"/>
            <a:ext cx="611505" cy="0"/>
          </a:xfrm>
          <a:custGeom>
            <a:avLst/>
            <a:gdLst/>
            <a:ahLst/>
            <a:cxnLst/>
            <a:rect l="l" t="t" r="r" b="b"/>
            <a:pathLst>
              <a:path w="611504">
                <a:moveTo>
                  <a:pt x="0" y="0"/>
                </a:moveTo>
                <a:lnTo>
                  <a:pt x="611188" y="1"/>
                </a:lnTo>
              </a:path>
            </a:pathLst>
          </a:custGeom>
          <a:ln w="57150">
            <a:solidFill>
              <a:srgbClr val="333F5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488748" y="954024"/>
            <a:ext cx="8954135" cy="5139055"/>
            <a:chOff x="1488748" y="954024"/>
            <a:chExt cx="8954135" cy="5139055"/>
          </a:xfrm>
        </p:grpSpPr>
        <p:sp>
          <p:nvSpPr>
            <p:cNvPr id="4" name="object 4"/>
            <p:cNvSpPr/>
            <p:nvPr/>
          </p:nvSpPr>
          <p:spPr>
            <a:xfrm>
              <a:off x="1658111" y="954024"/>
              <a:ext cx="8784336" cy="513892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507798" y="2322259"/>
              <a:ext cx="8642350" cy="34925"/>
            </a:xfrm>
            <a:custGeom>
              <a:avLst/>
              <a:gdLst/>
              <a:ahLst/>
              <a:cxnLst/>
              <a:rect l="l" t="t" r="r" b="b"/>
              <a:pathLst>
                <a:path w="8642350" h="34925">
                  <a:moveTo>
                    <a:pt x="0" y="0"/>
                  </a:moveTo>
                  <a:lnTo>
                    <a:pt x="8642350" y="34925"/>
                  </a:lnTo>
                </a:path>
              </a:pathLst>
            </a:custGeom>
            <a:ln w="381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579807" y="3834428"/>
              <a:ext cx="8569325" cy="71755"/>
            </a:xfrm>
            <a:custGeom>
              <a:avLst/>
              <a:gdLst/>
              <a:ahLst/>
              <a:cxnLst/>
              <a:rect l="l" t="t" r="r" b="b"/>
              <a:pathLst>
                <a:path w="8569325" h="71754">
                  <a:moveTo>
                    <a:pt x="0" y="0"/>
                  </a:moveTo>
                  <a:lnTo>
                    <a:pt x="8569325" y="71437"/>
                  </a:lnTo>
                </a:path>
              </a:pathLst>
            </a:custGeom>
            <a:ln w="38100">
              <a:solidFill>
                <a:srgbClr val="C55A1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292095" y="2602991"/>
              <a:ext cx="5129783" cy="96316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2424314" y="2691891"/>
            <a:ext cx="4864735" cy="75438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 algn="ctr">
              <a:lnSpc>
                <a:spcPct val="99400"/>
              </a:lnSpc>
              <a:spcBef>
                <a:spcPts val="110"/>
              </a:spcBef>
            </a:pPr>
            <a:r>
              <a:rPr sz="1600" spc="-5" dirty="0">
                <a:latin typeface="Calibri"/>
                <a:cs typeface="Calibri"/>
              </a:rPr>
              <a:t>Специализированное </a:t>
            </a:r>
            <a:r>
              <a:rPr sz="1600" spc="-20" dirty="0">
                <a:latin typeface="Calibri"/>
                <a:cs typeface="Calibri"/>
              </a:rPr>
              <a:t>отделение </a:t>
            </a:r>
            <a:r>
              <a:rPr sz="1600" spc="-5" dirty="0">
                <a:latin typeface="Calibri"/>
                <a:cs typeface="Calibri"/>
              </a:rPr>
              <a:t>многопрофильной МО  Реабилитационное </a:t>
            </a:r>
            <a:r>
              <a:rPr sz="1600" spc="-20" dirty="0">
                <a:latin typeface="Calibri"/>
                <a:cs typeface="Calibri"/>
              </a:rPr>
              <a:t>отделение </a:t>
            </a:r>
            <a:r>
              <a:rPr sz="1600" spc="-5" dirty="0">
                <a:latin typeface="Calibri"/>
                <a:cs typeface="Calibri"/>
              </a:rPr>
              <a:t>(центр) II уровня при  многопрофильной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spc="-5" dirty="0">
                <a:latin typeface="Calibri"/>
                <a:cs typeface="Calibri"/>
              </a:rPr>
              <a:t>МО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850135" y="1045463"/>
            <a:ext cx="2020824" cy="1075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290434" y="1239011"/>
            <a:ext cx="1141730" cy="668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МО</a:t>
            </a:r>
            <a:endParaRPr sz="1400">
              <a:latin typeface="Calibri"/>
              <a:cs typeface="Calibri"/>
            </a:endParaRPr>
          </a:p>
          <a:p>
            <a:pPr marL="12700" marR="5080" algn="ctr">
              <a:lnSpc>
                <a:spcPct val="100000"/>
              </a:lnSpc>
              <a:spcBef>
                <a:spcPts val="25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а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м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б</a:t>
            </a:r>
            <a:r>
              <a:rPr sz="1400" b="1" spc="-50" dirty="0">
                <a:solidFill>
                  <a:srgbClr val="FFFFFF"/>
                </a:solidFill>
                <a:latin typeface="Calibri"/>
                <a:cs typeface="Calibri"/>
              </a:rPr>
              <a:t>у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л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ат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орно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й 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помощи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163567" y="4041647"/>
            <a:ext cx="4684776" cy="10241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771376" y="4255995"/>
            <a:ext cx="3470910" cy="5626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73100" marR="5080" indent="-660400">
              <a:lnSpc>
                <a:spcPct val="100600"/>
              </a:lnSpc>
              <a:spcBef>
                <a:spcPts val="100"/>
              </a:spcBef>
            </a:pPr>
            <a:r>
              <a:rPr sz="1750" b="0" spc="20" dirty="0">
                <a:latin typeface="Calibri Light"/>
                <a:cs typeface="Calibri Light"/>
              </a:rPr>
              <a:t>Реабилитационный центр </a:t>
            </a:r>
            <a:r>
              <a:rPr sz="1750" b="0" spc="5" dirty="0">
                <a:latin typeface="Calibri Light"/>
                <a:cs typeface="Calibri Light"/>
              </a:rPr>
              <a:t>III </a:t>
            </a:r>
            <a:r>
              <a:rPr sz="1750" b="0" spc="20" dirty="0">
                <a:latin typeface="Calibri Light"/>
                <a:cs typeface="Calibri Light"/>
              </a:rPr>
              <a:t>уровня  </a:t>
            </a:r>
            <a:r>
              <a:rPr sz="1750" b="0" spc="25" dirty="0">
                <a:latin typeface="Calibri Light"/>
                <a:cs typeface="Calibri Light"/>
              </a:rPr>
              <a:t>1 </a:t>
            </a:r>
            <a:r>
              <a:rPr sz="1750" b="0" spc="20" dirty="0">
                <a:latin typeface="Calibri Light"/>
                <a:cs typeface="Calibri Light"/>
              </a:rPr>
              <a:t>на </a:t>
            </a:r>
            <a:r>
              <a:rPr sz="1750" b="0" spc="25" dirty="0">
                <a:latin typeface="Calibri Light"/>
                <a:cs typeface="Calibri Light"/>
              </a:rPr>
              <a:t>5 </a:t>
            </a:r>
            <a:r>
              <a:rPr sz="1750" b="0" spc="20" dirty="0">
                <a:latin typeface="Calibri Light"/>
                <a:cs typeface="Calibri Light"/>
              </a:rPr>
              <a:t>млн.</a:t>
            </a:r>
            <a:r>
              <a:rPr sz="1750" b="0" spc="-35" dirty="0">
                <a:latin typeface="Calibri Light"/>
                <a:cs typeface="Calibri Light"/>
              </a:rPr>
              <a:t> </a:t>
            </a:r>
            <a:r>
              <a:rPr sz="1750" b="0" spc="20" dirty="0">
                <a:latin typeface="Calibri Light"/>
                <a:cs typeface="Calibri Light"/>
              </a:rPr>
              <a:t>населения</a:t>
            </a:r>
            <a:endParaRPr sz="1750">
              <a:latin typeface="Calibri Light"/>
              <a:cs typeface="Calibri Light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909559" y="2676144"/>
            <a:ext cx="1938527" cy="9144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315290" y="2808732"/>
            <a:ext cx="1127125" cy="671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МО</a:t>
            </a:r>
            <a:endParaRPr sz="1400">
              <a:latin typeface="Calibri"/>
              <a:cs typeface="Calibri"/>
            </a:endParaRPr>
          </a:p>
          <a:p>
            <a:pPr marL="12700" marR="5080" algn="ctr">
              <a:lnSpc>
                <a:spcPct val="101400"/>
              </a:lnSpc>
            </a:pPr>
            <a:r>
              <a:rPr sz="1400" b="1" dirty="0">
                <a:latin typeface="Calibri"/>
                <a:cs typeface="Calibri"/>
              </a:rPr>
              <a:t>п</a:t>
            </a:r>
            <a:r>
              <a:rPr sz="1400" b="1" spc="-5" dirty="0">
                <a:latin typeface="Calibri"/>
                <a:cs typeface="Calibri"/>
              </a:rPr>
              <a:t>а</a:t>
            </a:r>
            <a:r>
              <a:rPr sz="1400" b="1" dirty="0">
                <a:latin typeface="Calibri"/>
                <a:cs typeface="Calibri"/>
              </a:rPr>
              <a:t>лл</a:t>
            </a:r>
            <a:r>
              <a:rPr sz="1400" b="1" spc="-5" dirty="0">
                <a:latin typeface="Calibri"/>
                <a:cs typeface="Calibri"/>
              </a:rPr>
              <a:t>и</a:t>
            </a:r>
            <a:r>
              <a:rPr sz="1400" b="1" spc="-10" dirty="0">
                <a:latin typeface="Calibri"/>
                <a:cs typeface="Calibri"/>
              </a:rPr>
              <a:t>а</a:t>
            </a:r>
            <a:r>
              <a:rPr sz="1400" b="1" dirty="0">
                <a:latin typeface="Calibri"/>
                <a:cs typeface="Calibri"/>
              </a:rPr>
              <a:t>т</a:t>
            </a:r>
            <a:r>
              <a:rPr sz="1400" b="1" spc="-5" dirty="0">
                <a:latin typeface="Calibri"/>
                <a:cs typeface="Calibri"/>
              </a:rPr>
              <a:t>и</a:t>
            </a:r>
            <a:r>
              <a:rPr sz="1400" b="1" spc="-10" dirty="0">
                <a:latin typeface="Calibri"/>
                <a:cs typeface="Calibri"/>
              </a:rPr>
              <a:t>в</a:t>
            </a:r>
            <a:r>
              <a:rPr sz="1400" b="1" spc="-5" dirty="0">
                <a:latin typeface="Calibri"/>
                <a:cs typeface="Calibri"/>
              </a:rPr>
              <a:t>но</a:t>
            </a:r>
            <a:r>
              <a:rPr sz="1400" b="1" dirty="0">
                <a:latin typeface="Calibri"/>
                <a:cs typeface="Calibri"/>
              </a:rPr>
              <a:t>й  </a:t>
            </a:r>
            <a:r>
              <a:rPr sz="1400" b="1" spc="-5" dirty="0">
                <a:latin typeface="Calibri"/>
                <a:cs typeface="Calibri"/>
              </a:rPr>
              <a:t>помощи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6751319" y="1099311"/>
            <a:ext cx="1847214" cy="1220470"/>
            <a:chOff x="6751319" y="1099311"/>
            <a:chExt cx="1847214" cy="1220470"/>
          </a:xfrm>
        </p:grpSpPr>
        <p:sp>
          <p:nvSpPr>
            <p:cNvPr id="16" name="object 16"/>
            <p:cNvSpPr/>
            <p:nvPr/>
          </p:nvSpPr>
          <p:spPr>
            <a:xfrm>
              <a:off x="7258814" y="1099311"/>
              <a:ext cx="968375" cy="938211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6751319" y="2020823"/>
              <a:ext cx="1847087" cy="298703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1538305" y="5551319"/>
            <a:ext cx="256540" cy="12071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85"/>
              </a:lnSpc>
            </a:pPr>
            <a:r>
              <a:rPr sz="1600" b="1" spc="-5" dirty="0">
                <a:latin typeface="Georgia"/>
                <a:cs typeface="Georgia"/>
              </a:rPr>
              <a:t>IV</a:t>
            </a:r>
            <a:r>
              <a:rPr sz="1600" b="1" spc="-60" dirty="0">
                <a:latin typeface="Georgia"/>
                <a:cs typeface="Georgia"/>
              </a:rPr>
              <a:t> </a:t>
            </a:r>
            <a:r>
              <a:rPr sz="1600" b="1" spc="-5" dirty="0">
                <a:latin typeface="Georgia"/>
                <a:cs typeface="Georgia"/>
              </a:rPr>
              <a:t>уровень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538305" y="4085231"/>
            <a:ext cx="256540" cy="128333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85"/>
              </a:lnSpc>
            </a:pPr>
            <a:r>
              <a:rPr sz="1600" b="1" spc="-5" dirty="0">
                <a:latin typeface="Georgia"/>
                <a:cs typeface="Georgia"/>
              </a:rPr>
              <a:t>III</a:t>
            </a:r>
            <a:r>
              <a:rPr sz="1600" b="1" spc="330" dirty="0">
                <a:latin typeface="Georgia"/>
                <a:cs typeface="Georgia"/>
              </a:rPr>
              <a:t> </a:t>
            </a:r>
            <a:r>
              <a:rPr sz="1600" b="1" spc="-5" dirty="0">
                <a:latin typeface="Georgia"/>
                <a:cs typeface="Georgia"/>
              </a:rPr>
              <a:t>уровень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38305" y="2497223"/>
            <a:ext cx="256540" cy="11398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85"/>
              </a:lnSpc>
            </a:pPr>
            <a:r>
              <a:rPr sz="1600" b="1" spc="-5" dirty="0">
                <a:latin typeface="Georgia"/>
                <a:cs typeface="Georgia"/>
              </a:rPr>
              <a:t>II</a:t>
            </a:r>
            <a:r>
              <a:rPr sz="1600" b="1" spc="-75" dirty="0">
                <a:latin typeface="Georgia"/>
                <a:cs typeface="Georgia"/>
              </a:rPr>
              <a:t> </a:t>
            </a:r>
            <a:r>
              <a:rPr sz="1600" b="1" spc="-5" dirty="0">
                <a:latin typeface="Georgia"/>
                <a:cs typeface="Georgia"/>
              </a:rPr>
              <a:t>уровень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538305" y="1052471"/>
            <a:ext cx="256540" cy="105156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ts val="1885"/>
              </a:lnSpc>
            </a:pPr>
            <a:r>
              <a:rPr sz="1600" b="1" dirty="0">
                <a:latin typeface="Georgia"/>
                <a:cs typeface="Georgia"/>
              </a:rPr>
              <a:t>I</a:t>
            </a:r>
            <a:r>
              <a:rPr sz="1600" b="1" spc="-65" dirty="0">
                <a:latin typeface="Georgia"/>
                <a:cs typeface="Georgia"/>
              </a:rPr>
              <a:t> </a:t>
            </a:r>
            <a:r>
              <a:rPr sz="1600" b="1" spc="-5" dirty="0">
                <a:latin typeface="Georgia"/>
                <a:cs typeface="Georgia"/>
              </a:rPr>
              <a:t>уровень</a:t>
            </a:r>
            <a:endParaRPr sz="1600">
              <a:latin typeface="Georgia"/>
              <a:cs typeface="Georgi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997682" y="2037588"/>
            <a:ext cx="13531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Помощь на</a:t>
            </a:r>
            <a:r>
              <a:rPr sz="140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дому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517391" y="1018032"/>
            <a:ext cx="2020824" cy="107594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4112191" y="1318259"/>
            <a:ext cx="8305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96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Calibri"/>
                <a:cs typeface="Calibri"/>
              </a:rPr>
              <a:t>Дневной  </a:t>
            </a:r>
            <a:r>
              <a:rPr sz="1400" b="1" dirty="0">
                <a:latin typeface="Calibri"/>
                <a:cs typeface="Calibri"/>
              </a:rPr>
              <a:t>ст</a:t>
            </a:r>
            <a:r>
              <a:rPr sz="1400" b="1" spc="-5" dirty="0">
                <a:latin typeface="Calibri"/>
                <a:cs typeface="Calibri"/>
              </a:rPr>
              <a:t>а</a:t>
            </a:r>
            <a:r>
              <a:rPr sz="1400" b="1" dirty="0">
                <a:latin typeface="Calibri"/>
                <a:cs typeface="Calibri"/>
              </a:rPr>
              <a:t>ц</a:t>
            </a:r>
            <a:r>
              <a:rPr sz="1400" b="1" spc="-5" dirty="0">
                <a:latin typeface="Calibri"/>
                <a:cs typeface="Calibri"/>
              </a:rPr>
              <a:t>иона</a:t>
            </a:r>
            <a:r>
              <a:rPr sz="1400" b="1" dirty="0">
                <a:latin typeface="Calibri"/>
                <a:cs typeface="Calibri"/>
              </a:rPr>
              <a:t>р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245608" y="1018032"/>
            <a:ext cx="2020824" cy="10759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793552" y="1318259"/>
            <a:ext cx="92392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6685" marR="5080" indent="-13462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libri"/>
                <a:cs typeface="Calibri"/>
              </a:rPr>
              <a:t>М</a:t>
            </a:r>
            <a:r>
              <a:rPr sz="1400" b="1" spc="-5" dirty="0">
                <a:latin typeface="Calibri"/>
                <a:cs typeface="Calibri"/>
              </a:rPr>
              <a:t>о</a:t>
            </a:r>
            <a:r>
              <a:rPr sz="1400" b="1" spc="5" dirty="0">
                <a:latin typeface="Calibri"/>
                <a:cs typeface="Calibri"/>
              </a:rPr>
              <a:t>б</a:t>
            </a:r>
            <a:r>
              <a:rPr sz="1400" b="1" spc="-5" dirty="0">
                <a:latin typeface="Calibri"/>
                <a:cs typeface="Calibri"/>
              </a:rPr>
              <a:t>и</a:t>
            </a:r>
            <a:r>
              <a:rPr sz="1400" b="1" dirty="0">
                <a:latin typeface="Calibri"/>
                <a:cs typeface="Calibri"/>
              </a:rPr>
              <a:t>л</a:t>
            </a:r>
            <a:r>
              <a:rPr sz="1400" b="1" spc="-10" dirty="0">
                <a:latin typeface="Calibri"/>
                <a:cs typeface="Calibri"/>
              </a:rPr>
              <a:t>ь</a:t>
            </a:r>
            <a:r>
              <a:rPr sz="1400" b="1" spc="-5" dirty="0">
                <a:latin typeface="Calibri"/>
                <a:cs typeface="Calibri"/>
              </a:rPr>
              <a:t>на</a:t>
            </a:r>
            <a:r>
              <a:rPr sz="1400" b="1" dirty="0">
                <a:latin typeface="Calibri"/>
                <a:cs typeface="Calibri"/>
              </a:rPr>
              <a:t>я  </a:t>
            </a:r>
            <a:r>
              <a:rPr sz="1400" b="1" spc="-5" dirty="0">
                <a:latin typeface="Calibri"/>
                <a:cs typeface="Calibri"/>
              </a:rPr>
              <a:t>бригада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8125968" y="1018032"/>
            <a:ext cx="2322576" cy="10088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8668487" y="1284732"/>
            <a:ext cx="12350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6675" marR="5080" indent="-53975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Calibri"/>
                <a:cs typeface="Calibri"/>
              </a:rPr>
              <a:t>Ди</a:t>
            </a:r>
            <a:r>
              <a:rPr sz="1400" b="1" dirty="0">
                <a:latin typeface="Calibri"/>
                <a:cs typeface="Calibri"/>
              </a:rPr>
              <a:t>ст</a:t>
            </a:r>
            <a:r>
              <a:rPr sz="1400" b="1" spc="-5" dirty="0">
                <a:latin typeface="Calibri"/>
                <a:cs typeface="Calibri"/>
              </a:rPr>
              <a:t>ан</a:t>
            </a:r>
            <a:r>
              <a:rPr sz="1400" b="1" dirty="0">
                <a:latin typeface="Calibri"/>
                <a:cs typeface="Calibri"/>
              </a:rPr>
              <a:t>ц</a:t>
            </a:r>
            <a:r>
              <a:rPr sz="1400" b="1" spc="-5" dirty="0">
                <a:latin typeface="Calibri"/>
                <a:cs typeface="Calibri"/>
              </a:rPr>
              <a:t>ионна</a:t>
            </a:r>
            <a:r>
              <a:rPr sz="1400" b="1" dirty="0">
                <a:latin typeface="Calibri"/>
                <a:cs typeface="Calibri"/>
              </a:rPr>
              <a:t>я  </a:t>
            </a:r>
            <a:r>
              <a:rPr sz="1400" b="1" spc="-5" dirty="0">
                <a:latin typeface="Calibri"/>
                <a:cs typeface="Calibri"/>
              </a:rPr>
              <a:t>реабилитация</a:t>
            </a:r>
            <a:endParaRPr sz="1400">
              <a:latin typeface="Calibri"/>
              <a:cs typeface="Calibri"/>
            </a:endParaRPr>
          </a:p>
        </p:txBody>
      </p:sp>
      <p:grpSp>
        <p:nvGrpSpPr>
          <p:cNvPr id="29" name="object 29"/>
          <p:cNvGrpSpPr/>
          <p:nvPr/>
        </p:nvGrpSpPr>
        <p:grpSpPr>
          <a:xfrm>
            <a:off x="1573457" y="5412253"/>
            <a:ext cx="8582660" cy="1284605"/>
            <a:chOff x="1573457" y="5412253"/>
            <a:chExt cx="8582660" cy="1284605"/>
          </a:xfrm>
        </p:grpSpPr>
        <p:sp>
          <p:nvSpPr>
            <p:cNvPr id="30" name="object 30"/>
            <p:cNvSpPr/>
            <p:nvPr/>
          </p:nvSpPr>
          <p:spPr>
            <a:xfrm>
              <a:off x="1579807" y="5418603"/>
              <a:ext cx="8406765" cy="45085"/>
            </a:xfrm>
            <a:custGeom>
              <a:avLst/>
              <a:gdLst/>
              <a:ahLst/>
              <a:cxnLst/>
              <a:rect l="l" t="t" r="r" b="b"/>
              <a:pathLst>
                <a:path w="8406765" h="45085">
                  <a:moveTo>
                    <a:pt x="0" y="44550"/>
                  </a:moveTo>
                  <a:lnTo>
                    <a:pt x="8406356" y="0"/>
                  </a:lnTo>
                </a:path>
              </a:pathLst>
            </a:custGeom>
            <a:ln w="12700">
              <a:solidFill>
                <a:srgbClr val="ED7D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2218944" y="5843015"/>
              <a:ext cx="7936992" cy="85344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445243" y="5972019"/>
            <a:ext cx="3486785" cy="56007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390525" marR="5080" indent="-377825">
              <a:lnSpc>
                <a:spcPts val="2090"/>
              </a:lnSpc>
              <a:spcBef>
                <a:spcPts val="190"/>
              </a:spcBef>
            </a:pPr>
            <a:r>
              <a:rPr sz="1750" b="0" spc="20" dirty="0">
                <a:latin typeface="Calibri Light"/>
                <a:cs typeface="Calibri Light"/>
              </a:rPr>
              <a:t>Реабилитационный центр </a:t>
            </a:r>
            <a:r>
              <a:rPr sz="1750" b="0" spc="15" dirty="0">
                <a:latin typeface="Calibri Light"/>
                <a:cs typeface="Calibri Light"/>
              </a:rPr>
              <a:t>IV </a:t>
            </a:r>
            <a:r>
              <a:rPr sz="1750" b="0" spc="20" dirty="0">
                <a:latin typeface="Calibri Light"/>
                <a:cs typeface="Calibri Light"/>
              </a:rPr>
              <a:t>уровня  </a:t>
            </a:r>
            <a:r>
              <a:rPr sz="1750" b="0" spc="30" dirty="0">
                <a:latin typeface="Calibri Light"/>
                <a:cs typeface="Calibri Light"/>
              </a:rPr>
              <a:t>НМИЦ </a:t>
            </a:r>
            <a:r>
              <a:rPr sz="1750" b="0" spc="25" dirty="0">
                <a:latin typeface="Calibri Light"/>
                <a:cs typeface="Calibri Light"/>
              </a:rPr>
              <a:t>по профилю</a:t>
            </a:r>
            <a:r>
              <a:rPr sz="1750" b="0" spc="-20" dirty="0">
                <a:latin typeface="Calibri Light"/>
                <a:cs typeface="Calibri Light"/>
              </a:rPr>
              <a:t> </a:t>
            </a:r>
            <a:r>
              <a:rPr sz="1750" b="0" spc="25" dirty="0">
                <a:latin typeface="Calibri Light"/>
                <a:cs typeface="Calibri Light"/>
              </a:rPr>
              <a:t>помощи</a:t>
            </a:r>
            <a:endParaRPr sz="1750">
              <a:latin typeface="Calibri Light"/>
              <a:cs typeface="Calibri Light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3046412" y="0"/>
            <a:ext cx="9149080" cy="767080"/>
            <a:chOff x="3046412" y="0"/>
            <a:chExt cx="9149080" cy="767080"/>
          </a:xfrm>
        </p:grpSpPr>
        <p:sp>
          <p:nvSpPr>
            <p:cNvPr id="34" name="object 34"/>
            <p:cNvSpPr/>
            <p:nvPr/>
          </p:nvSpPr>
          <p:spPr>
            <a:xfrm>
              <a:off x="3046412" y="760412"/>
              <a:ext cx="2665730" cy="0"/>
            </a:xfrm>
            <a:custGeom>
              <a:avLst/>
              <a:gdLst/>
              <a:ahLst/>
              <a:cxnLst/>
              <a:rect l="l" t="t" r="r" b="b"/>
              <a:pathLst>
                <a:path w="2665729">
                  <a:moveTo>
                    <a:pt x="0" y="0"/>
                  </a:moveTo>
                  <a:lnTo>
                    <a:pt x="2665413" y="1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5165124" y="741362"/>
              <a:ext cx="6416040" cy="635"/>
            </a:xfrm>
            <a:custGeom>
              <a:avLst/>
              <a:gdLst/>
              <a:ahLst/>
              <a:cxnLst/>
              <a:rect l="l" t="t" r="r" b="b"/>
              <a:pathLst>
                <a:path w="6416040" h="634">
                  <a:moveTo>
                    <a:pt x="0" y="42"/>
                  </a:moveTo>
                  <a:lnTo>
                    <a:pt x="6415689" y="0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11580812" y="741362"/>
              <a:ext cx="611505" cy="0"/>
            </a:xfrm>
            <a:custGeom>
              <a:avLst/>
              <a:gdLst/>
              <a:ahLst/>
              <a:cxnLst/>
              <a:rect l="l" t="t" r="r" b="b"/>
              <a:pathLst>
                <a:path w="611504">
                  <a:moveTo>
                    <a:pt x="0" y="0"/>
                  </a:moveTo>
                  <a:lnTo>
                    <a:pt x="611187" y="1"/>
                  </a:lnTo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5132172" y="0"/>
              <a:ext cx="7059930" cy="692785"/>
            </a:xfrm>
            <a:custGeom>
              <a:avLst/>
              <a:gdLst/>
              <a:ahLst/>
              <a:cxnLst/>
              <a:rect l="l" t="t" r="r" b="b"/>
              <a:pathLst>
                <a:path w="7059930" h="692785">
                  <a:moveTo>
                    <a:pt x="6944379" y="0"/>
                  </a:moveTo>
                  <a:lnTo>
                    <a:pt x="115448" y="0"/>
                  </a:lnTo>
                  <a:lnTo>
                    <a:pt x="70510" y="9072"/>
                  </a:lnTo>
                  <a:lnTo>
                    <a:pt x="33813" y="33813"/>
                  </a:lnTo>
                  <a:lnTo>
                    <a:pt x="9072" y="70510"/>
                  </a:lnTo>
                  <a:lnTo>
                    <a:pt x="0" y="115448"/>
                  </a:lnTo>
                  <a:lnTo>
                    <a:pt x="0" y="577248"/>
                  </a:lnTo>
                  <a:lnTo>
                    <a:pt x="9072" y="622185"/>
                  </a:lnTo>
                  <a:lnTo>
                    <a:pt x="33813" y="658882"/>
                  </a:lnTo>
                  <a:lnTo>
                    <a:pt x="70510" y="683623"/>
                  </a:lnTo>
                  <a:lnTo>
                    <a:pt x="115448" y="692696"/>
                  </a:lnTo>
                  <a:lnTo>
                    <a:pt x="6944379" y="692696"/>
                  </a:lnTo>
                  <a:lnTo>
                    <a:pt x="6989316" y="683623"/>
                  </a:lnTo>
                  <a:lnTo>
                    <a:pt x="7026013" y="658882"/>
                  </a:lnTo>
                  <a:lnTo>
                    <a:pt x="7050754" y="622185"/>
                  </a:lnTo>
                  <a:lnTo>
                    <a:pt x="7059827" y="577248"/>
                  </a:lnTo>
                  <a:lnTo>
                    <a:pt x="7059827" y="115448"/>
                  </a:lnTo>
                  <a:lnTo>
                    <a:pt x="7050754" y="70510"/>
                  </a:lnTo>
                  <a:lnTo>
                    <a:pt x="7026013" y="33813"/>
                  </a:lnTo>
                  <a:lnTo>
                    <a:pt x="6989316" y="9072"/>
                  </a:lnTo>
                  <a:lnTo>
                    <a:pt x="694437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132172" y="0"/>
              <a:ext cx="7059930" cy="692785"/>
            </a:xfrm>
            <a:custGeom>
              <a:avLst/>
              <a:gdLst/>
              <a:ahLst/>
              <a:cxnLst/>
              <a:rect l="l" t="t" r="r" b="b"/>
              <a:pathLst>
                <a:path w="7059930" h="692785">
                  <a:moveTo>
                    <a:pt x="0" y="115448"/>
                  </a:moveTo>
                  <a:lnTo>
                    <a:pt x="9072" y="70510"/>
                  </a:lnTo>
                  <a:lnTo>
                    <a:pt x="33813" y="33813"/>
                  </a:lnTo>
                  <a:lnTo>
                    <a:pt x="70510" y="9072"/>
                  </a:lnTo>
                  <a:lnTo>
                    <a:pt x="115447" y="0"/>
                  </a:lnTo>
                  <a:lnTo>
                    <a:pt x="6944379" y="0"/>
                  </a:lnTo>
                  <a:lnTo>
                    <a:pt x="6989316" y="9072"/>
                  </a:lnTo>
                  <a:lnTo>
                    <a:pt x="7026013" y="33813"/>
                  </a:lnTo>
                  <a:lnTo>
                    <a:pt x="7050754" y="70510"/>
                  </a:lnTo>
                  <a:lnTo>
                    <a:pt x="7059827" y="115448"/>
                  </a:lnTo>
                  <a:lnTo>
                    <a:pt x="7059827" y="577247"/>
                  </a:lnTo>
                  <a:lnTo>
                    <a:pt x="7050754" y="622185"/>
                  </a:lnTo>
                  <a:lnTo>
                    <a:pt x="7026013" y="658882"/>
                  </a:lnTo>
                  <a:lnTo>
                    <a:pt x="6989316" y="683623"/>
                  </a:lnTo>
                  <a:lnTo>
                    <a:pt x="6944379" y="692696"/>
                  </a:lnTo>
                  <a:lnTo>
                    <a:pt x="115447" y="692696"/>
                  </a:lnTo>
                  <a:lnTo>
                    <a:pt x="70510" y="683623"/>
                  </a:lnTo>
                  <a:lnTo>
                    <a:pt x="33813" y="658882"/>
                  </a:lnTo>
                  <a:lnTo>
                    <a:pt x="9072" y="622185"/>
                  </a:lnTo>
                  <a:lnTo>
                    <a:pt x="0" y="577247"/>
                  </a:lnTo>
                  <a:lnTo>
                    <a:pt x="0" y="115448"/>
                  </a:lnTo>
                  <a:close/>
                </a:path>
              </a:pathLst>
            </a:custGeom>
            <a:ln w="6350">
              <a:solidFill>
                <a:srgbClr val="A5A5A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5783948" y="197611"/>
            <a:ext cx="575754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СИСТЕМА ОКАЗАНИЯ РЕАБИЛИТАЦИОННОЙ</a:t>
            </a:r>
            <a:r>
              <a:rPr spc="-30" dirty="0"/>
              <a:t> </a:t>
            </a:r>
            <a:r>
              <a:rPr spc="-5" dirty="0"/>
              <a:t>ПОМОЩИ</a:t>
            </a:r>
          </a:p>
        </p:txBody>
      </p:sp>
      <p:sp>
        <p:nvSpPr>
          <p:cNvPr id="40" name="object 40"/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8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00325" y="189401"/>
            <a:ext cx="767533" cy="72189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3463" y="60960"/>
            <a:ext cx="2127504" cy="5913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024142" y="750315"/>
            <a:ext cx="49936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Медицинскую реабилитационную помощь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оказывают:</a:t>
            </a:r>
            <a:endParaRPr sz="1600">
              <a:latin typeface="Calibri"/>
              <a:cs typeface="Calibri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2257728" y="1050191"/>
          <a:ext cx="8338820" cy="12001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38820"/>
              </a:tblGrid>
              <a:tr h="232783">
                <a:tc>
                  <a:txBody>
                    <a:bodyPr/>
                    <a:lstStyle/>
                    <a:p>
                      <a:pPr marL="90805">
                        <a:lnSpc>
                          <a:spcPts val="142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Врач-физиотерапевт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CEDE3"/>
                    </a:solidFill>
                  </a:tcPr>
                </a:tc>
              </a:tr>
              <a:tr h="244852">
                <a:tc>
                  <a:txBody>
                    <a:bodyPr/>
                    <a:lstStyle/>
                    <a:p>
                      <a:pPr marL="90805">
                        <a:lnSpc>
                          <a:spcPts val="153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Врач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 лечебной физкультуре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CEDE3"/>
                    </a:solidFill>
                  </a:tcPr>
                </a:tc>
              </a:tr>
              <a:tr h="244852">
                <a:tc>
                  <a:txBody>
                    <a:bodyPr/>
                    <a:lstStyle/>
                    <a:p>
                      <a:pPr marL="90805">
                        <a:lnSpc>
                          <a:spcPts val="152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Врач-рефлексотерапевт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CEDE3"/>
                    </a:solidFill>
                  </a:tcPr>
                </a:tc>
              </a:tr>
              <a:tr h="244851">
                <a:tc>
                  <a:txBody>
                    <a:bodyPr/>
                    <a:lstStyle/>
                    <a:p>
                      <a:pPr marL="90805">
                        <a:lnSpc>
                          <a:spcPts val="151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Врач мануальной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терапии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CEDE3"/>
                    </a:solidFill>
                  </a:tcPr>
                </a:tc>
              </a:tr>
              <a:tr h="232784">
                <a:tc>
                  <a:txBody>
                    <a:bodyPr/>
                    <a:lstStyle/>
                    <a:p>
                      <a:pPr marL="90805">
                        <a:lnSpc>
                          <a:spcPts val="153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Врач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по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медицинской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реабилитации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CEDE3"/>
                    </a:solidFill>
                  </a:tcPr>
                </a:tc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1158239" y="914400"/>
            <a:ext cx="941832" cy="13441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12536" y="1093820"/>
            <a:ext cx="579755" cy="985519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 marR="5080" algn="ctr">
              <a:lnSpc>
                <a:spcPct val="100699"/>
              </a:lnSpc>
              <a:spcBef>
                <a:spcPts val="30"/>
              </a:spcBef>
            </a:pPr>
            <a:r>
              <a:rPr sz="1200" spc="-5" dirty="0">
                <a:latin typeface="Calibri"/>
                <a:cs typeface="Calibri"/>
              </a:rPr>
              <a:t>Специалисты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  высшим  о</a:t>
            </a:r>
            <a:r>
              <a:rPr sz="1200" spc="-5" dirty="0">
                <a:latin typeface="Calibri"/>
                <a:cs typeface="Calibri"/>
              </a:rPr>
              <a:t>бр</a:t>
            </a:r>
            <a:r>
              <a:rPr sz="1200" dirty="0">
                <a:latin typeface="Calibri"/>
                <a:cs typeface="Calibri"/>
              </a:rPr>
              <a:t>а</a:t>
            </a:r>
            <a:r>
              <a:rPr sz="1200" spc="5" dirty="0">
                <a:latin typeface="Calibri"/>
                <a:cs typeface="Calibri"/>
              </a:rPr>
              <a:t>зо</a:t>
            </a:r>
            <a:r>
              <a:rPr sz="1200" dirty="0">
                <a:latin typeface="Calibri"/>
                <a:cs typeface="Calibri"/>
              </a:rPr>
              <a:t>ва</a:t>
            </a:r>
            <a:r>
              <a:rPr sz="1200" spc="-5" dirty="0">
                <a:latin typeface="Calibri"/>
                <a:cs typeface="Calibri"/>
              </a:rPr>
              <a:t>н</a:t>
            </a:r>
            <a:r>
              <a:rPr sz="1200" dirty="0">
                <a:latin typeface="Calibri"/>
                <a:cs typeface="Calibri"/>
              </a:rPr>
              <a:t>ием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2257728" y="2397127"/>
          <a:ext cx="8338820" cy="120012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38820"/>
              </a:tblGrid>
              <a:tr h="232783">
                <a:tc>
                  <a:txBody>
                    <a:bodyPr/>
                    <a:lstStyle/>
                    <a:p>
                      <a:pPr marL="90805">
                        <a:lnSpc>
                          <a:spcPts val="142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Медицинский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сестра по массажу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244852">
                <a:tc>
                  <a:txBody>
                    <a:bodyPr/>
                    <a:lstStyle/>
                    <a:p>
                      <a:pPr marL="90805">
                        <a:lnSpc>
                          <a:spcPts val="1530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Медицинская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сестра по</a:t>
                      </a:r>
                      <a:r>
                        <a:rPr sz="140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физиотерапии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244852">
                <a:tc>
                  <a:txBody>
                    <a:bodyPr/>
                    <a:lstStyle/>
                    <a:p>
                      <a:pPr marL="90805">
                        <a:lnSpc>
                          <a:spcPts val="1525"/>
                        </a:lnSpc>
                      </a:pPr>
                      <a:r>
                        <a:rPr sz="1400" dirty="0">
                          <a:latin typeface="Calibri"/>
                          <a:cs typeface="Calibri"/>
                        </a:rPr>
                        <a:t>Медицинская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сестра по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мед</a:t>
                      </a:r>
                      <a:r>
                        <a:rPr sz="140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реабилитации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244851">
                <a:tc>
                  <a:txBody>
                    <a:bodyPr/>
                    <a:lstStyle/>
                    <a:p>
                      <a:pPr marL="90805">
                        <a:lnSpc>
                          <a:spcPts val="1515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Инструктор по лечебной</a:t>
                      </a:r>
                      <a:r>
                        <a:rPr sz="14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00" spc="-5" dirty="0">
                          <a:latin typeface="Calibri"/>
                          <a:cs typeface="Calibri"/>
                        </a:rPr>
                        <a:t>физкультуре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2F2F2"/>
                    </a:solidFill>
                  </a:tcPr>
                </a:tc>
              </a:tr>
              <a:tr h="232784">
                <a:tc>
                  <a:txBody>
                    <a:bodyPr/>
                    <a:lstStyle/>
                    <a:p>
                      <a:pPr marL="90805">
                        <a:lnSpc>
                          <a:spcPts val="1530"/>
                        </a:lnSpc>
                      </a:pPr>
                      <a:r>
                        <a:rPr sz="1400" spc="-5" dirty="0">
                          <a:latin typeface="Calibri"/>
                          <a:cs typeface="Calibri"/>
                        </a:rPr>
                        <a:t>Инструктор по трудовой терапии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T w="28575">
                      <a:solidFill>
                        <a:srgbClr val="FFFFFF"/>
                      </a:solidFill>
                      <a:prstDash val="solid"/>
                    </a:lnT>
                    <a:solidFill>
                      <a:srgbClr val="F2F2F2"/>
                    </a:solidFill>
                  </a:tcPr>
                </a:tc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1158239" y="2331720"/>
            <a:ext cx="941832" cy="12740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12538" y="2482318"/>
            <a:ext cx="579755" cy="97472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 marR="5080" indent="1905" algn="ctr">
              <a:lnSpc>
                <a:spcPct val="100699"/>
              </a:lnSpc>
              <a:spcBef>
                <a:spcPts val="30"/>
              </a:spcBef>
            </a:pPr>
            <a:r>
              <a:rPr sz="1200" spc="-5" dirty="0">
                <a:latin typeface="Calibri"/>
                <a:cs typeface="Calibri"/>
              </a:rPr>
              <a:t>Специалисты  </a:t>
            </a:r>
            <a:r>
              <a:rPr sz="1200" dirty="0">
                <a:latin typeface="Calibri"/>
                <a:cs typeface="Calibri"/>
              </a:rPr>
              <a:t>со </a:t>
            </a:r>
            <a:r>
              <a:rPr sz="1200" spc="-5" dirty="0">
                <a:latin typeface="Calibri"/>
                <a:cs typeface="Calibri"/>
              </a:rPr>
              <a:t>средним  </a:t>
            </a:r>
            <a:r>
              <a:rPr sz="1200" dirty="0">
                <a:latin typeface="Calibri"/>
                <a:cs typeface="Calibri"/>
              </a:rPr>
              <a:t>о</a:t>
            </a:r>
            <a:r>
              <a:rPr sz="1200" spc="-5" dirty="0">
                <a:latin typeface="Calibri"/>
                <a:cs typeface="Calibri"/>
              </a:rPr>
              <a:t>бр</a:t>
            </a:r>
            <a:r>
              <a:rPr sz="1200" dirty="0">
                <a:latin typeface="Calibri"/>
                <a:cs typeface="Calibri"/>
              </a:rPr>
              <a:t>а</a:t>
            </a:r>
            <a:r>
              <a:rPr sz="1200" spc="5" dirty="0">
                <a:latin typeface="Calibri"/>
                <a:cs typeface="Calibri"/>
              </a:rPr>
              <a:t>зо</a:t>
            </a:r>
            <a:r>
              <a:rPr sz="1200" dirty="0">
                <a:latin typeface="Calibri"/>
                <a:cs typeface="Calibri"/>
              </a:rPr>
              <a:t>ва</a:t>
            </a:r>
            <a:r>
              <a:rPr sz="1200" spc="-5" dirty="0">
                <a:latin typeface="Calibri"/>
                <a:cs typeface="Calibri"/>
              </a:rPr>
              <a:t>н</a:t>
            </a:r>
            <a:r>
              <a:rPr sz="1200" dirty="0">
                <a:latin typeface="Calibri"/>
                <a:cs typeface="Calibri"/>
              </a:rPr>
              <a:t>ием</a:t>
            </a:r>
            <a:endParaRPr sz="1200">
              <a:latin typeface="Calibri"/>
              <a:cs typeface="Calibri"/>
            </a:endParaRPr>
          </a:p>
        </p:txBody>
      </p:sp>
      <p:graphicFrame>
        <p:nvGraphicFramePr>
          <p:cNvPr id="10" name="object 10"/>
          <p:cNvGraphicFramePr>
            <a:graphicFrameLocks noGrp="1"/>
          </p:cNvGraphicFramePr>
          <p:nvPr/>
        </p:nvGraphicFramePr>
        <p:xfrm>
          <a:off x="2281486" y="3985939"/>
          <a:ext cx="8338820" cy="196545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338820"/>
              </a:tblGrid>
              <a:tr h="348750">
                <a:tc>
                  <a:txBody>
                    <a:bodyPr/>
                    <a:lstStyle/>
                    <a:p>
                      <a:pPr marL="50800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Врач физической </a:t>
                      </a:r>
                      <a:r>
                        <a:rPr sz="1400" b="0" dirty="0">
                          <a:latin typeface="Calibri Light"/>
                          <a:cs typeface="Calibri Light"/>
                        </a:rPr>
                        <a:t>и </a:t>
                      </a: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реабилитационной медицины (Приказ Минтруда </a:t>
                      </a:r>
                      <a:r>
                        <a:rPr sz="1400" b="0" dirty="0">
                          <a:latin typeface="Calibri Light"/>
                          <a:cs typeface="Calibri Light"/>
                        </a:rPr>
                        <a:t>России </a:t>
                      </a: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от 03.09.2018 </a:t>
                      </a:r>
                      <a:r>
                        <a:rPr sz="1400" b="0" dirty="0">
                          <a:latin typeface="Calibri Light"/>
                          <a:cs typeface="Calibri Light"/>
                        </a:rPr>
                        <a:t>N</a:t>
                      </a:r>
                      <a:r>
                        <a:rPr sz="1400" b="0" spc="3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572н)</a:t>
                      </a:r>
                      <a:endParaRPr sz="1400">
                        <a:latin typeface="Calibri Light"/>
                        <a:cs typeface="Calibri Light"/>
                      </a:endParaRPr>
                    </a:p>
                  </a:txBody>
                  <a:tcPr marL="0" marR="0" marT="17780" marB="0"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CEEE4"/>
                    </a:solidFill>
                  </a:tcPr>
                </a:tc>
              </a:tr>
              <a:tr h="325709"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Кинезотерапевт</a:t>
                      </a:r>
                      <a:endParaRPr sz="1400">
                        <a:latin typeface="Calibri Light"/>
                        <a:cs typeface="Calibri Light"/>
                      </a:endParaRPr>
                    </a:p>
                  </a:txBody>
                  <a:tcPr marL="0" marR="0" marT="19685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FE6"/>
                    </a:solidFill>
                  </a:tcPr>
                </a:tc>
              </a:tr>
              <a:tr h="322526">
                <a:tc>
                  <a:txBody>
                    <a:bodyPr/>
                    <a:lstStyle/>
                    <a:p>
                      <a:pPr marL="67310">
                        <a:lnSpc>
                          <a:spcPct val="100000"/>
                        </a:lnSpc>
                        <a:spcBef>
                          <a:spcPts val="160"/>
                        </a:spcBef>
                      </a:pP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Эрготерапевт</a:t>
                      </a:r>
                      <a:endParaRPr sz="1400">
                        <a:latin typeface="Calibri Light"/>
                        <a:cs typeface="Calibri Light"/>
                      </a:endParaRPr>
                    </a:p>
                  </a:txBody>
                  <a:tcPr marL="0" marR="0" marT="2032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CEEE5"/>
                    </a:solidFill>
                  </a:tcPr>
                </a:tc>
              </a:tr>
              <a:tr h="322528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Медицинский</a:t>
                      </a:r>
                      <a:r>
                        <a:rPr sz="1400" b="0" spc="-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логопед</a:t>
                      </a:r>
                      <a:endParaRPr sz="1400">
                        <a:latin typeface="Calibri Light"/>
                        <a:cs typeface="Calibri Light"/>
                      </a:endParaRPr>
                    </a:p>
                  </a:txBody>
                  <a:tcPr marL="0" marR="0" marT="1778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FCEFE6"/>
                    </a:solidFill>
                  </a:tcPr>
                </a:tc>
              </a:tr>
              <a:tr h="318790">
                <a:tc>
                  <a:txBody>
                    <a:bodyPr/>
                    <a:lstStyle/>
                    <a:p>
                      <a:pPr marL="75565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Медицинский психолог</a:t>
                      </a:r>
                      <a:endParaRPr sz="1400">
                        <a:latin typeface="Calibri Light"/>
                        <a:cs typeface="Calibri Light"/>
                      </a:endParaRPr>
                    </a:p>
                  </a:txBody>
                  <a:tcPr marL="0" marR="0" marT="2095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FCEFE6"/>
                    </a:solidFill>
                  </a:tcPr>
                </a:tc>
              </a:tr>
              <a:tr h="327156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Медицинские сестры по медицинской</a:t>
                      </a:r>
                      <a:r>
                        <a:rPr sz="1400" b="0" spc="-10" dirty="0">
                          <a:latin typeface="Calibri Light"/>
                          <a:cs typeface="Calibri Light"/>
                        </a:rPr>
                        <a:t> </a:t>
                      </a:r>
                      <a:r>
                        <a:rPr sz="1400" b="0" spc="-5" dirty="0">
                          <a:latin typeface="Calibri Light"/>
                          <a:cs typeface="Calibri Light"/>
                        </a:rPr>
                        <a:t>реабилитации</a:t>
                      </a:r>
                      <a:endParaRPr sz="1400">
                        <a:latin typeface="Calibri Light"/>
                        <a:cs typeface="Calibri Light"/>
                      </a:endParaRPr>
                    </a:p>
                  </a:txBody>
                  <a:tcPr marL="0" marR="0" marT="52705" marB="0">
                    <a:lnT w="53975">
                      <a:solidFill>
                        <a:srgbClr val="FFFFFF"/>
                      </a:solidFill>
                      <a:prstDash val="solid"/>
                    </a:lnT>
                    <a:solidFill>
                      <a:srgbClr val="FBE5D6"/>
                    </a:solidFill>
                  </a:tcPr>
                </a:tc>
              </a:tr>
            </a:tbl>
          </a:graphicData>
        </a:graphic>
      </p:graphicFrame>
      <p:sp>
        <p:nvSpPr>
          <p:cNvPr id="11" name="object 11"/>
          <p:cNvSpPr txBox="1"/>
          <p:nvPr/>
        </p:nvSpPr>
        <p:spPr>
          <a:xfrm>
            <a:off x="4367195" y="3676396"/>
            <a:ext cx="47580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Calibri"/>
                <a:cs typeface="Calibri"/>
              </a:rPr>
              <a:t>Мультидисциплинарная медицинская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реабилитация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139952" y="3986784"/>
            <a:ext cx="941832" cy="157276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96060" y="4282028"/>
            <a:ext cx="579755" cy="985519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700" marR="5080" algn="ctr">
              <a:lnSpc>
                <a:spcPct val="100699"/>
              </a:lnSpc>
              <a:spcBef>
                <a:spcPts val="30"/>
              </a:spcBef>
            </a:pPr>
            <a:r>
              <a:rPr sz="1200" spc="-5" dirty="0">
                <a:latin typeface="Calibri"/>
                <a:cs typeface="Calibri"/>
              </a:rPr>
              <a:t>Специалисты</a:t>
            </a:r>
            <a:r>
              <a:rPr sz="1200" spc="-55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с  высшим  о</a:t>
            </a:r>
            <a:r>
              <a:rPr sz="1200" spc="-5" dirty="0">
                <a:latin typeface="Calibri"/>
                <a:cs typeface="Calibri"/>
              </a:rPr>
              <a:t>бр</a:t>
            </a:r>
            <a:r>
              <a:rPr sz="1200" dirty="0">
                <a:latin typeface="Calibri"/>
                <a:cs typeface="Calibri"/>
              </a:rPr>
              <a:t>а</a:t>
            </a:r>
            <a:r>
              <a:rPr sz="1200" spc="5" dirty="0">
                <a:latin typeface="Calibri"/>
                <a:cs typeface="Calibri"/>
              </a:rPr>
              <a:t>зо</a:t>
            </a:r>
            <a:r>
              <a:rPr sz="1200" dirty="0">
                <a:latin typeface="Calibri"/>
                <a:cs typeface="Calibri"/>
              </a:rPr>
              <a:t>ва</a:t>
            </a:r>
            <a:r>
              <a:rPr sz="1200" spc="-5" dirty="0">
                <a:latin typeface="Calibri"/>
                <a:cs typeface="Calibri"/>
              </a:rPr>
              <a:t>н</a:t>
            </a:r>
            <a:r>
              <a:rPr sz="1200" dirty="0">
                <a:latin typeface="Calibri"/>
                <a:cs typeface="Calibri"/>
              </a:rPr>
              <a:t>ием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139952" y="5660135"/>
            <a:ext cx="1033272" cy="11978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42077" y="5774158"/>
            <a:ext cx="579755" cy="974725"/>
          </a:xfrm>
          <a:prstGeom prst="rect">
            <a:avLst/>
          </a:prstGeom>
        </p:spPr>
        <p:txBody>
          <a:bodyPr vert="vert270" wrap="square" lIns="0" tIns="3810" rIns="0" bIns="0" rtlCol="0">
            <a:spAutoFit/>
          </a:bodyPr>
          <a:lstStyle/>
          <a:p>
            <a:pPr marL="12065" marR="5080" indent="-3810" algn="ctr">
              <a:lnSpc>
                <a:spcPct val="100699"/>
              </a:lnSpc>
              <a:spcBef>
                <a:spcPts val="30"/>
              </a:spcBef>
            </a:pPr>
            <a:r>
              <a:rPr sz="1200" spc="-5" dirty="0">
                <a:latin typeface="Calibri"/>
                <a:cs typeface="Calibri"/>
              </a:rPr>
              <a:t>Специалисты  </a:t>
            </a:r>
            <a:r>
              <a:rPr sz="1200" dirty="0">
                <a:latin typeface="Calibri"/>
                <a:cs typeface="Calibri"/>
              </a:rPr>
              <a:t>со </a:t>
            </a:r>
            <a:r>
              <a:rPr sz="1200" spc="-5" dirty="0">
                <a:latin typeface="Calibri"/>
                <a:cs typeface="Calibri"/>
              </a:rPr>
              <a:t>средним  </a:t>
            </a:r>
            <a:r>
              <a:rPr sz="1200" dirty="0">
                <a:latin typeface="Calibri"/>
                <a:cs typeface="Calibri"/>
              </a:rPr>
              <a:t>о</a:t>
            </a:r>
            <a:r>
              <a:rPr sz="1200" spc="-5" dirty="0">
                <a:latin typeface="Calibri"/>
                <a:cs typeface="Calibri"/>
              </a:rPr>
              <a:t>бр</a:t>
            </a:r>
            <a:r>
              <a:rPr sz="1200" dirty="0">
                <a:latin typeface="Calibri"/>
                <a:cs typeface="Calibri"/>
              </a:rPr>
              <a:t>а</a:t>
            </a:r>
            <a:r>
              <a:rPr sz="1200" spc="5" dirty="0">
                <a:latin typeface="Calibri"/>
                <a:cs typeface="Calibri"/>
              </a:rPr>
              <a:t>зо</a:t>
            </a:r>
            <a:r>
              <a:rPr sz="1200" dirty="0">
                <a:latin typeface="Calibri"/>
                <a:cs typeface="Calibri"/>
              </a:rPr>
              <a:t>ва</a:t>
            </a:r>
            <a:r>
              <a:rPr sz="1200" spc="-5" dirty="0">
                <a:latin typeface="Calibri"/>
                <a:cs typeface="Calibri"/>
              </a:rPr>
              <a:t>н</a:t>
            </a:r>
            <a:r>
              <a:rPr sz="1200" dirty="0">
                <a:latin typeface="Calibri"/>
                <a:cs typeface="Calibri"/>
              </a:rPr>
              <a:t>ием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274201" y="6133593"/>
            <a:ext cx="8339455" cy="30797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3429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270"/>
              </a:spcBef>
            </a:pPr>
            <a:r>
              <a:rPr sz="1400" b="0" spc="-5" dirty="0">
                <a:latin typeface="Calibri Light"/>
                <a:cs typeface="Calibri Light"/>
              </a:rPr>
              <a:t>Медицинские сестры врача</a:t>
            </a:r>
            <a:r>
              <a:rPr sz="1400" b="0" spc="-15" dirty="0">
                <a:latin typeface="Calibri Light"/>
                <a:cs typeface="Calibri Light"/>
              </a:rPr>
              <a:t> </a:t>
            </a:r>
            <a:r>
              <a:rPr sz="1400" b="0" spc="-5" dirty="0">
                <a:latin typeface="Calibri Light"/>
                <a:cs typeface="Calibri Light"/>
              </a:rPr>
              <a:t>ФРМ</a:t>
            </a:r>
            <a:endParaRPr sz="1400">
              <a:latin typeface="Calibri Light"/>
              <a:cs typeface="Calibri Ligh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3043237" y="0"/>
            <a:ext cx="9152255" cy="767080"/>
            <a:chOff x="3043237" y="0"/>
            <a:chExt cx="9152255" cy="767080"/>
          </a:xfrm>
        </p:grpSpPr>
        <p:sp>
          <p:nvSpPr>
            <p:cNvPr id="18" name="object 18"/>
            <p:cNvSpPr/>
            <p:nvPr/>
          </p:nvSpPr>
          <p:spPr>
            <a:xfrm>
              <a:off x="3046412" y="760412"/>
              <a:ext cx="2665730" cy="0"/>
            </a:xfrm>
            <a:custGeom>
              <a:avLst/>
              <a:gdLst/>
              <a:ahLst/>
              <a:cxnLst/>
              <a:rect l="l" t="t" r="r" b="b"/>
              <a:pathLst>
                <a:path w="2665729">
                  <a:moveTo>
                    <a:pt x="0" y="0"/>
                  </a:moveTo>
                  <a:lnTo>
                    <a:pt x="2665413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5165124" y="741362"/>
              <a:ext cx="6416040" cy="635"/>
            </a:xfrm>
            <a:custGeom>
              <a:avLst/>
              <a:gdLst/>
              <a:ahLst/>
              <a:cxnLst/>
              <a:rect l="l" t="t" r="r" b="b"/>
              <a:pathLst>
                <a:path w="6416040" h="634">
                  <a:moveTo>
                    <a:pt x="0" y="42"/>
                  </a:moveTo>
                  <a:lnTo>
                    <a:pt x="6415689" y="0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580812" y="741362"/>
              <a:ext cx="611505" cy="0"/>
            </a:xfrm>
            <a:custGeom>
              <a:avLst/>
              <a:gdLst/>
              <a:ahLst/>
              <a:cxnLst/>
              <a:rect l="l" t="t" r="r" b="b"/>
              <a:pathLst>
                <a:path w="611504">
                  <a:moveTo>
                    <a:pt x="0" y="0"/>
                  </a:moveTo>
                  <a:lnTo>
                    <a:pt x="611187" y="1"/>
                  </a:lnTo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32172" y="0"/>
              <a:ext cx="7059930" cy="692785"/>
            </a:xfrm>
            <a:custGeom>
              <a:avLst/>
              <a:gdLst/>
              <a:ahLst/>
              <a:cxnLst/>
              <a:rect l="l" t="t" r="r" b="b"/>
              <a:pathLst>
                <a:path w="7059930" h="692785">
                  <a:moveTo>
                    <a:pt x="0" y="115448"/>
                  </a:moveTo>
                  <a:lnTo>
                    <a:pt x="9072" y="70510"/>
                  </a:lnTo>
                  <a:lnTo>
                    <a:pt x="33813" y="33813"/>
                  </a:lnTo>
                  <a:lnTo>
                    <a:pt x="70510" y="9072"/>
                  </a:lnTo>
                  <a:lnTo>
                    <a:pt x="115447" y="0"/>
                  </a:lnTo>
                  <a:lnTo>
                    <a:pt x="6944379" y="0"/>
                  </a:lnTo>
                  <a:lnTo>
                    <a:pt x="6989316" y="9072"/>
                  </a:lnTo>
                  <a:lnTo>
                    <a:pt x="7026013" y="33813"/>
                  </a:lnTo>
                  <a:lnTo>
                    <a:pt x="7050754" y="70510"/>
                  </a:lnTo>
                  <a:lnTo>
                    <a:pt x="7059827" y="115448"/>
                  </a:lnTo>
                  <a:lnTo>
                    <a:pt x="7059827" y="577247"/>
                  </a:lnTo>
                  <a:lnTo>
                    <a:pt x="7050754" y="622185"/>
                  </a:lnTo>
                  <a:lnTo>
                    <a:pt x="7026013" y="658882"/>
                  </a:lnTo>
                  <a:lnTo>
                    <a:pt x="6989316" y="683623"/>
                  </a:lnTo>
                  <a:lnTo>
                    <a:pt x="6944379" y="692696"/>
                  </a:lnTo>
                  <a:lnTo>
                    <a:pt x="115447" y="692696"/>
                  </a:lnTo>
                  <a:lnTo>
                    <a:pt x="70510" y="683623"/>
                  </a:lnTo>
                  <a:lnTo>
                    <a:pt x="33813" y="658882"/>
                  </a:lnTo>
                  <a:lnTo>
                    <a:pt x="9072" y="622185"/>
                  </a:lnTo>
                  <a:lnTo>
                    <a:pt x="0" y="577247"/>
                  </a:lnTo>
                  <a:lnTo>
                    <a:pt x="0" y="115448"/>
                  </a:lnTo>
                  <a:close/>
                </a:path>
              </a:pathLst>
            </a:custGeom>
            <a:ln w="6350">
              <a:solidFill>
                <a:srgbClr val="4472C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6470650" marR="5080" indent="-1323975">
              <a:lnSpc>
                <a:spcPct val="101099"/>
              </a:lnSpc>
              <a:spcBef>
                <a:spcPts val="75"/>
              </a:spcBef>
            </a:pPr>
            <a:r>
              <a:rPr spc="-5" dirty="0"/>
              <a:t>ПОДГОТОВКА КАДРОВ ДЛЯ ОКАЗАНИЯ МЕДИЦИНСКОЙ  ПОМОЩИ ПО</a:t>
            </a:r>
            <a:r>
              <a:rPr spc="-15" dirty="0"/>
              <a:t> </a:t>
            </a:r>
            <a:r>
              <a:rPr spc="-5" dirty="0"/>
              <a:t>РЕАБИЛИТАЦИИ</a:t>
            </a:r>
          </a:p>
        </p:txBody>
      </p:sp>
      <p:sp>
        <p:nvSpPr>
          <p:cNvPr id="23" name="object 23"/>
          <p:cNvSpPr txBox="1"/>
          <p:nvPr/>
        </p:nvSpPr>
        <p:spPr>
          <a:xfrm>
            <a:off x="11170602" y="6421628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898989"/>
                </a:solidFill>
                <a:latin typeface="Calibri"/>
                <a:cs typeface="Calibri"/>
              </a:rPr>
              <a:t>9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808420" y="61799"/>
            <a:ext cx="625445" cy="5882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1797</Words>
  <Application>Microsoft Office PowerPoint</Application>
  <PresentationFormat>Произвольный</PresentationFormat>
  <Paragraphs>478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Office Theme</vt:lpstr>
      <vt:lpstr>Система оказания помощи по медицинской  реабилитации в РФ</vt:lpstr>
      <vt:lpstr>Глобальные цели медицинской  реабилитации в России</vt:lpstr>
      <vt:lpstr>Нормативно-  правовое  регулирование</vt:lpstr>
      <vt:lpstr>Нормативно-правовое регулирование организации медицинской реабилитации 2018 год</vt:lpstr>
      <vt:lpstr>НОРМАТИВНО-ПРАВОВОЕ РЕГУЛИРОВАНИЕ</vt:lpstr>
      <vt:lpstr>Три этапа медицинской реабилитации</vt:lpstr>
      <vt:lpstr>Три Профиля медицинской реабилитации</vt:lpstr>
      <vt:lpstr>СИСТЕМА ОКАЗАНИЯ РЕАБИЛИТАЦИОННОЙ ПОМОЩИ</vt:lpstr>
      <vt:lpstr>ПОДГОТОВКА КАДРОВ ДЛЯ ОКАЗАНИЯ МЕДИЦИНСКОЙ  ПОМОЩИ ПО РЕАБИЛИТАЦИИ</vt:lpstr>
      <vt:lpstr>Профессиональные стандарты специалистов по  медицинской реабилитации</vt:lpstr>
      <vt:lpstr>Профессиональный стандарт специалиста по медицинской реабилитации 02.039</vt:lpstr>
      <vt:lpstr>Презентация PowerPoint</vt:lpstr>
      <vt:lpstr>ПОДГОТОВКА КАДРОВ ДЛЯ ОКАЗАНИЯ МЕДИЦИНСКОЙ  ПОМОЩИ ПО РЕАБИЛИТАЦИИ</vt:lpstr>
      <vt:lpstr>Профессиональный стандарт специалиста по  физической реабилитации</vt:lpstr>
      <vt:lpstr>Презентация PowerPoint</vt:lpstr>
      <vt:lpstr>Профессиональный стандарт клинического психолога</vt:lpstr>
      <vt:lpstr>Профессиональный стандарт врача нейропсихолога</vt:lpstr>
      <vt:lpstr>Профессиональный стандарт клинического логопеда</vt:lpstr>
      <vt:lpstr>Профессиональный стандарт  медицинской сестры по  медицинской реабилитации</vt:lpstr>
      <vt:lpstr>ОРГАНИЗАЦИИ, НАПРАВЛЯЮЩИЕ  НА МЕДИЦИНСКУЮ РЕАБИЛИТАЦИЮ</vt:lpstr>
      <vt:lpstr>Где проводится медицинская реабилитация?</vt:lpstr>
      <vt:lpstr>ИНФРАСТРУКТУРА</vt:lpstr>
      <vt:lpstr>Союз  Реабилитологов  России</vt:lpstr>
      <vt:lpstr>Роль классификаций в управлении здравоохранением и  создании стратегий лечения, профилактики и реабилитации</vt:lpstr>
      <vt:lpstr>Презентация PowerPoint</vt:lpstr>
      <vt:lpstr> Длительность реабилитационных мероприятий</vt:lpstr>
      <vt:lpstr>Центры маршрутизации пациентов</vt:lpstr>
      <vt:lpstr>Форма медицинской  документации</vt:lpstr>
      <vt:lpstr>Презентация PowerPoint</vt:lpstr>
      <vt:lpstr>Презентация PowerPoint</vt:lpstr>
      <vt:lpstr>Контроль экспертов  Росздравнадзора</vt:lpstr>
      <vt:lpstr>Сотрудничество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Система оказания помощи по медицинской  реабилитации в РФ</dc:title>
  <cp:lastModifiedBy>Екатерина Быкова</cp:lastModifiedBy>
  <cp:revision>1</cp:revision>
  <dcterms:created xsi:type="dcterms:W3CDTF">2020-11-11T13:52:55Z</dcterms:created>
  <dcterms:modified xsi:type="dcterms:W3CDTF">2020-11-11T17:15:05Z</dcterms:modified>
</cp:coreProperties>
</file>