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57" r:id="rId5"/>
    <p:sldId id="259" r:id="rId6"/>
    <p:sldId id="260" r:id="rId7"/>
    <p:sldId id="263" r:id="rId8"/>
    <p:sldId id="261" r:id="rId9"/>
    <p:sldId id="264" r:id="rId10"/>
    <p:sldId id="272" r:id="rId11"/>
    <p:sldId id="268" r:id="rId12"/>
    <p:sldId id="269" r:id="rId13"/>
    <p:sldId id="271" r:id="rId14"/>
    <p:sldId id="270" r:id="rId15"/>
    <p:sldId id="273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DB3A8-A4C7-453A-A553-9841294B062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8EEFE-23A4-46DC-86B7-50E5339FC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EEFE-23A4-46DC-86B7-50E5339FC9D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4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4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1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5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3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2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3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F1AA-8B9F-4D85-9DDD-6A6CFC97AD6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A9F0-FD00-4350-9B7D-5F1E7973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6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712968" cy="2088232"/>
          </a:xfrm>
        </p:spPr>
        <p:txBody>
          <a:bodyPr>
            <a:normAutofit/>
          </a:bodyPr>
          <a:lstStyle/>
          <a:p>
            <a:pPr algn="l"/>
            <a:r>
              <a:rPr lang="ru-RU" sz="4700" dirty="0">
                <a:solidFill>
                  <a:schemeClr val="bg1"/>
                </a:solidFill>
                <a:latin typeface="Impact" panose="020B0806030902050204" pitchFamily="34" charset="0"/>
              </a:rPr>
              <a:t>Организация </a:t>
            </a:r>
            <a:r>
              <a:rPr lang="ru-RU" sz="4700" dirty="0" smtClean="0">
                <a:solidFill>
                  <a:schemeClr val="bg1"/>
                </a:solidFill>
                <a:latin typeface="Impact" panose="020B0806030902050204" pitchFamily="34" charset="0"/>
              </a:rPr>
              <a:t>закупок </a:t>
            </a:r>
            <a:r>
              <a:rPr lang="ru-RU" sz="4700" dirty="0">
                <a:solidFill>
                  <a:schemeClr val="bg1"/>
                </a:solidFill>
                <a:latin typeface="Impact" panose="020B0806030902050204" pitchFamily="34" charset="0"/>
              </a:rPr>
              <a:t>в условиях </a:t>
            </a:r>
            <a:r>
              <a:rPr lang="ru-RU" sz="4700" dirty="0" err="1">
                <a:solidFill>
                  <a:schemeClr val="bg1"/>
                </a:solidFill>
                <a:latin typeface="Impact" panose="020B0806030902050204" pitchFamily="34" charset="0"/>
              </a:rPr>
              <a:t>коронавируса</a:t>
            </a:r>
            <a:endParaRPr lang="ru-RU" sz="47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8424936" cy="1752600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В. Скрипкина, 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государственных закупок </a:t>
            </a:r>
            <a:r>
              <a:rPr lang="ru-RU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КрасГМУ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им. Проф. В.Ф. </a:t>
            </a:r>
            <a:r>
              <a:rPr lang="ru-RU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Войно-Ясенецкого</a:t>
            </a:r>
            <a:endParaRPr lang="ru-R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Красноярск, 2020 год. </a:t>
            </a:r>
            <a:endParaRPr lang="ru-RU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Антикризисные меры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115616" y="1916832"/>
            <a:ext cx="45719" cy="4571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7944" y="44624"/>
            <a:ext cx="4536504" cy="21123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Контрактуются с единственным поставщиком из-за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коронавируса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по п. 4 ч. 1 ст. 93 44-ФЗ на сумму до 600 000 руб., а не до 300 000 руб., как раньше. Увеличили и процентный годовой лимит таких закупок: он составляет10% вместо 5% от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СГОЗ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. В деньгах лимит не изменили – 50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млн.руб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2276873"/>
            <a:ext cx="5619650" cy="3888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обеспечить гарантийные обязательства — право заказчика, а не обязанность, как раньше. Нижний предел размера обеспечения исполнения контракта снизили из-за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0,5%, а верхний не изменился, он так и составляет до 30% от НМЦК. Раньше допустимый минимум составлял 5% НМЦК. При казначейском сопровождении расчетов по контракту обеспечения исполнения контракта заказчики вправе не требовать. Если его необходимо предусмотреть, его размер составляет до 10% от НМЦК, а для закупок с ограничениями для субъектов малого предпринимательства по п. 1 ч. 1 ст. 30 44-ФЗ его установят от цены контракта. При казначейском сопровождении аванса размер обеспечения исполнения контракта считают от НМЦК, которая уменьшена на размер аванса, а по закупкам с ограничениями для СМП по п. 1 ч. 1 ст. 30 44-ФЗ — от цены контракта, которая уменьшена на размер аванса.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969009" cy="16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662014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3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Антикризисные меры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115616" y="1916832"/>
            <a:ext cx="45719" cy="4571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7944" y="692696"/>
            <a:ext cx="4536504" cy="25202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 31.12.2020 изменить существенные условия контракта из-за </a:t>
            </a:r>
            <a:r>
              <a:rPr lang="ru-RU" b="1" dirty="0" err="1">
                <a:solidFill>
                  <a:schemeClr val="tx1"/>
                </a:solidFill>
              </a:rPr>
              <a:t>коронавируса</a:t>
            </a:r>
            <a:r>
              <a:rPr lang="ru-RU" b="1" dirty="0">
                <a:solidFill>
                  <a:schemeClr val="tx1"/>
                </a:solidFill>
              </a:rPr>
              <a:t> вправе в части авансирования, если его предусмотрели в контракте. Для такого изменения не требуется согласия органа местного самоуправления, правительства или региональных властей.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3356993"/>
            <a:ext cx="4752528" cy="2448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заказчика проверяет юр. лица, которые участвуют в закупке, на предмет привлечения к административной ответственности по ст. 19.28 КоАП в течение двух лет до подачи заявки. Сейчас это ее право.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3" y="1132853"/>
            <a:ext cx="2969009" cy="16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1185"/>
            <a:ext cx="3091409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Антикризисные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115616" y="1916832"/>
            <a:ext cx="45719" cy="4571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7944" y="188640"/>
            <a:ext cx="4536504" cy="26642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Из-за </a:t>
            </a:r>
            <a:r>
              <a:rPr lang="ru-RU" b="1" dirty="0" err="1">
                <a:solidFill>
                  <a:schemeClr val="tx1"/>
                </a:solidFill>
              </a:rPr>
              <a:t>коронавируса</a:t>
            </a:r>
            <a:r>
              <a:rPr lang="ru-RU" b="1" dirty="0">
                <a:solidFill>
                  <a:schemeClr val="tx1"/>
                </a:solidFill>
              </a:rPr>
              <a:t> до 01.10.2020 перенесли срок вступления в силу изменений, которые планировалось запустить с 01.07.2020. С новой даты заработает, в частности, новый порядок: проведения электронного запроса котировок; начала работы электронных малых закупок.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2996952"/>
            <a:ext cx="4968552" cy="31683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закупок получили гарантированный срок, чтобы подготовиться к изменениям в тех случаях, когда правят порядок: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планирования;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проведения закупок, в т. ч. введения новых способов определения поставщика;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контроля, мониторинга и аудита закупок. 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акт принимают до 01 октября текущего года, он вступает в силу 1 января очередного года. Если после — 1 января года, следующего за очередным.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7" y="1200791"/>
            <a:ext cx="2962913" cy="16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4250"/>
            <a:ext cx="297497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2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Плановые изменения закона 44-ФЗ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>
            <a:no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правилах применения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нацрежима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ПП 126н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Квотирование обязательной доли закупок отечественных товаров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Заказчики по Законам N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44-ФЗ и 223-ФЗ будут выполнять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обязательную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долю закупок отечественных товаров,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том числе поставляемых при выполнении работ,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оказании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услуг.</a:t>
            </a:r>
          </a:p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Госзакупки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иностранных товаров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Определили, как заказчику получить разрешение на приобретение иностранных товаров,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также как участнику закупки по-новому подтвердить соответствие промтоваров запретам по Закону N 44-ФЗ.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Изменили ограничения допуска, действующие в отношении: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Радиоэлектронной продукции.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продукцию, к закупкам которой можно допускать заявки с предложениями товаров из ЕАЭС;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лекарств из перечня ЖНВЛП.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31.12.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2021 года для некоторых препаратов ограничения не применяются.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новые правила проведения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строительных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госзакупок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Изменились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порядок оценки заявок, а также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доптребования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 участникам таких закупок.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Вступление в силу ряда поправок к Закону N 44-ФЗ, которые должны были применяться 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1.10.2020 ,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перенесли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Некоторые из них касаются электронных малых закупок и новых правил проведения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запроса котировок.  Начало действия изменений отложено до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1.04.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2021 года.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Утвердили новые правила, по которым проверяется соответствие документов утвержденному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финобеспечению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Приняли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порядок определения НМЦК при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госзакупках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медизделий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1"/>
            <a:ext cx="19812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847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pPr marL="0" indent="0" algn="ctr">
              <a:buNone/>
            </a:pP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003232" cy="413732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№124-ФЗ от 24.04.2020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 № 98-ФЗ от 01.04.2020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№647 от 08.05.2020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№ 66 от 31.01.2020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Минфина №24-06-06/21324 от 19.03.2020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ФАС №ИА/21684/20 от 18.03.2020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Еврокомиссии о признании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инфекции форс-мажором</a:t>
            </a:r>
          </a:p>
        </p:txBody>
      </p:sp>
      <p:pic>
        <p:nvPicPr>
          <p:cNvPr id="1026" name="Picture 2" descr="C:\Users\korabelnikovaES\Desktop\кор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363"/>
            <a:ext cx="2232248" cy="17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6390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990000"/>
                </a:solidFill>
                <a:latin typeface="Impact" panose="020B0806030902050204" pitchFamily="34" charset="0"/>
                <a:ea typeface="+mj-ea"/>
                <a:cs typeface="+mj-cs"/>
              </a:rPr>
              <a:t>Изменения закона 44-ФЗ, связанные </a:t>
            </a:r>
            <a:br>
              <a:rPr lang="ru-RU" sz="3200" dirty="0">
                <a:solidFill>
                  <a:srgbClr val="990000"/>
                </a:solidFill>
                <a:latin typeface="Impact" panose="020B0806030902050204" pitchFamily="34" charset="0"/>
                <a:ea typeface="+mj-ea"/>
                <a:cs typeface="+mj-cs"/>
              </a:rPr>
            </a:br>
            <a:r>
              <a:rPr lang="ru-RU" sz="3200" dirty="0">
                <a:solidFill>
                  <a:srgbClr val="990000"/>
                </a:solidFill>
                <a:latin typeface="Impact" panose="020B0806030902050204" pitchFamily="34" charset="0"/>
                <a:ea typeface="+mj-ea"/>
                <a:cs typeface="+mj-cs"/>
              </a:rPr>
              <a:t>с </a:t>
            </a:r>
            <a:r>
              <a:rPr lang="ru-RU" sz="3200" dirty="0" err="1">
                <a:solidFill>
                  <a:srgbClr val="990000"/>
                </a:solidFill>
                <a:latin typeface="Impact" panose="020B0806030902050204" pitchFamily="34" charset="0"/>
                <a:ea typeface="+mj-ea"/>
                <a:cs typeface="+mj-cs"/>
              </a:rPr>
              <a:t>коронавирусной</a:t>
            </a:r>
            <a:r>
              <a:rPr lang="ru-RU" sz="3200" dirty="0">
                <a:solidFill>
                  <a:srgbClr val="990000"/>
                </a:solidFill>
                <a:latin typeface="Impact" panose="020B0806030902050204" pitchFamily="34" charset="0"/>
                <a:ea typeface="+mj-ea"/>
                <a:cs typeface="+mj-cs"/>
              </a:rPr>
              <a:t> инфекцией</a:t>
            </a:r>
            <a:br>
              <a:rPr lang="ru-RU" sz="3200" dirty="0">
                <a:solidFill>
                  <a:srgbClr val="990000"/>
                </a:solidFill>
                <a:latin typeface="Impact" panose="020B0806030902050204" pitchFamily="34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0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01.04.2020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в силу федеральный закон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98-ФЗ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изменении отдельных законов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экстренного реагирования на распространение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2019-nCOV. 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по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44-ФЗ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Госзаказчикам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позволили до 31.12.2020 не требовать от СМП </a:t>
            </a:r>
            <a:endParaRPr lang="ru-RU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обеспечения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исполнения контракта и гарантийных обязательств </a:t>
            </a:r>
            <a:endParaRPr lang="ru-RU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в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закупках с ограничениями для субъектов малого предпринимательства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Обязали рассчитывать пени исходя из цены этапа за вычетом исполненных по этому этапу обязательств. Раньше вне зависимости от стоимости этапа пени считали исходя из цены контракта за вычетом исполненных обязательств. </a:t>
            </a:r>
            <a:endParaRPr lang="ru-RU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Распространили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случаи, когда участник закупки не обеспечивает исполнение контракта, на обеспечение гарантийных обязательств. </a:t>
            </a:r>
            <a:endParaRPr lang="ru-RU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Распространили порядок списания неустоек за 2015, 2016 годы на неустойки, которые начислены в 2020 году. </a:t>
            </a:r>
            <a:endParaRPr lang="ru-RU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Уточнили основание закупки у единственного поставщика </a:t>
            </a:r>
            <a:r>
              <a:rPr lang="ru-RU" sz="4300" u="sng" dirty="0">
                <a:latin typeface="Arial" panose="020B0604020202020204" pitchFamily="34" charset="0"/>
                <a:cs typeface="Arial" panose="020B0604020202020204" pitchFamily="34" charset="0"/>
              </a:rPr>
              <a:t>по п. 9 ч. 1 ст. 93 44-ФЗ. </a:t>
            </a:r>
            <a:endParaRPr lang="ru-RU" sz="43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Разрешили менять цену и сроки в контрактах, если обязательства невозможно выполнить из-за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, но при условии, что правительство, региональные или местные власти дали согласие и есть лимиты бюджетных обязательств на это.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53" y="836712"/>
            <a:ext cx="226872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0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59216" cy="792088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990000"/>
                </a:solidFill>
                <a:latin typeface="Impact" panose="020B0806030902050204" pitchFamily="34" charset="0"/>
              </a:rPr>
              <a:t>Изменения закона 44-ФЗ, связанные </a:t>
            </a:r>
            <a:r>
              <a:rPr lang="ru-RU" sz="3200" dirty="0" smtClean="0">
                <a:solidFill>
                  <a:srgbClr val="990000"/>
                </a:solidFill>
                <a:latin typeface="Impact" panose="020B0806030902050204" pitchFamily="34" charset="0"/>
              </a:rPr>
              <a:t/>
            </a:r>
            <a:br>
              <a:rPr lang="ru-RU" sz="3200" dirty="0" smtClean="0">
                <a:solidFill>
                  <a:srgbClr val="9900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990000"/>
                </a:solidFill>
                <a:latin typeface="Impact" panose="020B0806030902050204" pitchFamily="34" charset="0"/>
              </a:rPr>
              <a:t>с </a:t>
            </a:r>
            <a:r>
              <a:rPr lang="ru-RU" sz="3200" dirty="0" err="1">
                <a:solidFill>
                  <a:srgbClr val="990000"/>
                </a:solidFill>
                <a:latin typeface="Impact" panose="020B0806030902050204" pitchFamily="34" charset="0"/>
              </a:rPr>
              <a:t>коронавирусной</a:t>
            </a:r>
            <a:r>
              <a:rPr lang="ru-RU" sz="3200" dirty="0">
                <a:solidFill>
                  <a:srgbClr val="990000"/>
                </a:solidFill>
                <a:latin typeface="Impact" panose="020B0806030902050204" pitchFamily="34" charset="0"/>
              </a:rPr>
              <a:t> инфекцией</a:t>
            </a:r>
            <a:br>
              <a:rPr lang="ru-RU" sz="3200" dirty="0">
                <a:solidFill>
                  <a:srgbClr val="990000"/>
                </a:solidFill>
                <a:latin typeface="Impact" panose="020B0806030902050204" pitchFamily="34" charset="0"/>
              </a:rPr>
            </a:br>
            <a:endParaRPr lang="ru-RU" sz="3200" dirty="0">
              <a:solidFill>
                <a:srgbClr val="99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7" y="1412776"/>
            <a:ext cx="8635626" cy="4680520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РФ от 31.01.2020 № 66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инфекция (2019-nCoV) внесена в перечень заболеваний, представляющих опасность для окружающих (Постановление Правительства РФ от 01.12.2004 № 715 «Об утверждении перечня социально значимых заболеваний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заболеваний, представляющих опасность для окружающих»).</a:t>
            </a:r>
          </a:p>
          <a:p>
            <a:pPr marL="0" indent="447675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апреля 2020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случай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распространения</a:t>
            </a:r>
          </a:p>
          <a:p>
            <a:pPr marL="0" indent="447675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заболевания, представляющего опасность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</a:p>
          <a:p>
            <a:pPr marL="0" indent="447675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окружающих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отнесен к чрезвычайным ситуациям.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введении режима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повышенной </a:t>
            </a:r>
          </a:p>
          <a:p>
            <a:pPr marL="0" indent="447675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готовности или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чрезвычайной ситуации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принимают</a:t>
            </a:r>
          </a:p>
          <a:p>
            <a:pPr marL="0" indent="447675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соответственно Правительство РФ, органы государственной власти субъектов РФ или органы местного самоуправления (Ст. 10, 11 Федерального закона от 21.12.1994 № 68-ФЗ «О защите населения и территорий от чрезвычайных ситуаций природного и техногенного характера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25268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ЗАКУПКИ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ПОСТАВЩИКА</a:t>
            </a:r>
            <a:b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(COVID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П.9 Ч.1 СТ.93 44-ФЗ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АВАРИЯ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ЧРЕЗВЫЧАЙНАЯ СИТУАЦИЯ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ЭКСТРЕННАЯ МЕДИЦИНСКАЯ ПОМОЩЬ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НЕОТЛОЖНАЯ МЕДИЦИНСКАЯ ПОМОЩЬ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НЕПРЕОДОЛИМАЯ СИЛА</a:t>
            </a:r>
          </a:p>
        </p:txBody>
      </p:sp>
    </p:spTree>
    <p:extLst>
      <p:ext uri="{BB962C8B-B14F-4D97-AF65-F5344CB8AC3E}">
        <p14:creationId xmlns:p14="http://schemas.microsoft.com/office/powerpoint/2010/main" val="928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КАКИЕ ТОВАРЫ, РАБОТЫ, УСЛУГИ МОЖНО КУПИТЬ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1.04.2020</a:t>
            </a:r>
            <a:r>
              <a:rPr lang="ru-RU" sz="2800" dirty="0" smtClean="0"/>
              <a:t>                                      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1.04.2020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91680" y="1083339"/>
            <a:ext cx="279512" cy="332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38503" y="1083339"/>
            <a:ext cx="253777" cy="30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9160" y="1439279"/>
            <a:ext cx="3260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Закупки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 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оказания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неотложной МП.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Закупки вследствие: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аварии,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иных ЧС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природного или техногенного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характера,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непреодолимой силы.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484784"/>
            <a:ext cx="5580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Закупки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оказания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неотложной МП,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введении режима повышенной готовности функционирования органов управления и сил единой 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госсистемы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предупреждения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ликвидации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ЧС)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ликвидации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оказания гуманитарной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379958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ВАС РФ от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30.07. 2013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№ВАС-9962/13: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обладать свойствами внезапности, чрезвычайности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непредотвратимости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Наличие возможности у заказчика прогнозировать и контролировать сложившуюся ситуацию в течение определенного периода времени является основанием признать контракт, заключенный по п.9 ч.1 ст.93 44-ФЗ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недействительным.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25" y="5229200"/>
            <a:ext cx="891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АС Забайкальского края по делу №А78-15776/2015 от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21.03.2016 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Неправомерно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закупать по п.9 ч.1 ст.93 44-ФЗ, если поломка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 произошла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вследствие пренебрежительности заказчика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заказчик мог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спрогнозировать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ЧС.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60" y="0"/>
            <a:ext cx="8527640" cy="692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ОДНОВРЕМЕННЫЕ ОБЯЗАТЕЛЬНЫЕ УСЛОВИЯ ПРИМЕНЕНИЯ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 1.04.2020 </a:t>
            </a:r>
            <a:r>
              <a:rPr lang="ru-RU" dirty="0" smtClean="0"/>
              <a:t>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С 1.04.2020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91680" y="1083339"/>
            <a:ext cx="216024" cy="306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38503" y="1083339"/>
            <a:ext cx="253777" cy="30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9160" y="1439279"/>
            <a:ext cx="326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379958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47625" y="1623944"/>
            <a:ext cx="4308351" cy="360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160" y="1389863"/>
            <a:ext cx="5492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необходимость,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иные способы закупки,</a:t>
            </a:r>
          </a:p>
          <a:p>
            <a:r>
              <a:rPr lang="ru-RU" dirty="0" smtClean="0"/>
              <a:t> требующие </a:t>
            </a:r>
            <a:r>
              <a:rPr lang="ru-RU" dirty="0"/>
              <a:t>затрат времени, </a:t>
            </a:r>
            <a:r>
              <a:rPr lang="ru-RU" dirty="0" smtClean="0"/>
              <a:t>нецелесообразны;</a:t>
            </a:r>
            <a:endParaRPr lang="ru-RU" dirty="0"/>
          </a:p>
          <a:p>
            <a:r>
              <a:rPr lang="ru-RU" dirty="0" smtClean="0"/>
              <a:t>- в </a:t>
            </a:r>
            <a:r>
              <a:rPr lang="ru-RU" dirty="0"/>
              <a:t>количестве, объеме, которые необходимы для ликвидации последствий, возникших вследствие аварии, иных </a:t>
            </a:r>
            <a:r>
              <a:rPr lang="ru-RU" dirty="0" smtClean="0"/>
              <a:t>ЧС </a:t>
            </a:r>
            <a:r>
              <a:rPr lang="ru-RU" dirty="0"/>
              <a:t>природного или техногенного характера, непреодолимой силы, </a:t>
            </a:r>
            <a:r>
              <a:rPr lang="ru-RU" dirty="0" smtClean="0"/>
              <a:t>либо для </a:t>
            </a:r>
            <a:r>
              <a:rPr lang="ru-RU" dirty="0"/>
              <a:t>оказания </a:t>
            </a:r>
            <a:r>
              <a:rPr lang="ru-RU" dirty="0" smtClean="0"/>
              <a:t>неотложной МП;</a:t>
            </a:r>
            <a:endParaRPr lang="ru-RU" dirty="0"/>
          </a:p>
          <a:p>
            <a:r>
              <a:rPr lang="ru-RU" dirty="0" smtClean="0"/>
              <a:t>- закупаемые </a:t>
            </a:r>
            <a:r>
              <a:rPr lang="ru-RU" dirty="0"/>
              <a:t>ТРУ </a:t>
            </a:r>
            <a:r>
              <a:rPr lang="ru-RU" dirty="0">
                <a:solidFill>
                  <a:srgbClr val="FF0000"/>
                </a:solidFill>
              </a:rPr>
              <a:t>не должны быть включены в перечень ТРУ</a:t>
            </a:r>
            <a:r>
              <a:rPr lang="ru-RU" dirty="0"/>
              <a:t>, необходимых для оказания гуманитарной помощи либо ликвидации последствий </a:t>
            </a:r>
            <a:r>
              <a:rPr lang="ru-RU" dirty="0" smtClean="0"/>
              <a:t>ЧС </a:t>
            </a:r>
            <a:r>
              <a:rPr lang="ru-RU" dirty="0"/>
              <a:t>(РП РФ от 30.09.2013 №1765-р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Письмо </a:t>
            </a:r>
            <a:r>
              <a:rPr lang="ru-RU" dirty="0">
                <a:solidFill>
                  <a:srgbClr val="FF0000"/>
                </a:solidFill>
              </a:rPr>
              <a:t>Минфина </a:t>
            </a:r>
            <a:r>
              <a:rPr lang="ru-RU" dirty="0" smtClean="0">
                <a:solidFill>
                  <a:srgbClr val="FF0000"/>
                </a:solidFill>
              </a:rPr>
              <a:t>РФ от </a:t>
            </a:r>
            <a:r>
              <a:rPr lang="ru-RU" dirty="0">
                <a:solidFill>
                  <a:srgbClr val="FF0000"/>
                </a:solidFill>
              </a:rPr>
              <a:t>19.03.2020 №24-06-06/21324</a:t>
            </a:r>
            <a:r>
              <a:rPr lang="ru-RU" dirty="0"/>
              <a:t>: перечень распространяется исключительно на закупки ТРУ для оказания гуманитарной помощи либо ликвидации последствий </a:t>
            </a:r>
            <a:r>
              <a:rPr lang="ru-RU" dirty="0" smtClean="0"/>
              <a:t>ЧС.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1439280"/>
            <a:ext cx="29523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необходимость,</a:t>
            </a:r>
            <a:endParaRPr lang="ru-RU" dirty="0"/>
          </a:p>
          <a:p>
            <a:r>
              <a:rPr lang="ru-RU" dirty="0" smtClean="0"/>
              <a:t>- применение </a:t>
            </a:r>
            <a:r>
              <a:rPr lang="ru-RU" dirty="0">
                <a:solidFill>
                  <a:srgbClr val="FF0000"/>
                </a:solidFill>
              </a:rPr>
              <a:t>конкурентных</a:t>
            </a:r>
            <a:r>
              <a:rPr lang="ru-RU" dirty="0"/>
              <a:t> способов закупки, требующих затрат времени, </a:t>
            </a:r>
            <a:r>
              <a:rPr lang="ru-RU" dirty="0" smtClean="0">
                <a:solidFill>
                  <a:srgbClr val="FF0000"/>
                </a:solidFill>
              </a:rPr>
              <a:t>нецелесообразно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- в </a:t>
            </a:r>
            <a:r>
              <a:rPr lang="ru-RU" dirty="0"/>
              <a:t>количестве, объеме, которые необходимы для оказания такой </a:t>
            </a:r>
            <a:r>
              <a:rPr lang="ru-RU" dirty="0" smtClean="0">
                <a:solidFill>
                  <a:srgbClr val="FF0000"/>
                </a:solidFill>
              </a:rPr>
              <a:t>МП</a:t>
            </a:r>
            <a:r>
              <a:rPr lang="ru-RU" dirty="0" smtClean="0"/>
              <a:t> </a:t>
            </a:r>
            <a:r>
              <a:rPr lang="ru-RU" dirty="0"/>
              <a:t>либо вследствие таких аварии, обстоятельств непреодолимой силы, для предупреждения и (или) ликвидации </a:t>
            </a:r>
            <a:r>
              <a:rPr lang="ru-RU" dirty="0" smtClean="0"/>
              <a:t>ЧС, </a:t>
            </a:r>
            <a:r>
              <a:rPr lang="ru-RU" dirty="0"/>
              <a:t>для оказания гуманитарной </a:t>
            </a:r>
            <a:r>
              <a:rPr lang="ru-RU" dirty="0" smtClean="0"/>
              <a:t>помощи.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18415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5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РАЗРЕШИЛИ ЗАКУПАТЬ У ЕДИНСТВЕННОГО ПОСТАВЩИКА, НО НЕ ВСЁ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74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п. 9 ч. 1 ст. 93 44-ФЗ. 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ФАС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письме №ИА/21684/20 от 18.03.2020 указала, что для таких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госзакупок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нужна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причинно-следственная связь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между объектом закупки и профилактикой, предупреждением или ликвидацией последствий распространения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условие об отсутствии таких товаров, работ, услуг в перечне по распоряжению правительства №1765-р от 30.09.2013 не применяется. </a:t>
            </a:r>
          </a:p>
          <a:p>
            <a:pPr marL="0" indent="0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Получается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разрешили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заключать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 единственного поставщика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только на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товары, 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для профилактики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предупреждения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или ликвидации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последствий 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распространения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 descr="C:\Users\korabelnikovaES\Desktop\корон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3319264" cy="248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процесса закупки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ЗАКУПАЕМ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товары, работы, услуги, необходимые для оказания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неотложной и экстренной форме, либо закупаемые вследствие аварии, обстоятельств непреодолимой силы, для предупреждения и (или) ликвидации ЧС, для оказания гуманитарной помощи. Если применение иных способов определения поставщика, требующих затрат времени, нецелесообразно (см. в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Письмо ФАС России от 18.03.2020 № ИА/21684/20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ПРОВОДИТ ЗАКУПКУ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 заказчик или уполномоченный орган, если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закупки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централизованы</a:t>
            </a:r>
          </a:p>
          <a:p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КОГО ЗАКУПАЕМ: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 единственного поставщика, который соответствует требованиям ч.1 ст. 31 Закона № 44-ФЗ (в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условие о наличии лицензии, об отсутствии конфликта интересов), и с которым заказчик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согласовал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оптимальную цену, характеристики объекта закупки, сроки и условия исполнения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контракта.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ОФОРМЛЯЕМ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готовим обоснование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цены,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закупку включаем 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план-график,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заключаем контракт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со ст. ст. 34 и 95 Закона № 44-ФЗ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уведомляем контрольный орган о заключении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контракта,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вносим сведения в реестр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контрактов.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334897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1558</Words>
  <Application>Microsoft Office PowerPoint</Application>
  <PresentationFormat>Экран (4:3)</PresentationFormat>
  <Paragraphs>128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закупок в условиях коронавируса</vt:lpstr>
      <vt:lpstr>Презентация PowerPoint</vt:lpstr>
      <vt:lpstr> 01.04.2020 вступил в силу федеральный закон № 98-ФЗ об изменении отдельных законов для экстренного реагирования на распространение коронавируса 2019-nCOV.  Внесены изменения  в закупки по 44-ФЗ: </vt:lpstr>
      <vt:lpstr>Изменения закона 44-ФЗ, связанные  с коронавирусной инфекцией </vt:lpstr>
      <vt:lpstr>ОСНОВАНИЕ ЗАКУПКИ  У ЕДИНСТВЕННОГО ПОСТАВЩИКА (COVID) – П.9 Ч.1 СТ.93 44-ФЗ</vt:lpstr>
      <vt:lpstr>КАКИЕ ТОВАРЫ, РАБОТЫ, УСЛУГИ МОЖНО КУПИТЬ</vt:lpstr>
      <vt:lpstr>ОДНОВРЕМЕННЫЕ ОБЯЗАТЕЛЬНЫЕ УСЛОВИЯ ПРИМЕНЕНИЯ</vt:lpstr>
      <vt:lpstr>РАЗРЕШИЛИ ЗАКУПАТЬ У ЕДИНСТВЕННОГО ПОСТАВЩИКА, НО НЕ ВСЁ</vt:lpstr>
      <vt:lpstr>COVID-19 – алгоритм процесса закупки</vt:lpstr>
      <vt:lpstr>Антикризисные меры </vt:lpstr>
      <vt:lpstr>Антикризисные меры</vt:lpstr>
      <vt:lpstr>Антикризисные  меры</vt:lpstr>
      <vt:lpstr>  Плановые изменения закона 44-ФЗ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Ольга В. Савченко</cp:lastModifiedBy>
  <cp:revision>35</cp:revision>
  <cp:lastPrinted>2020-12-04T03:15:07Z</cp:lastPrinted>
  <dcterms:created xsi:type="dcterms:W3CDTF">2020-06-24T17:01:32Z</dcterms:created>
  <dcterms:modified xsi:type="dcterms:W3CDTF">2020-12-04T06:56:10Z</dcterms:modified>
</cp:coreProperties>
</file>