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9" r:id="rId4"/>
    <p:sldId id="278" r:id="rId5"/>
    <p:sldId id="285" r:id="rId6"/>
    <p:sldId id="280" r:id="rId7"/>
    <p:sldId id="281" r:id="rId8"/>
    <p:sldId id="282" r:id="rId9"/>
    <p:sldId id="283" r:id="rId10"/>
    <p:sldId id="28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19" d="100"/>
          <a:sy n="119" d="100"/>
        </p:scale>
        <p:origin x="76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19BA8-25BC-491A-A4C4-E43CB60FB4B6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95A44-08A0-4277-858F-8D76843D14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307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0E92D-DD81-4B5D-B756-3B04E6C982F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76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0E92D-DD81-4B5D-B756-3B04E6C982F7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76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DF64CE-7ECE-4CFF-8BAE-14744999F4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7405BEF-5B26-4E3A-8EA6-FDE40467A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43EF0D-C9B3-4183-9E49-51439FEE6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3EF3-92FF-41E0-A8F6-666CFAC8CC89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8227E6-5A99-4C0A-BEAD-A0898101E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2BC5AA-A370-42DA-AAFC-549F22ADF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5658-9D53-4B5E-B1AE-81C35F76A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006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882D42-0C6A-4B74-BC84-842DABDEC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40D7087-B087-4350-8A3D-23375AF09E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788B72-B1C3-4A38-BE19-8D2D29633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3EF3-92FF-41E0-A8F6-666CFAC8CC89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FE90FC-EFBB-4A74-BB68-D106B0678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C07C29-21C8-4255-A2A5-442798103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5658-9D53-4B5E-B1AE-81C35F76A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311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3D7DEEB-83D7-4CE8-B0EC-F769E4BDE1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5FEB4F8-6995-4D21-B535-9C93F60946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45F621-AEA2-44B2-924A-00DADA168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3EF3-92FF-41E0-A8F6-666CFAC8CC89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8CA88B-18C0-4027-B549-62182B4B0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5EC116-A6EF-411D-AFA9-B49A363CA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5658-9D53-4B5E-B1AE-81C35F76A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051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C7BE55-5B39-4FED-8F18-1A959FBC0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AEBBD1-C07D-4A02-9968-3BDAAE630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E14B4E-EEC9-4816-902D-895849FCE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3EF3-92FF-41E0-A8F6-666CFAC8CC89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64472C-4925-4B24-8351-FE20CC83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2598C3-6793-4A14-B739-4E105A8DD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5658-9D53-4B5E-B1AE-81C35F76A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109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D1108C-7D99-44EC-A66A-4A302DE4A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9A8A26B-4E9B-45F2-97C5-5353CFAC7A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EF53AB-9DC7-4999-A23B-ACABA2295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3EF3-92FF-41E0-A8F6-666CFAC8CC89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98E4C0-09DA-4798-8222-F860D4F59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98E083-1BC2-4D08-9F78-552DB7DFD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5658-9D53-4B5E-B1AE-81C35F76A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60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320ACF-0610-486E-A4D3-69C311984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174286-C8BD-4C3F-8B33-6EEF6A9FDC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F29641F-9F56-426E-BF73-F0B106B15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67F9E5-3B71-45E3-AE77-287229AC1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3EF3-92FF-41E0-A8F6-666CFAC8CC89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0B089B3-3BBF-4399-B3F2-D87BC962D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24F3FA5-4459-4FD3-ADF5-C2C1458C8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5658-9D53-4B5E-B1AE-81C35F76A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02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77E2EC-2340-4A6F-832F-AEFF11BC7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DCB4B41-7C26-4D70-801A-313AFD67C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764DCEE-86F7-4207-A099-18A781755C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B142059-1322-4B6F-BC7B-2F8EB2F0CE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A7F675F-6F88-4EB7-9CF7-2792F66DED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770AE83-B112-4B83-911D-4386DA08E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3EF3-92FF-41E0-A8F6-666CFAC8CC89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ADE0133-DD4C-4112-B6AE-E102772A2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A1B1C6C-4803-46D0-9918-E210C2E4E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5658-9D53-4B5E-B1AE-81C35F76A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810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2E8A8A-7D33-43BE-B583-B399DA9B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6A489AF-C968-45AF-8DF0-CB34CA18E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3EF3-92FF-41E0-A8F6-666CFAC8CC89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32AFEC8-A762-4CDE-BB1A-9E00DA704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5554097-E7FE-4858-BBC8-6046EF962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5658-9D53-4B5E-B1AE-81C35F76A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07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701B58A-D7BD-4423-9AAC-AD5DB0634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3EF3-92FF-41E0-A8F6-666CFAC8CC89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D9BD128-534A-403B-B26F-BEF309139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C42198A-3E33-4645-B236-9AF578E4E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5658-9D53-4B5E-B1AE-81C35F76A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48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4E1CCB-A761-406C-9907-3869346A4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AFAF87-7BC7-4D84-93E9-95CDAFDBD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876E0C2-E502-4156-8275-8683991B76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E9A3AB-D3EF-4074-90EA-67FDE09DD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3EF3-92FF-41E0-A8F6-666CFAC8CC89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2526BF4-C7E1-4275-9991-FBC677C59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E82A3D4-0ABB-42AA-9D8D-8D86CDF9A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5658-9D53-4B5E-B1AE-81C35F76A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460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AD3C7B-2621-4298-BCAC-C86183A27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400FF69-749D-422B-A2A6-152D8C0BEC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A5230CB-0719-4E43-8124-1DBC55270D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AAA1735-7DFC-4F4A-A211-B387407DD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3EF3-92FF-41E0-A8F6-666CFAC8CC89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E0E05A3-C5DD-4699-927D-3BCAF37CC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8CC561D-C9DB-40A6-8706-981BEE113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5658-9D53-4B5E-B1AE-81C35F76A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25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509B0F-7830-4DA5-90AF-1C86B437B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DD6B6E-C6BB-42E1-8800-C8E728578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150BDB-EB50-4F95-A5A7-0365F084A7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C3EF3-92FF-41E0-A8F6-666CFAC8CC89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075A88-E7B8-4A7E-81C8-08B5AB71DF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696481-AA01-4F12-8DCF-14D7ACE715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85658-9D53-4B5E-B1AE-81C35F76A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38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krasgmu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FCCD18-B3A2-42C4-9259-A7AF87ED4B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5564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Утверждение основных профессиональных образовательных программ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8405691-0B90-421F-9196-5F15509523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467532"/>
            <a:ext cx="9144000" cy="1132559"/>
          </a:xfrm>
        </p:spPr>
        <p:txBody>
          <a:bodyPr>
            <a:noAutofit/>
          </a:bodyPr>
          <a:lstStyle/>
          <a:p>
            <a:r>
              <a:rPr lang="ru-RU" sz="2000" dirty="0"/>
              <a:t>Проректор по учебной, воспитательной работе и молодежной политике</a:t>
            </a:r>
          </a:p>
          <a:p>
            <a:r>
              <a:rPr lang="ru-RU" sz="2000" dirty="0"/>
              <a:t>И.А. Соловьева</a:t>
            </a:r>
          </a:p>
          <a:p>
            <a:r>
              <a:rPr lang="ru-RU" sz="2000" dirty="0"/>
              <a:t>18.05.2022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1C46302-D1CE-48AC-934B-79AFCD9FEA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31" y="398837"/>
            <a:ext cx="2786060" cy="86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527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7388" y="1392072"/>
            <a:ext cx="11305256" cy="4831307"/>
          </a:xfrm>
        </p:spPr>
        <p:txBody>
          <a:bodyPr>
            <a:normAutofit fontScale="85000" lnSpcReduction="20000"/>
          </a:bodyPr>
          <a:lstStyle/>
          <a:p>
            <a:pPr marL="742950" indent="-742950" algn="just">
              <a:spcBef>
                <a:spcPts val="0"/>
              </a:spcBef>
              <a:buAutoNum type="arabicPeriod"/>
            </a:pPr>
            <a:r>
              <a:rPr lang="ru-RU" sz="4000" dirty="0"/>
              <a:t>Утвердить учебные планы по специальностям ординатуры</a:t>
            </a:r>
            <a:r>
              <a:rPr lang="ru-RU" sz="4000" b="1" dirty="0"/>
              <a:t>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4000" b="1" dirty="0">
                <a:solidFill>
                  <a:srgbClr val="000000"/>
                </a:solidFill>
              </a:rPr>
              <a:t>		31.08.09 Рентгенология</a:t>
            </a:r>
            <a:r>
              <a:rPr lang="ru-RU" sz="4000" dirty="0">
                <a:latin typeface="Arial"/>
              </a:rPr>
              <a:t>,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4000" b="1" dirty="0">
                <a:solidFill>
                  <a:srgbClr val="000000"/>
                </a:solidFill>
              </a:rPr>
              <a:t>		31.08.10 Судебно-медицинская экспертиза</a:t>
            </a:r>
            <a:r>
              <a:rPr lang="ru-RU" sz="4000" dirty="0">
                <a:latin typeface="Arial"/>
              </a:rPr>
              <a:t>,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4000" b="1" dirty="0">
                <a:solidFill>
                  <a:srgbClr val="000000"/>
                </a:solidFill>
              </a:rPr>
              <a:t>		31.08.18 Неонатология</a:t>
            </a:r>
            <a:r>
              <a:rPr lang="ru-RU" sz="4000" dirty="0">
                <a:latin typeface="Arial"/>
              </a:rPr>
              <a:t>,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4000" b="1" dirty="0">
                <a:solidFill>
                  <a:srgbClr val="000000"/>
                </a:solidFill>
              </a:rPr>
              <a:t>		31.08.35 Инфекционные болезни</a:t>
            </a:r>
            <a:r>
              <a:rPr lang="ru-RU" sz="4000" dirty="0">
                <a:latin typeface="Arial"/>
              </a:rPr>
              <a:t>,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4000" b="1" dirty="0">
                <a:solidFill>
                  <a:srgbClr val="000000"/>
                </a:solidFill>
              </a:rPr>
              <a:t>		31.08.63 Сердечно-сосудистая хирургия,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4000" b="1" dirty="0">
                <a:solidFill>
                  <a:srgbClr val="000000"/>
                </a:solidFill>
              </a:rPr>
              <a:t>		</a:t>
            </a:r>
            <a:r>
              <a:rPr lang="ru-RU" sz="4000" b="1" dirty="0">
                <a:solidFill>
                  <a:srgbClr val="7030A0"/>
                </a:solidFill>
              </a:rPr>
              <a:t>31.08.30 Генетика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4000" dirty="0">
              <a:latin typeface="Arial"/>
            </a:endParaRPr>
          </a:p>
          <a:p>
            <a:pPr marL="0" indent="0" algn="just">
              <a:buNone/>
            </a:pPr>
            <a:r>
              <a:rPr lang="ru-RU" sz="4000" dirty="0"/>
              <a:t>2. Утвердить учебный план по направлению подготовки</a:t>
            </a:r>
            <a:r>
              <a:rPr lang="ru-RU" sz="4000" b="1" dirty="0"/>
              <a:t>: </a:t>
            </a:r>
          </a:p>
          <a:p>
            <a:pPr marL="0" indent="0" algn="just">
              <a:buNone/>
            </a:pPr>
            <a:r>
              <a:rPr lang="ru-RU" sz="4000" b="1" dirty="0">
                <a:solidFill>
                  <a:srgbClr val="7030A0"/>
                </a:solidFill>
              </a:rPr>
              <a:t>		34.04.01 Управление сестринской деятельностью</a:t>
            </a:r>
            <a:r>
              <a:rPr lang="ru-RU" sz="4000" b="1" dirty="0"/>
              <a:t> (магистратура) </a:t>
            </a:r>
          </a:p>
          <a:p>
            <a:pPr marL="0" indent="0">
              <a:buNone/>
            </a:pPr>
            <a:endParaRPr lang="ru-RU" sz="1500" dirty="0"/>
          </a:p>
          <a:p>
            <a:pPr marL="0" indent="0">
              <a:buNone/>
            </a:pPr>
            <a:endParaRPr lang="ru-RU" sz="2400" dirty="0"/>
          </a:p>
          <a:p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453277" y="185728"/>
            <a:ext cx="7957053" cy="996843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Проект решения Ученого Совета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2FC6333-F8C6-48CE-B348-AC1F8E798C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80" y="185728"/>
            <a:ext cx="1183988" cy="119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86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81B365-AA14-4861-9CFE-8B968D963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814" y="275426"/>
            <a:ext cx="9536722" cy="1018199"/>
          </a:xfrm>
        </p:spPr>
        <p:txBody>
          <a:bodyPr>
            <a:normAutofit/>
          </a:bodyPr>
          <a:lstStyle/>
          <a:p>
            <a:r>
              <a:rPr lang="ru-RU" altLang="ru-RU" sz="3200" dirty="0">
                <a:solidFill>
                  <a:srgbClr val="C00000"/>
                </a:solidFill>
                <a:latin typeface="+mn-lt"/>
              </a:rPr>
              <a:t>Федеральный закон РФ от 29.12.2012г. №273-ФЗ «Об образовании в Российской Федерации», с.12</a:t>
            </a:r>
            <a:endParaRPr lang="ru-RU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C66FE1-BA1E-4B97-B544-C27311C65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30553"/>
            <a:ext cx="10515600" cy="46672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Образовательная программа </a:t>
            </a:r>
            <a:r>
              <a:rPr lang="ru-RU" dirty="0"/>
              <a:t>- комплекс основных характеристик образования (объем, содержание, планируемые результаты) и организационно-педагогических условий, который представлен в виде учебного плана, календарного учебного графика, рабочих программ учебных предметов, курсов, дисциплин (модулей), иных компонентов, оценочных и методических материалов, а также в предусмотренных настоящим Федеральным законом случаях в виде рабочей программы воспитания, календарного плана воспитательной работы, форм аттестации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>
                <a:solidFill>
                  <a:srgbClr val="C00000"/>
                </a:solidFill>
              </a:rPr>
              <a:t>Образовательные программы самостоятельно разрабатываются и утверждаются организацией, осуществляющей образовательную деятельность 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2FC6333-F8C6-48CE-B348-AC1F8E798C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85728"/>
            <a:ext cx="1183988" cy="119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676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FF4A47-8BFA-4890-9653-5815147EC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121744"/>
            <a:ext cx="10515600" cy="1325563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Компоненты ОПОП ВО </a:t>
            </a:r>
            <a:r>
              <a:rPr lang="ru-RU" dirty="0" err="1">
                <a:solidFill>
                  <a:srgbClr val="C00000"/>
                </a:solidFill>
              </a:rPr>
              <a:t>КрасГМУ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8A3DAF-2B36-47F5-B2E7-9CF4A6660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16848"/>
            <a:ext cx="10515600" cy="4601381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учебный план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календарный учебный график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распределение компетенций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УМК дисциплин (модулей)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УМК практик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оценочные средства (в электронном виде размещены на официальном сайте университета </a:t>
            </a:r>
            <a:r>
              <a:rPr lang="ru-RU" dirty="0">
                <a:hlinkClick r:id="rId2"/>
              </a:rPr>
              <a:t>www.krasgmu.ru</a:t>
            </a:r>
            <a:r>
              <a:rPr lang="ru-RU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программа государственной итоговой аттестации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календарный график воспитательной работы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рабочая программа воспитания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иные методические материалы, разработанные кафедрами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AB9FAF6-8385-4917-8C24-7E2A86950B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85728"/>
            <a:ext cx="1183988" cy="119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590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087908"/>
              </p:ext>
            </p:extLst>
          </p:nvPr>
        </p:nvGraphicFramePr>
        <p:xfrm>
          <a:off x="1463041" y="1456180"/>
          <a:ext cx="4086005" cy="44921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86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32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ФГОС ВО 3++</a:t>
                      </a:r>
                    </a:p>
                    <a:p>
                      <a:pPr algn="ctr"/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68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30.05.02 Медицинская биофизика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2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30.05.03 Медицинская кибернетика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6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31.05.01 Лечебное дело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6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31.05.02 Педиатрия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8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31.05.03 Стоматология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6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37.05.01 Клиническая психология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26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38.04.02 Менеджмент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6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33.05.01 Фармация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5584766"/>
              </p:ext>
            </p:extLst>
          </p:nvPr>
        </p:nvGraphicFramePr>
        <p:xfrm>
          <a:off x="6642954" y="1456180"/>
          <a:ext cx="4086005" cy="4492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86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740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ФГОС ВО 3+</a:t>
                      </a:r>
                    </a:p>
                    <a:p>
                      <a:pPr algn="ctr"/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7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30.05.03 Медицинская кибернетика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2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31.05.01 Лечебное дело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2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31.05.02 Педиатрия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2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31.05.03 Стоматология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2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33.05.01 Фармация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4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37.05.01 Клиническая психология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EE9BC18-CA17-488D-B1B2-EF2156FD2D64}"/>
              </a:ext>
            </a:extLst>
          </p:cNvPr>
          <p:cNvSpPr txBox="1"/>
          <p:nvPr/>
        </p:nvSpPr>
        <p:spPr>
          <a:xfrm>
            <a:off x="3799374" y="510035"/>
            <a:ext cx="48874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C00000"/>
                </a:solidFill>
              </a:rPr>
              <a:t>ОПОП для утверждения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6E2074A-BF8F-4702-9393-1C498F83F5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85728"/>
            <a:ext cx="1183988" cy="119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448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7388" y="1392072"/>
            <a:ext cx="11305256" cy="4831307"/>
          </a:xfrm>
        </p:spPr>
        <p:txBody>
          <a:bodyPr>
            <a:normAutofit/>
          </a:bodyPr>
          <a:lstStyle/>
          <a:p>
            <a:pPr marL="742950" indent="-742950" algn="just">
              <a:spcBef>
                <a:spcPts val="0"/>
              </a:spcBef>
              <a:buAutoNum type="arabicPeriod"/>
            </a:pPr>
            <a:r>
              <a:rPr lang="ru-RU" dirty="0"/>
              <a:t>Утвердить основные профессиональные образовательные  программы 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ФГОС 3++: </a:t>
            </a:r>
          </a:p>
          <a:p>
            <a:pPr marL="0" indent="0">
              <a:buNone/>
            </a:pPr>
            <a:r>
              <a:rPr lang="ru-RU" dirty="0"/>
              <a:t>30.05.02 Медицинская биофизика, 30.05.03 Медицинская кибернетика, 31.05.01 Лечебное дело, 31.05.02 Педиатрия, 31.05.03 Стоматология, 37.05.01 Клиническая психология, 38.04.02 Менеджмент, 33.05.01 Фармация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ФГОС 3+: </a:t>
            </a:r>
          </a:p>
          <a:p>
            <a:pPr marL="0" indent="0">
              <a:buNone/>
            </a:pPr>
            <a:r>
              <a:rPr lang="ru-RU" dirty="0"/>
              <a:t>30.05.03 Медицинская кибернетика, 31.05.01 Лечебное дело, 31.05.02 Педиатрия, 31.05.03 Стоматология, 33.05.01 Фармация, 37.05.01 Клиническая психология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453277" y="185728"/>
            <a:ext cx="7957053" cy="996843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Проект решения Ученого Совета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2FC6333-F8C6-48CE-B348-AC1F8E798C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80" y="185728"/>
            <a:ext cx="1183988" cy="119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356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E7DD86-DF16-4834-9E47-82AFFAFB66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663901"/>
            <a:ext cx="9144000" cy="2387600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rgbClr val="C00000"/>
                </a:solidFill>
              </a:rPr>
              <a:t>Об утверждении учебных планов  на 2022-2023 уч. г. 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2FC6333-F8C6-48CE-B348-AC1F8E798C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80" y="185728"/>
            <a:ext cx="1183988" cy="119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819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625060"/>
              </p:ext>
            </p:extLst>
          </p:nvPr>
        </p:nvGraphicFramePr>
        <p:xfrm>
          <a:off x="861133" y="1114816"/>
          <a:ext cx="10439213" cy="43077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5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8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2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77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ФГОС ВО 3++</a:t>
                      </a:r>
                    </a:p>
                    <a:p>
                      <a:pPr algn="ctr"/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Уровень подготовки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Курс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81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34.04.01 Управление сестринской деятельностью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Магистратура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31.08.09 Рентгенология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Ординатура</a:t>
                      </a:r>
                      <a:r>
                        <a:rPr lang="ru-RU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31.08.10 Судебно-медицинская экспертиза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31.08.18 Неонатология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5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31.08.35 Инфекционные болезни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5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31.08.63 Сердечно-сосудистая хирургия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6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ФГОС ВО 3+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Уровень подготовки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Курс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5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31.08.30 Генетика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Ординатура</a:t>
                      </a:r>
                      <a:r>
                        <a:rPr lang="ru-RU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6371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8816125"/>
              </p:ext>
            </p:extLst>
          </p:nvPr>
        </p:nvGraphicFramePr>
        <p:xfrm>
          <a:off x="168676" y="147747"/>
          <a:ext cx="11833934" cy="63019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22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5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5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8228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Ординатура/магистратура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Образовательный стандарт</a:t>
                      </a:r>
                      <a:r>
                        <a:rPr lang="ru-RU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Примечание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8625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sz="2400" b="1" dirty="0">
                          <a:solidFill>
                            <a:srgbClr val="C00000"/>
                          </a:solidFill>
                        </a:rPr>
                        <a:t>31.08.30 Генетика </a:t>
                      </a:r>
                    </a:p>
                    <a:p>
                      <a:pPr algn="ctr"/>
                      <a:r>
                        <a:rPr lang="ru-RU" sz="2400" b="1" dirty="0">
                          <a:solidFill>
                            <a:srgbClr val="C00000"/>
                          </a:solidFill>
                        </a:rPr>
                        <a:t>ФГОС ВО 3+</a:t>
                      </a:r>
                    </a:p>
                    <a:p>
                      <a:pPr algn="ctr"/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Подготовка пакета документов к прохождению процедуры лицензирования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0681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sz="2400" b="1" dirty="0">
                          <a:solidFill>
                            <a:srgbClr val="C00000"/>
                          </a:solidFill>
                        </a:rPr>
                        <a:t>Направление подготовки </a:t>
                      </a:r>
                    </a:p>
                    <a:p>
                      <a:pPr algn="ctr"/>
                      <a:r>
                        <a:rPr lang="ru-RU" sz="2400" b="1" dirty="0">
                          <a:solidFill>
                            <a:srgbClr val="C00000"/>
                          </a:solidFill>
                        </a:rPr>
                        <a:t>34.04.01 Управление сестринской деятельностью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</a:rPr>
                        <a:t>ФГОС ВО 3++</a:t>
                      </a:r>
                    </a:p>
                    <a:p>
                      <a:pPr algn="ctr"/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Подготовка пакета документов к прохождению процедуры лицензирования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033" y="688350"/>
            <a:ext cx="1977178" cy="2654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766" y="3507286"/>
            <a:ext cx="1974445" cy="2522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6382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5404606"/>
              </p:ext>
            </p:extLst>
          </p:nvPr>
        </p:nvGraphicFramePr>
        <p:xfrm>
          <a:off x="152245" y="166954"/>
          <a:ext cx="11833934" cy="64622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23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5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252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Специальность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Было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Стало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854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</a:rPr>
                        <a:t>31.08.09 Рентгенология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</a:rPr>
                        <a:t>31.08.10 Судебно-медицинская экспертиза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</a:rPr>
                        <a:t>31.08.18 Неонатология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</a:rPr>
                        <a:t>31.08.35 Инфекционные болезни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Блок 1 Дисциплины (модули) и Блок 2 Практика:</a:t>
                      </a:r>
                    </a:p>
                    <a:p>
                      <a:pPr algn="ctr"/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Базовая часть (УК, ПК)</a:t>
                      </a:r>
                    </a:p>
                    <a:p>
                      <a:pPr algn="ctr"/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Вариативная часть  (УК, ПК)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Блок 1 Дисциплины (модули) и Блок 2 Практика:</a:t>
                      </a:r>
                    </a:p>
                    <a:p>
                      <a:pPr algn="ctr"/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Базовая часть (УК, ОПК, ПК)</a:t>
                      </a:r>
                    </a:p>
                    <a:p>
                      <a:pPr algn="ctr"/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Часть, формируемая ОО (УК, ПК)</a:t>
                      </a:r>
                    </a:p>
                    <a:p>
                      <a:pPr algn="ctr"/>
                      <a:endParaRPr lang="ru-RU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9580">
                <a:tc vMerge="1"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Компетенции</a:t>
                      </a:r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УК, ПК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Компетенции + индикаторы</a:t>
                      </a:r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algn="ctr"/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УК, ОПК, </a:t>
                      </a:r>
                    </a:p>
                    <a:p>
                      <a:pPr algn="ctr"/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ПК (формируются образовательной организацией самостоятельно на основе профессиональных стандартов)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495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31.08.63 Сердечно-сосудистая хирургия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120 </a:t>
                      </a:r>
                      <a:r>
                        <a:rPr lang="ru-RU" sz="1800" b="1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з.е</a:t>
                      </a:r>
                      <a:r>
                        <a:rPr lang="ru-RU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180 </a:t>
                      </a:r>
                      <a:r>
                        <a:rPr lang="ru-RU" sz="1800" b="1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з.е</a:t>
                      </a:r>
                      <a:r>
                        <a:rPr lang="ru-RU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8991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Блок 1 Дисциплины (модули) и Блок 2 Практика:</a:t>
                      </a:r>
                    </a:p>
                    <a:p>
                      <a:pPr algn="ctr"/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Базовая часть (УК, ПК)</a:t>
                      </a:r>
                    </a:p>
                    <a:p>
                      <a:pPr algn="ctr"/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Вариативная часть  (УК, ПК)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Блок 1 Дисциплины (модули) и Блок 2 Практика:</a:t>
                      </a:r>
                    </a:p>
                    <a:p>
                      <a:pPr algn="ctr"/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Базовая часть (УК, ОПК, ПК)</a:t>
                      </a:r>
                    </a:p>
                    <a:p>
                      <a:pPr algn="ctr"/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Часть, формируемая ОО (УК, ПК)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958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Компетенции</a:t>
                      </a:r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УК, ПК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Компетенции + индикаторы</a:t>
                      </a:r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algn="ctr"/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УК, ОПК, </a:t>
                      </a:r>
                    </a:p>
                    <a:p>
                      <a:pPr algn="ctr"/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ПК (формируются образовательной организацией самостоятельно на основе профессиональных стандартов)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2958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Блок 1 Дисциплины (модули) </a:t>
                      </a:r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42 </a:t>
                      </a:r>
                      <a:r>
                        <a:rPr lang="ru-RU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з.е</a:t>
                      </a:r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Блок 2 Практика  </a:t>
                      </a:r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  75 </a:t>
                      </a:r>
                      <a:r>
                        <a:rPr lang="ru-RU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з.е</a:t>
                      </a:r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Блок 3 ГИА </a:t>
                      </a:r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3 </a:t>
                      </a:r>
                      <a:r>
                        <a:rPr lang="ru-RU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з.е</a:t>
                      </a:r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Блок 1 Дисциплины (модули) </a:t>
                      </a:r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54  </a:t>
                      </a:r>
                      <a:r>
                        <a:rPr lang="ru-RU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з.е</a:t>
                      </a:r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Блок 2 Практика  </a:t>
                      </a:r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  123  </a:t>
                      </a:r>
                      <a:r>
                        <a:rPr lang="ru-RU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з.е</a:t>
                      </a:r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Блок 3 ГИА </a:t>
                      </a:r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3 </a:t>
                      </a:r>
                      <a:r>
                        <a:rPr lang="ru-RU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з.е</a:t>
                      </a:r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2094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669</Words>
  <Application>Microsoft Macintosh PowerPoint</Application>
  <PresentationFormat>Широкоэкранный</PresentationFormat>
  <Paragraphs>144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Утверждение основных профессиональных образовательных программ</vt:lpstr>
      <vt:lpstr>Федеральный закон РФ от 29.12.2012г. №273-ФЗ «Об образовании в Российской Федерации», с.12</vt:lpstr>
      <vt:lpstr>Компоненты ОПОП ВО КрасГМУ</vt:lpstr>
      <vt:lpstr>Презентация PowerPoint</vt:lpstr>
      <vt:lpstr>Проект решения Ученого Совета</vt:lpstr>
      <vt:lpstr>Об утверждении учебных планов  на 2022-2023 уч. г. </vt:lpstr>
      <vt:lpstr>Презентация PowerPoint</vt:lpstr>
      <vt:lpstr>Презентация PowerPoint</vt:lpstr>
      <vt:lpstr>Презентация PowerPoint</vt:lpstr>
      <vt:lpstr>Проект решения Ученого Совета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Утверждение ОПОП ВО</dc:title>
  <dc:creator>Ekaterina</dc:creator>
  <cp:lastModifiedBy>Ирина Соловьева</cp:lastModifiedBy>
  <cp:revision>11</cp:revision>
  <dcterms:created xsi:type="dcterms:W3CDTF">2022-05-11T14:37:58Z</dcterms:created>
  <dcterms:modified xsi:type="dcterms:W3CDTF">2022-05-18T02:51:52Z</dcterms:modified>
</cp:coreProperties>
</file>