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</p:sldIdLst>
  <p:sldSz cx="9144000" cy="6858000" type="screen4x3"/>
  <p:notesSz cx="6858000" cy="9144000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оформления рецептурного бланка 148-1/у-04(л)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 соответствии с приказом Министерства </a:t>
            </a:r>
            <a:r>
              <a:rPr lang="ru-RU" dirty="0" smtClean="0"/>
              <a:t>здравоохранения Российской Федерации от 14 января 2019 г. N 4н «Порядок оформления рецептурных бланков на лекарственные препараты, их учета и хранения»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905" t="12066" r="42443" b="6935"/>
          <a:stretch>
            <a:fillRect/>
          </a:stretch>
        </p:blipFill>
        <p:spPr bwMode="auto">
          <a:xfrm>
            <a:off x="323528" y="260648"/>
            <a:ext cx="4738680" cy="62646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Правая фигурная скобка 4"/>
          <p:cNvSpPr/>
          <p:nvPr/>
        </p:nvSpPr>
        <p:spPr>
          <a:xfrm>
            <a:off x="5220072" y="260648"/>
            <a:ext cx="288032" cy="4464496"/>
          </a:xfrm>
          <a:prstGeom prst="rightBrac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5292080" y="4797152"/>
            <a:ext cx="144016" cy="7200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5292080" y="5589240"/>
            <a:ext cx="144016" cy="7920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724128" y="404664"/>
            <a:ext cx="30963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Заполняется медицинским работников в медицинской организации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4581128"/>
            <a:ext cx="29523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Заполняется работником аптечной организации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ОЭФ\Методические разработки\ДИСТАНЦИОННОЕ ОБУЧЕНИЕ\Занятие №7 Бесплатное и льготное обеспечение населения ЛП\IMG-a3d93bfee6e49a1b9a39088e5b90cb83-V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3801" t="15350" r="12294" b="54200"/>
          <a:stretch>
            <a:fillRect/>
          </a:stretch>
        </p:blipFill>
        <p:spPr bwMode="auto">
          <a:xfrm>
            <a:off x="539552" y="1772816"/>
            <a:ext cx="6399111" cy="30963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188640"/>
            <a:ext cx="3888432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</a:t>
            </a:r>
            <a:r>
              <a:rPr lang="ru-RU" dirty="0" smtClean="0"/>
              <a:t>левом верхнем углу проставляется </a:t>
            </a:r>
            <a:r>
              <a:rPr lang="ru-RU" dirty="0" smtClean="0">
                <a:solidFill>
                  <a:srgbClr val="C00000"/>
                </a:solidFill>
              </a:rPr>
              <a:t>штамп</a:t>
            </a:r>
            <a:r>
              <a:rPr lang="ru-RU" dirty="0" smtClean="0"/>
              <a:t> медицинской </a:t>
            </a:r>
            <a:r>
              <a:rPr lang="ru-RU" dirty="0" smtClean="0"/>
              <a:t>организации или индивидуального предпринимателя ( с указанием номера и даты лицензии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427984" y="188640"/>
            <a:ext cx="432048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Проставляется </a:t>
            </a:r>
            <a:r>
              <a:rPr lang="ru-RU" dirty="0" smtClean="0">
                <a:solidFill>
                  <a:srgbClr val="C00000"/>
                </a:solidFill>
              </a:rPr>
              <a:t>код медицинской организации</a:t>
            </a:r>
            <a:r>
              <a:rPr lang="ru-RU" dirty="0" smtClean="0"/>
              <a:t> в соответствии с Основным государственным регистрационным номером (далее - ОГРН</a:t>
            </a:r>
            <a:r>
              <a:rPr lang="ru-RU" dirty="0" smtClean="0"/>
              <a:t>).</a:t>
            </a:r>
            <a:endParaRPr lang="ru-RU" dirty="0" smtClean="0"/>
          </a:p>
        </p:txBody>
      </p:sp>
      <p:cxnSp>
        <p:nvCxnSpPr>
          <p:cNvPr id="12" name="Прямая со стрелкой 11"/>
          <p:cNvCxnSpPr>
            <a:stCxn id="7" idx="2"/>
          </p:cNvCxnSpPr>
          <p:nvPr/>
        </p:nvCxnSpPr>
        <p:spPr>
          <a:xfrm flipH="1">
            <a:off x="2915816" y="1388969"/>
            <a:ext cx="3672408" cy="13199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5536" y="5013176"/>
            <a:ext cx="84249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Код </a:t>
            </a:r>
            <a:r>
              <a:rPr lang="ru-RU" sz="2000" b="1" dirty="0" smtClean="0">
                <a:solidFill>
                  <a:srgbClr val="002060"/>
                </a:solidFill>
              </a:rPr>
              <a:t>категории </a:t>
            </a:r>
            <a:r>
              <a:rPr lang="ru-RU" sz="2000" b="1" dirty="0" smtClean="0">
                <a:solidFill>
                  <a:srgbClr val="002060"/>
                </a:solidFill>
              </a:rPr>
              <a:t>граждан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Код </a:t>
            </a:r>
            <a:r>
              <a:rPr lang="ru-RU" sz="2000" b="1" dirty="0" smtClean="0">
                <a:solidFill>
                  <a:srgbClr val="002060"/>
                </a:solidFill>
              </a:rPr>
              <a:t>нозологической формы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/>
              <a:t>(по </a:t>
            </a:r>
            <a:r>
              <a:rPr lang="ru-RU" sz="2000" dirty="0" smtClean="0"/>
              <a:t>МКБ), заполняемые </a:t>
            </a:r>
            <a:r>
              <a:rPr lang="ru-RU" sz="2000" dirty="0" smtClean="0"/>
              <a:t>путем </a:t>
            </a:r>
            <a:r>
              <a:rPr lang="ru-RU" sz="2000" dirty="0" smtClean="0"/>
              <a:t>занесения каждой цифры в пустые ячейки, при этом точка проставляется в отдельной </a:t>
            </a:r>
            <a:r>
              <a:rPr lang="ru-RU" sz="2000" dirty="0" smtClean="0"/>
              <a:t>ячейке.</a:t>
            </a:r>
            <a:endParaRPr lang="ru-RU" sz="2000" dirty="0" smtClean="0"/>
          </a:p>
          <a:p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 rot="21398920">
            <a:off x="1017714" y="1847497"/>
            <a:ext cx="2603401" cy="16537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83568" y="3573016"/>
            <a:ext cx="2232248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7020272" y="2492896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Отметка об </a:t>
            </a:r>
            <a:r>
              <a:rPr lang="ru-RU" dirty="0" smtClean="0">
                <a:solidFill>
                  <a:srgbClr val="00B050"/>
                </a:solidFill>
              </a:rPr>
              <a:t>источнике финансирования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87824" y="3645024"/>
            <a:ext cx="3960440" cy="129614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>
            <a:endCxn id="20" idx="3"/>
          </p:cNvCxnSpPr>
          <p:nvPr/>
        </p:nvCxnSpPr>
        <p:spPr>
          <a:xfrm flipH="1">
            <a:off x="6948264" y="3501008"/>
            <a:ext cx="792088" cy="7920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t="28623"/>
          <a:stretch>
            <a:fillRect/>
          </a:stretch>
        </p:blipFill>
        <p:spPr bwMode="auto">
          <a:xfrm>
            <a:off x="539552" y="1196752"/>
            <a:ext cx="4896544" cy="356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9512" y="188640"/>
            <a:ext cx="896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</a:rPr>
              <a:t>Серия рецептурного бланка </a:t>
            </a:r>
            <a:r>
              <a:rPr lang="ru-RU" dirty="0" smtClean="0"/>
              <a:t>включает </a:t>
            </a:r>
            <a:r>
              <a:rPr lang="ru-RU" dirty="0" smtClean="0"/>
              <a:t>код субъекта Российской Федерации, соответствующий двум первым цифрам Общероссийского классификатора объектов административно-территориального деления (далее - ОКАТО).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2132856"/>
            <a:ext cx="2232248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3528" y="5085184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</a:t>
            </a:r>
            <a:r>
              <a:rPr lang="ru-RU" dirty="0" smtClean="0"/>
              <a:t>графах </a:t>
            </a:r>
            <a:r>
              <a:rPr lang="ru-RU" dirty="0" smtClean="0">
                <a:solidFill>
                  <a:srgbClr val="C00000"/>
                </a:solidFill>
              </a:rPr>
              <a:t>"СНИЛС" и "N </a:t>
            </a:r>
            <a:r>
              <a:rPr lang="ru-RU" dirty="0" smtClean="0"/>
              <a:t>полиса обязательного медицинского страхования" указываются страховой номер индивидуального лицевого счета гражданина в Пенсионном фонде Российской Федерации (СНИЛС) (при наличии) и номер полиса обязательного медицинского страхования.</a:t>
            </a:r>
          </a:p>
          <a:p>
            <a:pPr algn="just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2636912"/>
            <a:ext cx="3168352" cy="5040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796136" y="2708920"/>
            <a:ext cx="2952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</a:t>
            </a:r>
            <a:r>
              <a:rPr lang="ru-RU" dirty="0" smtClean="0"/>
              <a:t>графе </a:t>
            </a:r>
            <a:r>
              <a:rPr lang="ru-RU" dirty="0" smtClean="0"/>
              <a:t>указывается  </a:t>
            </a:r>
            <a:r>
              <a:rPr lang="ru-RU" dirty="0" smtClean="0"/>
              <a:t>указывается </a:t>
            </a:r>
            <a:r>
              <a:rPr lang="ru-RU" dirty="0" smtClean="0">
                <a:solidFill>
                  <a:srgbClr val="C00000"/>
                </a:solidFill>
              </a:rPr>
              <a:t>номер медицинской карты пациента</a:t>
            </a:r>
            <a:r>
              <a:rPr lang="ru-RU" dirty="0" smtClean="0"/>
              <a:t>, получающего медицинскую помощь в амбулаторных условиях </a:t>
            </a:r>
            <a:endParaRPr lang="ru-RU" dirty="0"/>
          </a:p>
        </p:txBody>
      </p:sp>
      <p:cxnSp>
        <p:nvCxnSpPr>
          <p:cNvPr id="19" name="Прямая со стрелкой 18"/>
          <p:cNvCxnSpPr>
            <a:stCxn id="13" idx="1"/>
          </p:cNvCxnSpPr>
          <p:nvPr/>
        </p:nvCxnSpPr>
        <p:spPr>
          <a:xfrm flipH="1" flipV="1">
            <a:off x="4355976" y="3212976"/>
            <a:ext cx="1440160" cy="37310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t="28623"/>
          <a:stretch>
            <a:fillRect/>
          </a:stretch>
        </p:blipFill>
        <p:spPr bwMode="auto">
          <a:xfrm>
            <a:off x="1907704" y="1916832"/>
            <a:ext cx="4896544" cy="356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1520" y="260648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Рецептурные бланки </a:t>
            </a:r>
            <a:r>
              <a:rPr lang="ru-RU" dirty="0" smtClean="0"/>
              <a:t>заполняются </a:t>
            </a:r>
            <a:r>
              <a:rPr lang="ru-RU" dirty="0" smtClean="0"/>
              <a:t>медицинским работником разборчиво, четко, чернилами или шариковой ручкой.</a:t>
            </a:r>
          </a:p>
          <a:p>
            <a:pPr algn="just"/>
            <a:r>
              <a:rPr lang="ru-RU" dirty="0" smtClean="0"/>
              <a:t>Допускается </a:t>
            </a:r>
            <a:r>
              <a:rPr lang="ru-RU" dirty="0" smtClean="0"/>
              <a:t>оформление всех реквизитов (за исключением реквизита "Подпись лечащего врача (подпись фельдшера, акушерки") рецептурных бланков </a:t>
            </a:r>
            <a:r>
              <a:rPr lang="ru-RU" dirty="0" smtClean="0"/>
              <a:t>с </a:t>
            </a:r>
            <a:r>
              <a:rPr lang="ru-RU" dirty="0" smtClean="0"/>
              <a:t>использованием печатающих устройств.</a:t>
            </a:r>
          </a:p>
          <a:p>
            <a:pPr algn="just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5805264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Правила оформления ФИО пациента и медицинского работника, оформления рецептурной прописи, печати утверждения совпадают с правилами оформления рецепта 148-1/у-88.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2229" t="73037" r="20889" b="7916"/>
          <a:stretch>
            <a:fillRect/>
          </a:stretch>
        </p:blipFill>
        <p:spPr bwMode="auto">
          <a:xfrm>
            <a:off x="539552" y="1412776"/>
            <a:ext cx="7992888" cy="142496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27584" y="18864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Отметка об отпуске лекарственного препарата на бланке 148-1/у-88 (л) заполняется </a:t>
            </a:r>
            <a:r>
              <a:rPr lang="ru-RU" sz="2400" dirty="0" smtClean="0">
                <a:solidFill>
                  <a:srgbClr val="C00000"/>
                </a:solidFill>
              </a:rPr>
              <a:t>на лицевой и оборотной</a:t>
            </a:r>
            <a:r>
              <a:rPr lang="ru-RU" sz="2400" dirty="0" smtClean="0"/>
              <a:t> стороне рецепта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3429000"/>
            <a:ext cx="38164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+mn-lt"/>
                <a:cs typeface="Times New Roman" pitchFamily="18" charset="0"/>
              </a:rPr>
              <a:t> наименование аптеки (в строке «</a:t>
            </a:r>
            <a:r>
              <a:rPr lang="ru-RU" sz="2000" dirty="0" smtClean="0">
                <a:cs typeface="Times New Roman" pitchFamily="18" charset="0"/>
              </a:rPr>
              <a:t>О</a:t>
            </a:r>
            <a:r>
              <a:rPr lang="ru-RU" sz="2000" dirty="0" smtClean="0">
                <a:latin typeface="+mn-lt"/>
                <a:cs typeface="Times New Roman" pitchFamily="18" charset="0"/>
              </a:rPr>
              <a:t>тпущено по рецепту»)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+mn-lt"/>
                <a:cs typeface="Times New Roman" pitchFamily="18" charset="0"/>
              </a:rPr>
              <a:t> торговое наименование </a:t>
            </a:r>
            <a:r>
              <a:rPr lang="ru-RU" sz="2000" dirty="0" smtClean="0">
                <a:latin typeface="+mn-lt"/>
                <a:cs typeface="Times New Roman" pitchFamily="18" charset="0"/>
              </a:rPr>
              <a:t>ЛП, </a:t>
            </a:r>
            <a:r>
              <a:rPr lang="ru-RU" sz="2000" dirty="0" smtClean="0">
                <a:latin typeface="+mn-lt"/>
                <a:cs typeface="Times New Roman" pitchFamily="18" charset="0"/>
              </a:rPr>
              <a:t>дозировка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+mn-lt"/>
                <a:cs typeface="Times New Roman" pitchFamily="18" charset="0"/>
              </a:rPr>
              <a:t> количество упаковок, </a:t>
            </a:r>
            <a:endParaRPr lang="ru-RU" sz="2000" dirty="0" smtClean="0">
              <a:latin typeface="+mn-lt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+mn-lt"/>
                <a:cs typeface="Times New Roman" pitchFamily="18" charset="0"/>
              </a:rPr>
              <a:t> дата отпуска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cs typeface="Times New Roman" pitchFamily="18" charset="0"/>
              </a:rPr>
              <a:t>ФИО, подпись фармацевта (в строке «Отпустил»)</a:t>
            </a:r>
            <a:endParaRPr lang="ru-RU" sz="2000" dirty="0" smtClean="0">
              <a:latin typeface="+mn-lt"/>
              <a:cs typeface="Times New Roman" pitchFamily="18" charset="0"/>
            </a:endParaRPr>
          </a:p>
          <a:p>
            <a:pPr algn="just"/>
            <a:endParaRPr lang="ru-RU" sz="2000" dirty="0">
              <a:latin typeface="+mn-lt"/>
              <a:cs typeface="Times New Roman" pitchFamily="18" charset="0"/>
            </a:endParaRPr>
          </a:p>
        </p:txBody>
      </p:sp>
      <p:pic>
        <p:nvPicPr>
          <p:cNvPr id="4100" name="Picture 4" descr="D:\ОЭФ\Методические разработки\ДИСТАНЦИОННОЕ ОБУЧЕНИЕ\Занятие №7 Бесплатное и льготное обеспечение населения ЛП\IMG-5f64463f4f7adbb7e7ab8fa66d906d5f-V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201" t="16400" r="12201" b="19551"/>
          <a:stretch>
            <a:fillRect/>
          </a:stretch>
        </p:blipFill>
        <p:spPr bwMode="auto">
          <a:xfrm>
            <a:off x="5076056" y="2996952"/>
            <a:ext cx="2925177" cy="302433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427984" y="6093296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Оборотная сторона рецепта!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Штамп «Лекарственный препарат отпущен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852936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На лицевой стороне рецепта указывается: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836712"/>
            <a:ext cx="82809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+mn-lt"/>
                <a:cs typeface="Times New Roman" pitchFamily="18" charset="0"/>
              </a:rPr>
              <a:t>Отметка на корешке рецепта 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latin typeface="+mn-lt"/>
                <a:cs typeface="Times New Roman" pitchFamily="18" charset="0"/>
              </a:rPr>
              <a:t> </a:t>
            </a:r>
            <a:r>
              <a:rPr lang="ru-RU" sz="2800" dirty="0" smtClean="0">
                <a:latin typeface="+mn-lt"/>
                <a:cs typeface="Times New Roman" pitchFamily="18" charset="0"/>
              </a:rPr>
              <a:t>торговое наименование </a:t>
            </a:r>
            <a:r>
              <a:rPr lang="ru-RU" sz="2800" dirty="0" smtClean="0">
                <a:latin typeface="+mn-lt"/>
                <a:cs typeface="Times New Roman" pitchFamily="18" charset="0"/>
              </a:rPr>
              <a:t>ЛП, 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latin typeface="+mn-lt"/>
                <a:cs typeface="Times New Roman" pitchFamily="18" charset="0"/>
              </a:rPr>
              <a:t> дозировка</a:t>
            </a:r>
            <a:r>
              <a:rPr lang="ru-RU" sz="2800" dirty="0" smtClean="0">
                <a:latin typeface="+mn-lt"/>
                <a:cs typeface="Times New Roman" pitchFamily="18" charset="0"/>
              </a:rPr>
              <a:t>,  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cs typeface="Times New Roman" pitchFamily="18" charset="0"/>
              </a:rPr>
              <a:t> способ применения, 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cs typeface="Times New Roman" pitchFamily="18" charset="0"/>
              </a:rPr>
              <a:t> </a:t>
            </a:r>
            <a:r>
              <a:rPr lang="ru-RU" sz="2800" dirty="0" smtClean="0">
                <a:cs typeface="Times New Roman" pitchFamily="18" charset="0"/>
              </a:rPr>
              <a:t>продолжительность</a:t>
            </a:r>
            <a:endParaRPr lang="ru-RU" sz="2800" dirty="0" smtClean="0">
              <a:latin typeface="+mn-lt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latin typeface="+mn-lt"/>
                <a:cs typeface="Times New Roman" pitchFamily="18" charset="0"/>
              </a:rPr>
              <a:t> </a:t>
            </a:r>
            <a:r>
              <a:rPr lang="ru-RU" sz="2800" dirty="0" smtClean="0">
                <a:latin typeface="+mn-lt"/>
                <a:cs typeface="Times New Roman" pitchFamily="18" charset="0"/>
              </a:rPr>
              <a:t>количество приемов в день, </a:t>
            </a:r>
            <a:endParaRPr lang="ru-RU" sz="2800" dirty="0" smtClean="0">
              <a:latin typeface="+mn-lt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latin typeface="+mn-lt"/>
                <a:cs typeface="Times New Roman" pitchFamily="18" charset="0"/>
              </a:rPr>
              <a:t> </a:t>
            </a:r>
            <a:r>
              <a:rPr lang="ru-RU" sz="2800" dirty="0" smtClean="0">
                <a:latin typeface="+mn-lt"/>
                <a:cs typeface="Times New Roman" pitchFamily="18" charset="0"/>
              </a:rPr>
              <a:t>количество на 1 прием.</a:t>
            </a:r>
            <a:endParaRPr lang="ru-RU" sz="2800" dirty="0" smtClean="0">
              <a:latin typeface="+mn-lt"/>
              <a:cs typeface="Times New Roman" pitchFamily="18" charset="0"/>
            </a:endParaRPr>
          </a:p>
          <a:p>
            <a:pPr algn="just"/>
            <a:endParaRPr lang="ru-RU" sz="2800" dirty="0">
              <a:latin typeface="+mn-lt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8864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+mn-lt"/>
              </a:rPr>
              <a:t>Отпуск на рецептурном бланке 148-1/у-04(л)</a:t>
            </a:r>
            <a:endParaRPr lang="ru-RU" sz="2800" b="1" dirty="0">
              <a:latin typeface="+mn-lt"/>
            </a:endParaRPr>
          </a:p>
        </p:txBody>
      </p:sp>
      <p:pic>
        <p:nvPicPr>
          <p:cNvPr id="6" name="Picture 4" descr="Картинки по запросу человек в апте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941168"/>
            <a:ext cx="2304256" cy="1440160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>
            <a:off x="6156176" y="5517232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3528" y="3861048"/>
            <a:ext cx="8496944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+mn-lt"/>
              </a:rPr>
              <a:t>Корешок рецепта </a:t>
            </a:r>
            <a:r>
              <a:rPr lang="ru-RU" sz="2400" b="1" dirty="0" smtClean="0">
                <a:latin typeface="+mn-lt"/>
              </a:rPr>
              <a:t>выдается пациенту </a:t>
            </a:r>
            <a:r>
              <a:rPr lang="ru-RU" sz="2400" dirty="0" smtClean="0">
                <a:latin typeface="+mn-lt"/>
              </a:rPr>
              <a:t>(или законному представителю)</a:t>
            </a:r>
            <a:endParaRPr lang="ru-RU" sz="2400" dirty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5096" t="45846" r="27863" b="28193"/>
          <a:stretch>
            <a:fillRect/>
          </a:stretch>
        </p:blipFill>
        <p:spPr bwMode="auto">
          <a:xfrm>
            <a:off x="251520" y="4797152"/>
            <a:ext cx="6120680" cy="1800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1c08d97f0058f2ed546fb9a3edff2b826cc01f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360</Words>
  <Application>Microsoft Office PowerPoint</Application>
  <PresentationFormat>Экран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Правила оформления рецептурного бланка 148-1/у-04(л)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Elena</cp:lastModifiedBy>
  <cp:revision>10</cp:revision>
  <dcterms:created xsi:type="dcterms:W3CDTF">2020-04-05T06:57:31Z</dcterms:created>
  <dcterms:modified xsi:type="dcterms:W3CDTF">2020-04-05T08:16:47Z</dcterms:modified>
</cp:coreProperties>
</file>