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323" r:id="rId7"/>
    <p:sldId id="262" r:id="rId8"/>
    <p:sldId id="263" r:id="rId9"/>
    <p:sldId id="32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317" r:id="rId43"/>
    <p:sldId id="318" r:id="rId44"/>
    <p:sldId id="319" r:id="rId45"/>
    <p:sldId id="320" r:id="rId46"/>
    <p:sldId id="321" r:id="rId47"/>
    <p:sldId id="302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24675-FE3C-447A-A664-B6A4D2188EEC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62719-0AA2-4D68-908D-FDD7305C830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>
                <a:latin typeface="Arial" panose="020B0604020202020204" pitchFamily="34" charset="0"/>
              </a:rPr>
              <a:t>Тщательное обследование больного и определение его реабилитационного диагноза служат той основой, на которой строится  последующая программа реабилитации. Реабилитационное обследование включает в себя сбор жалоб и анамнеза пациента, проведение клинических  и  инструментальных  исследований. </a:t>
            </a:r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77BB5B-FA9D-4DB0-A898-EACB55983350}" type="slidenum">
              <a:rPr lang="ru-RU" altLang="ru-RU"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ru-RU"/>
              <a:t>"Let your patients fall on the floor: facilitation of fall training and stand up"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ru-RU"/>
              <a:t>IPNFA-meeting, Rio Oct 2009</a:t>
            </a:r>
          </a:p>
        </p:txBody>
      </p:sp>
      <p:sp>
        <p:nvSpPr>
          <p:cNvPr id="13824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ru-RU"/>
              <a:t>Dominiek Beckers: beckers.dogakin@skynet.be www.borntomove.be</a:t>
            </a:r>
          </a:p>
        </p:txBody>
      </p:sp>
      <p:sp>
        <p:nvSpPr>
          <p:cNvPr id="1382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8422CF-D5BD-453B-9972-8B90638F2A8B}" type="slidenum">
              <a:rPr lang="en-GB" altLang="ru-RU"/>
              <a:t>41</a:t>
            </a:fld>
            <a:endParaRPr lang="en-GB" altLang="ru-RU"/>
          </a:p>
        </p:txBody>
      </p:sp>
      <p:sp>
        <p:nvSpPr>
          <p:cNvPr id="1382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82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C93F-0FB3-44E5-9EB5-F10A367A2977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0F0-C995-4660-81C1-3E779534D3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C93F-0FB3-44E5-9EB5-F10A367A2977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0F0-C995-4660-81C1-3E779534D3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C93F-0FB3-44E5-9EB5-F10A367A2977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0F0-C995-4660-81C1-3E779534D3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el en diagram of organi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SmartArt 2"/>
          <p:cNvSpPr>
            <a:spLocks noGrp="1"/>
          </p:cNvSpPr>
          <p:nvPr>
            <p:ph type="pic" idx="1"/>
          </p:nvPr>
        </p:nvSpPr>
        <p:spPr>
          <a:xfrm>
            <a:off x="914400" y="1981200"/>
            <a:ext cx="103632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D. Beckers: IPNFA-meeting Rio Oct 2009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F6DC40A-28D6-4317-B8DB-D775A7003A15}" type="slidenum">
              <a:rPr lang="en-GB" altLang="ru-RU"/>
              <a:t>‹#›</a:t>
            </a:fld>
            <a:endParaRPr lang="en-GB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C93F-0FB3-44E5-9EB5-F10A367A2977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0F0-C995-4660-81C1-3E779534D3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C93F-0FB3-44E5-9EB5-F10A367A2977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0F0-C995-4660-81C1-3E779534D3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C93F-0FB3-44E5-9EB5-F10A367A2977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0F0-C995-4660-81C1-3E779534D3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C93F-0FB3-44E5-9EB5-F10A367A2977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0F0-C995-4660-81C1-3E779534D3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C93F-0FB3-44E5-9EB5-F10A367A2977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0F0-C995-4660-81C1-3E779534D3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C93F-0FB3-44E5-9EB5-F10A367A2977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0F0-C995-4660-81C1-3E779534D3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C93F-0FB3-44E5-9EB5-F10A367A2977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0F0-C995-4660-81C1-3E779534D3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BC93F-0FB3-44E5-9EB5-F10A367A2977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F0F0-C995-4660-81C1-3E779534D3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BC93F-0FB3-44E5-9EB5-F10A367A2977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F0F0-C995-4660-81C1-3E779534D3C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ВНЕСТАЦИОНАРНАЯ НЕЙРОРЕАБИЛИТАЦИЯ, ОЦЕНКА ДЕФЕКТА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sz="2000" dirty="0"/>
              <a:t>д.м.н. Е.Ю. Можейко, проф. С.В. Прокопенко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dirty="0">
                <a:latin typeface="+mn-lt"/>
              </a:rPr>
              <a:t>Шкала Комитета Медицинских Исследований</a:t>
            </a:r>
            <a:br>
              <a:rPr lang="ru-RU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Medical Research Council Scale</a:t>
            </a:r>
            <a:br>
              <a:rPr lang="ru-RU" sz="3600" b="1" dirty="0">
                <a:latin typeface="+mn-lt"/>
              </a:rPr>
            </a:br>
            <a:r>
              <a:rPr lang="ru-RU" sz="2200" dirty="0">
                <a:latin typeface="+mn-lt"/>
              </a:rPr>
              <a:t>(по: </a:t>
            </a:r>
            <a:r>
              <a:rPr lang="en-US" sz="2200" dirty="0">
                <a:latin typeface="+mn-lt"/>
              </a:rPr>
              <a:t>R</a:t>
            </a:r>
            <a:r>
              <a:rPr lang="ru-RU" sz="2200" dirty="0">
                <a:latin typeface="+mn-lt"/>
              </a:rPr>
              <a:t>.</a:t>
            </a:r>
            <a:r>
              <a:rPr lang="en-US" sz="2200" dirty="0">
                <a:latin typeface="+mn-lt"/>
              </a:rPr>
              <a:t>Van </a:t>
            </a:r>
            <a:r>
              <a:rPr lang="en-US" sz="2200" dirty="0" err="1">
                <a:latin typeface="+mn-lt"/>
              </a:rPr>
              <a:t>der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Ploeg</a:t>
            </a:r>
            <a:r>
              <a:rPr lang="ru-RU" sz="2200" dirty="0">
                <a:latin typeface="+mn-lt"/>
              </a:rPr>
              <a:t> и </a:t>
            </a:r>
            <a:r>
              <a:rPr lang="ru-RU" sz="2200" dirty="0" err="1">
                <a:latin typeface="+mn-lt"/>
              </a:rPr>
              <a:t>соавт</a:t>
            </a:r>
            <a:r>
              <a:rPr lang="ru-RU" sz="2200" dirty="0">
                <a:latin typeface="+mn-lt"/>
              </a:rPr>
              <a:t>., 1984)</a:t>
            </a:r>
            <a:br>
              <a:rPr lang="ru-RU" sz="2200" dirty="0">
                <a:latin typeface="+mn-lt"/>
              </a:rPr>
            </a:br>
            <a:endParaRPr lang="ru-RU" sz="2200" dirty="0"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10064" y="1711473"/>
          <a:ext cx="10515600" cy="5146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7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7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Балл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Мышечная сила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7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 panose="02020603050405020304"/>
                          <a:cs typeface="Arial" panose="020B0604020202020204" pitchFamily="34" charset="0"/>
                        </a:rPr>
                        <a:t>Нет движений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7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 panose="02020603050405020304"/>
                          <a:cs typeface="Arial" panose="020B0604020202020204" pitchFamily="34" charset="0"/>
                        </a:rPr>
                        <a:t>Пальпируется сокращение мышечных волокон, но визуально движений нет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7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 panose="02020603050405020304"/>
                          <a:cs typeface="Arial" panose="020B0604020202020204" pitchFamily="34" charset="0"/>
                        </a:rPr>
                        <a:t>Движения при исключении воздействия силы тяжести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77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 panose="02020603050405020304"/>
                          <a:cs typeface="Arial" panose="020B0604020202020204" pitchFamily="34" charset="0"/>
                        </a:rPr>
                        <a:t>Движения  при действии силы тяжести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7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 panose="02020603050405020304"/>
                          <a:cs typeface="Arial" panose="020B0604020202020204" pitchFamily="34" charset="0"/>
                        </a:rPr>
                        <a:t>Движения при внешнем противодействии, но слабее, чем на здоровой стороне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981200" y="1237955"/>
          <a:ext cx="8229600" cy="5664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1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+mn-lt"/>
                          <a:ea typeface="Times New Roman" panose="02020603050405020304"/>
                          <a:cs typeface="Arial" panose="020B0604020202020204" pitchFamily="34" charset="0"/>
                        </a:rPr>
                        <a:t>Баллы</a:t>
                      </a:r>
                      <a:endParaRPr lang="ru-RU" sz="2000" dirty="0">
                        <a:latin typeface="+mn-lt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dirty="0">
                          <a:latin typeface="+mn-lt"/>
                          <a:ea typeface="Times New Roman" panose="02020603050405020304"/>
                          <a:cs typeface="Arial" panose="020B0604020202020204" pitchFamily="34" charset="0"/>
                        </a:rPr>
                        <a:t>Мышечный тонус</a:t>
                      </a:r>
                      <a:endParaRPr lang="ru-RU" sz="2400" dirty="0">
                        <a:latin typeface="+mn-lt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 panose="02020603050405020304"/>
                          <a:cs typeface="Arial" panose="020B0604020202020204" pitchFamily="34" charset="0"/>
                        </a:rPr>
                        <a:t>Нет повышения</a:t>
                      </a:r>
                      <a:r>
                        <a:rPr lang="ru-RU" sz="1800" dirty="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 panose="02020603050405020304"/>
                          <a:cs typeface="Arial" panose="020B0604020202020204" pitchFamily="34" charset="0"/>
                        </a:rPr>
                        <a:t>Легкое повышение тонуса, ощущаемое при сгибании или разгибании сегмента конечности в виде незначительного сопротивления  в конце движения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2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 panose="02020603050405020304"/>
                          <a:cs typeface="Arial" panose="020B0604020202020204" pitchFamily="34" charset="0"/>
                        </a:rPr>
                        <a:t>Более значительное повышение тонуса в виде сопротивления, возникающего после выполнения не менее половины объема движения</a:t>
                      </a:r>
                      <a:r>
                        <a:rPr lang="ru-RU" sz="1800" dirty="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2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 panose="02020603050405020304"/>
                          <a:cs typeface="Arial" panose="020B0604020202020204" pitchFamily="34" charset="0"/>
                        </a:rPr>
                        <a:t>Умеренное повышение тонуса, выявляющееся  в течение всего движения, но не затрудняющее выполнение пассивных движений</a:t>
                      </a:r>
                      <a:r>
                        <a:rPr lang="ru-RU" sz="1800" dirty="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1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anose="020B0604020202020204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+mn-lt"/>
                          <a:ea typeface="Times New Roman" panose="02020603050405020304"/>
                          <a:cs typeface="Arial" panose="020B0604020202020204" pitchFamily="34" charset="0"/>
                        </a:rPr>
                        <a:t>Значительное повышение тонуса, затрудняющее выполнение пассивных движений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sz="31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31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Модифицированная Шкала Спастичности </a:t>
            </a:r>
            <a:r>
              <a:rPr lang="ru-RU" sz="3100" b="1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Ашфорт</a:t>
            </a:r>
            <a:r>
              <a:rPr lang="ru-RU" sz="31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ru-RU" sz="31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31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       </a:t>
            </a:r>
            <a:r>
              <a:rPr lang="en-US" sz="31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Modified Ashworth  Scale of Muscle Spasticity</a:t>
            </a:r>
            <a:r>
              <a:rPr lang="ru-RU" sz="31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1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                                                 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ru-RU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по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R </a:t>
            </a:r>
            <a:r>
              <a:rPr lang="ru-RU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В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ohannon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, V. Smith, 1987; </a:t>
            </a:r>
            <a:r>
              <a:rPr lang="en-US" sz="20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D.Wade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, 1992)</a:t>
            </a:r>
            <a:br>
              <a:rPr lang="ru-RU" dirty="0">
                <a:latin typeface="+mn-lt"/>
              </a:rPr>
            </a:br>
            <a:endParaRPr lang="ru-RU" dirty="0"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981200" y="1026942"/>
            <a:ext cx="8229600" cy="5831058"/>
          </a:xfrm>
        </p:spPr>
        <p:txBody>
          <a:bodyPr>
            <a:normAutofit fontScale="32500" lnSpcReduction="20000"/>
          </a:bodyPr>
          <a:lstStyle/>
          <a:p>
            <a:pPr marL="365760" indent="-255905">
              <a:buNone/>
              <a:defRPr/>
            </a:pPr>
            <a:r>
              <a:rPr lang="ru-RU" sz="7400" b="1" i="1" dirty="0"/>
              <a:t>Качество выполнения движения</a:t>
            </a:r>
            <a:endParaRPr lang="ru-RU" sz="7400" b="1" dirty="0"/>
          </a:p>
          <a:p>
            <a:pPr marL="365760" indent="-255905">
              <a:buFont typeface="Wingdings 3"/>
              <a:buChar char=""/>
              <a:defRPr/>
            </a:pPr>
            <a:r>
              <a:rPr lang="ru-RU" sz="6200" dirty="0"/>
              <a:t>0 Нет сопротивления на протяжении пассивного движения </a:t>
            </a:r>
          </a:p>
          <a:p>
            <a:pPr marL="365760" indent="-255905">
              <a:buFont typeface="Wingdings 3"/>
              <a:buChar char=""/>
              <a:defRPr/>
            </a:pPr>
            <a:r>
              <a:rPr lang="ru-RU" sz="6200" dirty="0"/>
              <a:t>1 Легкое сопротивление на протяжении курса пассивного движения, нечеткий кеч-феномен, при четком угле</a:t>
            </a:r>
          </a:p>
          <a:p>
            <a:pPr marL="365760" indent="-255905">
              <a:buFont typeface="Wingdings 3"/>
              <a:buChar char=""/>
              <a:defRPr/>
            </a:pPr>
            <a:r>
              <a:rPr lang="ru-RU" sz="6200" dirty="0"/>
              <a:t>2 Четкий кеч-феномен при четком угле, прерывающим пассивное движение с последующим расслаблением</a:t>
            </a:r>
          </a:p>
          <a:p>
            <a:pPr marL="365760" indent="-255905">
              <a:buFont typeface="Wingdings 3"/>
              <a:buChar char=""/>
              <a:defRPr/>
            </a:pPr>
            <a:r>
              <a:rPr lang="ru-RU" sz="6200" dirty="0"/>
              <a:t>3 Быстро истощающийся клонус менее чем 10 секунд, при сохранении давления и появляющийся под точным углом</a:t>
            </a:r>
          </a:p>
          <a:p>
            <a:pPr marL="365760" indent="-255905">
              <a:buFont typeface="Wingdings 3"/>
              <a:buChar char=""/>
              <a:defRPr/>
            </a:pPr>
            <a:r>
              <a:rPr lang="ru-RU" sz="6200" dirty="0"/>
              <a:t>4 </a:t>
            </a:r>
            <a:r>
              <a:rPr lang="ru-RU" sz="6200" dirty="0" err="1"/>
              <a:t>Неистощающийся</a:t>
            </a:r>
            <a:r>
              <a:rPr lang="ru-RU" sz="6200" dirty="0"/>
              <a:t> клонус более чем 10 секунд  при сохранении давления и появляющийся под точным углом</a:t>
            </a:r>
          </a:p>
          <a:p>
            <a:pPr marL="365760" indent="-255905">
              <a:buFont typeface="Wingdings 3"/>
              <a:buChar char=""/>
              <a:defRPr/>
            </a:pPr>
            <a:r>
              <a:rPr lang="ru-RU" sz="6200" dirty="0"/>
              <a:t>5 Сустав фиксирован </a:t>
            </a:r>
          </a:p>
          <a:p>
            <a:pPr marL="365760" indent="-255905">
              <a:buNone/>
              <a:defRPr/>
            </a:pPr>
            <a:r>
              <a:rPr lang="ru-RU" sz="7400" b="1" i="1" dirty="0"/>
              <a:t>Скорость выполнения движения </a:t>
            </a:r>
            <a:r>
              <a:rPr lang="en-US" sz="7400" b="1" i="1" dirty="0"/>
              <a:t>V</a:t>
            </a:r>
            <a:r>
              <a:rPr lang="ru-RU" sz="7400" b="1" i="1" dirty="0"/>
              <a:t>.</a:t>
            </a:r>
            <a:r>
              <a:rPr lang="ru-RU" sz="6200" dirty="0"/>
              <a:t> </a:t>
            </a:r>
          </a:p>
          <a:p>
            <a:pPr marL="365760" indent="-255905">
              <a:buFont typeface="Wingdings 3"/>
              <a:buChar char=""/>
              <a:defRPr/>
            </a:pPr>
            <a:r>
              <a:rPr lang="ru-RU" sz="6200" dirty="0"/>
              <a:t>Измерения имеют место в трех различных скоростях:</a:t>
            </a:r>
          </a:p>
          <a:p>
            <a:pPr marL="365760" indent="-255905">
              <a:buFont typeface="Wingdings 3"/>
              <a:buChar char=""/>
              <a:defRPr/>
            </a:pPr>
            <a:r>
              <a:rPr lang="ru-RU" sz="6200" dirty="0"/>
              <a:t>V1 Медленно, как только возможно</a:t>
            </a:r>
          </a:p>
          <a:p>
            <a:pPr marL="365760" indent="-255905">
              <a:buFont typeface="Wingdings 3"/>
              <a:buChar char=""/>
              <a:defRPr/>
            </a:pPr>
            <a:r>
              <a:rPr lang="ru-RU" sz="6200" dirty="0"/>
              <a:t>V2 Скорость сегмента конечности, падающей под действием гравитации</a:t>
            </a:r>
          </a:p>
          <a:p>
            <a:pPr marL="365760" indent="-255905">
              <a:buFont typeface="Wingdings 3"/>
              <a:buChar char=""/>
              <a:defRPr/>
            </a:pPr>
            <a:r>
              <a:rPr lang="en-US" sz="6200" dirty="0"/>
              <a:t>V</a:t>
            </a:r>
            <a:r>
              <a:rPr lang="ru-RU" sz="6200" dirty="0"/>
              <a:t>3 Так быстро .как возможно</a:t>
            </a:r>
          </a:p>
          <a:p>
            <a:pPr marL="365760" indent="-255905">
              <a:buFont typeface="Wingdings 3"/>
              <a:buChar char=""/>
              <a:defRPr/>
            </a:pPr>
            <a:r>
              <a:rPr lang="ru-RU" sz="6200" dirty="0"/>
              <a:t>Y: Угол </a:t>
            </a:r>
            <a:r>
              <a:rPr lang="ru-RU" sz="6200" dirty="0" err="1"/>
              <a:t>кеч-феномена</a:t>
            </a:r>
            <a:r>
              <a:rPr lang="ru-RU" sz="6200" dirty="0"/>
              <a:t> (мышечная реакция на быстрое движение)</a:t>
            </a:r>
          </a:p>
          <a:p>
            <a:pPr marL="365760" indent="-255905">
              <a:buFont typeface="Wingdings 3"/>
              <a:buChar char=""/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478302"/>
            <a:ext cx="10515600" cy="75965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dirty="0">
                <a:latin typeface="+mn-lt"/>
              </a:rPr>
              <a:t>Модифицированная шкала </a:t>
            </a:r>
            <a:r>
              <a:rPr lang="ru-RU" sz="3600" b="1" dirty="0" err="1">
                <a:latin typeface="+mn-lt"/>
              </a:rPr>
              <a:t>Тардье</a:t>
            </a:r>
            <a:br>
              <a:rPr lang="ru-RU" sz="3600" b="1" dirty="0">
                <a:latin typeface="+mn-lt"/>
              </a:rPr>
            </a:br>
            <a:endParaRPr lang="ru-RU" sz="3600" b="1" dirty="0">
              <a:latin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4000" b="1" dirty="0">
                <a:solidFill>
                  <a:srgbClr val="FF0000"/>
                </a:solidFill>
                <a:latin typeface="+mn-lt"/>
              </a:rPr>
              <a:t>Шкалы и тесты для оценки мобильности</a:t>
            </a:r>
          </a:p>
        </p:txBody>
      </p:sp>
      <p:sp>
        <p:nvSpPr>
          <p:cNvPr id="73731" name="TextBox 1"/>
          <p:cNvSpPr txBox="1">
            <a:spLocks noChangeArrowheads="1"/>
          </p:cNvSpPr>
          <p:nvPr/>
        </p:nvSpPr>
        <p:spPr bwMode="auto">
          <a:xfrm>
            <a:off x="2304032" y="1905000"/>
            <a:ext cx="7137851" cy="274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100"/>
              </a:spcBef>
              <a:buFont typeface="Arial" panose="020B0604020202020204" pitchFamily="34" charset="0"/>
              <a:buAutoNum type="alphaUcPeriod"/>
            </a:pPr>
            <a:r>
              <a:rPr lang="ru-RU" altLang="ru-RU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Тесты, измеряющие функцию кисти</a:t>
            </a:r>
          </a:p>
          <a:p>
            <a:pPr algn="just">
              <a:spcBef>
                <a:spcPts val="1100"/>
              </a:spcBef>
              <a:buFont typeface="Arial" panose="020B0604020202020204" pitchFamily="34" charset="0"/>
              <a:buAutoNum type="alphaUcPeriod"/>
            </a:pPr>
            <a:r>
              <a:rPr lang="ru-RU" altLang="ru-RU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Тесты для оценки равновесия</a:t>
            </a:r>
          </a:p>
          <a:p>
            <a:pPr algn="just">
              <a:spcBef>
                <a:spcPts val="1100"/>
              </a:spcBef>
              <a:buFont typeface="Arial" panose="020B0604020202020204" pitchFamily="34" charset="0"/>
              <a:buAutoNum type="alphaUcPeriod"/>
            </a:pPr>
            <a:r>
              <a:rPr lang="ru-RU" altLang="ru-RU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Тесты для оценки функции ходьбы</a:t>
            </a:r>
          </a:p>
          <a:p>
            <a:pPr algn="just">
              <a:spcBef>
                <a:spcPts val="1100"/>
              </a:spcBef>
              <a:buFont typeface="Arial" panose="020B0604020202020204" pitchFamily="34" charset="0"/>
              <a:buAutoNum type="alphaUcPeriod"/>
            </a:pPr>
            <a:r>
              <a:rPr lang="ru-RU" altLang="ru-RU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Тесты для оценки мобильности в целом</a:t>
            </a:r>
            <a:endParaRPr lang="ru-RU" altLang="ru-RU" sz="28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spcBef>
                <a:spcPts val="1100"/>
              </a:spcBef>
              <a:buFont typeface="Arial" panose="020B0604020202020204" pitchFamily="34" charset="0"/>
              <a:buAutoNum type="alphaUcPeriod"/>
            </a:pPr>
            <a:endParaRPr lang="ru-RU" altLang="ru-RU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Прямоугольник 4"/>
          <p:cNvSpPr>
            <a:spLocks noChangeArrowheads="1"/>
          </p:cNvSpPr>
          <p:nvPr/>
        </p:nvSpPr>
        <p:spPr bwMode="auto">
          <a:xfrm>
            <a:off x="801858" y="457200"/>
            <a:ext cx="10635176" cy="63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8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100"/>
              </a:spcBef>
            </a:pPr>
            <a:r>
              <a:rPr lang="ru-RU" altLang="ru-RU" sz="36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Тесты, измеряющие функцию кисти</a:t>
            </a:r>
            <a:endParaRPr lang="ru-RU" altLang="ru-RU" sz="36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  <a:p>
            <a:pPr algn="just"/>
            <a:endParaRPr lang="en-US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8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Оценивают те функции кисти, от которых зависит выполнение повседневных бытовых действий - способность схватывать и удерживать различные предметы, ловкость пальцев, силу кисти. </a:t>
            </a:r>
          </a:p>
          <a:p>
            <a:pPr algn="just"/>
            <a:endParaRPr lang="en-US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Наиболее простые и на­дежные</a:t>
            </a:r>
            <a:r>
              <a:rPr lang="en-US" altLang="ru-RU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:</a:t>
            </a:r>
            <a:r>
              <a:rPr lang="ru-RU" altLang="ru-RU" sz="24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US" altLang="ru-RU" sz="240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buFontTx/>
              <a:buAutoNum type="arabicPeriod"/>
            </a:pPr>
            <a:endParaRPr lang="ru-RU" altLang="ru-RU" sz="240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buFontTx/>
              <a:buAutoNum type="arabicPeriod"/>
            </a:pPr>
            <a:r>
              <a:rPr lang="ru-RU" altLang="ru-RU" sz="2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Тест с Колышками (Ре</a:t>
            </a:r>
            <a:r>
              <a:rPr lang="en-US" altLang="ru-RU" sz="2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g Test)</a:t>
            </a:r>
          </a:p>
          <a:p>
            <a:pPr algn="just">
              <a:buFontTx/>
              <a:buAutoNum type="arabicPeriod"/>
            </a:pPr>
            <a:endParaRPr lang="ru-RU" altLang="ru-RU" sz="280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buFontTx/>
              <a:buAutoNum type="arabicPeriod"/>
            </a:pPr>
            <a:r>
              <a:rPr lang="ru-RU" altLang="ru-RU" sz="2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Тест Исследования Функций Руки (</a:t>
            </a:r>
            <a:r>
              <a:rPr lang="en-US" altLang="ru-RU" sz="2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Action Research Arm</a:t>
            </a:r>
            <a:r>
              <a:rPr lang="ru-RU" altLang="ru-RU" sz="2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Те</a:t>
            </a:r>
            <a:r>
              <a:rPr lang="en-US" altLang="ru-RU" sz="2800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st</a:t>
            </a:r>
            <a:r>
              <a:rPr lang="ru-RU" altLang="ru-RU" sz="2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)</a:t>
            </a:r>
            <a:r>
              <a:rPr lang="en-US" altLang="ru-RU" sz="2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  <a:p>
            <a:pPr algn="just">
              <a:buFontTx/>
              <a:buAutoNum type="arabicPeriod"/>
            </a:pPr>
            <a:endParaRPr lang="ru-RU" altLang="ru-RU" sz="280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algn="just">
              <a:buFontTx/>
              <a:buAutoNum type="arabicPeriod"/>
            </a:pPr>
            <a:r>
              <a:rPr lang="ru-RU" altLang="ru-RU" sz="2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Тест Исследования Функции Руки </a:t>
            </a:r>
            <a:r>
              <a:rPr lang="ru-RU" altLang="ru-RU" sz="2800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Френчай</a:t>
            </a:r>
            <a:r>
              <a:rPr lang="ru-RU" altLang="ru-RU" sz="2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(</a:t>
            </a:r>
            <a:r>
              <a:rPr lang="en-US" altLang="ru-RU" sz="2800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Franchay</a:t>
            </a:r>
            <a:r>
              <a:rPr lang="ru-RU" altLang="ru-RU" sz="2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ru-RU" sz="2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Arm</a:t>
            </a:r>
            <a:r>
              <a:rPr lang="ru-RU" altLang="ru-RU" sz="2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Те</a:t>
            </a:r>
            <a:r>
              <a:rPr lang="en-US" altLang="ru-RU" sz="2800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st</a:t>
            </a:r>
            <a:r>
              <a:rPr lang="ru-RU" altLang="ru-RU" sz="28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).</a:t>
            </a:r>
          </a:p>
          <a:p>
            <a:pPr algn="just">
              <a:buFontTx/>
              <a:buAutoNum type="arabicPeriod"/>
            </a:pP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4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3"/>
          <p:cNvSpPr>
            <a:spLocks noChangeArrowheads="1"/>
          </p:cNvSpPr>
          <p:nvPr/>
        </p:nvSpPr>
        <p:spPr bwMode="auto">
          <a:xfrm>
            <a:off x="731519" y="0"/>
            <a:ext cx="11029071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Тест с Колышками (</a:t>
            </a:r>
            <a:r>
              <a:rPr lang="en-US" altLang="ru-RU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Peg Test)</a:t>
            </a:r>
          </a:p>
          <a:p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оценка ловкости пальцев кисти путем регистрации времени, которое больной затрачивает на помещение колышков в предназначенные для них отверстия. Достоинство</a:t>
            </a:r>
            <a:r>
              <a:rPr lang="en-US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: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простота, доступность, небольшие затраты времени на его проведение. </a:t>
            </a:r>
          </a:p>
          <a:p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Модифика­ции теста</a:t>
            </a:r>
            <a:r>
              <a:rPr lang="en-US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: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 варианты с девятью колышками (</a:t>
            </a:r>
            <a:r>
              <a:rPr lang="en-US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Nine-hole Peg Test)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, с десятью колышками и т.д.; кроме того, возможна регистрация времени, затрачиваемого только на вставление колышков, либо вре</a:t>
            </a:r>
            <a:r>
              <a:rPr lang="ru-RU" altLang="ru-RU" sz="2000" dirty="0">
                <a:latin typeface="Calibri" panose="020F0502020204030204" charset="0"/>
              </a:rPr>
              <a:t>мени, требующегося как на вставление, так и на вынимание колышков из отверстий. </a:t>
            </a:r>
            <a:endParaRPr lang="en-US" altLang="ru-RU" sz="2000" dirty="0">
              <a:latin typeface="Calibri" panose="020F0502020204030204" charset="0"/>
            </a:endParaRPr>
          </a:p>
          <a:p>
            <a:endParaRPr lang="en-US" altLang="ru-RU" dirty="0">
              <a:latin typeface="Arial Narrow" panose="020B0606020202030204" pitchFamily="34" charset="0"/>
            </a:endParaRPr>
          </a:p>
          <a:p>
            <a:pPr algn="ctr"/>
            <a:r>
              <a:rPr lang="ru-RU" altLang="ru-RU" sz="2400" b="1" u="sng" dirty="0">
                <a:latin typeface="+mn-lt"/>
              </a:rPr>
              <a:t>Вариант</a:t>
            </a:r>
            <a:r>
              <a:rPr lang="en-US" altLang="ru-RU" sz="2400" b="1" u="sng" dirty="0">
                <a:latin typeface="+mn-lt"/>
              </a:rPr>
              <a:t> </a:t>
            </a:r>
            <a:r>
              <a:rPr lang="ru-RU" altLang="ru-RU" sz="2400" b="1" u="sng" dirty="0">
                <a:latin typeface="+mn-lt"/>
              </a:rPr>
              <a:t>теста, предложенный </a:t>
            </a:r>
            <a:r>
              <a:rPr lang="en-US" altLang="ru-RU" sz="2400" b="1" u="sng" dirty="0" err="1">
                <a:latin typeface="+mn-lt"/>
              </a:rPr>
              <a:t>D.Wade</a:t>
            </a:r>
            <a:r>
              <a:rPr lang="ru-RU" altLang="ru-RU" sz="2400" b="1" u="sng" dirty="0">
                <a:latin typeface="+mn-lt"/>
              </a:rPr>
              <a:t> [1992], </a:t>
            </a:r>
            <a:r>
              <a:rPr lang="en-US" altLang="ru-RU" sz="2400" b="1" u="sng" dirty="0" err="1">
                <a:latin typeface="+mn-lt"/>
              </a:rPr>
              <a:t>D.Goodkin</a:t>
            </a:r>
            <a:r>
              <a:rPr lang="ru-RU" altLang="ru-RU" sz="2400" b="1" u="sng" dirty="0">
                <a:latin typeface="+mn-lt"/>
              </a:rPr>
              <a:t> [1988].</a:t>
            </a:r>
            <a:r>
              <a:rPr lang="ru-RU" altLang="ru-RU" b="1" u="sng" dirty="0">
                <a:latin typeface="Arial Narrow" panose="020B0606020202030204" pitchFamily="34" charset="0"/>
              </a:rPr>
              <a:t> </a:t>
            </a:r>
            <a:endParaRPr lang="en-US" altLang="ru-RU" b="1" u="sng" dirty="0">
              <a:latin typeface="Arial Narrow" panose="020B0606020202030204" pitchFamily="34" charset="0"/>
            </a:endParaRPr>
          </a:p>
          <a:p>
            <a:endParaRPr lang="ru-RU" altLang="ru-RU" dirty="0">
              <a:latin typeface="Arial Narrow" panose="020B0606020202030204" pitchFamily="34" charset="0"/>
            </a:endParaRPr>
          </a:p>
          <a:p>
            <a:endParaRPr lang="ru-RU" altLang="ru-RU" dirty="0">
              <a:latin typeface="Arial Narrow" panose="020B0606020202030204" pitchFamily="34" charset="0"/>
            </a:endParaRPr>
          </a:p>
          <a:p>
            <a:br>
              <a:rPr lang="ru-RU" altLang="ru-RU" dirty="0">
                <a:latin typeface="Arial Narrow" panose="020B0606020202030204" pitchFamily="34" charset="0"/>
              </a:rPr>
            </a:br>
            <a:r>
              <a:rPr lang="ru-RU" altLang="ru-RU" dirty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</a:t>
            </a:r>
            <a:endParaRPr lang="ru-RU" alt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br>
              <a:rPr lang="ru-RU" altLang="ru-RU" dirty="0"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ru-RU" altLang="ru-RU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31519" y="3141663"/>
          <a:ext cx="10733650" cy="3807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3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175"/>
                        </a:spcBef>
                        <a:spcAft>
                          <a:spcPts val="0"/>
                        </a:spcAft>
                      </a:pPr>
                      <a:r>
                        <a:rPr lang="ru-RU" sz="2000" spc="-3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Инструкция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16446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spc="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Больной, сидящий за столом, должен вставить колышки в отверстия. Реги</a:t>
                      </a:r>
                      <a:r>
                        <a:rPr lang="ru-RU" sz="2000" spc="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стрируется время от начала выполнения этого задания до его завершения; </a:t>
                      </a:r>
                      <a:r>
                        <a:rPr lang="ru-RU" sz="20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возможно также остановить больного через 50 сек и подсчитать число встав</a:t>
                      </a:r>
                      <a:r>
                        <a:rPr lang="ru-RU" sz="2000" spc="-1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ленных к этому времени колышков. Оценкой выполнения теста служит время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(в секундах), затрачиваемое на вставление одного колышка. В среднем здоровому человеку на это требуется около 2 секунд (18 секунд на выполнение </a:t>
                      </a:r>
                      <a:r>
                        <a:rPr lang="ru-RU" sz="2000" spc="-3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всего теста).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3175" algn="l">
                        <a:lnSpc>
                          <a:spcPct val="100000"/>
                        </a:lnSpc>
                        <a:spcBef>
                          <a:spcPts val="550"/>
                        </a:spcBef>
                        <a:spcAft>
                          <a:spcPts val="0"/>
                        </a:spcAft>
                      </a:pPr>
                      <a:r>
                        <a:rPr lang="ru-RU" sz="2000" spc="-5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Оборудование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*"/>
                        <a:tabLst>
                          <a:tab pos="250190" algn="l"/>
                        </a:tabLst>
                      </a:pPr>
                      <a:r>
                        <a:rPr lang="ru-RU" sz="2000" spc="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 деревянных колышка (штифта) длиной 32 мм и диаметром 9 мм;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*"/>
                        <a:tabLst>
                          <a:tab pos="250190" algn="l"/>
                        </a:tabLst>
                      </a:pPr>
                      <a:r>
                        <a:rPr lang="ru-RU" sz="2000" spc="-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деревянная пластина-база с девятью отверстиями диметром 10 мм и глубиной 15 мм, расположенных в три ряда по три отверстия в каждом, на расстоянии 15 мм друг от друга;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*"/>
                        <a:tabLst>
                          <a:tab pos="250190" algn="l"/>
                        </a:tabLst>
                      </a:pPr>
                      <a:r>
                        <a:rPr lang="ru-RU" sz="2000" spc="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крышка для базы, которая имеет хранилище для колышков глубиной 100 </a:t>
                      </a:r>
                      <a:r>
                        <a:rPr lang="ru-RU" sz="200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мм и диаметром 100 мм.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4130" marR="24130" marT="36830" marB="3683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Прямоугольник 3"/>
          <p:cNvSpPr>
            <a:spLocks noChangeArrowheads="1"/>
          </p:cNvSpPr>
          <p:nvPr/>
        </p:nvSpPr>
        <p:spPr bwMode="auto">
          <a:xfrm>
            <a:off x="759655" y="366534"/>
            <a:ext cx="10803988" cy="63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FF0000"/>
                </a:solidFill>
                <a:latin typeface="Calibri" panose="020F0502020204030204" charset="0"/>
              </a:rPr>
              <a:t> Тест Исследования Функций Руки (</a:t>
            </a:r>
            <a:r>
              <a:rPr lang="en-US" altLang="ru-RU" sz="2800" b="1" dirty="0">
                <a:solidFill>
                  <a:srgbClr val="FF0000"/>
                </a:solidFill>
                <a:latin typeface="Calibri" panose="020F0502020204030204" charset="0"/>
                <a:cs typeface="Times New Roman" panose="02020603050405020304" pitchFamily="18" charset="0"/>
              </a:rPr>
              <a:t>Action Research Arm</a:t>
            </a:r>
            <a:r>
              <a:rPr lang="ru-RU" altLang="ru-RU" sz="2800" b="1" dirty="0">
                <a:solidFill>
                  <a:srgbClr val="FF0000"/>
                </a:solidFill>
                <a:latin typeface="Calibri" panose="020F0502020204030204" charset="0"/>
                <a:cs typeface="Times New Roman" panose="02020603050405020304" pitchFamily="18" charset="0"/>
              </a:rPr>
              <a:t> Те</a:t>
            </a:r>
            <a:r>
              <a:rPr lang="en-US" altLang="ru-RU" sz="2800" b="1" dirty="0" err="1">
                <a:solidFill>
                  <a:srgbClr val="FF0000"/>
                </a:solidFill>
                <a:latin typeface="Calibri" panose="020F0502020204030204" charset="0"/>
                <a:cs typeface="Times New Roman" panose="02020603050405020304" pitchFamily="18" charset="0"/>
              </a:rPr>
              <a:t>st</a:t>
            </a:r>
            <a:r>
              <a:rPr lang="ru-RU" altLang="ru-RU" sz="2800" b="1" dirty="0">
                <a:solidFill>
                  <a:srgbClr val="FF0000"/>
                </a:solidFill>
                <a:latin typeface="Calibri" panose="020F0502020204030204" charset="0"/>
              </a:rPr>
              <a:t>)</a:t>
            </a:r>
            <a:endParaRPr lang="en-US" altLang="ru-RU" sz="2800" b="1" dirty="0">
              <a:solidFill>
                <a:srgbClr val="FF0000"/>
              </a:solidFill>
              <a:latin typeface="Calibri" panose="020F0502020204030204" charset="0"/>
            </a:endParaRPr>
          </a:p>
          <a:p>
            <a:r>
              <a:rPr lang="ru-RU" altLang="ru-RU" sz="2000" dirty="0">
                <a:latin typeface="Calibri" panose="020F0502020204030204" charset="0"/>
              </a:rPr>
              <a:t>                                  упрощенная модификация теста, разработанного </a:t>
            </a:r>
            <a:r>
              <a:rPr lang="ru-RU" altLang="ru-RU" sz="2000" dirty="0" err="1">
                <a:latin typeface="Calibri" panose="020F0502020204030204" charset="0"/>
              </a:rPr>
              <a:t>В.Сагго</a:t>
            </a:r>
            <a:r>
              <a:rPr lang="en-US" altLang="ru-RU" sz="2000" dirty="0" err="1">
                <a:latin typeface="Calibri" panose="020F0502020204030204" charset="0"/>
              </a:rPr>
              <a:t>ll</a:t>
            </a:r>
            <a:r>
              <a:rPr lang="ru-RU" altLang="ru-RU" sz="2000" dirty="0">
                <a:latin typeface="Calibri" panose="020F0502020204030204" charset="0"/>
              </a:rPr>
              <a:t> в 1965</a:t>
            </a:r>
            <a:endParaRPr lang="en-US" altLang="ru-RU" sz="2000" dirty="0">
              <a:latin typeface="Calibri" panose="020F0502020204030204" charset="0"/>
            </a:endParaRPr>
          </a:p>
          <a:p>
            <a:endParaRPr lang="ru-RU" altLang="ru-RU" sz="2000" dirty="0">
              <a:latin typeface="Calibri" panose="020F0502020204030204" charset="0"/>
            </a:endParaRPr>
          </a:p>
          <a:p>
            <a:pPr>
              <a:buFontTx/>
              <a:buChar char="•"/>
            </a:pPr>
            <a:r>
              <a:rPr lang="ru-RU" altLang="ru-RU" sz="2000" dirty="0">
                <a:latin typeface="Calibri" panose="020F0502020204030204" charset="0"/>
              </a:rPr>
              <a:t>содержит четыре </a:t>
            </a:r>
            <a:r>
              <a:rPr lang="ru-RU" altLang="ru-RU" sz="2000" dirty="0" err="1">
                <a:latin typeface="Calibri" panose="020F0502020204030204" charset="0"/>
              </a:rPr>
              <a:t>субтеста</a:t>
            </a:r>
            <a:r>
              <a:rPr lang="ru-RU" altLang="ru-RU" sz="2000" dirty="0">
                <a:latin typeface="Calibri" panose="020F0502020204030204" charset="0"/>
              </a:rPr>
              <a:t>, оцени­вающих шаровой захват, цилиндрический захват, щипковый захват, грубые движения руки. </a:t>
            </a:r>
            <a:endParaRPr lang="en-US" altLang="ru-RU" sz="2000" dirty="0">
              <a:latin typeface="Calibri" panose="020F0502020204030204" charset="0"/>
            </a:endParaRPr>
          </a:p>
          <a:p>
            <a:pPr>
              <a:buFontTx/>
              <a:buChar char="•"/>
            </a:pPr>
            <a:endParaRPr lang="ru-RU" altLang="ru-RU" sz="2000" dirty="0">
              <a:latin typeface="Calibri" panose="020F0502020204030204" charset="0"/>
            </a:endParaRPr>
          </a:p>
          <a:p>
            <a:pPr>
              <a:buFontTx/>
              <a:buChar char="•"/>
            </a:pPr>
            <a:r>
              <a:rPr lang="ru-RU" altLang="ru-RU" sz="2000" dirty="0">
                <a:latin typeface="Calibri" panose="020F0502020204030204" charset="0"/>
              </a:rPr>
              <a:t>В каждом из </a:t>
            </a:r>
            <a:r>
              <a:rPr lang="ru-RU" altLang="ru-RU" sz="2000" dirty="0" err="1">
                <a:latin typeface="Calibri" panose="020F0502020204030204" charset="0"/>
              </a:rPr>
              <a:t>субтестов</a:t>
            </a:r>
            <a:r>
              <a:rPr lang="ru-RU" altLang="ru-RU" sz="2000" dirty="0">
                <a:latin typeface="Calibri" panose="020F0502020204030204" charset="0"/>
              </a:rPr>
              <a:t> задания расположены в определенном порядке: если испытуемый хорошо выполняет первое задание, нет необходимости выполнять следующие, ставиться высший по данному </a:t>
            </a:r>
            <a:r>
              <a:rPr lang="ru-RU" altLang="ru-RU" sz="2000" dirty="0" err="1">
                <a:latin typeface="Calibri" panose="020F0502020204030204" charset="0"/>
              </a:rPr>
              <a:t>субтесту</a:t>
            </a:r>
            <a:r>
              <a:rPr lang="ru-RU" altLang="ru-RU" sz="2000" dirty="0">
                <a:latin typeface="Calibri" panose="020F0502020204030204" charset="0"/>
              </a:rPr>
              <a:t> балл; если испытуемый не может выполнить первое и второе задания, то ставится оценка «ноль», и также не требуется выполнять последующие задания данного </a:t>
            </a:r>
            <a:r>
              <a:rPr lang="ru-RU" altLang="ru-RU" sz="2000" dirty="0" err="1">
                <a:latin typeface="Calibri" panose="020F0502020204030204" charset="0"/>
              </a:rPr>
              <a:t>субтеста</a:t>
            </a:r>
            <a:r>
              <a:rPr lang="ru-RU" altLang="ru-RU" sz="2000" dirty="0">
                <a:latin typeface="Calibri" panose="020F0502020204030204" charset="0"/>
              </a:rPr>
              <a:t>; во всех прочих случаях необходимо выполнить все задания </a:t>
            </a:r>
            <a:r>
              <a:rPr lang="ru-RU" altLang="ru-RU" sz="2000" dirty="0" err="1">
                <a:latin typeface="Calibri" panose="020F0502020204030204" charset="0"/>
              </a:rPr>
              <a:t>субтеста</a:t>
            </a:r>
            <a:r>
              <a:rPr lang="ru-RU" altLang="ru-RU" sz="2000" dirty="0">
                <a:latin typeface="Calibri" panose="020F0502020204030204" charset="0"/>
              </a:rPr>
              <a:t>. </a:t>
            </a:r>
            <a:endParaRPr lang="en-US" altLang="ru-RU" sz="2000" dirty="0">
              <a:latin typeface="Calibri" panose="020F0502020204030204" charset="0"/>
            </a:endParaRPr>
          </a:p>
          <a:p>
            <a:pPr>
              <a:buFontTx/>
              <a:buChar char="•"/>
            </a:pPr>
            <a:endParaRPr lang="ru-RU" altLang="ru-RU" sz="2000" dirty="0">
              <a:latin typeface="Calibri" panose="020F0502020204030204" charset="0"/>
            </a:endParaRPr>
          </a:p>
          <a:p>
            <a:pPr>
              <a:buFontTx/>
              <a:buChar char="•"/>
            </a:pPr>
            <a:r>
              <a:rPr lang="ru-RU" altLang="ru-RU" sz="2000" dirty="0">
                <a:latin typeface="Calibri" panose="020F0502020204030204" charset="0"/>
              </a:rPr>
              <a:t>Каждое из заданий может оцениваться баллом от 0 (невыполнение задания) до 3 (наилучшее выполнение задания). </a:t>
            </a:r>
            <a:endParaRPr lang="en-US" altLang="ru-RU" sz="2000" dirty="0">
              <a:latin typeface="Calibri" panose="020F0502020204030204" charset="0"/>
            </a:endParaRPr>
          </a:p>
          <a:p>
            <a:pPr>
              <a:buFontTx/>
              <a:buChar char="•"/>
            </a:pPr>
            <a:endParaRPr lang="ru-RU" altLang="ru-RU" sz="2000" dirty="0">
              <a:latin typeface="Calibri" panose="020F0502020204030204" charset="0"/>
            </a:endParaRPr>
          </a:p>
          <a:p>
            <a:pPr>
              <a:buFontTx/>
              <a:buChar char="•"/>
            </a:pPr>
            <a:r>
              <a:rPr lang="ru-RU" altLang="ru-RU" sz="2000" dirty="0">
                <a:latin typeface="Calibri" panose="020F0502020204030204" charset="0"/>
              </a:rPr>
              <a:t>Для выполнения теста требуется в среднем от 10 до 30 минут, в зависимости от сохранности функции кисти. </a:t>
            </a:r>
          </a:p>
          <a:p>
            <a:pPr>
              <a:buFontTx/>
              <a:buChar char="•"/>
            </a:pPr>
            <a:r>
              <a:rPr lang="ru-RU" altLang="ru-RU" sz="2000" dirty="0">
                <a:latin typeface="Calibri" panose="020F0502020204030204" charset="0"/>
              </a:rPr>
              <a:t>Тест проверен на </a:t>
            </a:r>
            <a:r>
              <a:rPr lang="ru-RU" altLang="ru-RU" sz="2000" dirty="0" err="1">
                <a:latin typeface="Calibri" panose="020F0502020204030204" charset="0"/>
              </a:rPr>
              <a:t>валидность</a:t>
            </a:r>
            <a:r>
              <a:rPr lang="ru-RU" altLang="ru-RU" sz="2000" dirty="0">
                <a:latin typeface="Calibri" panose="020F0502020204030204" charset="0"/>
              </a:rPr>
              <a:t> и надежность</a:t>
            </a:r>
            <a:r>
              <a:rPr lang="en-US" altLang="ru-RU" sz="2000" dirty="0">
                <a:latin typeface="Calibri" panose="020F0502020204030204" charset="0"/>
              </a:rPr>
              <a:t> (Wade D., 1992)</a:t>
            </a:r>
            <a:r>
              <a:rPr lang="ru-RU" altLang="ru-RU" sz="2000" dirty="0">
                <a:latin typeface="Calibri" panose="020F0502020204030204" charset="0"/>
              </a:rPr>
              <a:t>.Недостаток</a:t>
            </a:r>
            <a:r>
              <a:rPr lang="en-US" altLang="ru-RU" sz="2000" dirty="0">
                <a:latin typeface="Calibri" panose="020F0502020204030204" charset="0"/>
              </a:rPr>
              <a:t>:</a:t>
            </a:r>
            <a:r>
              <a:rPr lang="ru-RU" altLang="ru-RU" sz="2000" dirty="0">
                <a:latin typeface="Calibri" panose="020F0502020204030204" charset="0"/>
              </a:rPr>
              <a:t> необходимость приобретения специального оснащения для проведения тестирования (кубики, шары и т.д.).</a:t>
            </a:r>
          </a:p>
          <a:p>
            <a:pPr>
              <a:buFontTx/>
              <a:buChar char="•"/>
            </a:pPr>
            <a:endParaRPr lang="ru-RU" altLang="ru-RU" dirty="0"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Прямоугольник 3"/>
          <p:cNvSpPr>
            <a:spLocks noChangeArrowheads="1"/>
          </p:cNvSpPr>
          <p:nvPr/>
        </p:nvSpPr>
        <p:spPr bwMode="auto">
          <a:xfrm>
            <a:off x="618977" y="0"/>
            <a:ext cx="10860259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+mn-lt"/>
                <a:cs typeface="Times New Roman" panose="02020603050405020304" pitchFamily="18" charset="0"/>
              </a:rPr>
              <a:t>Тест Исследования Функции Руки </a:t>
            </a:r>
            <a:r>
              <a:rPr lang="ru-RU" altLang="ru-RU" sz="2000" b="1" dirty="0" err="1">
                <a:latin typeface="+mn-lt"/>
                <a:cs typeface="Times New Roman" panose="02020603050405020304" pitchFamily="18" charset="0"/>
              </a:rPr>
              <a:t>Френчай</a:t>
            </a:r>
            <a:r>
              <a:rPr lang="ru-RU" altLang="ru-RU" sz="2000" b="1" dirty="0">
                <a:latin typeface="+mn-lt"/>
                <a:cs typeface="Times New Roman" panose="02020603050405020304" pitchFamily="18" charset="0"/>
              </a:rPr>
              <a:t> (</a:t>
            </a:r>
            <a:r>
              <a:rPr lang="en-US" altLang="ru-RU" sz="2000" b="1" dirty="0" err="1">
                <a:latin typeface="+mn-lt"/>
                <a:cs typeface="Times New Roman" panose="02020603050405020304" pitchFamily="18" charset="0"/>
              </a:rPr>
              <a:t>Franchay</a:t>
            </a:r>
            <a:r>
              <a:rPr lang="ru-RU" alt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ru-RU" sz="2000" b="1" dirty="0">
                <a:latin typeface="+mn-lt"/>
                <a:cs typeface="Times New Roman" panose="02020603050405020304" pitchFamily="18" charset="0"/>
              </a:rPr>
              <a:t>Arm</a:t>
            </a:r>
            <a:r>
              <a:rPr lang="ru-RU" altLang="ru-RU" sz="2000" b="1" dirty="0">
                <a:latin typeface="+mn-lt"/>
                <a:cs typeface="Times New Roman" panose="02020603050405020304" pitchFamily="18" charset="0"/>
              </a:rPr>
              <a:t> Те</a:t>
            </a:r>
            <a:r>
              <a:rPr lang="en-US" altLang="ru-RU" sz="2000" b="1" dirty="0" err="1">
                <a:latin typeface="+mn-lt"/>
                <a:cs typeface="Times New Roman" panose="02020603050405020304" pitchFamily="18" charset="0"/>
              </a:rPr>
              <a:t>st</a:t>
            </a:r>
            <a:r>
              <a:rPr lang="ru-RU" altLang="ru-RU" sz="2000" b="1" dirty="0">
                <a:latin typeface="+mn-lt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altLang="ru-RU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В варианте </a:t>
            </a:r>
            <a:r>
              <a:rPr lang="en-US" altLang="ru-RU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Wade D. (</a:t>
            </a:r>
            <a:r>
              <a:rPr lang="ru-RU" altLang="ru-RU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1992</a:t>
            </a:r>
            <a:r>
              <a:rPr lang="en-US" altLang="ru-RU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)</a:t>
            </a:r>
            <a:r>
              <a:rPr lang="ru-RU" altLang="ru-RU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тест прост и не требует больших временных затрат. </a:t>
            </a:r>
            <a:endParaRPr lang="en-US" altLang="ru-RU" sz="200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Недостаток</a:t>
            </a:r>
            <a:r>
              <a:rPr lang="en-US" altLang="ru-RU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:</a:t>
            </a:r>
            <a:r>
              <a:rPr lang="ru-RU" altLang="ru-RU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необходимость приобретения специального оснащения для проведения тестирования. Чувствитель</a:t>
            </a:r>
            <a:r>
              <a:rPr lang="ru-RU" altLang="ru-RU" sz="2000" dirty="0">
                <a:latin typeface="+mn-lt"/>
              </a:rPr>
              <a:t>ность теста ограничена, так как нередко больные уже изначально либо не выполняют все задания теста, либо выполняют все задания</a:t>
            </a:r>
            <a:endParaRPr lang="ru-RU" altLang="ru-RU" sz="2000" dirty="0">
              <a:latin typeface="+mn-lt"/>
              <a:cs typeface="Times New Roman" panose="02020603050405020304" pitchFamily="18" charset="0"/>
            </a:endParaRPr>
          </a:p>
          <a:p>
            <a:endParaRPr lang="ru-RU" altLang="ru-RU" dirty="0"/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182880" y="1779589"/>
            <a:ext cx="11690251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i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Инструкция</a:t>
            </a:r>
            <a:endParaRPr lang="ru-RU" altLang="ru-RU" sz="2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Больной сидит за столом, руки лежат на коленях. Это положение является исходным для каждого задания. Задания должны выполняться пораженной рукой. За каждое успешно выполненное задание – 1 балл, за невыполненное задание — 0 баллов.</a:t>
            </a:r>
            <a:endParaRPr lang="ru-RU" altLang="ru-RU" sz="2000" dirty="0">
              <a:latin typeface="+mn-lt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AutoNum type="arabicPeriod"/>
            </a:pPr>
            <a:r>
              <a:rPr lang="ru-RU" altLang="ru-RU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Удержать линейку и с ее помощью начертить линию, держа карандаш в другой (непораженной) руке. Задание считается выполненным успешно, если линейка удерживается стабильно.</a:t>
            </a:r>
            <a:endParaRPr lang="ru-RU" altLang="ru-RU" sz="2000" dirty="0">
              <a:latin typeface="+mn-lt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AutoNum type="arabicPeriod"/>
            </a:pPr>
            <a:r>
              <a:rPr lang="ru-RU" altLang="ru-RU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Взять в руку цилиндр диаметром 12 мм и длиной 5 см, поставленный вертикально на расстоянии 15 - 30 см от края стола, поднять на высоту около 30 см и затем опустить на место, не уронив при этом.</a:t>
            </a:r>
            <a:endParaRPr lang="ru-RU" altLang="ru-RU" sz="2000" dirty="0">
              <a:latin typeface="+mn-lt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AutoNum type="arabicPeriod"/>
            </a:pPr>
            <a:r>
              <a:rPr lang="ru-RU" altLang="ru-RU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Взять стакан, наполовину наполненный водой и  поставленный на расстоянии 15- 30 см от края стола, отпить воды и поставить стакан на место, не расплескав при этом воду.</a:t>
            </a:r>
            <a:endParaRPr lang="ru-RU" altLang="ru-RU" sz="2000" dirty="0">
              <a:latin typeface="+mn-lt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AutoNum type="arabicPeriod"/>
            </a:pPr>
            <a:r>
              <a:rPr lang="ru-RU" altLang="ru-RU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Снять, а затем установить на прежнее место бельевую прищепке, укрепленную на вертикальном колышке длиной 15 см и диаметром 10 мм. Колышек укреплен на квадратной дощечке (длина стороны 10 см), расположенной на расстоянии 15 -- 30 см от края стола. Больной не должен уронить </a:t>
            </a:r>
            <a:r>
              <a:rPr lang="ru-RU" altLang="ru-RU" sz="2000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прищепкуили</a:t>
            </a:r>
            <a:r>
              <a:rPr lang="ru-RU" altLang="ru-RU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колышек.</a:t>
            </a:r>
            <a:endParaRPr lang="ru-RU" altLang="ru-RU" sz="2000" dirty="0">
              <a:latin typeface="+mn-lt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  <a:buAutoNum type="arabicPeriod"/>
            </a:pPr>
            <a:r>
              <a:rPr lang="ru-RU" altLang="ru-RU" sz="200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Причесать волосы (или имитировать причесывание). Больной должен расчесать волосы на макушке, на затылке, с правой и левой сторон.</a:t>
            </a:r>
            <a:endParaRPr lang="ru-RU" altLang="ru-RU" sz="2000" dirty="0"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74" y="188640"/>
            <a:ext cx="9523828" cy="1228998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методов объективной диагностики нарушений стато-локомоторных функций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900" y="1417638"/>
            <a:ext cx="9154402" cy="48245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71500" indent="-571500">
              <a:buAutoNum type="romanUcPeriod"/>
            </a:pPr>
            <a:r>
              <a:rPr lang="ru-RU" sz="22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Методы исследования функции равновесия:</a:t>
            </a:r>
          </a:p>
          <a:p>
            <a:pPr marL="571500" indent="-571500">
              <a:buFont typeface="+mj-lt"/>
              <a:buAutoNum type="alphaLcPeriod"/>
            </a:pPr>
            <a:r>
              <a:rPr lang="ru-RU" sz="22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функциональные шкалы (тест устойчивости стояния, тест баланса Берга);</a:t>
            </a:r>
          </a:p>
          <a:p>
            <a:pPr marL="571500" indent="-571500">
              <a:buFont typeface="+mj-lt"/>
              <a:buAutoNum type="alphaLcPeriod"/>
            </a:pPr>
            <a:r>
              <a:rPr lang="ru-RU" sz="22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аппаратные методы (платформы, оснащенные тензометрическими датчиками – «Компьютерная стабилометрия», «Компьютерная постурография», «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Стабилан</a:t>
            </a:r>
            <a:r>
              <a:rPr lang="ru-RU" sz="22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», КОБС и др.).</a:t>
            </a:r>
          </a:p>
          <a:p>
            <a:pPr>
              <a:buNone/>
            </a:pPr>
            <a:r>
              <a:rPr lang="en-US" sz="2200" b="1" dirty="0">
                <a:latin typeface="Calibri" panose="020F0502020204030204" charset="0"/>
                <a:cs typeface="Arial" panose="020B0604020202020204" pitchFamily="34" charset="0"/>
              </a:rPr>
              <a:t>II. </a:t>
            </a:r>
            <a:r>
              <a:rPr lang="ru-RU" sz="2200" b="1" dirty="0">
                <a:latin typeface="Calibri" panose="020F0502020204030204" charset="0"/>
                <a:cs typeface="Arial" panose="020B0604020202020204" pitchFamily="34" charset="0"/>
              </a:rPr>
              <a:t>Методы исследования функции ходьбы:</a:t>
            </a:r>
          </a:p>
          <a:p>
            <a:pPr marL="208280" indent="-514350">
              <a:lnSpc>
                <a:spcPct val="150000"/>
              </a:lnSpc>
              <a:buFont typeface="+mj-lt"/>
              <a:buAutoNum type="alphaLcPeriod"/>
            </a:pPr>
            <a:r>
              <a:rPr lang="ru-RU" sz="2200" dirty="0">
                <a:latin typeface="Calibri" panose="020F0502020204030204" charset="0"/>
                <a:cs typeface="Arial" panose="020B0604020202020204" pitchFamily="34" charset="0"/>
              </a:rPr>
              <a:t> функциональные шкалы (тест ходьбы с регистрацией времени, тест функциональные категории ходьбы, динамический индекс ходьбы);</a:t>
            </a:r>
          </a:p>
          <a:p>
            <a:pPr marL="208280" indent="-514350">
              <a:lnSpc>
                <a:spcPct val="150000"/>
              </a:lnSpc>
              <a:buFont typeface="+mj-lt"/>
              <a:buAutoNum type="alphaLcPeriod"/>
            </a:pPr>
            <a:r>
              <a:rPr lang="ru-RU" sz="2200" dirty="0">
                <a:latin typeface="Calibri" panose="020F0502020204030204" charset="0"/>
                <a:cs typeface="Arial" panose="020B0604020202020204" pitchFamily="34" charset="0"/>
              </a:rPr>
              <a:t> аппаратные методы (метод трехмерного видеоанализа движений).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504" y="222535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Цели объективной диагностики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503" y="1268760"/>
            <a:ext cx="8742105" cy="5400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Calibri" panose="020F0502020204030204" charset="0"/>
                <a:cs typeface="Arial" panose="020B0604020202020204" pitchFamily="34" charset="0"/>
              </a:rPr>
              <a:t>дифференциальный диагноз вида атаксии (аппаратные методы)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Calibri" panose="020F0502020204030204" charset="0"/>
                <a:cs typeface="Arial" panose="020B0604020202020204" pitchFamily="34" charset="0"/>
              </a:rPr>
              <a:t>объективизация степени выраженности атаксии (шкалы и аппаратные методы)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Calibri" panose="020F0502020204030204" charset="0"/>
                <a:cs typeface="Arial" panose="020B0604020202020204" pitchFamily="34" charset="0"/>
              </a:rPr>
              <a:t>оценка состояния пациента в динамике (шкалы и аппаратные методы)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Calibri" panose="020F0502020204030204" charset="0"/>
                <a:cs typeface="Arial" panose="020B0604020202020204" pitchFamily="34" charset="0"/>
              </a:rPr>
              <a:t>оценка эффективности проведенного лечения и/или реабилитации (шкалы и аппаратные методы)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7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ВНЕСТАЦИОНАР, ЦЕЛИ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16676"/>
            <a:ext cx="10515600" cy="5331854"/>
          </a:xfrm>
        </p:spPr>
        <p:txBody>
          <a:bodyPr/>
          <a:lstStyle/>
          <a:p>
            <a:r>
              <a:rPr lang="ru-RU" dirty="0"/>
              <a:t>Подтверждение (коррекция) реабилитационного потенциала и факторов риска</a:t>
            </a:r>
          </a:p>
          <a:p>
            <a:endParaRPr lang="ru-RU" dirty="0"/>
          </a:p>
          <a:p>
            <a:r>
              <a:rPr lang="ru-RU" dirty="0"/>
              <a:t>Минимизация зависимости от посторонней помощи</a:t>
            </a:r>
          </a:p>
          <a:p>
            <a:endParaRPr lang="ru-RU" dirty="0"/>
          </a:p>
          <a:p>
            <a:r>
              <a:rPr lang="ru-RU" dirty="0"/>
              <a:t>Самостоятельное выполнение 75 – 100% повседневных функций</a:t>
            </a:r>
          </a:p>
          <a:p>
            <a:endParaRPr lang="ru-RU" dirty="0"/>
          </a:p>
          <a:p>
            <a:r>
              <a:rPr lang="ru-RU" dirty="0"/>
              <a:t>Возможность выполнения профессиональных функций</a:t>
            </a:r>
          </a:p>
          <a:p>
            <a:endParaRPr lang="ru-RU" dirty="0"/>
          </a:p>
          <a:p>
            <a:r>
              <a:rPr lang="ru-RU" dirty="0"/>
              <a:t>Своевременное направление на МСЭ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295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Функциональные шкалы по исследованию равновесия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0615" y="980728"/>
            <a:ext cx="7804579" cy="55446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altLang="ru-RU" sz="33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Тест Устойчивость стояния</a:t>
            </a:r>
          </a:p>
          <a:p>
            <a:pPr algn="ctr">
              <a:buNone/>
            </a:pPr>
            <a:r>
              <a:rPr lang="ru-RU" altLang="ru-RU" i="1" dirty="0">
                <a:latin typeface="Calibri" panose="020F0502020204030204" charset="0"/>
                <a:cs typeface="Arial" panose="020B0604020202020204" pitchFamily="34" charset="0"/>
              </a:rPr>
              <a:t>(по </a:t>
            </a:r>
            <a:r>
              <a:rPr lang="en-US" altLang="ru-RU" i="1" dirty="0" err="1">
                <a:latin typeface="Calibri" panose="020F0502020204030204" charset="0"/>
                <a:cs typeface="Arial" panose="020B0604020202020204" pitchFamily="34" charset="0"/>
              </a:rPr>
              <a:t>R.Bohannon</a:t>
            </a:r>
            <a:r>
              <a:rPr lang="en-US" altLang="ru-RU" i="1" dirty="0">
                <a:latin typeface="Calibri" panose="020F0502020204030204" charset="0"/>
                <a:cs typeface="Arial" panose="020B0604020202020204" pitchFamily="34" charset="0"/>
              </a:rPr>
              <a:t>, 1989, </a:t>
            </a:r>
            <a:r>
              <a:rPr lang="en-US" altLang="ru-RU" i="1" dirty="0" err="1">
                <a:latin typeface="Calibri" panose="020F0502020204030204" charset="0"/>
                <a:cs typeface="Arial" panose="020B0604020202020204" pitchFamily="34" charset="0"/>
              </a:rPr>
              <a:t>D.Wade</a:t>
            </a:r>
            <a:r>
              <a:rPr lang="en-US" altLang="ru-RU" i="1" dirty="0">
                <a:latin typeface="Calibri" panose="020F0502020204030204" charset="0"/>
                <a:cs typeface="Arial" panose="020B0604020202020204" pitchFamily="34" charset="0"/>
              </a:rPr>
              <a:t>, 1992)</a:t>
            </a:r>
            <a:endParaRPr lang="ru-RU" altLang="ru-RU" i="1" dirty="0">
              <a:latin typeface="Calibri" panose="020F050202020403020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altLang="ru-RU" dirty="0">
              <a:latin typeface="Calibri" panose="020F050202020403020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altLang="ru-RU" dirty="0">
                <a:latin typeface="Calibri" panose="020F0502020204030204" charset="0"/>
                <a:cs typeface="Arial" panose="020B0604020202020204" pitchFamily="34" charset="0"/>
              </a:rPr>
              <a:t>Является ординальной шкалой, позволяющей оценивать способность больного поддерживать вертикальное положение.</a:t>
            </a:r>
          </a:p>
          <a:p>
            <a:pPr>
              <a:buNone/>
            </a:pPr>
            <a:endParaRPr lang="ru-RU" altLang="ru-RU" dirty="0">
              <a:latin typeface="Calibri" panose="020F050202020403020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altLang="ru-RU" sz="2100" dirty="0">
                <a:latin typeface="Calibri" panose="020F0502020204030204" charset="0"/>
                <a:cs typeface="Arial" panose="020B0604020202020204" pitchFamily="34" charset="0"/>
              </a:rPr>
              <a:t>РЕКОМЕНДОВАН КАК СКРИНИНГОВЫЙ МЕТОД</a:t>
            </a:r>
          </a:p>
          <a:p>
            <a:pPr>
              <a:buNone/>
            </a:pPr>
            <a:endParaRPr lang="ru-RU" altLang="ru-RU" sz="2100" dirty="0">
              <a:latin typeface="Calibri" panose="020F0502020204030204" charset="0"/>
              <a:cs typeface="Arial" panose="020B0604020202020204" pitchFamily="34" charset="0"/>
            </a:endParaRPr>
          </a:p>
          <a:p>
            <a:r>
              <a:rPr lang="ru-RU" altLang="ru-RU" sz="2100" dirty="0">
                <a:latin typeface="Calibri" panose="020F0502020204030204" charset="0"/>
                <a:cs typeface="Arial" panose="020B0604020202020204" pitchFamily="34" charset="0"/>
              </a:rPr>
              <a:t>Основное достоинство шкалы -- простота и доступность. </a:t>
            </a:r>
            <a:endParaRPr lang="en-US" altLang="ru-RU" sz="2100" dirty="0">
              <a:latin typeface="Calibri" panose="020F0502020204030204" charset="0"/>
              <a:cs typeface="Arial" panose="020B0604020202020204" pitchFamily="34" charset="0"/>
            </a:endParaRPr>
          </a:p>
          <a:p>
            <a:endParaRPr lang="en-US" altLang="ru-RU" sz="2100" dirty="0">
              <a:latin typeface="Calibri" panose="020F0502020204030204" charset="0"/>
              <a:cs typeface="Arial" panose="020B0604020202020204" pitchFamily="34" charset="0"/>
            </a:endParaRPr>
          </a:p>
          <a:p>
            <a:r>
              <a:rPr lang="ru-RU" altLang="ru-RU" sz="2300" b="1" dirty="0">
                <a:latin typeface="Calibri" panose="020F0502020204030204" charset="0"/>
                <a:cs typeface="Arial" panose="020B0604020202020204" pitchFamily="34" charset="0"/>
              </a:rPr>
              <a:t>Описание состояния</a:t>
            </a:r>
            <a:r>
              <a:rPr lang="en-US" altLang="ru-RU" sz="2300" dirty="0">
                <a:latin typeface="Calibri" panose="020F0502020204030204" charset="0"/>
                <a:cs typeface="Arial" panose="020B0604020202020204" pitchFamily="34" charset="0"/>
              </a:rPr>
              <a:t>                                                                 </a:t>
            </a:r>
            <a:r>
              <a:rPr lang="ru-RU" altLang="ru-RU" sz="2300" dirty="0">
                <a:latin typeface="Calibri" panose="020F0502020204030204" charset="0"/>
                <a:cs typeface="Arial" panose="020B0604020202020204" pitchFamily="34" charset="0"/>
              </a:rPr>
              <a:t>        </a:t>
            </a:r>
            <a:r>
              <a:rPr lang="ru-RU" altLang="ru-RU" sz="2300" b="1" dirty="0">
                <a:latin typeface="Calibri" panose="020F0502020204030204" charset="0"/>
                <a:cs typeface="Arial" panose="020B0604020202020204" pitchFamily="34" charset="0"/>
              </a:rPr>
              <a:t>Градация</a:t>
            </a:r>
          </a:p>
          <a:p>
            <a:r>
              <a:rPr lang="ru-RU" altLang="ru-RU" sz="2300" dirty="0">
                <a:latin typeface="Calibri" panose="020F0502020204030204" charset="0"/>
                <a:cs typeface="Arial" panose="020B0604020202020204" pitchFamily="34" charset="0"/>
              </a:rPr>
              <a:t>Не может стоять (т.е. хуже, чем предыдущая градация)</a:t>
            </a:r>
            <a:r>
              <a:rPr lang="en-US" altLang="ru-RU" sz="2300" dirty="0">
                <a:latin typeface="Calibri" panose="020F0502020204030204" charset="0"/>
                <a:cs typeface="Arial" panose="020B0604020202020204" pitchFamily="34" charset="0"/>
              </a:rPr>
              <a:t> </a:t>
            </a:r>
            <a:r>
              <a:rPr lang="ru-RU" altLang="ru-RU" sz="2300" dirty="0">
                <a:latin typeface="Calibri" panose="020F0502020204030204" charset="0"/>
                <a:cs typeface="Arial" panose="020B0604020202020204" pitchFamily="34" charset="0"/>
              </a:rPr>
              <a:t>  </a:t>
            </a:r>
            <a:r>
              <a:rPr lang="en-US" altLang="ru-RU" sz="2300" dirty="0">
                <a:latin typeface="Calibri" panose="020F0502020204030204" charset="0"/>
                <a:cs typeface="Arial" panose="020B0604020202020204" pitchFamily="34" charset="0"/>
              </a:rPr>
              <a:t>                          </a:t>
            </a:r>
            <a:r>
              <a:rPr lang="ru-RU" altLang="ru-RU" sz="2300" dirty="0">
                <a:latin typeface="Calibri" panose="020F0502020204030204" charset="0"/>
                <a:cs typeface="Arial" panose="020B0604020202020204" pitchFamily="34" charset="0"/>
              </a:rPr>
              <a:t>       0</a:t>
            </a:r>
          </a:p>
          <a:p>
            <a:r>
              <a:rPr lang="ru-RU" altLang="ru-RU" sz="2300" dirty="0">
                <a:latin typeface="Calibri" panose="020F0502020204030204" charset="0"/>
                <a:cs typeface="Arial" panose="020B0604020202020204" pitchFamily="34" charset="0"/>
              </a:rPr>
              <a:t>Способен стоять на расставленных ногах, но менее 30 секунд</a:t>
            </a:r>
            <a:r>
              <a:rPr lang="en-US" altLang="ru-RU" sz="2300" dirty="0">
                <a:latin typeface="Calibri" panose="020F0502020204030204" charset="0"/>
                <a:cs typeface="Arial" panose="020B0604020202020204" pitchFamily="34" charset="0"/>
              </a:rPr>
              <a:t>                </a:t>
            </a:r>
            <a:r>
              <a:rPr lang="ru-RU" altLang="ru-RU" sz="2300" dirty="0">
                <a:latin typeface="Calibri" panose="020F0502020204030204" charset="0"/>
                <a:cs typeface="Arial" panose="020B0604020202020204" pitchFamily="34" charset="0"/>
              </a:rPr>
              <a:t> </a:t>
            </a:r>
            <a:r>
              <a:rPr lang="en-US" altLang="ru-RU" sz="2300" dirty="0">
                <a:latin typeface="Calibri" panose="020F0502020204030204" charset="0"/>
                <a:cs typeface="Arial" panose="020B0604020202020204" pitchFamily="34" charset="0"/>
              </a:rPr>
              <a:t>  </a:t>
            </a:r>
            <a:r>
              <a:rPr lang="ru-RU" altLang="ru-RU" sz="2300" dirty="0">
                <a:latin typeface="Calibri" panose="020F0502020204030204" charset="0"/>
                <a:cs typeface="Arial" panose="020B0604020202020204" pitchFamily="34" charset="0"/>
              </a:rPr>
              <a:t>    1</a:t>
            </a:r>
          </a:p>
          <a:p>
            <a:r>
              <a:rPr lang="ru-RU" altLang="ru-RU" sz="2300" dirty="0">
                <a:latin typeface="Calibri" panose="020F0502020204030204" charset="0"/>
                <a:cs typeface="Arial" panose="020B0604020202020204" pitchFamily="34" charset="0"/>
              </a:rPr>
              <a:t>Способен стоять на расставленных ногах более 30 секунд, но не может стоять в положении "ноги вместе»</a:t>
            </a:r>
            <a:r>
              <a:rPr lang="en-US" altLang="ru-RU" sz="2300" dirty="0">
                <a:latin typeface="Calibri" panose="020F0502020204030204" charset="0"/>
                <a:cs typeface="Arial" panose="020B0604020202020204" pitchFamily="34" charset="0"/>
              </a:rPr>
              <a:t>                                                            </a:t>
            </a:r>
            <a:r>
              <a:rPr lang="ru-RU" altLang="ru-RU" sz="2300" dirty="0">
                <a:latin typeface="Calibri" panose="020F0502020204030204" charset="0"/>
                <a:cs typeface="Arial" panose="020B0604020202020204" pitchFamily="34" charset="0"/>
              </a:rPr>
              <a:t>       </a:t>
            </a:r>
            <a:r>
              <a:rPr lang="en-US" altLang="ru-RU" sz="2300" dirty="0">
                <a:latin typeface="Calibri" panose="020F0502020204030204" charset="0"/>
                <a:cs typeface="Arial" panose="020B0604020202020204" pitchFamily="34" charset="0"/>
              </a:rPr>
              <a:t> </a:t>
            </a:r>
            <a:r>
              <a:rPr lang="ru-RU" altLang="ru-RU" sz="2300" dirty="0">
                <a:latin typeface="Calibri" panose="020F0502020204030204" charset="0"/>
                <a:cs typeface="Arial" panose="020B0604020202020204" pitchFamily="34" charset="0"/>
              </a:rPr>
              <a:t>                      2</a:t>
            </a:r>
          </a:p>
          <a:p>
            <a:r>
              <a:rPr lang="ru-RU" altLang="ru-RU" sz="2300" dirty="0">
                <a:latin typeface="Calibri" panose="020F0502020204030204" charset="0"/>
                <a:cs typeface="Arial" panose="020B0604020202020204" pitchFamily="34" charset="0"/>
              </a:rPr>
              <a:t>Способен стоять в положении "ноги вместе", но не более 30 секунд</a:t>
            </a:r>
            <a:r>
              <a:rPr lang="en-US" altLang="ru-RU" sz="2300" dirty="0">
                <a:latin typeface="Calibri" panose="020F0502020204030204" charset="0"/>
                <a:cs typeface="Arial" panose="020B0604020202020204" pitchFamily="34" charset="0"/>
              </a:rPr>
              <a:t> </a:t>
            </a:r>
            <a:r>
              <a:rPr lang="ru-RU" altLang="ru-RU" sz="2300" dirty="0">
                <a:latin typeface="Calibri" panose="020F0502020204030204" charset="0"/>
                <a:cs typeface="Arial" panose="020B0604020202020204" pitchFamily="34" charset="0"/>
              </a:rPr>
              <a:t>  </a:t>
            </a:r>
            <a:r>
              <a:rPr lang="en-US" altLang="ru-RU" sz="2300" dirty="0">
                <a:latin typeface="Calibri" panose="020F0502020204030204" charset="0"/>
                <a:cs typeface="Arial" panose="020B0604020202020204" pitchFamily="34" charset="0"/>
              </a:rPr>
              <a:t>        </a:t>
            </a:r>
            <a:r>
              <a:rPr lang="ru-RU" altLang="ru-RU" sz="2300" dirty="0">
                <a:latin typeface="Calibri" panose="020F0502020204030204" charset="0"/>
                <a:cs typeface="Arial" panose="020B0604020202020204" pitchFamily="34" charset="0"/>
              </a:rPr>
              <a:t> 3</a:t>
            </a:r>
          </a:p>
          <a:p>
            <a:r>
              <a:rPr lang="ru-RU" altLang="ru-RU" sz="2300" dirty="0">
                <a:latin typeface="Calibri" panose="020F0502020204030204" charset="0"/>
                <a:cs typeface="Arial" panose="020B0604020202020204" pitchFamily="34" charset="0"/>
              </a:rPr>
              <a:t>Способен стоять в положении "ноги вместе", но более 30 секунд       </a:t>
            </a:r>
            <a:r>
              <a:rPr lang="en-US" altLang="ru-RU" sz="2300" dirty="0">
                <a:latin typeface="Calibri" panose="020F0502020204030204" charset="0"/>
                <a:cs typeface="Arial" panose="020B0604020202020204" pitchFamily="34" charset="0"/>
              </a:rPr>
              <a:t>          </a:t>
            </a:r>
            <a:r>
              <a:rPr lang="ru-RU" altLang="ru-RU" sz="2300" dirty="0">
                <a:latin typeface="Calibri" panose="020F0502020204030204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Функциональные шкалы по исследованию равновесия</a:t>
            </a:r>
            <a:endParaRPr lang="ru-RU" dirty="0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11" y="703384"/>
            <a:ext cx="9026798" cy="61546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25400" algn="ctr">
              <a:spcAft>
                <a:spcPts val="75"/>
              </a:spcAft>
              <a:buNone/>
              <a:tabLst>
                <a:tab pos="3706495" algn="l"/>
              </a:tabLst>
            </a:pPr>
            <a:r>
              <a:rPr lang="en-US" alt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alt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 баланса Берга </a:t>
            </a:r>
          </a:p>
          <a:p>
            <a:pPr marL="25400">
              <a:spcAft>
                <a:spcPts val="75"/>
              </a:spcAft>
              <a:buNone/>
              <a:tabLst>
                <a:tab pos="3706495" algn="l"/>
              </a:tabLst>
            </a:pPr>
            <a:r>
              <a:rPr lang="ru-RU" altLang="ru-RU" sz="3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РЕКОМЕНДОВАН ПРИ НАБЛЮДЕНИИ В ДИНАМИКЕ, В РЕАБИЛИТАЦИИ</a:t>
            </a:r>
          </a:p>
          <a:p>
            <a:pPr marL="25400">
              <a:spcAft>
                <a:spcPts val="75"/>
              </a:spcAft>
              <a:buNone/>
              <a:tabLst>
                <a:tab pos="3706495" algn="l"/>
              </a:tabLst>
            </a:pPr>
            <a:endParaRPr lang="ru-RU" altLang="ru-RU" sz="3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400" algn="just">
              <a:spcAft>
                <a:spcPts val="75"/>
              </a:spcAft>
              <a:buNone/>
              <a:tabLst>
                <a:tab pos="3706495" algn="l"/>
              </a:tabLst>
            </a:pPr>
            <a:r>
              <a:rPr lang="ru-RU" alt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Действия:</a:t>
            </a: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	                                    ОЧКИ (0-4)</a:t>
            </a:r>
          </a:p>
          <a:p>
            <a:pPr marL="25400" algn="just">
              <a:buClr>
                <a:srgbClr val="000000"/>
              </a:buClr>
              <a:buFontTx/>
              <a:buAutoNum type="arabicPeriod"/>
              <a:tabLst>
                <a:tab pos="3706495" algn="l"/>
              </a:tabLst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Встать из положения сидя</a:t>
            </a:r>
          </a:p>
          <a:p>
            <a:pPr marL="25400" algn="just">
              <a:buClr>
                <a:srgbClr val="000000"/>
              </a:buClr>
              <a:buFontTx/>
              <a:buAutoNum type="arabicPeriod"/>
              <a:tabLst>
                <a:tab pos="3706495" algn="l"/>
              </a:tabLst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Стояние без поддержки</a:t>
            </a:r>
          </a:p>
          <a:p>
            <a:pPr marL="25400" algn="just">
              <a:buClr>
                <a:srgbClr val="000000"/>
              </a:buClr>
              <a:buFontTx/>
              <a:buAutoNum type="arabicPeriod"/>
              <a:tabLst>
                <a:tab pos="3706495" algn="l"/>
              </a:tabLst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Сидение без поддержки</a:t>
            </a:r>
          </a:p>
          <a:p>
            <a:pPr marL="25400" algn="just">
              <a:buClr>
                <a:srgbClr val="000000"/>
              </a:buClr>
              <a:buFontTx/>
              <a:buAutoNum type="arabicPeriod"/>
              <a:tabLst>
                <a:tab pos="3706495" algn="l"/>
              </a:tabLst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Сесть из положения стоя</a:t>
            </a:r>
          </a:p>
          <a:p>
            <a:pPr marL="25400" algn="just">
              <a:buClr>
                <a:srgbClr val="000000"/>
              </a:buClr>
              <a:buFontTx/>
              <a:buAutoNum type="arabicPeriod"/>
              <a:tabLst>
                <a:tab pos="3706495" algn="l"/>
              </a:tabLst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Пересаживание (из кровати в кресло)</a:t>
            </a:r>
          </a:p>
          <a:p>
            <a:pPr marL="25400" algn="just">
              <a:buClr>
                <a:srgbClr val="000000"/>
              </a:buClr>
              <a:buFontTx/>
              <a:buAutoNum type="arabicPeriod"/>
              <a:tabLst>
                <a:tab pos="3706495" algn="l"/>
              </a:tabLst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Стояние с закрытыми глазами</a:t>
            </a:r>
          </a:p>
          <a:p>
            <a:pPr marL="25400" algn="just">
              <a:buClr>
                <a:srgbClr val="000000"/>
              </a:buClr>
              <a:buFontTx/>
              <a:buAutoNum type="arabicPeriod"/>
              <a:tabLst>
                <a:tab pos="3706495" algn="l"/>
              </a:tabLst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Стояние с поставленными вместе стопами</a:t>
            </a:r>
          </a:p>
          <a:p>
            <a:pPr marL="25400" algn="just">
              <a:buClr>
                <a:srgbClr val="000000"/>
              </a:buClr>
              <a:buFontTx/>
              <a:buAutoNum type="arabicPeriod"/>
              <a:tabLst>
                <a:tab pos="3706495" algn="l"/>
              </a:tabLst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Дотянуться рукой</a:t>
            </a:r>
          </a:p>
          <a:p>
            <a:pPr marL="25400" algn="just">
              <a:buClr>
                <a:srgbClr val="000000"/>
              </a:buClr>
              <a:buFontTx/>
              <a:buAutoNum type="arabicPeriod"/>
              <a:tabLst>
                <a:tab pos="3706495" algn="l"/>
              </a:tabLst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Поднимание предмета с пола</a:t>
            </a:r>
          </a:p>
          <a:p>
            <a:pPr marL="25400" algn="just">
              <a:buClr>
                <a:srgbClr val="000000"/>
              </a:buClr>
              <a:buFontTx/>
              <a:buAutoNum type="arabicPeriod"/>
              <a:tabLst>
                <a:tab pos="3706495" algn="l"/>
              </a:tabLst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Оглянуться назад</a:t>
            </a:r>
          </a:p>
          <a:p>
            <a:pPr marL="25400" algn="just">
              <a:buClr>
                <a:srgbClr val="000000"/>
              </a:buClr>
              <a:buFontTx/>
              <a:buAutoNum type="arabicPeriod"/>
              <a:tabLst>
                <a:tab pos="3706495" algn="l"/>
              </a:tabLst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Повернуться, переступая на месте на 360 градусов</a:t>
            </a:r>
          </a:p>
          <a:p>
            <a:pPr marL="25400" algn="just">
              <a:buClr>
                <a:srgbClr val="000000"/>
              </a:buClr>
              <a:buFontTx/>
              <a:buAutoNum type="arabicPeriod"/>
              <a:tabLst>
                <a:tab pos="3706495" algn="l"/>
              </a:tabLst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Стояние с одной ногой, поставленной на табуретку</a:t>
            </a:r>
          </a:p>
          <a:p>
            <a:pPr marL="25400" algn="just">
              <a:buClr>
                <a:srgbClr val="000000"/>
              </a:buClr>
              <a:buFontTx/>
              <a:buAutoNum type="arabicPeriod"/>
              <a:tabLst>
                <a:tab pos="3706495" algn="l"/>
              </a:tabLst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Стояние со стопами, поставленными но одной линии</a:t>
            </a:r>
          </a:p>
          <a:p>
            <a:pPr marL="25400">
              <a:spcAft>
                <a:spcPts val="525"/>
              </a:spcAft>
              <a:buClr>
                <a:srgbClr val="000000"/>
              </a:buClr>
              <a:buFontTx/>
              <a:buAutoNum type="arabicPeriod"/>
              <a:tabLst>
                <a:tab pos="3706495" algn="l"/>
              </a:tabLst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Стояние на одной ноге </a:t>
            </a:r>
          </a:p>
          <a:p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Расшифровка шкалы: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I группа – оценка составляет от 0 до 20 баллов и соответствует передвижению с помощью инвалидного кресла.</a:t>
            </a:r>
          </a:p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II группа – оценка составляет от 21 до 40 баллов и соответствует ходьбе с опорой</a:t>
            </a:r>
          </a:p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III группа – оценка составляет от 41 до 56 баллов и соответствует полной независимости при передвижении.</a:t>
            </a:r>
            <a:endParaRPr lang="ru-RU" alt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63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Функциональные шкалы по исследованию ходьбы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682" y="976718"/>
            <a:ext cx="9070671" cy="56166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2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Тест ходьбы с регистрацией времени и расстояния</a:t>
            </a:r>
          </a:p>
          <a:p>
            <a:pPr marL="174625" indent="-514350">
              <a:spcBef>
                <a:spcPts val="0"/>
              </a:spcBef>
              <a:buNone/>
              <a:defRPr/>
            </a:pPr>
            <a:endParaRPr lang="ru-RU" sz="2200" dirty="0">
              <a:solidFill>
                <a:schemeClr val="tx1"/>
              </a:solidFill>
              <a:latin typeface="Calibri" panose="020F0502020204030204" charset="0"/>
              <a:cs typeface="Arial" panose="020B0604020202020204" pitchFamily="34" charset="0"/>
            </a:endParaRPr>
          </a:p>
          <a:p>
            <a:pPr marL="174625" indent="-514350">
              <a:spcBef>
                <a:spcPts val="0"/>
              </a:spcBef>
              <a:buNone/>
              <a:defRPr/>
            </a:pPr>
            <a:r>
              <a:rPr lang="ru-RU" sz="22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РЕКОМЕНДОВАН КАК СКРИНИНГОВЫЙ МЕТОД</a:t>
            </a:r>
          </a:p>
          <a:p>
            <a:pPr marL="174625" indent="-514350" algn="ctr">
              <a:spcBef>
                <a:spcPts val="0"/>
              </a:spcBef>
              <a:buNone/>
              <a:defRPr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 </a:t>
            </a:r>
          </a:p>
          <a:p>
            <a:pPr marL="3175" indent="193675">
              <a:spcBef>
                <a:spcPts val="0"/>
              </a:spcBef>
              <a:defRPr/>
            </a:pPr>
            <a:r>
              <a:rPr lang="ru-RU" sz="2600" u="sng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Суть теста</a:t>
            </a:r>
            <a:r>
              <a:rPr lang="en-US" sz="26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:</a:t>
            </a:r>
            <a:r>
              <a:rPr lang="ru-RU" sz="26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 больного просят пройти по прямой фиксированное расстояние с обычной скоростью, обычным шагом, пользуясь, если это необходимо, привычными вспомогательными средствами. Обычно это расстояние равно 5, 10 или 20 метрам, в последнем случае больной проходит 10 метров, делает поворот и идет обратно. </a:t>
            </a:r>
          </a:p>
          <a:p>
            <a:pPr marL="3175" indent="193675">
              <a:spcBef>
                <a:spcPts val="0"/>
              </a:spcBef>
              <a:defRPr/>
            </a:pPr>
            <a:r>
              <a:rPr lang="ru-RU" sz="26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Регистрируется: время в секундах, скорость ходьбы (метры в секунду).</a:t>
            </a:r>
          </a:p>
          <a:p>
            <a:pPr marL="3175" indent="193675">
              <a:spcBef>
                <a:spcPts val="0"/>
              </a:spcBef>
              <a:defRPr/>
            </a:pPr>
            <a:r>
              <a:rPr lang="ru-RU" sz="26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Должно быть отмечено использование вспомогательных средств, если они применялись.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160" y="260648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Функциональные шкалы по исследованию ходьбы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0472" y="980728"/>
            <a:ext cx="9170814" cy="56166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  <a:defRPr/>
            </a:pPr>
            <a:r>
              <a:rPr lang="ru-RU" sz="26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Тест Функциональные Категории Ходьбы</a:t>
            </a:r>
          </a:p>
          <a:p>
            <a:pPr algn="ctr">
              <a:buNone/>
              <a:defRPr/>
            </a:pPr>
            <a:r>
              <a:rPr lang="ru-RU" sz="2600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(по М. Но</a:t>
            </a:r>
            <a:r>
              <a:rPr lang="en-US" sz="2600" i="1" dirty="0" err="1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lden</a:t>
            </a:r>
            <a:r>
              <a:rPr lang="ru-RU" sz="2600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 и </a:t>
            </a:r>
            <a:r>
              <a:rPr lang="ru-RU" sz="2600" i="1" dirty="0" err="1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соавт</a:t>
            </a:r>
            <a:r>
              <a:rPr lang="ru-RU" sz="2600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., 1984, 1986;</a:t>
            </a:r>
            <a:r>
              <a:rPr lang="en-US" sz="2600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 F</a:t>
            </a:r>
            <a:r>
              <a:rPr lang="ru-RU" sz="2600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. Со</a:t>
            </a:r>
            <a:r>
              <a:rPr lang="en-US" sz="2600" i="1" dirty="0" err="1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llen</a:t>
            </a:r>
            <a:r>
              <a:rPr lang="ru-RU" sz="2600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 и </a:t>
            </a:r>
            <a:r>
              <a:rPr lang="ru-RU" sz="2600" i="1" dirty="0" err="1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соавт</a:t>
            </a:r>
            <a:r>
              <a:rPr lang="ru-RU" sz="2600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., 1990; </a:t>
            </a:r>
            <a:r>
              <a:rPr lang="en-US" sz="2600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D</a:t>
            </a:r>
            <a:r>
              <a:rPr lang="ru-RU" sz="2600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.</a:t>
            </a:r>
            <a:r>
              <a:rPr lang="en-US" sz="2600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Wade,</a:t>
            </a:r>
            <a:r>
              <a:rPr lang="ru-RU" sz="2600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 1992)</a:t>
            </a:r>
            <a:r>
              <a:rPr lang="ru-RU" sz="26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 </a:t>
            </a:r>
          </a:p>
          <a:p>
            <a:pPr algn="ctr">
              <a:buNone/>
              <a:defRPr/>
            </a:pPr>
            <a:endParaRPr lang="en-US" sz="2600" b="1" dirty="0">
              <a:solidFill>
                <a:schemeClr val="tx1"/>
              </a:solidFill>
              <a:latin typeface="Calibri" panose="020F050202020403020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РЕКОМЕНДОВАН ДЛЯ </a:t>
            </a:r>
            <a:r>
              <a:rPr lang="ru-RU" sz="2600" cap="all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выявления потребности больного в помощи при ходьбе</a:t>
            </a:r>
          </a:p>
          <a:p>
            <a:pPr algn="just">
              <a:spcBef>
                <a:spcPts val="0"/>
              </a:spcBef>
              <a:buNone/>
              <a:defRPr/>
            </a:pPr>
            <a:endParaRPr lang="ru-RU" sz="2600" cap="all" dirty="0">
              <a:solidFill>
                <a:schemeClr val="tx1"/>
              </a:solidFill>
              <a:latin typeface="Calibri" panose="020F050202020403020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sz="26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Имеет «эффект потолка», т.к. наиболее чувствителен к изменению состояния наиболее тяжелых больных, которые из состояния прикованных к постели в процессе лечения переходят в категорию мобильных.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20748" y="14605"/>
          <a:ext cx="11316286" cy="6410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6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0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4703"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Arial" panose="020B0604020202020204" pitchFamily="34" charset="0"/>
                        </a:rPr>
                        <a:t>Категория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Arial" panose="020B0604020202020204" pitchFamily="34" charset="0"/>
                        </a:rPr>
                        <a:t>Пояснения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70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Arial" panose="020B0604020202020204" pitchFamily="34" charset="0"/>
                        </a:rPr>
                        <a:t>Не способен ходить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Arial" panose="020B0604020202020204" pitchFamily="34" charset="0"/>
                        </a:rPr>
                        <a:t>Не</a:t>
                      </a:r>
                      <a:r>
                        <a:rPr lang="ru-RU" sz="2000" kern="1200" baseline="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Arial" panose="020B0604020202020204" pitchFamily="34" charset="0"/>
                        </a:rPr>
                        <a:t>может ходить, либо требуется помощь двух или более человек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4285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Arial" panose="020B0604020202020204" pitchFamily="34" charset="0"/>
                        </a:rPr>
                        <a:t>Зависим, уровень 2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Arial" panose="020B0604020202020204" pitchFamily="34" charset="0"/>
                        </a:rPr>
                        <a:t>При ходьбе больному требуется постоянная устойчивая поддержка одного сопровождающего, который помогает в переносе веса тела и в удерживании равновесие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90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Arial" panose="020B0604020202020204" pitchFamily="34" charset="0"/>
                        </a:rPr>
                        <a:t>Зависим, уровень 1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Arial" panose="020B0604020202020204" pitchFamily="34" charset="0"/>
                        </a:rPr>
                        <a:t>При ходьбе больному требуется постоянная или периодическая помощь одного сопровождающего в удерживании равновесия или в координации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690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Arial" panose="020B0604020202020204" pitchFamily="34" charset="0"/>
                        </a:rPr>
                        <a:t>Зависим, присмотр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Arial" panose="020B0604020202020204" pitchFamily="34" charset="0"/>
                        </a:rPr>
                        <a:t>При ходьбе больному требуется совет или присмотр сопровождающего лица, находящегося рядом, но физически не касающегося пациента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4285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Arial" panose="020B0604020202020204" pitchFamily="34" charset="0"/>
                        </a:rPr>
                        <a:t>Независим при ходьбе по ровной поверхности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Arial" panose="020B0604020202020204" pitchFamily="34" charset="0"/>
                        </a:rPr>
                        <a:t>Больной может ходить самостоятельно по ровной поверхности, но требуется помощь при подъеме по ступенькам, ходьбе по наклонной или по неровной поверхности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784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Calibri" panose="020F0502020204030204" charset="0"/>
                          <a:cs typeface="Arial" panose="020B0604020202020204" pitchFamily="34" charset="0"/>
                        </a:rPr>
                        <a:t>Независим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Arial" panose="020B0604020202020204" pitchFamily="34" charset="0"/>
                        </a:rPr>
                        <a:t>Больной может ходить везде самостоятельно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77129" y="6374224"/>
          <a:ext cx="7924800" cy="287020"/>
        </p:xfrm>
        <a:graphic>
          <a:graphicData uri="http://schemas.openxmlformats.org/drawingml/2006/table">
            <a:tbl>
              <a:tblPr/>
              <a:tblGrid>
                <a:gridCol w="792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9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ru-RU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Примечание: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данная классификация не учитывает применения вспомогательных средств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" marR="24130" marT="36830" marB="368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524001" y="-323165"/>
            <a:ext cx="184731" cy="646331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br>
              <a:rPr lang="ru-RU">
                <a:latin typeface="Arial" panose="020B0604020202020204" pitchFamily="34" charset="0"/>
              </a:rPr>
            </a:br>
            <a:endParaRPr 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461" y="118301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Функциональные шкалы по исследованию ходьбы</a:t>
            </a:r>
            <a:endParaRPr lang="ru-RU" dirty="0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01750" y="694365"/>
            <a:ext cx="8757843" cy="57606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38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Динамический индекс ходьбы</a:t>
            </a:r>
          </a:p>
          <a:p>
            <a:pPr algn="ctr">
              <a:buNone/>
            </a:pPr>
            <a:endParaRPr lang="ru-RU" sz="3800" b="1" dirty="0">
              <a:solidFill>
                <a:schemeClr val="tx1"/>
              </a:solidFill>
              <a:latin typeface="Calibri" panose="020F050202020403020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23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РЕКОМЕНДОВАН ДЛЯ ОЦЕНКИ В ДИНАМИКЕ, В НЕЙРОРЕАБИЛИТАЦИИ</a:t>
            </a:r>
          </a:p>
          <a:p>
            <a:pPr>
              <a:buNone/>
            </a:pPr>
            <a:r>
              <a:rPr lang="ru-RU" sz="23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ВЕДУЩАЯ ШКАЛА ПО ОЦЕНКЕ РИСКА ПАДЕНИЙ!</a:t>
            </a:r>
          </a:p>
          <a:p>
            <a:pPr algn="ctr">
              <a:buNone/>
            </a:pPr>
            <a:endParaRPr lang="ru-RU" sz="2300" dirty="0">
              <a:solidFill>
                <a:schemeClr val="tx1"/>
              </a:solidFill>
              <a:latin typeface="Calibri" panose="020F050202020403020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23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Балл 0-3</a:t>
            </a:r>
          </a:p>
          <a:p>
            <a:pPr>
              <a:buNone/>
            </a:pPr>
            <a:r>
              <a:rPr lang="ru-RU" sz="23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1. Ходьба по ровной поверхности</a:t>
            </a:r>
          </a:p>
          <a:p>
            <a:pPr>
              <a:buNone/>
            </a:pPr>
            <a:r>
              <a:rPr lang="ru-RU" sz="23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2. Изменение в скорости при ходьбе</a:t>
            </a:r>
          </a:p>
          <a:p>
            <a:pPr>
              <a:buNone/>
            </a:pPr>
            <a:r>
              <a:rPr lang="ru-RU" sz="23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3. Ходьба с поворотами головы в горизонтальной плоскости</a:t>
            </a:r>
          </a:p>
          <a:p>
            <a:pPr>
              <a:buNone/>
            </a:pPr>
            <a:r>
              <a:rPr lang="ru-RU" sz="23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4. Ходьба с поворотами головы в вертикальной плоскости</a:t>
            </a:r>
          </a:p>
          <a:p>
            <a:pPr>
              <a:buNone/>
            </a:pPr>
            <a:r>
              <a:rPr lang="ru-RU" sz="23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5. Ходьба с последующим поворотом на месте</a:t>
            </a:r>
          </a:p>
          <a:p>
            <a:pPr>
              <a:buNone/>
            </a:pPr>
            <a:r>
              <a:rPr lang="ru-RU" sz="23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6. Ходьба с перешагиванием препятствия</a:t>
            </a:r>
          </a:p>
          <a:p>
            <a:pPr>
              <a:buNone/>
            </a:pPr>
            <a:r>
              <a:rPr lang="ru-RU" sz="23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7. Ходьба вокруг препятствий</a:t>
            </a:r>
          </a:p>
          <a:p>
            <a:pPr>
              <a:buNone/>
            </a:pPr>
            <a:r>
              <a:rPr lang="ru-RU" sz="23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8. Ходьба по лестнице</a:t>
            </a:r>
          </a:p>
          <a:p>
            <a:pPr>
              <a:buNone/>
            </a:pPr>
            <a:endParaRPr lang="ru-RU" sz="2300" dirty="0">
              <a:solidFill>
                <a:schemeClr val="tx1"/>
              </a:solidFill>
              <a:latin typeface="Calibri" panose="020F050202020403020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23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Общая оценка ___ / 24</a:t>
            </a:r>
          </a:p>
          <a:p>
            <a:pPr>
              <a:buNone/>
            </a:pPr>
            <a:endParaRPr lang="ru-RU" sz="2300" dirty="0">
              <a:solidFill>
                <a:schemeClr val="tx1"/>
              </a:solidFill>
              <a:latin typeface="Calibri" panose="020F050202020403020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23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0-19 баллов – высокий риск падений</a:t>
            </a:r>
          </a:p>
          <a:p>
            <a:pPr>
              <a:buNone/>
            </a:pPr>
            <a:r>
              <a:rPr lang="ru-RU" sz="23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20-24 баллов – низкий риск падений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Прямоугольник 4"/>
          <p:cNvSpPr>
            <a:spLocks noChangeArrowheads="1"/>
          </p:cNvSpPr>
          <p:nvPr/>
        </p:nvSpPr>
        <p:spPr bwMode="auto">
          <a:xfrm>
            <a:off x="2133600" y="457200"/>
            <a:ext cx="8153400" cy="500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8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100"/>
              </a:spcBef>
            </a:pPr>
            <a:r>
              <a:rPr lang="ru-RU" altLang="ru-RU" sz="2800" b="1" i="1" dirty="0">
                <a:latin typeface="Calibri" panose="020F0502020204030204" charset="0"/>
                <a:cs typeface="Times New Roman" panose="02020603050405020304" pitchFamily="18" charset="0"/>
              </a:rPr>
              <a:t>Тесты для оценки функции ходьбы</a:t>
            </a:r>
          </a:p>
          <a:p>
            <a:pPr algn="ctr">
              <a:spcBef>
                <a:spcPts val="1100"/>
              </a:spcBef>
            </a:pPr>
            <a:endParaRPr lang="ru-RU" altLang="ru-RU" sz="2400" u="sng" dirty="0">
              <a:solidFill>
                <a:srgbClr val="00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ru-RU" altLang="ru-RU" sz="2400" dirty="0">
                <a:latin typeface="Arial Narrow" panose="020B0606020202030204" pitchFamily="34" charset="0"/>
              </a:rPr>
              <a:t> </a:t>
            </a:r>
            <a:r>
              <a:rPr lang="ru-RU" altLang="ru-RU" sz="2800" dirty="0">
                <a:latin typeface="Calibri" panose="020F0502020204030204" charset="0"/>
              </a:rPr>
              <a:t>Тест Ходьбы с Регистрацией Времени и Расстояния</a:t>
            </a:r>
            <a:r>
              <a:rPr lang="en-US" altLang="ru-RU" sz="2800" dirty="0">
                <a:latin typeface="Calibri" panose="020F0502020204030204" charset="0"/>
              </a:rPr>
              <a:t> (Timed Walking Test)</a:t>
            </a:r>
            <a:r>
              <a:rPr lang="ru-RU" altLang="ru-RU" sz="2800" dirty="0">
                <a:latin typeface="Calibri" panose="020F0502020204030204" charset="0"/>
              </a:rPr>
              <a:t>;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ru-RU" altLang="ru-RU" sz="2800" dirty="0">
                <a:latin typeface="Calibri" panose="020F0502020204030204" charset="0"/>
              </a:rPr>
              <a:t>Индекс Ходьбы </a:t>
            </a:r>
            <a:r>
              <a:rPr lang="ru-RU" altLang="ru-RU" sz="2800" dirty="0" err="1">
                <a:latin typeface="Calibri" panose="020F0502020204030204" charset="0"/>
              </a:rPr>
              <a:t>Хаузера</a:t>
            </a:r>
            <a:r>
              <a:rPr lang="en-US" altLang="ru-RU" sz="2800" dirty="0">
                <a:latin typeface="Calibri" panose="020F0502020204030204" charset="0"/>
              </a:rPr>
              <a:t> (Hauser Ambulation Index)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ru-RU" altLang="ru-RU" sz="2800" dirty="0">
                <a:latin typeface="Calibri" panose="020F0502020204030204" charset="0"/>
              </a:rPr>
              <a:t> Тест Функциональные Категории Ходьбы</a:t>
            </a:r>
            <a:r>
              <a:rPr lang="en-US" altLang="ru-RU" sz="2800" dirty="0">
                <a:latin typeface="Calibri" panose="020F0502020204030204" charset="0"/>
              </a:rPr>
              <a:t> (Functional Ambulation  Categories)</a:t>
            </a:r>
            <a:endParaRPr lang="ru-RU" altLang="ru-RU" sz="2800" dirty="0">
              <a:latin typeface="Calibri" panose="020F0502020204030204" charset="0"/>
            </a:endParaRPr>
          </a:p>
          <a:p>
            <a:pPr>
              <a:buFont typeface="Arial" panose="020B0604020202020204" pitchFamily="34" charset="0"/>
              <a:buAutoNum type="arabicPeriod"/>
            </a:pPr>
            <a:endParaRPr lang="ru-RU" altLang="ru-RU" sz="2400" dirty="0">
              <a:latin typeface="Arial Narrow" panose="020B0606020202030204" pitchFamily="34" charset="0"/>
            </a:endParaRPr>
          </a:p>
          <a:p>
            <a:endParaRPr lang="ru-RU" altLang="ru-RU" sz="24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3"/>
          <p:cNvSpPr>
            <a:spLocks noChangeArrowheads="1"/>
          </p:cNvSpPr>
          <p:nvPr/>
        </p:nvSpPr>
        <p:spPr bwMode="auto">
          <a:xfrm>
            <a:off x="675249" y="0"/>
            <a:ext cx="10930597" cy="71096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175" algn="ctr">
              <a:defRPr/>
            </a:pPr>
            <a:r>
              <a:rPr lang="ru-RU" sz="2000" b="1" dirty="0">
                <a:latin typeface="Calibri" panose="020F0502020204030204" charset="0"/>
              </a:rPr>
              <a:t> Тест Ходьбы с Регистрацией Времени и Расстояния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charset="0"/>
              </a:rPr>
              <a:t>  </a:t>
            </a:r>
            <a:endParaRPr lang="ru-RU" sz="2000" b="1" dirty="0">
              <a:solidFill>
                <a:srgbClr val="FF0000"/>
              </a:solidFill>
              <a:latin typeface="Calibri" panose="020F0502020204030204" charset="0"/>
            </a:endParaRPr>
          </a:p>
          <a:p>
            <a:pPr marL="3175" indent="193675" algn="just">
              <a:defRPr/>
            </a:pPr>
            <a:r>
              <a:rPr 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простейший и в то же время наиболее надежный способ оценки ходьбы. </a:t>
            </a:r>
          </a:p>
          <a:p>
            <a:pPr marL="3175" indent="193675" algn="just">
              <a:defRPr/>
            </a:pPr>
            <a:r>
              <a:rPr lang="ru-RU" sz="2000" i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Times New Roman" panose="02020603050405020304" pitchFamily="18" charset="0"/>
              </a:rPr>
              <a:t>Суть теста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Times New Roman" panose="02020603050405020304" pitchFamily="18" charset="0"/>
              </a:rPr>
              <a:t>: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Times New Roman" panose="02020603050405020304" pitchFamily="18" charset="0"/>
              </a:rPr>
              <a:t> больного просят пройти по прямой фиксированное расстояние с обычной скоростью, обычным шагом, пользуясь, если это необходимо, привычными вспомогательными средствами (трость, костыли). Обычно это расстояние равно 5, 10 или 20 метрам, в последнем случае больной проходит 10 метров, делает поворот и идет обратно. </a:t>
            </a:r>
          </a:p>
          <a:p>
            <a:pPr marL="3175" indent="193675" algn="just">
              <a:defRPr/>
            </a:pPr>
            <a:r>
              <a:rPr 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Регистрируется время в секундах, затраченное для прохождения данного расстояния, либо скорость ходьбы (метры в секунду). Должно быть отмечено использование вспомогательных средств, если они применялись.</a:t>
            </a:r>
            <a:endParaRPr 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3175" indent="193675">
              <a:defRPr/>
            </a:pPr>
            <a:endParaRPr lang="ru-RU" sz="2000" dirty="0">
              <a:solidFill>
                <a:srgbClr val="000000"/>
              </a:solidFill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3175" indent="193675">
              <a:defRPr/>
            </a:pPr>
            <a:r>
              <a:rPr 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Есть много разновидностей данного теста, например, тест на ходьбу </a:t>
            </a:r>
            <a:r>
              <a:rPr lang="ru-RU" sz="2000" dirty="0">
                <a:latin typeface="Calibri" panose="020F0502020204030204" charset="0"/>
              </a:rPr>
              <a:t>в течение фиксированного времени (2, 6 или 12 минут). Больного просят с обычной для него скоростью идти по фиксированному маршруту (как правило, по прямой на расстояние 20 метров, туда и обратно) до тех пор, пока не прозвучит команда остановиться (чаще всего оптимальным временным интервалом считают 6 минут). Больного предупреждают, что он может остановиться раньше, если устанет либо по другим причинам не сможет идти в течение всего заданного времени. Он может пользоваться привычными вспомогательными средствами. Регистрируется пройденное больным расстояние и то время, в течение которого оно пройдено.</a:t>
            </a:r>
          </a:p>
          <a:p>
            <a:pPr marL="3175" indent="193675">
              <a:defRPr/>
            </a:pPr>
            <a:r>
              <a:rPr lang="ru-RU" sz="2000" dirty="0">
                <a:latin typeface="Calibri" panose="020F0502020204030204" charset="0"/>
              </a:rPr>
              <a:t>Тест достаточно чувствителен в отношении улучшения походки у пациентов с самыми различными видами патологии.</a:t>
            </a:r>
          </a:p>
          <a:p>
            <a:pPr marL="3175" indent="193675" algn="just">
              <a:defRPr/>
            </a:pPr>
            <a:endParaRPr 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3175" indent="193675">
              <a:defRPr/>
            </a:pPr>
            <a:br>
              <a:rPr lang="ru-RU" dirty="0">
                <a:cs typeface="Times New Roman" panose="02020603050405020304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281354" y="152401"/>
            <a:ext cx="11619914" cy="70173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Calibri" panose="020F0502020204030204" charset="0"/>
              </a:rPr>
              <a:t> </a:t>
            </a:r>
            <a:r>
              <a:rPr lang="ru-RU" sz="2400" b="1" dirty="0">
                <a:latin typeface="Calibri" panose="020F0502020204030204" charset="0"/>
              </a:rPr>
              <a:t>ИНДЕКС ХОДЬБЫ ХАУЗЕРА</a:t>
            </a:r>
            <a:r>
              <a:rPr lang="ru-RU" sz="2400" b="1" dirty="0">
                <a:solidFill>
                  <a:srgbClr val="FF0000"/>
                </a:solidFill>
                <a:latin typeface="Calibri" panose="020F0502020204030204" charset="0"/>
              </a:rPr>
              <a:t> </a:t>
            </a:r>
            <a:endParaRPr lang="ru-RU" sz="2400" dirty="0">
              <a:solidFill>
                <a:srgbClr val="FF0000"/>
              </a:solidFill>
              <a:latin typeface="Calibri" panose="020F0502020204030204" charset="0"/>
            </a:endParaRPr>
          </a:p>
          <a:p>
            <a:pPr algn="ctr">
              <a:defRPr/>
            </a:pPr>
            <a:r>
              <a:rPr lang="ru-RU" sz="2400" i="1" dirty="0">
                <a:latin typeface="Calibri" panose="020F0502020204030204" charset="0"/>
              </a:rPr>
              <a:t>(по </a:t>
            </a:r>
            <a:r>
              <a:rPr lang="en-US" sz="2400" i="1" dirty="0">
                <a:latin typeface="Calibri" panose="020F0502020204030204" charset="0"/>
              </a:rPr>
              <a:t> </a:t>
            </a:r>
            <a:r>
              <a:rPr lang="en-US" i="1" dirty="0">
                <a:latin typeface="Calibri" panose="020F0502020204030204" charset="0"/>
              </a:rPr>
              <a:t>S</a:t>
            </a:r>
            <a:r>
              <a:rPr lang="ru-RU" i="1" dirty="0">
                <a:latin typeface="Calibri" panose="020F0502020204030204" charset="0"/>
              </a:rPr>
              <a:t>.На</a:t>
            </a:r>
            <a:r>
              <a:rPr lang="en-US" i="1" dirty="0">
                <a:latin typeface="Calibri" panose="020F0502020204030204" charset="0"/>
              </a:rPr>
              <a:t>user</a:t>
            </a:r>
            <a:r>
              <a:rPr lang="ru-RU" i="1" dirty="0">
                <a:latin typeface="Calibri" panose="020F0502020204030204" charset="0"/>
              </a:rPr>
              <a:t>, 1983; </a:t>
            </a:r>
            <a:r>
              <a:rPr lang="en-US" i="1" dirty="0">
                <a:latin typeface="Calibri" panose="020F0502020204030204" charset="0"/>
              </a:rPr>
              <a:t>D</a:t>
            </a:r>
            <a:r>
              <a:rPr lang="ru-RU" i="1" dirty="0">
                <a:latin typeface="Calibri" panose="020F0502020204030204" charset="0"/>
              </a:rPr>
              <a:t>. </a:t>
            </a:r>
            <a:r>
              <a:rPr lang="en-US" i="1" dirty="0">
                <a:latin typeface="Calibri" panose="020F0502020204030204" charset="0"/>
              </a:rPr>
              <a:t>Wade</a:t>
            </a:r>
            <a:r>
              <a:rPr lang="ru-RU" i="1" dirty="0">
                <a:latin typeface="Calibri" panose="020F0502020204030204" charset="0"/>
              </a:rPr>
              <a:t>, 1992)</a:t>
            </a: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был разработан для больных рассеянным склерозом, однако может быть отнесен к </a:t>
            </a:r>
            <a:r>
              <a:rPr lang="ru-RU" dirty="0" err="1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нозологически</a:t>
            </a:r>
            <a:r>
              <a:rPr lang="ru-RU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 неспецифическим тестам, оценивающим походку. Отражает как мобильность больного, так и его потребность во вспомогательных средствах для передвижения. </a:t>
            </a:r>
            <a:endParaRPr lang="ru-RU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dirty="0">
              <a:latin typeface="Calibri" panose="020F0502020204030204" charset="0"/>
            </a:endParaRPr>
          </a:p>
          <a:p>
            <a:pPr>
              <a:defRPr/>
            </a:pPr>
            <a:r>
              <a:rPr lang="ru-RU" b="1" dirty="0">
                <a:latin typeface="Calibri" panose="020F0502020204030204" charset="0"/>
              </a:rPr>
              <a:t>Градации Пояснения</a:t>
            </a:r>
            <a:endParaRPr lang="ru-RU" dirty="0">
              <a:latin typeface="Calibri" panose="020F0502020204030204" charset="0"/>
            </a:endParaRPr>
          </a:p>
          <a:p>
            <a:pPr>
              <a:defRPr/>
            </a:pPr>
            <a:r>
              <a:rPr lang="en-US" dirty="0">
                <a:latin typeface="Calibri" panose="020F0502020204030204" charset="0"/>
              </a:rPr>
              <a:t>0    </a:t>
            </a:r>
            <a:r>
              <a:rPr lang="ru-RU" dirty="0">
                <a:latin typeface="Calibri" panose="020F0502020204030204" charset="0"/>
              </a:rPr>
              <a:t>Симптомов болезни нет, активен в полном объеме. </a:t>
            </a:r>
          </a:p>
          <a:p>
            <a:pPr>
              <a:defRPr/>
            </a:pPr>
            <a:r>
              <a:rPr lang="ru-RU" dirty="0">
                <a:latin typeface="Calibri" panose="020F0502020204030204" charset="0"/>
              </a:rPr>
              <a:t>1.   Ходит нормально, но отмечает утомляемость при спортивных или иных физических нагрузках.</a:t>
            </a:r>
          </a:p>
          <a:p>
            <a:pPr marL="342900" indent="-342900">
              <a:buFontTx/>
              <a:buAutoNum type="arabicPlain" startAt="2"/>
              <a:defRPr/>
            </a:pPr>
            <a:r>
              <a:rPr lang="ru-RU" dirty="0">
                <a:latin typeface="Calibri" panose="020F0502020204030204" charset="0"/>
              </a:rPr>
              <a:t>Нарушения походки или эпизодические нарушения равновесия; рас­стройства ходьбы замечают родственники или друзья; может пройти     25 футов (8 метров) за 10 секунд или быстрее.</a:t>
            </a:r>
          </a:p>
          <a:p>
            <a:pPr marL="342900" indent="-342900">
              <a:buFontTx/>
              <a:buAutoNum type="arabicPeriod" startAt="3"/>
              <a:defRPr/>
            </a:pPr>
            <a:r>
              <a:rPr lang="ru-RU" dirty="0">
                <a:latin typeface="Calibri" panose="020F0502020204030204" charset="0"/>
              </a:rPr>
              <a:t>Ходит без посторонней помощи и вспомогательных средств; может пройти 8 метров за 20 секунд или быстрее.</a:t>
            </a:r>
          </a:p>
          <a:p>
            <a:pPr marL="342900" indent="-342900">
              <a:buFontTx/>
              <a:buAutoNum type="arabicPeriod" startAt="4"/>
              <a:defRPr/>
            </a:pPr>
            <a:r>
              <a:rPr lang="ru-RU" dirty="0">
                <a:latin typeface="Calibri" panose="020F0502020204030204" charset="0"/>
              </a:rPr>
              <a:t>При ходьбе требуется поддержка с одной стороны (клюшка или один костыль); проходит 8 метров за 25 секунд или быстрее. </a:t>
            </a:r>
          </a:p>
          <a:p>
            <a:pPr marL="342900" indent="-342900">
              <a:buFontTx/>
              <a:buAutoNum type="arabicPeriod" startAt="4"/>
              <a:defRPr/>
            </a:pPr>
            <a:r>
              <a:rPr lang="ru-RU" dirty="0">
                <a:latin typeface="Calibri" panose="020F0502020204030204" charset="0"/>
              </a:rPr>
              <a:t>При ходьбе необходима поддержка с двух сторон (палки, костыли) и проходит 8 метров за 25 секунд или быстрее; </a:t>
            </a:r>
            <a:r>
              <a:rPr lang="ru-RU" i="1" dirty="0">
                <a:latin typeface="Calibri" panose="020F0502020204030204" charset="0"/>
              </a:rPr>
              <a:t>или </a:t>
            </a:r>
            <a:r>
              <a:rPr lang="ru-RU" dirty="0">
                <a:latin typeface="Calibri" panose="020F0502020204030204" charset="0"/>
              </a:rPr>
              <a:t>необходима поддержка с одной стороны, но для прохождения 8 метров требуется более 25 секунд.</a:t>
            </a:r>
          </a:p>
          <a:p>
            <a:pPr marL="342900" indent="-342900">
              <a:buFontTx/>
              <a:buAutoNum type="arabicPeriod" startAt="6"/>
              <a:defRPr/>
            </a:pPr>
            <a:r>
              <a:rPr lang="ru-RU" dirty="0">
                <a:latin typeface="Calibri" panose="020F0502020204030204" charset="0"/>
              </a:rPr>
              <a:t>Требуется двусторонняя поддержка и более 20 секунд для прохож­дения 8 метров; может иногда пользоваться инвалидной коляской. </a:t>
            </a:r>
          </a:p>
          <a:p>
            <a:pPr marL="342900" indent="-342900">
              <a:buFontTx/>
              <a:buAutoNum type="arabicPeriod" startAt="6"/>
              <a:defRPr/>
            </a:pPr>
            <a:r>
              <a:rPr lang="ru-RU" dirty="0">
                <a:latin typeface="Calibri" panose="020F0502020204030204" charset="0"/>
              </a:rPr>
              <a:t>Ходьба ограничивается несколькими шагами с двусторонней поддержкой; не может пройти 8 метров; может пользоваться инвалидной коляской для большей мобильности.</a:t>
            </a:r>
          </a:p>
          <a:p>
            <a:pPr>
              <a:defRPr/>
            </a:pPr>
            <a:r>
              <a:rPr lang="ru-RU" dirty="0">
                <a:latin typeface="Calibri" panose="020F0502020204030204" charset="0"/>
              </a:rPr>
              <a:t>8.     Прикован к инвалидной коляске; может перемещаться с ее помощью самостоятельно.</a:t>
            </a:r>
          </a:p>
          <a:p>
            <a:pPr>
              <a:defRPr/>
            </a:pPr>
            <a:r>
              <a:rPr lang="ru-RU" dirty="0">
                <a:latin typeface="Calibri" panose="020F0502020204030204" charset="0"/>
              </a:rPr>
              <a:t>9.     Прикован к инвалидной коляске; не может с ее помощью перемещаться самостоятельно.	</a:t>
            </a:r>
          </a:p>
          <a:p>
            <a:pPr>
              <a:defRPr/>
            </a:pPr>
            <a:br>
              <a:rPr lang="ru-RU" sz="1200" dirty="0">
                <a:latin typeface="Calibri" panose="020F0502020204030204" charset="0"/>
              </a:rPr>
            </a:br>
            <a:endParaRPr lang="ru-RU" sz="1200" dirty="0"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1828800" y="228600"/>
            <a:ext cx="8534400" cy="60631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Calibri" panose="020F0502020204030204" charset="0"/>
                <a:cs typeface="Times New Roman" panose="02020603050405020304" pitchFamily="18" charset="0"/>
              </a:rPr>
              <a:t>Тест Функциональные Категории Ходьбы</a:t>
            </a:r>
          </a:p>
          <a:p>
            <a:pPr algn="ctr">
              <a:defRPr/>
            </a:pPr>
            <a:endParaRPr lang="ru-RU" sz="2400" dirty="0">
              <a:latin typeface="Calibri" panose="020F0502020204030204" charset="0"/>
            </a:endParaRPr>
          </a:p>
          <a:p>
            <a:pPr algn="ctr">
              <a:defRPr/>
            </a:pPr>
            <a:r>
              <a:rPr lang="ru-RU" sz="2000" i="1" dirty="0">
                <a:latin typeface="Calibri" panose="020F0502020204030204" charset="0"/>
              </a:rPr>
              <a:t>(по М. Но</a:t>
            </a:r>
            <a:r>
              <a:rPr lang="en-US" sz="2000" i="1" dirty="0" err="1">
                <a:latin typeface="Calibri" panose="020F0502020204030204" charset="0"/>
              </a:rPr>
              <a:t>lden</a:t>
            </a:r>
            <a:r>
              <a:rPr lang="ru-RU" sz="2000" i="1" dirty="0">
                <a:latin typeface="Calibri" panose="020F0502020204030204" charset="0"/>
              </a:rPr>
              <a:t> и </a:t>
            </a:r>
            <a:r>
              <a:rPr lang="ru-RU" sz="2000" i="1" dirty="0" err="1">
                <a:latin typeface="Calibri" panose="020F0502020204030204" charset="0"/>
              </a:rPr>
              <a:t>соавт</a:t>
            </a:r>
            <a:r>
              <a:rPr lang="ru-RU" sz="2000" i="1" dirty="0">
                <a:latin typeface="Calibri" panose="020F0502020204030204" charset="0"/>
              </a:rPr>
              <a:t>., 1984, 1986;</a:t>
            </a:r>
            <a:r>
              <a:rPr lang="en-US" sz="2000" i="1" dirty="0">
                <a:latin typeface="Calibri" panose="020F0502020204030204" charset="0"/>
              </a:rPr>
              <a:t> F</a:t>
            </a:r>
            <a:r>
              <a:rPr lang="ru-RU" sz="2000" i="1" dirty="0">
                <a:latin typeface="Calibri" panose="020F0502020204030204" charset="0"/>
              </a:rPr>
              <a:t>. Со</a:t>
            </a:r>
            <a:r>
              <a:rPr lang="en-US" sz="2000" i="1" dirty="0" err="1">
                <a:latin typeface="Calibri" panose="020F0502020204030204" charset="0"/>
              </a:rPr>
              <a:t>llen</a:t>
            </a:r>
            <a:r>
              <a:rPr lang="ru-RU" sz="2000" i="1" dirty="0">
                <a:latin typeface="Calibri" panose="020F0502020204030204" charset="0"/>
              </a:rPr>
              <a:t> и </a:t>
            </a:r>
            <a:r>
              <a:rPr lang="ru-RU" sz="2000" i="1" dirty="0" err="1">
                <a:latin typeface="Calibri" panose="020F0502020204030204" charset="0"/>
              </a:rPr>
              <a:t>соавт</a:t>
            </a:r>
            <a:r>
              <a:rPr lang="ru-RU" sz="2000" i="1" dirty="0">
                <a:latin typeface="Calibri" panose="020F0502020204030204" charset="0"/>
              </a:rPr>
              <a:t>., 1990; </a:t>
            </a:r>
            <a:r>
              <a:rPr lang="en-US" sz="2000" i="1" dirty="0">
                <a:latin typeface="Calibri" panose="020F0502020204030204" charset="0"/>
              </a:rPr>
              <a:t> </a:t>
            </a:r>
            <a:endParaRPr lang="ru-RU" sz="2000" i="1" dirty="0">
              <a:latin typeface="Calibri" panose="020F0502020204030204" charset="0"/>
            </a:endParaRPr>
          </a:p>
          <a:p>
            <a:pPr algn="ctr">
              <a:defRPr/>
            </a:pPr>
            <a:r>
              <a:rPr lang="en-US" sz="2000" i="1" dirty="0">
                <a:latin typeface="Calibri" panose="020F0502020204030204" charset="0"/>
              </a:rPr>
              <a:t>D</a:t>
            </a:r>
            <a:r>
              <a:rPr lang="ru-RU" sz="2000" i="1" dirty="0">
                <a:latin typeface="Calibri" panose="020F0502020204030204" charset="0"/>
              </a:rPr>
              <a:t>.</a:t>
            </a:r>
            <a:r>
              <a:rPr lang="en-US" sz="2000" i="1" dirty="0">
                <a:latin typeface="Calibri" panose="020F0502020204030204" charset="0"/>
              </a:rPr>
              <a:t> Wade,</a:t>
            </a:r>
            <a:r>
              <a:rPr lang="ru-RU" sz="2000" i="1" dirty="0">
                <a:latin typeface="Calibri" panose="020F0502020204030204" charset="0"/>
              </a:rPr>
              <a:t> 1992)</a:t>
            </a:r>
            <a:endParaRPr lang="ru-RU" sz="2000" dirty="0">
              <a:latin typeface="Calibri" panose="020F0502020204030204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Calibri" panose="020F0502020204030204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endParaRPr lang="en-US" sz="2400" b="1" dirty="0">
              <a:solidFill>
                <a:srgbClr val="FF0000"/>
              </a:solidFill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 помогает не столько определить степень нарушения жизнедеятельности, сколько выявить потребность больного в помощи при ходьбе, именно с этой целью наиболее обосновано его применение. 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 В литературе приведены данные о 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валидности</a:t>
            </a:r>
            <a:r>
              <a:rPr lang="ru-RU" sz="24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 и надежности данного теста;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 тест имеет «эффект потолка», т.к. наиболее чувствителен к изменению состояния наиболее тяжелых больных, которые из состояния прикованных к постели в процессе лечения переходят в категорию мобильных.</a:t>
            </a:r>
            <a:endParaRPr lang="ru-RU" sz="2400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ВНЕСТАЦИОНАР, 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5394959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Коррекция двигательных нарушений</a:t>
            </a:r>
          </a:p>
          <a:p>
            <a:r>
              <a:rPr lang="ru-RU" dirty="0"/>
              <a:t>Коррекция ВПФ и коммуникативных функций</a:t>
            </a:r>
          </a:p>
          <a:p>
            <a:r>
              <a:rPr lang="ru-RU" dirty="0"/>
              <a:t>Коррекция </a:t>
            </a:r>
            <a:r>
              <a:rPr lang="ru-RU" dirty="0" err="1"/>
              <a:t>психо</a:t>
            </a:r>
            <a:r>
              <a:rPr lang="ru-RU" dirty="0"/>
              <a:t> – эмоциональных нарушений</a:t>
            </a:r>
          </a:p>
          <a:p>
            <a:r>
              <a:rPr lang="ru-RU" dirty="0"/>
              <a:t>Коррекция питания</a:t>
            </a:r>
          </a:p>
          <a:p>
            <a:r>
              <a:rPr lang="ru-RU" dirty="0"/>
              <a:t>Коррекция состояния функций тазовых органов</a:t>
            </a:r>
          </a:p>
          <a:p>
            <a:r>
              <a:rPr lang="ru-RU" dirty="0"/>
              <a:t>Восстановление (формирование) навыков социальной адаптации</a:t>
            </a:r>
          </a:p>
          <a:p>
            <a:r>
              <a:rPr lang="ru-RU" dirty="0"/>
              <a:t>Тренировка элементов профессиональных функций </a:t>
            </a:r>
            <a:r>
              <a:rPr lang="ru-RU" sz="2000" dirty="0"/>
              <a:t>(Г.Е. Иванова,2017)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"/>
          <a:ext cx="12191999" cy="7151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7572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Категория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Пояснения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7572">
                <a:tc>
                  <a:txBody>
                    <a:bodyPr/>
                    <a:lstStyle/>
                    <a:p>
                      <a:r>
                        <a:rPr lang="en-US" sz="1800" dirty="0"/>
                        <a:t>0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Не способен ходить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 .мажет ходить, либо требуется помощь двух или более человек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2952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Зависим, уровень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 ходьбе больному требуется постоянная устойчивая поддержка одного сопровождающего, который помогает в переносе веса тела и в удерживании равновесие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5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Зависим, уровень 1</a:t>
                      </a:r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 ходьбе больному требуется постоянная или периодическая помощь одного сопровождающего в удерживании равновесия или в координации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8650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Зависим, присмотр</a:t>
                      </a:r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 ходьбе больному требуется совет или присмотр сопровождающего лица, находящегося рядом, но физически не касающегося пациента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8721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Независим при ходьбе по ровной поверхности</a:t>
                      </a:r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Больной может ходить самостоятельно по ровной поверхности, но требуется помощь при подъеме по ступенькам, ходьбе по наклонной или по неровной поверхности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7572"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Независим</a:t>
                      </a:r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Больной может ходить везде самостоятельно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362200" y="6556375"/>
          <a:ext cx="7924800" cy="500462"/>
        </p:xfrm>
        <a:graphic>
          <a:graphicData uri="http://schemas.openxmlformats.org/drawingml/2006/table">
            <a:tbl>
              <a:tblPr/>
              <a:tblGrid>
                <a:gridCol w="792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7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altLang="ru-RU" sz="1400" b="1" i="0" u="sng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altLang="ru-RU" sz="1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Примечание: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данная классификация не учитывает применения вспомогательных средств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130" marR="24130" marT="36871" marB="3687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524001" y="-323165"/>
            <a:ext cx="184731" cy="646331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br>
              <a:rPr lang="ru-RU"/>
            </a:br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457200"/>
            <a:ext cx="9144000" cy="62658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830" algn="ctr">
              <a:spcBef>
                <a:spcPts val="1100"/>
              </a:spcBef>
              <a:defRPr/>
            </a:pPr>
            <a:r>
              <a:rPr lang="ru-RU" sz="2800" b="1" i="1" dirty="0">
                <a:latin typeface="Calibri" panose="020F0502020204030204" charset="0"/>
                <a:cs typeface="Times New Roman" panose="02020603050405020304" pitchFamily="18" charset="0"/>
              </a:rPr>
              <a:t>Тесты для оценки мобильности в целом</a:t>
            </a:r>
          </a:p>
          <a:p>
            <a:pPr marL="36830" algn="ctr">
              <a:spcBef>
                <a:spcPts val="1100"/>
              </a:spcBef>
              <a:defRPr/>
            </a:pPr>
            <a:endParaRPr lang="ru-RU" sz="2800" dirty="0">
              <a:solidFill>
                <a:srgbClr val="FF0000"/>
              </a:solidFill>
              <a:latin typeface="Calibri" panose="020F0502020204030204" charset="0"/>
              <a:cs typeface="Times New Roman" panose="02020603050405020304" pitchFamily="18" charset="0"/>
            </a:endParaRPr>
          </a:p>
          <a:p>
            <a:pPr marL="494030" indent="-457200">
              <a:buFontTx/>
              <a:buAutoNum type="arabicPeriod"/>
              <a:defRPr/>
            </a:pPr>
            <a:r>
              <a:rPr lang="ru-RU" sz="2400" dirty="0">
                <a:latin typeface="Calibri" panose="020F0502020204030204" charset="0"/>
              </a:rPr>
              <a:t>Тест «Встань и иди»</a:t>
            </a:r>
          </a:p>
          <a:p>
            <a:pPr marL="494030" indent="-457200">
              <a:buFontTx/>
              <a:buAutoNum type="arabicPeriod"/>
              <a:defRPr/>
            </a:pPr>
            <a:r>
              <a:rPr lang="ru-RU" sz="2400" dirty="0">
                <a:latin typeface="Calibri" panose="020F0502020204030204" charset="0"/>
              </a:rPr>
              <a:t>Тест на </a:t>
            </a:r>
            <a:r>
              <a:rPr lang="ru-RU" sz="2400" dirty="0" err="1">
                <a:latin typeface="Calibri" panose="020F0502020204030204" charset="0"/>
              </a:rPr>
              <a:t>дотягивание</a:t>
            </a:r>
            <a:endParaRPr lang="ru-RU" sz="2400" dirty="0">
              <a:latin typeface="Calibri" panose="020F0502020204030204" charset="0"/>
            </a:endParaRPr>
          </a:p>
          <a:p>
            <a:pPr marL="494030" indent="-457200">
              <a:buFontTx/>
              <a:buAutoNum type="arabicPeriod"/>
              <a:defRPr/>
            </a:pPr>
            <a:r>
              <a:rPr lang="ru-RU" sz="2400" dirty="0">
                <a:latin typeface="Calibri" panose="020F0502020204030204" charset="0"/>
              </a:rPr>
              <a:t>Тест «Поворот на 360°»</a:t>
            </a:r>
          </a:p>
          <a:p>
            <a:pPr marL="494030" indent="-457200">
              <a:buFontTx/>
              <a:buAutoNum type="arabicPeriod"/>
              <a:defRPr/>
            </a:pPr>
            <a:r>
              <a:rPr lang="ru-RU" sz="2400" dirty="0">
                <a:latin typeface="Calibri" panose="020F0502020204030204" charset="0"/>
              </a:rPr>
              <a:t>Индекс Мобильности </a:t>
            </a:r>
            <a:r>
              <a:rPr lang="ru-RU" sz="2400" dirty="0" err="1">
                <a:latin typeface="Calibri" panose="020F0502020204030204" charset="0"/>
              </a:rPr>
              <a:t>Ривермид</a:t>
            </a:r>
            <a:r>
              <a:rPr lang="ru-RU" sz="2400" dirty="0">
                <a:latin typeface="Calibri" panose="020F0502020204030204" charset="0"/>
              </a:rPr>
              <a:t> (</a:t>
            </a:r>
            <a:r>
              <a:rPr lang="en-US" sz="2400" dirty="0" err="1">
                <a:latin typeface="Calibri" panose="020F0502020204030204" charset="0"/>
              </a:rPr>
              <a:t>Rivermead</a:t>
            </a:r>
            <a:r>
              <a:rPr lang="en-US" sz="2400" dirty="0">
                <a:latin typeface="Calibri" panose="020F0502020204030204" charset="0"/>
              </a:rPr>
              <a:t> Mobility Index)</a:t>
            </a:r>
          </a:p>
          <a:p>
            <a:pPr marL="494030" indent="-457200">
              <a:buFontTx/>
              <a:buAutoNum type="arabicPeriod"/>
              <a:defRPr/>
            </a:pPr>
            <a:r>
              <a:rPr lang="ru-RU" sz="2400" dirty="0">
                <a:latin typeface="Calibri" panose="020F0502020204030204" charset="0"/>
              </a:rPr>
              <a:t>Оценка Клуба Моторики: функциональная двигательная активность</a:t>
            </a:r>
            <a:r>
              <a:rPr lang="en-US" sz="2400" dirty="0">
                <a:latin typeface="Calibri" panose="020F0502020204030204" charset="0"/>
              </a:rPr>
              <a:t> (Motor Club Assessment: Functional  Movement  Activities)</a:t>
            </a:r>
            <a:r>
              <a:rPr lang="ru-RU" sz="2400" dirty="0">
                <a:latin typeface="Calibri" panose="020F0502020204030204" charset="0"/>
              </a:rPr>
              <a:t>; </a:t>
            </a:r>
          </a:p>
          <a:p>
            <a:pPr marL="494030" indent="-457200">
              <a:buFontTx/>
              <a:buAutoNum type="arabicPeriod"/>
              <a:defRPr/>
            </a:pPr>
            <a:r>
              <a:rPr lang="ru-RU" sz="2400" dirty="0">
                <a:latin typeface="Calibri" panose="020F0502020204030204" charset="0"/>
              </a:rPr>
              <a:t>шкала Оценка Двигательной Активности у Пожилых</a:t>
            </a:r>
            <a:r>
              <a:rPr lang="en-US" sz="2400" dirty="0">
                <a:latin typeface="Calibri" panose="020F0502020204030204" charset="0"/>
              </a:rPr>
              <a:t> (Functional Mobility Assessment in </a:t>
            </a:r>
            <a:r>
              <a:rPr lang="en-US" sz="2400" dirty="0" err="1">
                <a:latin typeface="Calibri" panose="020F0502020204030204" charset="0"/>
              </a:rPr>
              <a:t>Eldery</a:t>
            </a:r>
            <a:r>
              <a:rPr lang="en-US" sz="2400" dirty="0">
                <a:latin typeface="Calibri" panose="020F0502020204030204" charset="0"/>
              </a:rPr>
              <a:t> Patients</a:t>
            </a:r>
            <a:r>
              <a:rPr lang="ru-RU" sz="2400" dirty="0">
                <a:latin typeface="Calibri" panose="020F0502020204030204" charset="0"/>
              </a:rPr>
              <a:t>).</a:t>
            </a:r>
          </a:p>
          <a:p>
            <a:pPr marL="494030" indent="-457200">
              <a:buFontTx/>
              <a:buAutoNum type="arabicPeriod"/>
              <a:defRPr/>
            </a:pPr>
            <a:r>
              <a:rPr lang="ru-RU" altLang="ru-RU" sz="2400" dirty="0">
                <a:latin typeface="Calibri" panose="020F0502020204030204" charset="0"/>
              </a:rPr>
              <a:t>Временной тест ходьбы вверх и вниз по лестнице (в </a:t>
            </a:r>
            <a:r>
              <a:rPr lang="ru-RU" altLang="ru-RU" sz="2400" dirty="0" err="1">
                <a:latin typeface="Calibri" panose="020F0502020204030204" charset="0"/>
              </a:rPr>
              <a:t>т.ч</a:t>
            </a:r>
            <a:r>
              <a:rPr lang="ru-RU" altLang="ru-RU" sz="2400" dirty="0">
                <a:latin typeface="Calibri" panose="020F0502020204030204" charset="0"/>
              </a:rPr>
              <a:t>. с нагрузкой)</a:t>
            </a:r>
          </a:p>
          <a:p>
            <a:pPr marL="494030" indent="-457200">
              <a:buFontTx/>
              <a:buAutoNum type="arabicPeriod"/>
              <a:defRPr/>
            </a:pPr>
            <a:r>
              <a:rPr lang="ru-RU" altLang="ru-RU" sz="2400" dirty="0">
                <a:latin typeface="Calibri" panose="020F0502020204030204" charset="0"/>
              </a:rPr>
              <a:t>Тесты риска падения</a:t>
            </a:r>
          </a:p>
          <a:p>
            <a:pPr marL="494030" indent="-457200">
              <a:buFontTx/>
              <a:buAutoNum type="arabicPeriod"/>
              <a:defRPr/>
            </a:pPr>
            <a:r>
              <a:rPr lang="ru-RU" altLang="ru-RU" sz="2400" dirty="0">
                <a:latin typeface="Calibri" panose="020F0502020204030204" charset="0"/>
              </a:rPr>
              <a:t>Прочие тесты</a:t>
            </a:r>
            <a:br>
              <a:rPr lang="nl-NL" altLang="ru-RU" sz="2400" dirty="0">
                <a:latin typeface="Calibri" panose="020F0502020204030204" charset="0"/>
              </a:rPr>
            </a:br>
            <a:endParaRPr lang="ru-RU" sz="2400" dirty="0"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Прямоугольник 3"/>
          <p:cNvSpPr>
            <a:spLocks noChangeArrowheads="1"/>
          </p:cNvSpPr>
          <p:nvPr/>
        </p:nvSpPr>
        <p:spPr bwMode="auto">
          <a:xfrm>
            <a:off x="0" y="0"/>
            <a:ext cx="12192000" cy="697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ts val="375"/>
              </a:spcAft>
            </a:pPr>
            <a:r>
              <a:rPr lang="ru-RU" altLang="ru-RU" sz="2400" b="1" dirty="0">
                <a:latin typeface="Calibri" panose="020F0502020204030204" charset="0"/>
                <a:cs typeface="Times New Roman" panose="02020603050405020304" pitchFamily="18" charset="0"/>
              </a:rPr>
              <a:t> Тест «Встать и иди»</a:t>
            </a:r>
          </a:p>
          <a:p>
            <a:pPr algn="just">
              <a:spcBef>
                <a:spcPts val="900"/>
              </a:spcBef>
              <a:spcAft>
                <a:spcPts val="325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Является тестом с высокой степенью надежности и специфичности для количественной оценки функциональной подвижности. Позволяет проанализировать движения перехода из положения сидя в положение стоя и обратно, затем переход к ходьбе и поворот. Может быть применен как в центре, так и дома у клиента.</a:t>
            </a:r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25"/>
              </a:spcAft>
            </a:pPr>
            <a:r>
              <a:rPr lang="ru-RU" altLang="ru-RU" sz="2000" u="sng" dirty="0" err="1">
                <a:latin typeface="Calibri" panose="020F0502020204030204" charset="0"/>
                <a:cs typeface="Times New Roman" panose="02020603050405020304" pitchFamily="18" charset="0"/>
              </a:rPr>
              <a:t>Валидность</a:t>
            </a:r>
            <a:r>
              <a:rPr lang="ru-RU" altLang="ru-RU" sz="2000" u="sng" dirty="0">
                <a:latin typeface="Calibri" panose="020F050202020403020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300"/>
              </a:spcBef>
              <a:spcAft>
                <a:spcPts val="325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Тест является инструментом измерения равновесия независимой (самостоятельной) подвижности, скорости ходьбы и базовой функциональной мобильности ослабленных пожилых людей. Он признан валидным для использования в качестве объективного измерения функциональных изменений (</a:t>
            </a:r>
            <a:r>
              <a:rPr lang="en-US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PODSIDLO and RICHARDSON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, 1991) и оценки эффективности вмешательства физического терапевта. Тест также очень полезен при </a:t>
            </a:r>
            <a:r>
              <a:rPr lang="ru-RU" altLang="ru-RU" sz="2000" dirty="0" err="1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мониторировании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 состояния клиентов при болезни / синдроме Паркинсона. При использовании в случае болезни Паркинсона, запишите время дня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и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количество шагов в 3-х метрах (</a:t>
            </a:r>
            <a:r>
              <a:rPr lang="en-US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PODSIDLO and RICHARDSON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. 1991).</a:t>
            </a:r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ru-RU" altLang="ru-RU" sz="2000" u="sng" dirty="0">
                <a:latin typeface="Calibri" panose="020F0502020204030204" charset="0"/>
                <a:cs typeface="Times New Roman" panose="02020603050405020304" pitchFamily="18" charset="0"/>
              </a:rPr>
              <a:t>Оборудование</a:t>
            </a:r>
          </a:p>
          <a:p>
            <a:pPr algn="just"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Секундомер</a:t>
            </a:r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Кресло с подлокотниками</a:t>
            </a:r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Пространство 3 метра</a:t>
            </a:r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Сантиметровая измерительная лента</a:t>
            </a:r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Конус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/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маркер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дистанции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Прямоугольник 3"/>
          <p:cNvSpPr>
            <a:spLocks noChangeArrowheads="1"/>
          </p:cNvSpPr>
          <p:nvPr/>
        </p:nvSpPr>
        <p:spPr bwMode="auto">
          <a:xfrm>
            <a:off x="211015" y="457200"/>
            <a:ext cx="11760591" cy="599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ts val="1350"/>
              </a:lnSpc>
              <a:spcBef>
                <a:spcPts val="900"/>
              </a:spcBef>
              <a:spcAft>
                <a:spcPts val="300"/>
              </a:spcAft>
            </a:pPr>
            <a:r>
              <a:rPr lang="ru-RU" altLang="ru-RU" sz="2800" b="1" u="sng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Компоненты теста</a:t>
            </a:r>
            <a:endParaRPr lang="ru-RU" altLang="ru-RU" sz="2800" b="1" u="sng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lnSpc>
                <a:spcPts val="1350"/>
              </a:lnSpc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Встать с кресла</a:t>
            </a:r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lnSpc>
                <a:spcPts val="1350"/>
              </a:lnSpc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Пройти 3 метра</a:t>
            </a:r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lnSpc>
                <a:spcPts val="1350"/>
              </a:lnSpc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Совершить поворот вокруг конуса или другого маркера дистанции</a:t>
            </a:r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lnSpc>
                <a:spcPts val="1350"/>
              </a:lnSpc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Пройти 3 метра ( возвратиться к креслу)</a:t>
            </a:r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lnSpc>
                <a:spcPts val="1350"/>
              </a:lnSpc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Сесть в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кресло</a:t>
            </a:r>
          </a:p>
          <a:p>
            <a:pPr algn="just">
              <a:lnSpc>
                <a:spcPts val="1800"/>
              </a:lnSpc>
              <a:spcBef>
                <a:spcPts val="900"/>
              </a:spcBef>
              <a:spcAft>
                <a:spcPts val="300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Пациент сидит в кресле, откинувшись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на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спинку, руки на подлокотниках и вспомогательное средство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для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ходьбы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под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рукой (рядом).</a:t>
            </a:r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65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Пациенту объясняется суть теста: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Courier New" panose="02070309020205020404" pitchFamily="49" charset="0"/>
              </a:rPr>
              <a:t>«Когда я попрошу Вас встать. Вы встанете с кресла и пойдете (используя трость/ходунки) с удобной и безопасной для Вас скоростью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ea typeface="Courier New" panose="02070309020205020404" pitchFamily="49" charset="0"/>
                <a:cs typeface="Times New Roman" panose="02020603050405020304" pitchFamily="18" charset="0"/>
              </a:rPr>
              <a:t>3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Courier New" panose="02070309020205020404" pitchFamily="49" charset="0"/>
              </a:rPr>
              <a:t>метра до отмеченной точки. Обойдите конус (бутылку или иной маркер дистанции), повернитесь, вернитесь назад к креслу и, затем, сядьте на него опять».</a:t>
            </a:r>
          </a:p>
          <a:p>
            <a:pPr algn="just">
              <a:lnSpc>
                <a:spcPts val="1800"/>
              </a:lnSpc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Попросите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пациента повторить задание.</a:t>
            </a:r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Дайте клиенту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команду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«Начали»</a:t>
            </a:r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Начинайте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отсчет времени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с момента подачи команды «начали»</a:t>
            </a:r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Закончите отсчет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времени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в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момент,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когда пациент полностью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уселся</a:t>
            </a:r>
          </a:p>
          <a:p>
            <a:pPr algn="just">
              <a:lnSpc>
                <a:spcPts val="1800"/>
              </a:lnSpc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Пациент должен выполнить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тест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дважды - один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тренировочный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и другой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после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значительного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отдыха</a:t>
            </a:r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Bef>
                <a:spcPts val="900"/>
              </a:spcBef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</a:pP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Используйте секундомер и стандартизируйте высоту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сидения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дня постоянного использования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charset="0"/>
                <a:cs typeface="Times New Roman" panose="02020603050405020304" pitchFamily="18" charset="0"/>
              </a:rPr>
              <a:t>(42,5 - 47,5 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см).</a:t>
            </a:r>
          </a:p>
          <a:p>
            <a:pPr algn="just">
              <a:lnSpc>
                <a:spcPts val="1800"/>
              </a:lnSpc>
              <a:spcBef>
                <a:spcPts val="900"/>
              </a:spcBef>
              <a:buClr>
                <a:srgbClr val="000000"/>
              </a:buClr>
              <a:buSzPts val="1000"/>
            </a:pP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В норме тест выполняется за 10-15 секунд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Прямоугольник 3"/>
          <p:cNvSpPr>
            <a:spLocks noChangeArrowheads="1"/>
          </p:cNvSpPr>
          <p:nvPr/>
        </p:nvSpPr>
        <p:spPr bwMode="auto">
          <a:xfrm>
            <a:off x="0" y="457200"/>
            <a:ext cx="12192000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latin typeface="Calibri" panose="020F0502020204030204" charset="0"/>
                <a:cs typeface="Times New Roman" panose="02020603050405020304" pitchFamily="18" charset="0"/>
              </a:rPr>
              <a:t>Тест на </a:t>
            </a:r>
            <a:r>
              <a:rPr lang="ru-RU" altLang="ru-RU" sz="2800" b="1" dirty="0" err="1">
                <a:latin typeface="Calibri" panose="020F0502020204030204" charset="0"/>
                <a:cs typeface="Times New Roman" panose="02020603050405020304" pitchFamily="18" charset="0"/>
              </a:rPr>
              <a:t>дотягивание</a:t>
            </a:r>
            <a:endParaRPr lang="ru-RU" altLang="ru-RU" sz="2800" b="1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ctr"/>
            <a:endParaRPr lang="ru-RU" altLang="ru-RU" sz="2400" b="1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Выполняется в положении стоя. Пациенту необходимо потянуться вперед вытянутой рукой  Инструкция:</a:t>
            </a:r>
          </a:p>
          <a:p>
            <a:r>
              <a:rPr lang="ru-RU" altLang="ru-RU" sz="2000" b="1" dirty="0">
                <a:latin typeface="Calibri" panose="020F0502020204030204" charset="0"/>
                <a:cs typeface="Times New Roman" panose="02020603050405020304" pitchFamily="18" charset="0"/>
              </a:rPr>
              <a:t>"</a:t>
            </a:r>
            <a:r>
              <a:rPr lang="ru-RU" altLang="ru-RU" sz="2000" b="1" i="1" dirty="0">
                <a:latin typeface="Calibri" panose="020F0502020204030204" charset="0"/>
                <a:cs typeface="Times New Roman" panose="02020603050405020304" pitchFamily="18" charset="0"/>
              </a:rPr>
              <a:t>Пожалуйста</a:t>
            </a:r>
            <a:r>
              <a:rPr lang="ru-RU" altLang="ru-RU" sz="2000" b="1" dirty="0">
                <a:latin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ru-RU" altLang="ru-RU" sz="2000" b="1" i="1" dirty="0">
                <a:latin typeface="Calibri" panose="020F0502020204030204" charset="0"/>
                <a:cs typeface="Times New Roman" panose="02020603050405020304" pitchFamily="18" charset="0"/>
              </a:rPr>
              <a:t>поднимите руку до уровня плеча на 90 градусов .</a:t>
            </a:r>
            <a:r>
              <a:rPr lang="en-US" altLang="ru-RU" sz="2000" b="1" i="1" dirty="0">
                <a:latin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 dirty="0">
                <a:latin typeface="Calibri" panose="020F0502020204030204" charset="0"/>
                <a:cs typeface="Times New Roman" panose="02020603050405020304" pitchFamily="18" charset="0"/>
              </a:rPr>
              <a:t>Вытяните пальцы и потянитесь вперед насколько сможете. Нельзя сгибать туловище и наклоняться вперед!"</a:t>
            </a:r>
          </a:p>
          <a:p>
            <a:pPr algn="just"/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Обследующий располагает линейку или сантиметровую ленту в конце пальцев, когда рука поднята до горизонтальной линии. Пальцы не должны касаться линейки в момент </a:t>
            </a:r>
            <a:r>
              <a:rPr lang="ru-RU" altLang="ru-RU" sz="2000" dirty="0" err="1">
                <a:latin typeface="Calibri" panose="020F0502020204030204" charset="0"/>
                <a:cs typeface="Times New Roman" panose="02020603050405020304" pitchFamily="18" charset="0"/>
              </a:rPr>
              <a:t>дотягивания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 вперед. Результатом будет максимальное продвижение пальцев исследуемого вперед. Если возможно, попросите исследуемого использовать обе руки при </a:t>
            </a:r>
            <a:r>
              <a:rPr lang="ru-RU" altLang="ru-RU" sz="2000" dirty="0" err="1">
                <a:latin typeface="Calibri" panose="020F0502020204030204" charset="0"/>
                <a:cs typeface="Times New Roman" panose="02020603050405020304" pitchFamily="18" charset="0"/>
              </a:rPr>
              <a:t>дотягивании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 для того, чтобы избежать ротации туловища.</a:t>
            </a:r>
          </a:p>
          <a:p>
            <a:endParaRPr lang="ru-RU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Регистрируется длина, на которую тянется пациент.</a:t>
            </a:r>
          </a:p>
          <a:p>
            <a:pPr algn="just"/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Отлично	</a:t>
            </a:r>
            <a:r>
              <a:rPr lang="en-US" altLang="ru-RU" sz="2000" dirty="0">
                <a:latin typeface="Calibri" panose="020F0502020204030204" charset="0"/>
                <a:cs typeface="Times New Roman" panose="02020603050405020304" pitchFamily="18" charset="0"/>
              </a:rPr>
              <a:t>: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 может уверенно потянуться вперед более чем на 25 см</a:t>
            </a:r>
          </a:p>
          <a:p>
            <a:pPr algn="just"/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Хорошо</a:t>
            </a:r>
            <a:r>
              <a:rPr lang="en-US" altLang="ru-RU" sz="2000" dirty="0">
                <a:latin typeface="Calibri" panose="020F0502020204030204" charset="0"/>
                <a:cs typeface="Times New Roman" panose="02020603050405020304" pitchFamily="18" charset="0"/>
              </a:rPr>
              <a:t>:</a:t>
            </a: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 может потянуться вперед более чем на 12 см безопасно</a:t>
            </a:r>
          </a:p>
          <a:p>
            <a:endParaRPr lang="en-US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Проблемы с равновесием при следующих результатах:</a:t>
            </a:r>
          </a:p>
          <a:p>
            <a:pPr algn="just">
              <a:buFontTx/>
              <a:buChar char="•"/>
            </a:pP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может потянуться вперед более чем на 5 см безопасно </a:t>
            </a:r>
            <a:endParaRPr lang="en-US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может потянуться вперед, но нуждается в наблюдении </a:t>
            </a:r>
            <a:endParaRPr lang="en-US" altLang="ru-RU" sz="2000" dirty="0">
              <a:latin typeface="Calibri" panose="020F0502020204030204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ru-RU" altLang="ru-RU" sz="2000" dirty="0">
                <a:latin typeface="Calibri" panose="020F0502020204030204" charset="0"/>
                <a:cs typeface="Times New Roman" panose="02020603050405020304" pitchFamily="18" charset="0"/>
              </a:rPr>
              <a:t>теряет равновесие в момент попытки/требует внешней поддержки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Прямоугольник 3"/>
          <p:cNvSpPr>
            <a:spLocks noChangeArrowheads="1"/>
          </p:cNvSpPr>
          <p:nvPr/>
        </p:nvSpPr>
        <p:spPr bwMode="auto">
          <a:xfrm>
            <a:off x="2057400" y="533400"/>
            <a:ext cx="8077200" cy="601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ts val="1625"/>
              </a:spcAft>
            </a:pPr>
            <a:r>
              <a:rPr lang="ru-RU" altLang="ru-RU" sz="2400" b="1" dirty="0">
                <a:latin typeface="Calibri" panose="020F0502020204030204" charset="0"/>
                <a:cs typeface="Times New Roman" panose="02020603050405020304" pitchFamily="18" charset="0"/>
              </a:rPr>
              <a:t>Тест «Поворот на 360 градусов»</a:t>
            </a:r>
          </a:p>
          <a:p>
            <a:pPr algn="just">
              <a:spcBef>
                <a:spcPts val="2100"/>
              </a:spcBef>
            </a:pPr>
            <a:r>
              <a:rPr lang="ru-RU" altLang="ru-RU" sz="2400" dirty="0">
                <a:latin typeface="Calibri" panose="020F0502020204030204" charset="0"/>
                <a:cs typeface="Times New Roman" panose="02020603050405020304" pitchFamily="18" charset="0"/>
              </a:rPr>
              <a:t>Выполняется в положении стоя.</a:t>
            </a:r>
          </a:p>
          <a:p>
            <a:pPr>
              <a:spcBef>
                <a:spcPts val="2100"/>
              </a:spcBef>
            </a:pPr>
            <a:r>
              <a:rPr lang="ru-RU" altLang="ru-RU" sz="2400" dirty="0">
                <a:latin typeface="Calibri" panose="020F0502020204030204" charset="0"/>
                <a:cs typeface="Times New Roman" panose="02020603050405020304" pitchFamily="18" charset="0"/>
              </a:rPr>
              <a:t>Пациенту необходимо развернуться на 360 градусов, переступая на месте </a:t>
            </a:r>
          </a:p>
          <a:p>
            <a:pPr>
              <a:spcBef>
                <a:spcPts val="2100"/>
              </a:spcBef>
            </a:pPr>
            <a:r>
              <a:rPr lang="ru-RU" altLang="ru-RU" sz="2400" dirty="0">
                <a:latin typeface="Calibri" panose="020F0502020204030204" charset="0"/>
                <a:cs typeface="Times New Roman" panose="02020603050405020304" pitchFamily="18" charset="0"/>
              </a:rPr>
              <a:t>Инструкция:</a:t>
            </a:r>
          </a:p>
          <a:p>
            <a:pPr algn="just">
              <a:spcAft>
                <a:spcPts val="840"/>
              </a:spcAft>
            </a:pPr>
            <a:r>
              <a:rPr lang="ru-RU" altLang="ru-RU" sz="2400" i="1" dirty="0">
                <a:latin typeface="Calibri" panose="020F0502020204030204" charset="0"/>
                <a:cs typeface="Times New Roman" panose="02020603050405020304" pitchFamily="18" charset="0"/>
              </a:rPr>
              <a:t>«Пожалуйста, сделайте полный поворот на З60 градусов. Передохните (пауза). Теперь развернитесь в обратную сторону.»</a:t>
            </a:r>
          </a:p>
          <a:p>
            <a:pPr algn="just">
              <a:spcBef>
                <a:spcPts val="900"/>
              </a:spcBef>
              <a:spcAft>
                <a:spcPts val="1075"/>
              </a:spcAft>
            </a:pPr>
            <a:r>
              <a:rPr lang="ru-RU" altLang="ru-RU" sz="2400" dirty="0">
                <a:latin typeface="Calibri" panose="020F0502020204030204" charset="0"/>
                <a:cs typeface="Times New Roman" panose="02020603050405020304" pitchFamily="18" charset="0"/>
              </a:rPr>
              <a:t>Обследующий подсчитывает количество шагов, которые необходимо сделать клиенту, чтобы развернуться.</a:t>
            </a:r>
          </a:p>
          <a:p>
            <a:pPr algn="just">
              <a:spcBef>
                <a:spcPts val="900"/>
              </a:spcBef>
            </a:pPr>
            <a:r>
              <a:rPr lang="ru-RU" altLang="ru-RU" sz="2400" dirty="0">
                <a:latin typeface="Calibri" panose="020F0502020204030204" charset="0"/>
                <a:cs typeface="Times New Roman" panose="02020603050405020304" pitchFamily="18" charset="0"/>
              </a:rPr>
              <a:t>О риске падений говорит увеличение количества шагов до 8-ми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Прямоугольник 1"/>
          <p:cNvSpPr>
            <a:spLocks noChangeArrowheads="1"/>
          </p:cNvSpPr>
          <p:nvPr/>
        </p:nvSpPr>
        <p:spPr bwMode="auto">
          <a:xfrm>
            <a:off x="1828800" y="228600"/>
            <a:ext cx="8534400" cy="683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latin typeface="Calibri" panose="020F0502020204030204" charset="0"/>
              </a:rPr>
              <a:t>Индекс Мобильности </a:t>
            </a:r>
            <a:r>
              <a:rPr lang="ru-RU" altLang="ru-RU" sz="2800" b="1" dirty="0" err="1">
                <a:latin typeface="Calibri" panose="020F0502020204030204" charset="0"/>
              </a:rPr>
              <a:t>Ривермид</a:t>
            </a:r>
            <a:r>
              <a:rPr lang="ru-RU" altLang="ru-RU" sz="2800" b="1" dirty="0">
                <a:latin typeface="Calibri" panose="020F0502020204030204" charset="0"/>
              </a:rPr>
              <a:t> </a:t>
            </a:r>
            <a:endParaRPr lang="en-US" altLang="ru-RU" sz="2800" b="1" dirty="0">
              <a:latin typeface="Calibri" panose="020F0502020204030204" charset="0"/>
            </a:endParaRPr>
          </a:p>
          <a:p>
            <a:pPr algn="ctr"/>
            <a:r>
              <a:rPr lang="en-US" altLang="ru-RU" sz="2800" b="1" dirty="0" err="1">
                <a:latin typeface="Calibri" panose="020F0502020204030204" charset="0"/>
              </a:rPr>
              <a:t>Rivermead</a:t>
            </a:r>
            <a:r>
              <a:rPr lang="en-US" altLang="ru-RU" sz="2800" b="1" dirty="0">
                <a:latin typeface="Calibri" panose="020F0502020204030204" charset="0"/>
              </a:rPr>
              <a:t> Mobility index</a:t>
            </a:r>
          </a:p>
          <a:p>
            <a:pPr algn="ctr"/>
            <a:r>
              <a:rPr lang="en-US" altLang="ru-RU" sz="2800" i="1" dirty="0">
                <a:latin typeface="Calibri" panose="020F0502020204030204" charset="0"/>
              </a:rPr>
              <a:t>(</a:t>
            </a:r>
            <a:r>
              <a:rPr lang="ru-RU" altLang="ru-RU" sz="2800" i="1" dirty="0">
                <a:latin typeface="Calibri" panose="020F0502020204030204" charset="0"/>
              </a:rPr>
              <a:t>по </a:t>
            </a:r>
            <a:r>
              <a:rPr lang="en-US" altLang="ru-RU" sz="2800" i="1" dirty="0">
                <a:latin typeface="Calibri" panose="020F0502020204030204" charset="0"/>
              </a:rPr>
              <a:t> F.M. Collen, 1991; </a:t>
            </a:r>
            <a:r>
              <a:rPr lang="en-US" altLang="ru-RU" sz="2800" i="1" dirty="0" err="1">
                <a:latin typeface="Calibri" panose="020F0502020204030204" charset="0"/>
              </a:rPr>
              <a:t>D.Wade</a:t>
            </a:r>
            <a:r>
              <a:rPr lang="en-US" altLang="ru-RU" sz="2800" i="1" dirty="0">
                <a:latin typeface="Calibri" panose="020F0502020204030204" charset="0"/>
              </a:rPr>
              <a:t>, 1992)  </a:t>
            </a:r>
            <a:endParaRPr lang="ru-RU" altLang="ru-RU" sz="2800" i="1" dirty="0">
              <a:latin typeface="Calibri" panose="020F0502020204030204" charset="0"/>
            </a:endParaRPr>
          </a:p>
          <a:p>
            <a:pPr algn="ctr"/>
            <a:endParaRPr lang="en-US" altLang="ru-RU" sz="2800" b="1" dirty="0">
              <a:latin typeface="Calibri" panose="020F0502020204030204" charset="0"/>
            </a:endParaRPr>
          </a:p>
          <a:p>
            <a:r>
              <a:rPr lang="ru-RU" altLang="ru-RU" sz="2800" dirty="0">
                <a:latin typeface="Calibri" panose="020F0502020204030204" charset="0"/>
              </a:rPr>
              <a:t>относится к простым, легко осуществимым тестам, измеряющим не только ходьбу, но и подвижность больного в более широком смысле этого слова. </a:t>
            </a:r>
            <a:endParaRPr lang="en-US" altLang="ru-RU" sz="2800" dirty="0">
              <a:latin typeface="Calibri" panose="020F0502020204030204" charset="0"/>
            </a:endParaRPr>
          </a:p>
          <a:p>
            <a:r>
              <a:rPr lang="ru-RU" altLang="ru-RU" sz="2800" dirty="0">
                <a:latin typeface="Calibri" panose="020F0502020204030204" charset="0"/>
              </a:rPr>
              <a:t>Включает 15 пунктов, максимальный балл, соответствующий норме, равен 15. Надежность теста недостаточно исследована.</a:t>
            </a:r>
          </a:p>
          <a:p>
            <a:endParaRPr lang="ru-RU" altLang="ru-RU" sz="2800" dirty="0">
              <a:latin typeface="Calibri" panose="020F0502020204030204" charset="0"/>
            </a:endParaRPr>
          </a:p>
          <a:p>
            <a:r>
              <a:rPr lang="ru-RU" altLang="ru-RU" sz="2800" i="1" dirty="0">
                <a:latin typeface="Calibri" panose="020F0502020204030204" charset="0"/>
              </a:rPr>
              <a:t>Инструкция</a:t>
            </a:r>
            <a:endParaRPr lang="ru-RU" altLang="ru-RU" sz="2800" dirty="0">
              <a:latin typeface="Calibri" panose="020F0502020204030204" charset="0"/>
            </a:endParaRPr>
          </a:p>
          <a:p>
            <a:r>
              <a:rPr lang="ru-RU" altLang="ru-RU" sz="2800" dirty="0">
                <a:latin typeface="Calibri" panose="020F0502020204030204" charset="0"/>
              </a:rPr>
              <a:t>Больному задают следующие 15 вопросов и проводят наблюдение (пункт 5). За каждый ответ «да» ставится 1 балл.</a:t>
            </a:r>
          </a:p>
          <a:p>
            <a:endParaRPr lang="ru-RU" alt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676400" y="533401"/>
          <a:ext cx="8763000" cy="5795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2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3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балл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Вопрос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5124">
                <a:tc>
                  <a:txBody>
                    <a:bodyPr/>
                    <a:lstStyle/>
                    <a:p>
                      <a:r>
                        <a:rPr lang="ru-RU" sz="1400" dirty="0"/>
                        <a:t>1__</a:t>
                      </a:r>
                    </a:p>
                    <a:p>
                      <a:endParaRPr lang="ru-RU" sz="1400" dirty="0"/>
                    </a:p>
                    <a:p>
                      <a:r>
                        <a:rPr lang="ru-RU" sz="1400" dirty="0"/>
                        <a:t>2__</a:t>
                      </a:r>
                    </a:p>
                    <a:p>
                      <a:endParaRPr lang="ru-RU" sz="1400" dirty="0"/>
                    </a:p>
                    <a:p>
                      <a:r>
                        <a:rPr lang="ru-RU" sz="1400" dirty="0"/>
                        <a:t>3__</a:t>
                      </a:r>
                    </a:p>
                    <a:p>
                      <a:endParaRPr lang="ru-RU" sz="1400" dirty="0"/>
                    </a:p>
                    <a:p>
                      <a:r>
                        <a:rPr lang="ru-RU" sz="1400" dirty="0"/>
                        <a:t>4__</a:t>
                      </a:r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r>
                        <a:rPr lang="ru-RU" sz="1400" dirty="0"/>
                        <a:t>5__</a:t>
                      </a:r>
                    </a:p>
                    <a:p>
                      <a:endParaRPr lang="ru-RU" sz="1400" dirty="0"/>
                    </a:p>
                    <a:p>
                      <a:r>
                        <a:rPr lang="ru-RU" sz="1400" dirty="0"/>
                        <a:t>6__</a:t>
                      </a:r>
                    </a:p>
                    <a:p>
                      <a:endParaRPr lang="ru-RU" sz="1400" dirty="0"/>
                    </a:p>
                    <a:p>
                      <a:r>
                        <a:rPr lang="ru-RU" sz="1400" dirty="0"/>
                        <a:t>7__</a:t>
                      </a:r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r>
                        <a:rPr lang="ru-RU" sz="1400" dirty="0"/>
                        <a:t>8__</a:t>
                      </a:r>
                    </a:p>
                    <a:p>
                      <a:endParaRPr lang="ru-RU" sz="1400" dirty="0"/>
                    </a:p>
                    <a:p>
                      <a:r>
                        <a:rPr lang="ru-RU" sz="1400" dirty="0"/>
                        <a:t>9__</a:t>
                      </a:r>
                    </a:p>
                    <a:p>
                      <a:endParaRPr lang="ru-RU" sz="1400" dirty="0"/>
                    </a:p>
                    <a:p>
                      <a:r>
                        <a:rPr lang="ru-RU" sz="1400" dirty="0"/>
                        <a:t>10_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Повороты в кровати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Можете ли вы повернуться со спины на бок без посторонней помощи?</a:t>
                      </a:r>
                    </a:p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Переход из положения лежа в положение сидя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Можете ли вы из положения лежа в постели самостоятельно сесть на край постели? </a:t>
                      </a:r>
                    </a:p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Удержание равновесия в положении сидя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Можете ли вы сидеть на краю постели без поддержки в течение 10 секунд?</a:t>
                      </a:r>
                    </a:p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Переход из положения сидя в положение стоя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Можете ли вы встать (с любого стула) менее чем за 15 секунд и удерживаться в положении стоя около стула 15 секунд (с помощью рук или, если требуется, с помощью вспомогательных средств)? </a:t>
                      </a:r>
                    </a:p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Стояние без поддержки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Наблюдают, как больной стоит без поддержки в течение 10 секунд. </a:t>
                      </a:r>
                    </a:p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Перемещение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Можете ли вы переместиться с постели на стул и обратно без какой-либо помощи?</a:t>
                      </a:r>
                    </a:p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Ходьба по комнате, в том числе с помощью вспомогательных средств, если это необходимо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Можете ли вы пройти 10 метров, используя при необходи­мости вспомогательные средства, но без помощи посто­роннего лица? </a:t>
                      </a:r>
                    </a:p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Подъем по лестнице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Можете ли вы подняться по лестнице на один пролет без посторонней помощи?</a:t>
                      </a:r>
                    </a:p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Ходьба за пределами квартиры (по ровной поверхности)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Можете ли вы ходить за пределами квартиры, по тротуару без посторонней помощи?</a:t>
                      </a:r>
                    </a:p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Ходьба  по  комнате без  применения   вспомогательных средств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Можете ли вы пройти 10 метров в пределах квартиры без кос</a:t>
                      </a:r>
                      <a:r>
                        <a:rPr lang="ru-RU" sz="1400" u="non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тыля, </a:t>
                      </a:r>
                      <a:r>
                        <a:rPr lang="ru-RU" sz="1400" u="none" kern="1200" dirty="0" err="1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ортеза</a:t>
                      </a:r>
                      <a:r>
                        <a:rPr lang="ru-RU" sz="1400" u="non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 и без помощи другого лица?</a:t>
                      </a:r>
                      <a:endParaRPr lang="ru-RU" sz="1400" u="none" dirty="0">
                        <a:solidFill>
                          <a:schemeClr val="tx1"/>
                        </a:solidFill>
                        <a:latin typeface="Calibri" panose="020F050202020403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676400" y="533401"/>
          <a:ext cx="8763000" cy="4607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765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балл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Вопрос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6160">
                <a:tc>
                  <a:txBody>
                    <a:bodyPr/>
                    <a:lstStyle/>
                    <a:p>
                      <a:r>
                        <a:rPr lang="ru-RU" sz="1600" dirty="0"/>
                        <a:t>11__</a:t>
                      </a:r>
                    </a:p>
                    <a:p>
                      <a:endParaRPr lang="ru-RU" sz="1600" dirty="0"/>
                    </a:p>
                    <a:p>
                      <a:endParaRPr lang="ru-RU" sz="1600" dirty="0"/>
                    </a:p>
                    <a:p>
                      <a:r>
                        <a:rPr lang="ru-RU" sz="1600" dirty="0"/>
                        <a:t>12__</a:t>
                      </a:r>
                    </a:p>
                    <a:p>
                      <a:endParaRPr lang="ru-RU" sz="1600" dirty="0"/>
                    </a:p>
                    <a:p>
                      <a:endParaRPr lang="ru-RU" sz="1600" dirty="0"/>
                    </a:p>
                    <a:p>
                      <a:endParaRPr lang="ru-RU" sz="1600" dirty="0"/>
                    </a:p>
                    <a:p>
                      <a:r>
                        <a:rPr lang="ru-RU" sz="1600" dirty="0"/>
                        <a:t>13__</a:t>
                      </a:r>
                    </a:p>
                    <a:p>
                      <a:endParaRPr lang="ru-RU" sz="1600" dirty="0"/>
                    </a:p>
                    <a:p>
                      <a:endParaRPr lang="ru-RU" sz="1600" dirty="0"/>
                    </a:p>
                    <a:p>
                      <a:r>
                        <a:rPr lang="ru-RU" sz="1600" dirty="0"/>
                        <a:t>14__</a:t>
                      </a:r>
                    </a:p>
                    <a:p>
                      <a:endParaRPr lang="ru-RU" sz="1600" dirty="0"/>
                    </a:p>
                    <a:p>
                      <a:endParaRPr lang="ru-RU" sz="1600" dirty="0"/>
                    </a:p>
                    <a:p>
                      <a:endParaRPr lang="ru-RU" sz="1600" dirty="0"/>
                    </a:p>
                    <a:p>
                      <a:r>
                        <a:rPr lang="ru-RU" sz="1600" dirty="0"/>
                        <a:t>15__</a:t>
                      </a:r>
                    </a:p>
                    <a:p>
                      <a:endParaRPr lang="ru-RU" sz="1600" dirty="0"/>
                    </a:p>
                    <a:p>
                      <a:endParaRPr lang="ru-RU" sz="16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ru-RU" sz="1800" i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Поднятие предметов с пола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Если вы уронили что-то на пол, можете ли вы пройти 5 метров, поднять предмет, который вы уронили, и вернуться обратно? </a:t>
                      </a:r>
                    </a:p>
                    <a:p>
                      <a:r>
                        <a:rPr lang="ru-RU" sz="1800" i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Ходьба за пределами квартиры (по неровной поверхности) 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Можете ли вы без посторонней помощи ходить за пределами квартиры по неровной поверхности (трава, гравий, снег и т.д.)? </a:t>
                      </a:r>
                    </a:p>
                    <a:p>
                      <a:r>
                        <a:rPr lang="ru-RU" sz="1800" i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Прием ванны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Можете ли вы войти в ванну (душевую кабину) и выйти из нее без присмотра, вымыться самостоятельно? </a:t>
                      </a:r>
                    </a:p>
                    <a:p>
                      <a:r>
                        <a:rPr lang="ru-RU" sz="1800" i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Подъем и спуск на 4 ступени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Можете ли вы подняться на 4 ступени и спуститься обратно, не опираясь на перила, но при необходимости используя вспомогательные средства? </a:t>
                      </a:r>
                      <a:r>
                        <a:rPr lang="ru-RU" sz="1800" i="1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Бег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Можете ли вы пробежать 10 метров не прихрамывая, за 4 </a:t>
                      </a:r>
                      <a:r>
                        <a:rPr lang="ru-RU" sz="1800" u="none" kern="1200" dirty="0">
                          <a:solidFill>
                            <a:schemeClr val="tx1"/>
                          </a:solidFill>
                          <a:latin typeface="Calibri" panose="020F0502020204030204" charset="0"/>
                          <a:ea typeface="+mn-ea"/>
                          <a:cs typeface="+mn-cs"/>
                        </a:rPr>
                        <a:t>секунды (допускается быстрая ходьба)?</a:t>
                      </a:r>
                      <a:endParaRPr lang="ru-RU" sz="1400" u="none" dirty="0">
                        <a:solidFill>
                          <a:schemeClr val="tx1"/>
                        </a:solidFill>
                        <a:latin typeface="Calibri" panose="020F0502020204030204" charset="0"/>
                      </a:endParaRP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Прямоугольник 1"/>
          <p:cNvSpPr>
            <a:spLocks noChangeArrowheads="1"/>
          </p:cNvSpPr>
          <p:nvPr/>
        </p:nvSpPr>
        <p:spPr bwMode="auto">
          <a:xfrm>
            <a:off x="1828800" y="228600"/>
            <a:ext cx="8610600" cy="732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latin typeface="Calibri" panose="020F0502020204030204" charset="0"/>
              </a:rPr>
              <a:t>Тест Оценка Клуба Моторики: функциональная двигательная активность </a:t>
            </a:r>
            <a:endParaRPr lang="en-US" altLang="ru-RU" sz="2400" b="1" dirty="0">
              <a:latin typeface="Calibri" panose="020F0502020204030204" charset="0"/>
            </a:endParaRPr>
          </a:p>
          <a:p>
            <a:pPr algn="ctr"/>
            <a:r>
              <a:rPr lang="en-US" altLang="ru-RU" sz="2400" b="1" dirty="0">
                <a:latin typeface="Calibri" panose="020F0502020204030204" charset="0"/>
              </a:rPr>
              <a:t>Motor Club Assessment: Functional  Movement  Activities</a:t>
            </a:r>
          </a:p>
          <a:p>
            <a:pPr algn="ctr"/>
            <a:r>
              <a:rPr lang="en-US" altLang="ru-RU" i="1" dirty="0">
                <a:latin typeface="Calibri" panose="020F0502020204030204" charset="0"/>
              </a:rPr>
              <a:t>(</a:t>
            </a:r>
            <a:r>
              <a:rPr lang="en-US" altLang="ru-RU" i="1" dirty="0" err="1">
                <a:latin typeface="Calibri" panose="020F0502020204030204" charset="0"/>
              </a:rPr>
              <a:t>A.Ashburg</a:t>
            </a:r>
            <a:r>
              <a:rPr lang="en-US" altLang="ru-RU" i="1" dirty="0">
                <a:latin typeface="Calibri" panose="020F0502020204030204" charset="0"/>
              </a:rPr>
              <a:t>, 1982; </a:t>
            </a:r>
            <a:r>
              <a:rPr lang="en-US" altLang="ru-RU" i="1" dirty="0" err="1">
                <a:latin typeface="Calibri" panose="020F0502020204030204" charset="0"/>
              </a:rPr>
              <a:t>A.J.Turton</a:t>
            </a:r>
            <a:r>
              <a:rPr lang="en-US" altLang="ru-RU" i="1" dirty="0">
                <a:latin typeface="Calibri" panose="020F0502020204030204" charset="0"/>
              </a:rPr>
              <a:t>, </a:t>
            </a:r>
            <a:r>
              <a:rPr lang="en-US" altLang="ru-RU" i="1" dirty="0" err="1">
                <a:latin typeface="Calibri" panose="020F0502020204030204" charset="0"/>
              </a:rPr>
              <a:t>C.M.Fraser</a:t>
            </a:r>
            <a:r>
              <a:rPr lang="en-US" altLang="ru-RU" i="1" dirty="0">
                <a:latin typeface="Calibri" panose="020F0502020204030204" charset="0"/>
              </a:rPr>
              <a:t>, 1986; </a:t>
            </a:r>
            <a:r>
              <a:rPr lang="en-US" altLang="ru-RU" i="1" dirty="0" err="1">
                <a:latin typeface="Calibri" panose="020F0502020204030204" charset="0"/>
              </a:rPr>
              <a:t>D.Wade</a:t>
            </a:r>
            <a:r>
              <a:rPr lang="en-US" altLang="ru-RU" i="1" dirty="0">
                <a:latin typeface="Calibri" panose="020F0502020204030204" charset="0"/>
              </a:rPr>
              <a:t>, 1992)</a:t>
            </a:r>
            <a:endParaRPr lang="ru-RU" altLang="ru-RU" i="1" dirty="0">
              <a:latin typeface="Calibri" panose="020F0502020204030204" charset="0"/>
            </a:endParaRPr>
          </a:p>
          <a:p>
            <a:endParaRPr lang="ru-RU" altLang="ru-RU" dirty="0">
              <a:latin typeface="Calibri" panose="020F0502020204030204" charset="0"/>
            </a:endParaRPr>
          </a:p>
          <a:p>
            <a:pPr>
              <a:buFontTx/>
              <a:buChar char="•"/>
            </a:pPr>
            <a:r>
              <a:rPr lang="ru-RU" altLang="ru-RU" sz="2000" dirty="0">
                <a:latin typeface="Calibri" panose="020F0502020204030204" charset="0"/>
              </a:rPr>
              <a:t> </a:t>
            </a:r>
            <a:r>
              <a:rPr lang="ru-RU" altLang="ru-RU" dirty="0">
                <a:latin typeface="Calibri" panose="020F0502020204030204" charset="0"/>
              </a:rPr>
              <a:t>позволяет характеризовать мобильность больного в достаточно широком смысле этого слова: оценить возможности перемещаться в постели, вставать, удерживать равновесие, ходить. </a:t>
            </a:r>
          </a:p>
          <a:p>
            <a:pPr>
              <a:buFontTx/>
              <a:buChar char="•"/>
            </a:pPr>
            <a:r>
              <a:rPr lang="ru-RU" altLang="ru-RU" dirty="0">
                <a:latin typeface="Calibri" panose="020F0502020204030204" charset="0"/>
              </a:rPr>
              <a:t> Каждое задание оценивается по 4х-балльной системе, </a:t>
            </a:r>
          </a:p>
          <a:p>
            <a:pPr>
              <a:buFontTx/>
              <a:buChar char="•"/>
            </a:pPr>
            <a:r>
              <a:rPr lang="ru-RU" altLang="ru-RU" dirty="0">
                <a:latin typeface="Calibri" panose="020F0502020204030204" charset="0"/>
              </a:rPr>
              <a:t> максимальный балл, соответствующий норме, равен 54. </a:t>
            </a:r>
          </a:p>
          <a:p>
            <a:pPr>
              <a:buFontTx/>
              <a:buChar char="•"/>
            </a:pPr>
            <a:r>
              <a:rPr lang="ru-RU" altLang="ru-RU" dirty="0">
                <a:latin typeface="Calibri" panose="020F0502020204030204" charset="0"/>
              </a:rPr>
              <a:t> Тест прост, лицевая </a:t>
            </a:r>
            <a:r>
              <a:rPr lang="ru-RU" altLang="ru-RU" dirty="0" err="1">
                <a:latin typeface="Calibri" panose="020F0502020204030204" charset="0"/>
              </a:rPr>
              <a:t>валидность</a:t>
            </a:r>
            <a:r>
              <a:rPr lang="ru-RU" altLang="ru-RU" dirty="0">
                <a:latin typeface="Calibri" panose="020F0502020204030204" charset="0"/>
              </a:rPr>
              <a:t> его очевидна, однако формального исследования надежности и </a:t>
            </a:r>
            <a:r>
              <a:rPr lang="ru-RU" altLang="ru-RU" dirty="0" err="1">
                <a:latin typeface="Calibri" panose="020F0502020204030204" charset="0"/>
              </a:rPr>
              <a:t>валидности</a:t>
            </a:r>
            <a:r>
              <a:rPr lang="ru-RU" altLang="ru-RU" dirty="0">
                <a:latin typeface="Calibri" panose="020F0502020204030204" charset="0"/>
              </a:rPr>
              <a:t> не проводилось. </a:t>
            </a:r>
          </a:p>
          <a:p>
            <a:pPr>
              <a:buFontTx/>
              <a:buChar char="•"/>
            </a:pPr>
            <a:r>
              <a:rPr lang="ru-RU" altLang="ru-RU" dirty="0">
                <a:latin typeface="Calibri" panose="020F0502020204030204" charset="0"/>
              </a:rPr>
              <a:t> Нередко применяется в комплексе с тестом Оценка Клуба Моторики, измеряющим элементарные двигательные функции верхней и нижней конечностей .</a:t>
            </a:r>
          </a:p>
          <a:p>
            <a:pPr>
              <a:buFontTx/>
              <a:buChar char="•"/>
            </a:pPr>
            <a:endParaRPr lang="ru-RU" altLang="ru-RU" dirty="0">
              <a:latin typeface="Calibri" panose="020F0502020204030204" charset="0"/>
            </a:endParaRPr>
          </a:p>
          <a:p>
            <a:r>
              <a:rPr lang="ru-RU" altLang="ru-RU" i="1" dirty="0">
                <a:latin typeface="Calibri" panose="020F0502020204030204" charset="0"/>
              </a:rPr>
              <a:t>Баллы</a:t>
            </a:r>
            <a:endParaRPr lang="ru-RU" altLang="ru-RU" dirty="0">
              <a:latin typeface="Calibri" panose="020F0502020204030204" charset="0"/>
            </a:endParaRPr>
          </a:p>
          <a:p>
            <a:r>
              <a:rPr lang="ru-RU" altLang="ru-RU" dirty="0">
                <a:latin typeface="Calibri" panose="020F0502020204030204" charset="0"/>
              </a:rPr>
              <a:t>0= Невозможно (нет участия самого больного, требуется помощь двух и более лиц)</a:t>
            </a:r>
          </a:p>
          <a:p>
            <a:r>
              <a:rPr lang="ru-RU" altLang="ru-RU" dirty="0">
                <a:latin typeface="Calibri" panose="020F0502020204030204" charset="0"/>
              </a:rPr>
              <a:t>1= Помощь (больной участвует в выполнении задания, требуется помощь только одного лица)</a:t>
            </a:r>
          </a:p>
          <a:p>
            <a:r>
              <a:rPr lang="ru-RU" altLang="ru-RU" dirty="0">
                <a:latin typeface="Calibri" panose="020F0502020204030204" charset="0"/>
              </a:rPr>
              <a:t>2= Независим при использовании вспомогательных средств</a:t>
            </a:r>
          </a:p>
          <a:p>
            <a:r>
              <a:rPr lang="ru-RU" altLang="ru-RU" dirty="0">
                <a:latin typeface="Calibri" panose="020F0502020204030204" charset="0"/>
              </a:rPr>
              <a:t>3= Независим</a:t>
            </a:r>
          </a:p>
          <a:p>
            <a:r>
              <a:rPr lang="ru-RU" altLang="ru-RU" dirty="0">
                <a:latin typeface="Calibri" panose="020F0502020204030204" charset="0"/>
              </a:rPr>
              <a:t>Х= Тестирование не проводилось (указать, по какой причине)</a:t>
            </a:r>
          </a:p>
          <a:p>
            <a:pPr>
              <a:buFontTx/>
              <a:buChar char="•"/>
            </a:pPr>
            <a:endParaRPr lang="ru-RU" altLang="ru-RU" dirty="0"/>
          </a:p>
          <a:p>
            <a:pPr>
              <a:buFontTx/>
              <a:buChar char="•"/>
            </a:pPr>
            <a:endParaRPr lang="ru-RU" altLang="ru-RU" dirty="0"/>
          </a:p>
          <a:p>
            <a:pPr>
              <a:buFontTx/>
              <a:buChar char="•"/>
            </a:pPr>
            <a:endParaRPr lang="ru-RU" alt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381000"/>
            <a:ext cx="8229600" cy="838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latin typeface="+mn-lt"/>
                <a:cs typeface="Arial" panose="020B0604020202020204" pitchFamily="34" charset="0"/>
              </a:rPr>
              <a:t>Особенности реабилитационного обследования. Шкалы и </a:t>
            </a:r>
            <a:r>
              <a:rPr lang="ru-RU" sz="3200" b="1" dirty="0" err="1">
                <a:latin typeface="+mn-lt"/>
                <a:cs typeface="Arial" panose="020B0604020202020204" pitchFamily="34" charset="0"/>
              </a:rPr>
              <a:t>опросники</a:t>
            </a:r>
            <a:r>
              <a:rPr lang="ru-RU" sz="3200" b="1" dirty="0">
                <a:latin typeface="+mn-lt"/>
                <a:cs typeface="Arial" panose="020B0604020202020204" pitchFamily="34" charset="0"/>
              </a:rPr>
              <a:t>.</a:t>
            </a:r>
            <a:br>
              <a:rPr lang="ru-RU" sz="3200" b="1" dirty="0">
                <a:latin typeface="+mn-lt"/>
              </a:rPr>
            </a:br>
            <a:endParaRPr lang="ru-RU" sz="32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52600" y="1219200"/>
            <a:ext cx="8534400" cy="5638800"/>
          </a:xfrm>
        </p:spPr>
        <p:txBody>
          <a:bodyPr>
            <a:normAutofit lnSpcReduction="10000"/>
          </a:bodyPr>
          <a:lstStyle/>
          <a:p>
            <a:pPr marL="365760" indent="-255905">
              <a:buFont typeface="Wingdings 3"/>
              <a:buChar char=""/>
              <a:defRPr/>
            </a:pPr>
            <a:r>
              <a:rPr lang="ru-RU" b="1" dirty="0"/>
              <a:t>Отличия реабилитационного обследования от обычного неврологического. </a:t>
            </a:r>
          </a:p>
          <a:p>
            <a:pPr marL="365760" indent="-255905">
              <a:buFont typeface="Wingdings 3"/>
              <a:buChar char=""/>
              <a:defRPr/>
            </a:pPr>
            <a:endParaRPr lang="ru-RU" b="1" dirty="0"/>
          </a:p>
          <a:p>
            <a:pPr marL="621665" lvl="1" algn="just">
              <a:spcBef>
                <a:spcPts val="325"/>
              </a:spcBef>
              <a:buFont typeface="Verdana" panose="020B0604030504040204"/>
              <a:buChar char="◦"/>
              <a:defRPr/>
            </a:pPr>
            <a:r>
              <a:rPr lang="ru-RU" sz="2200" dirty="0"/>
              <a:t>анализируется  не только состояние физиологических функций и анатомических структур организма, но и влияние физических дефектов на жизнедеятельность больного, на уровень его функциональных возможностей; </a:t>
            </a:r>
          </a:p>
          <a:p>
            <a:pPr marL="621665" lvl="1" algn="just">
              <a:spcBef>
                <a:spcPts val="325"/>
              </a:spcBef>
              <a:buFont typeface="Verdana" panose="020B0604030504040204"/>
              <a:buChar char="◦"/>
              <a:defRPr/>
            </a:pPr>
            <a:r>
              <a:rPr lang="ru-RU" sz="2200" dirty="0"/>
              <a:t>оцениваются также личностные факторы (индивидуальные психологические особенности) пациента и влияние этих особенностей на адаптационные процессы;</a:t>
            </a:r>
          </a:p>
          <a:p>
            <a:pPr marL="621665" lvl="1" algn="just">
              <a:spcBef>
                <a:spcPts val="325"/>
              </a:spcBef>
              <a:buFont typeface="Verdana" panose="020B0604030504040204"/>
              <a:buChar char="◦"/>
              <a:defRPr/>
            </a:pPr>
            <a:r>
              <a:rPr lang="ru-RU" sz="2200" dirty="0"/>
              <a:t>принимаются во внимание факторы окружающей среды (физическая и социальная обстановка, в которой человек живет и проводит свое время, возможное влияние этой обстановки на процессы приспособления к последствиям заболеваний). </a:t>
            </a:r>
          </a:p>
          <a:p>
            <a:pPr marL="621665" lvl="1" algn="just">
              <a:spcBef>
                <a:spcPts val="325"/>
              </a:spcBef>
              <a:buFont typeface="Verdana" panose="020B0604030504040204"/>
              <a:buChar char="◦"/>
              <a:defRPr/>
            </a:pPr>
            <a:endParaRPr lang="ru-RU" dirty="0"/>
          </a:p>
          <a:p>
            <a:pPr marL="109855" indent="0" algn="just">
              <a:buNone/>
              <a:defRPr/>
            </a:pPr>
            <a:r>
              <a:rPr lang="ru-RU" b="1" dirty="0"/>
              <a:t> Помимо прямых измерений широко используются специальные функциональные тесты и опросники.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Прямоугольник 1"/>
          <p:cNvSpPr>
            <a:spLocks noChangeArrowheads="1"/>
          </p:cNvSpPr>
          <p:nvPr/>
        </p:nvSpPr>
        <p:spPr bwMode="auto">
          <a:xfrm>
            <a:off x="0" y="228600"/>
            <a:ext cx="12192000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Calibri" panose="020F0502020204030204" charset="0"/>
              </a:rPr>
              <a:t>ОЦЕНКА ДВИГАТЕЛЬНОЙ АКТИВНОСТИ У ПОЖИЛЫХ </a:t>
            </a:r>
            <a:endParaRPr lang="ru-RU" altLang="ru-RU" sz="2000" dirty="0">
              <a:latin typeface="Calibri" panose="020F0502020204030204" charset="0"/>
            </a:endParaRPr>
          </a:p>
          <a:p>
            <a:pPr algn="ctr"/>
            <a:r>
              <a:rPr lang="ru-RU" altLang="ru-RU" sz="2000" i="1" dirty="0">
                <a:latin typeface="Calibri" panose="020F0502020204030204" charset="0"/>
              </a:rPr>
              <a:t>(по</a:t>
            </a:r>
            <a:r>
              <a:rPr lang="en-US" altLang="ru-RU" sz="2000" i="1" dirty="0">
                <a:latin typeface="Calibri" panose="020F0502020204030204" charset="0"/>
              </a:rPr>
              <a:t> </a:t>
            </a:r>
            <a:r>
              <a:rPr lang="ru-RU" altLang="ru-RU" sz="2000" i="1" dirty="0">
                <a:latin typeface="Calibri" panose="020F0502020204030204" charset="0"/>
              </a:rPr>
              <a:t>М.Т</a:t>
            </a:r>
            <a:r>
              <a:rPr lang="en-US" altLang="ru-RU" sz="2000" i="1" dirty="0" err="1">
                <a:latin typeface="Calibri" panose="020F0502020204030204" charset="0"/>
              </a:rPr>
              <a:t>inetti</a:t>
            </a:r>
            <a:r>
              <a:rPr lang="ru-RU" altLang="ru-RU" sz="2000" i="1" dirty="0">
                <a:latin typeface="Calibri" panose="020F0502020204030204" charset="0"/>
              </a:rPr>
              <a:t>, 1986) </a:t>
            </a:r>
            <a:endParaRPr lang="en-US" altLang="ru-RU" sz="2000" i="1" dirty="0">
              <a:latin typeface="Calibri" panose="020F0502020204030204" charset="0"/>
            </a:endParaRPr>
          </a:p>
          <a:p>
            <a:r>
              <a:rPr lang="ru-RU" altLang="ru-RU" sz="2000" dirty="0">
                <a:latin typeface="Calibri" panose="020F0502020204030204" charset="0"/>
              </a:rPr>
              <a:t>позволяет определить выраженность нарушений ходьбы и равновесия в баллах .</a:t>
            </a:r>
          </a:p>
          <a:p>
            <a:endParaRPr lang="ru-RU" altLang="ru-RU" sz="2000" i="1" dirty="0">
              <a:latin typeface="Calibri" panose="020F0502020204030204" charset="0"/>
            </a:endParaRPr>
          </a:p>
          <a:p>
            <a:r>
              <a:rPr lang="ru-RU" altLang="ru-RU" sz="2000" i="1" dirty="0">
                <a:latin typeface="Calibri" panose="020F0502020204030204" charset="0"/>
              </a:rPr>
              <a:t>Инструкция</a:t>
            </a:r>
            <a:endParaRPr lang="ru-RU" altLang="ru-RU" sz="2000" dirty="0">
              <a:latin typeface="Calibri" panose="020F0502020204030204" charset="0"/>
            </a:endParaRPr>
          </a:p>
          <a:p>
            <a:r>
              <a:rPr lang="ru-RU" altLang="ru-RU" sz="2000" dirty="0">
                <a:latin typeface="Calibri" panose="020F0502020204030204" charset="0"/>
              </a:rPr>
              <a:t>В баллах оцениваются основные показатели, характеризующие устойчивость и походку (максимальный для каждого задания балл соответствует норме, балл О - грубому нарушению), затем подсчитываются суммарные баллы по </a:t>
            </a:r>
            <a:r>
              <a:rPr lang="ru-RU" altLang="ru-RU" sz="2000" dirty="0" err="1">
                <a:latin typeface="Calibri" panose="020F0502020204030204" charset="0"/>
              </a:rPr>
              <a:t>субшкалам</a:t>
            </a:r>
            <a:r>
              <a:rPr lang="ru-RU" altLang="ru-RU" sz="2000" dirty="0">
                <a:latin typeface="Calibri" panose="020F0502020204030204" charset="0"/>
              </a:rPr>
              <a:t> устойчивости (могут составлять от 0 до 24) и походки (от 0 до 16), а также общий суммарный балл (может составлять от 0 до 40). Более высокие суммарные баллы свидетельствует о более высокой сохранности двигательной активности.</a:t>
            </a:r>
            <a:endParaRPr lang="en-US" altLang="ru-RU" sz="2000" dirty="0">
              <a:latin typeface="Calibri" panose="020F0502020204030204" charset="0"/>
            </a:endParaRPr>
          </a:p>
          <a:p>
            <a:endParaRPr lang="en-US" altLang="ru-RU" sz="2000" dirty="0">
              <a:latin typeface="Calibri" panose="020F0502020204030204" charset="0"/>
            </a:endParaRPr>
          </a:p>
          <a:p>
            <a:pPr algn="just"/>
            <a:r>
              <a:rPr lang="ru-RU" altLang="ru-RU" sz="2000" dirty="0">
                <a:latin typeface="Calibri" panose="020F0502020204030204" charset="0"/>
              </a:rPr>
              <a:t>У пожилых степень сохранности элементарных двигательных функций нередко не соответствует степени сохранности сложных двигательных актов (при относительной сохранности мышечной силы и объема движений больной может испытывать серьезные затруднения при ходьбе, выполнении простейших бытовых операций). Причина - частые </a:t>
            </a:r>
            <a:r>
              <a:rPr lang="ru-RU" altLang="ru-RU" sz="2000" dirty="0" err="1">
                <a:latin typeface="Calibri" panose="020F0502020204030204" charset="0"/>
              </a:rPr>
              <a:t>апраксические</a:t>
            </a:r>
            <a:r>
              <a:rPr lang="ru-RU" altLang="ru-RU" sz="2000" dirty="0">
                <a:latin typeface="Calibri" panose="020F0502020204030204" charset="0"/>
              </a:rPr>
              <a:t> и </a:t>
            </a:r>
            <a:r>
              <a:rPr lang="ru-RU" altLang="ru-RU" sz="2000" dirty="0" err="1">
                <a:latin typeface="Calibri" panose="020F0502020204030204" charset="0"/>
              </a:rPr>
              <a:t>координаторные</a:t>
            </a:r>
            <a:r>
              <a:rPr lang="ru-RU" altLang="ru-RU" sz="2000" dirty="0">
                <a:latin typeface="Calibri" panose="020F0502020204030204" charset="0"/>
              </a:rPr>
              <a:t> расстройства, а также отсутствие соответствующих мотиваций. Поэтому у пожилых особенно важно сопоставление данных исследования элементарных двигательных функций и результатов тестирования навыков двигательной активности, при этом особое внимание уде­ляется исследованию походки (сохранение равновесия при ходьбе по прямой и при поворотах, нуждаемость в посторонней поддержке либо трости, костылях), определению потребности во вспомогательных приспособлениях и средствах.</a:t>
            </a:r>
            <a:r>
              <a:rPr lang="ru-RU" altLang="ru-RU" sz="2000" dirty="0"/>
              <a:t> </a:t>
            </a:r>
            <a:endParaRPr lang="en-US" altLang="ru-RU" sz="2000" dirty="0"/>
          </a:p>
          <a:p>
            <a:endParaRPr lang="ru-RU" altLang="ru-RU" sz="1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5725" y="1481138"/>
            <a:ext cx="4400550" cy="4525962"/>
          </a:xfrm>
        </p:spPr>
      </p:pic>
      <p:sp>
        <p:nvSpPr>
          <p:cNvPr id="107523" name="Tijdelijke aanduiding voor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l-NL" altLang="ru-RU"/>
              <a:t>D. Beckers: IPNFA-meeting Rio Oct 2009</a:t>
            </a:r>
            <a:endParaRPr lang="en-GB" altLang="ru-RU"/>
          </a:p>
        </p:txBody>
      </p:sp>
      <p:sp>
        <p:nvSpPr>
          <p:cNvPr id="107524" name="Tijdelijke aanduiding voor dianummer 4"/>
          <p:cNvSpPr>
            <a:spLocks noGrp="1"/>
          </p:cNvSpPr>
          <p:nvPr>
            <p:ph type="sldNum" sz="quarter" idx="12"/>
          </p:nvPr>
        </p:nvSpPr>
        <p:spPr bwMode="auto">
          <a:xfrm>
            <a:off x="4648200" y="624522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fld id="{34F37F6D-B071-47EA-AE73-66DB7844E744}" type="slidenum">
              <a:rPr lang="en-GB" altLang="ru-RU"/>
              <a:t>41</a:t>
            </a:fld>
            <a:endParaRPr lang="en-GB" altLang="ru-RU"/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-171450"/>
            <a:ext cx="8278812" cy="1143000"/>
          </a:xfrm>
        </p:spPr>
        <p:txBody>
          <a:bodyPr/>
          <a:lstStyle/>
          <a:p>
            <a:pPr algn="ctr">
              <a:defRPr/>
            </a:pPr>
            <a:r>
              <a:rPr lang="ru-RU" altLang="ru-RU" sz="2800" dirty="0">
                <a:latin typeface="Calibri" panose="020F0502020204030204" charset="0"/>
              </a:rPr>
              <a:t> Шкала значимости падений</a:t>
            </a:r>
            <a:r>
              <a:rPr lang="en-US" altLang="ru-RU" sz="2800" dirty="0">
                <a:latin typeface="Calibri" panose="020F0502020204030204" charset="0"/>
              </a:rPr>
              <a:t> </a:t>
            </a:r>
            <a:r>
              <a:rPr lang="en-US" altLang="ru-RU" sz="1600" dirty="0">
                <a:latin typeface="Calibri" panose="020F0502020204030204" charset="0"/>
              </a:rPr>
              <a:t>(Yardley 2005)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900238" y="1978025"/>
            <a:ext cx="743585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</a:rPr>
              <a:t>На шкале от 1 до 10 «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</a:rPr>
              <a:t>Я очень уверен и 10 совсем не уверен</a:t>
            </a:r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</a:rPr>
              <a:t>» насколько Вы уверены при выполнении действий без падений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3035301" y="6481763"/>
            <a:ext cx="7256463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i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 сумме более 70 у пациента есть страх падения 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2260601" y="5859463"/>
            <a:ext cx="410527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ru-RU" sz="140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1900239" y="2708275"/>
            <a:ext cx="4465637" cy="38625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</a:rPr>
              <a:t>ДЕЙСТВИЯ</a:t>
            </a:r>
          </a:p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</a:rPr>
              <a:t>Принимать ванну или душ</a:t>
            </a:r>
          </a:p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</a:rPr>
              <a:t>Входить в кабинет или туалет</a:t>
            </a:r>
          </a:p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</a:rPr>
              <a:t>Гулять вокруг дома</a:t>
            </a:r>
          </a:p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</a:rPr>
              <a:t>Готовить пищу без переноса тяжести или горячего </a:t>
            </a:r>
          </a:p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</a:rPr>
              <a:t>Ложиться в или вставать с кровати</a:t>
            </a:r>
          </a:p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</a:rPr>
              <a:t>Отвечать на звонки в дверь или по телефону</a:t>
            </a:r>
          </a:p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</a:rPr>
              <a:t>Садиться и вставать со стула</a:t>
            </a:r>
          </a:p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</a:rPr>
              <a:t>Одеваться и раздеваться</a:t>
            </a:r>
          </a:p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</a:rPr>
              <a:t>Личная гигиена (умываться)</a:t>
            </a:r>
          </a:p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</a:rPr>
              <a:t>Садиться и вставать с туалета</a:t>
            </a:r>
          </a:p>
          <a:p>
            <a:pPr>
              <a:spcBef>
                <a:spcPct val="50000"/>
              </a:spcBef>
              <a:defRPr/>
            </a:pP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</a:rPr>
              <a:t>ВСЕГО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296" y="216775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Аппаратные методы диагностики нарушений равновесия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6944" y="1500521"/>
            <a:ext cx="8568952" cy="43924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71500" indent="-571500">
              <a:buNone/>
            </a:pPr>
            <a:r>
              <a:rPr lang="ru-RU" sz="2200" u="sng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Ограничения к проведению обследования: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Выраженная или грубая степень нарушений стояния (не может стоять без поддержки 1 минуту)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Вес более 105 кг.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Эпилепсия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Выраженный болевой синдром</a:t>
            </a:r>
          </a:p>
          <a:p>
            <a:pPr marL="571500" indent="-57150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256" y="116631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Компьютерная стабилометрия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074" y="783820"/>
            <a:ext cx="8568952" cy="405546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600" b="1" u="sng" dirty="0">
                <a:latin typeface="Calibri" panose="020F0502020204030204" charset="0"/>
                <a:cs typeface="Arial" panose="020B0604020202020204" pitchFamily="34" charset="0"/>
              </a:rPr>
              <a:t>Рекомендована для</a:t>
            </a:r>
            <a:r>
              <a:rPr lang="ru-RU" sz="3600" dirty="0">
                <a:latin typeface="Calibri" panose="020F0502020204030204" charset="0"/>
                <a:cs typeface="Arial" panose="020B0604020202020204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dirty="0">
                <a:latin typeface="Calibri" panose="020F0502020204030204" charset="0"/>
                <a:cs typeface="Arial" panose="020B0604020202020204" pitchFamily="34" charset="0"/>
              </a:rPr>
              <a:t>определения вида атаксии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dirty="0">
                <a:latin typeface="Calibri" panose="020F0502020204030204" charset="0"/>
                <a:cs typeface="Arial" panose="020B0604020202020204" pitchFamily="34" charset="0"/>
              </a:rPr>
              <a:t>определения степени атактических нарушений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dirty="0">
                <a:latin typeface="Calibri" panose="020F0502020204030204" charset="0"/>
                <a:cs typeface="Arial" panose="020B0604020202020204" pitchFamily="34" charset="0"/>
              </a:rPr>
              <a:t>наблюдения в динамике</a:t>
            </a:r>
          </a:p>
          <a:p>
            <a:pPr>
              <a:buNone/>
            </a:pPr>
            <a:r>
              <a:rPr lang="ru-RU" sz="3600" dirty="0">
                <a:latin typeface="Calibri" panose="020F0502020204030204" charset="0"/>
                <a:cs typeface="Arial" panose="020B0604020202020204" pitchFamily="34" charset="0"/>
              </a:rPr>
              <a:t>Позволяет регистрировать последовательное смещение проекции общего центра масс на плоскость опоры, его колебания во фронтальной и сагиттальной плоскостях, при стоянии обследуемого в вертикальном положении.</a:t>
            </a:r>
          </a:p>
          <a:p>
            <a:pPr>
              <a:buNone/>
            </a:pPr>
            <a:r>
              <a:rPr lang="ru-RU" sz="3600" b="1" u="sng" dirty="0">
                <a:latin typeface="Calibri" panose="020F0502020204030204" charset="0"/>
                <a:cs typeface="Arial" panose="020B0604020202020204" pitchFamily="34" charset="0"/>
              </a:rPr>
              <a:t>Основные показатели: </a:t>
            </a:r>
            <a:r>
              <a:rPr lang="ru-RU" sz="3600" dirty="0">
                <a:latin typeface="Calibri" panose="020F0502020204030204" charset="0"/>
                <a:cs typeface="Arial" panose="020B0604020202020204" pitchFamily="34" charset="0"/>
              </a:rPr>
              <a:t>длина, площадь статокинезиограммы, среднее отклонение общего центра масс (ОЦМ) во фронтальной и сагиттальной плоскостях от расчетного положения ОЦМ, скорость смещения ОЦМ, коэффициент </a:t>
            </a:r>
            <a:r>
              <a:rPr lang="en-US" sz="3600" dirty="0">
                <a:latin typeface="Calibri" panose="020F0502020204030204" charset="0"/>
                <a:cs typeface="Arial" panose="020B0604020202020204" pitchFamily="34" charset="0"/>
              </a:rPr>
              <a:t>LFS</a:t>
            </a:r>
            <a:r>
              <a:rPr lang="ru-RU" sz="3600" dirty="0">
                <a:latin typeface="Calibri" panose="020F050202020403020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4" name="Picture 8" descr="PICT349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7737" y="4135260"/>
            <a:ext cx="3646189" cy="260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382576" y="5022815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ПРЕИМУЩЕСТВЕННО У БОЛЬНЫХ СО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СРЕДНЕЙ СТЕПЕНЬЮ ТЯЖЕСТИ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КООРДИНАТОРНЫХ НАРУШЕНИЙ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738" y="77768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постурография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2737" y="1019592"/>
            <a:ext cx="7247207" cy="576064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400" b="1" u="sng" dirty="0">
                <a:latin typeface="Calibri" panose="020F0502020204030204" charset="0"/>
                <a:cs typeface="Arial" panose="020B0604020202020204" pitchFamily="34" charset="0"/>
              </a:rPr>
              <a:t>Рекомендована для</a:t>
            </a:r>
            <a:r>
              <a:rPr lang="ru-RU" sz="3400" dirty="0">
                <a:latin typeface="Calibri" panose="020F0502020204030204" charset="0"/>
                <a:cs typeface="Arial" panose="020B0604020202020204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dirty="0">
                <a:latin typeface="Calibri" panose="020F0502020204030204" charset="0"/>
                <a:cs typeface="Arial" panose="020B0604020202020204" pitchFamily="34" charset="0"/>
              </a:rPr>
              <a:t>определения вида атаксии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dirty="0">
                <a:latin typeface="Calibri" panose="020F0502020204030204" charset="0"/>
                <a:cs typeface="Arial" panose="020B0604020202020204" pitchFamily="34" charset="0"/>
              </a:rPr>
              <a:t>наблюдения в динамике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b="1" dirty="0">
                <a:solidFill>
                  <a:schemeClr val="tx2">
                    <a:lumMod val="75000"/>
                  </a:schemeClr>
                </a:solidFill>
                <a:latin typeface="Calibri" panose="020F0502020204030204" charset="0"/>
                <a:cs typeface="Arial" panose="020B0604020202020204" pitchFamily="34" charset="0"/>
              </a:rPr>
              <a:t>ПРЕИМУЩЕСТВЕННО У БОЛЬНЫХ С ЛЕГКОЙ ИЛИ УМЕРЕННО-ВЫРАЖЕННОЙ СТЕПЕНЬЮ НАРУШЕНИЙ</a:t>
            </a:r>
          </a:p>
          <a:p>
            <a:pPr>
              <a:buNone/>
            </a:pPr>
            <a:r>
              <a:rPr lang="ru-RU" sz="3400" dirty="0">
                <a:latin typeface="Calibri" panose="020F0502020204030204" charset="0"/>
                <a:cs typeface="Arial" panose="020B0604020202020204" pitchFamily="34" charset="0"/>
              </a:rPr>
              <a:t>Позволяет дифференцировано регистрировать изменения в вестибулярном, проприорециптивном и зрительном компонентах координаторной системы.</a:t>
            </a:r>
          </a:p>
          <a:p>
            <a:pPr>
              <a:buNone/>
            </a:pPr>
            <a:r>
              <a:rPr lang="ru-RU" sz="3400" b="1" u="sng" dirty="0">
                <a:latin typeface="Calibri" panose="020F0502020204030204" charset="0"/>
                <a:cs typeface="Arial" panose="020B0604020202020204" pitchFamily="34" charset="0"/>
              </a:rPr>
              <a:t>Основные показатели:</a:t>
            </a:r>
            <a:r>
              <a:rPr lang="ru-RU" sz="3400" dirty="0">
                <a:latin typeface="Calibri" panose="020F0502020204030204" charset="0"/>
                <a:cs typeface="Arial" panose="020B0604020202020204" pitchFamily="34" charset="0"/>
              </a:rPr>
              <a:t> отклонения ОЦМ от вертикальной оси измеряется в градусах, спектр частот колебаний, который показывает преобладание голеностопной или тазобедренной стратегии поддержания равновесия.</a:t>
            </a:r>
          </a:p>
          <a:p>
            <a:pPr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9" descr="PICT3492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7209" y="2053015"/>
            <a:ext cx="2771800" cy="369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07" y="146437"/>
            <a:ext cx="8949396" cy="936104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Классификация аппаратных методов оценки</a:t>
            </a:r>
            <a:br>
              <a:rPr lang="ru-RU" sz="26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</a:br>
            <a:r>
              <a:rPr lang="ru-RU" sz="26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параметров ходьбы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5021" y="1196752"/>
            <a:ext cx="8712968" cy="566124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000" b="1" u="sng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По виду регистрируемых данных: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электрическая подометрия, представленная различными моделями контактных дорожек, стелек, обуви с закрепленными на них пьезодатчиками, импрегнационная подография, акселерометрия позволяют оценить </a:t>
            </a:r>
            <a:r>
              <a:rPr lang="ru-RU" sz="3000" b="1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темпоритмовые параметры</a:t>
            </a:r>
            <a:r>
              <a:rPr lang="ru-RU" sz="30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 </a:t>
            </a:r>
            <a:r>
              <a:rPr lang="ru-RU" sz="30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(время шага, длина шага, время и длина двойного шага, время двойной опоры, время одинарной опоры, скорость ходьбы, ритм ходьбы);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гониометрия регистрирует </a:t>
            </a:r>
            <a:r>
              <a:rPr lang="ru-RU" sz="3000" b="1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угловые</a:t>
            </a:r>
            <a:r>
              <a:rPr lang="ru-RU" sz="30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 </a:t>
            </a:r>
            <a:r>
              <a:rPr lang="ru-RU" sz="3000" b="1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показатели</a:t>
            </a:r>
            <a:r>
              <a:rPr lang="ru-RU" sz="3000" b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, </a:t>
            </a:r>
            <a:r>
              <a:rPr lang="ru-RU" sz="30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отражающие траектории и амплитуды движений сегментов тела;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компьютерная стабилометрия, постурография оценивают </a:t>
            </a:r>
            <a:r>
              <a:rPr lang="ru-RU" sz="3000" b="1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динамические данные</a:t>
            </a:r>
            <a:r>
              <a:rPr lang="ru-RU" sz="30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, отражающие результаты взаимодействия стопы и поверхности опоры при ходьбе;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методы, позволяющие исследовать различные параметры - электрическая ихнография, лазерный анализатор кинематических параметров ходьбы, трехмерный видеоанализ движений.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0" y="1143001"/>
            <a:ext cx="4419600" cy="452596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1800" b="1" dirty="0" err="1"/>
              <a:t>Реабилитолог</a:t>
            </a:r>
            <a:endParaRPr lang="ru-RU" sz="1800" b="1" dirty="0"/>
          </a:p>
          <a:p>
            <a:pPr eaLnBrk="1" hangingPunct="1">
              <a:defRPr/>
            </a:pPr>
            <a:r>
              <a:rPr lang="ru-RU" sz="1800" dirty="0"/>
              <a:t>Модифицированная шкала </a:t>
            </a:r>
            <a:r>
              <a:rPr lang="ru-RU" sz="1800" dirty="0" err="1"/>
              <a:t>Рэнкин</a:t>
            </a:r>
            <a:endParaRPr lang="ru-RU" sz="1800" dirty="0"/>
          </a:p>
          <a:p>
            <a:pPr eaLnBrk="1" hangingPunct="1">
              <a:defRPr/>
            </a:pPr>
            <a:r>
              <a:rPr lang="ru-RU" sz="1800" dirty="0"/>
              <a:t>Шкала инсульта Национального института здоровья США (</a:t>
            </a:r>
            <a:r>
              <a:rPr lang="en-US" sz="1800" dirty="0"/>
              <a:t>NIHSS</a:t>
            </a:r>
            <a:r>
              <a:rPr lang="ru-RU" sz="1800" dirty="0"/>
              <a:t>)</a:t>
            </a:r>
          </a:p>
          <a:p>
            <a:pPr eaLnBrk="1" hangingPunct="1">
              <a:defRPr/>
            </a:pPr>
            <a:r>
              <a:rPr lang="ru-RU" sz="1800" dirty="0"/>
              <a:t>Индекс мобильности </a:t>
            </a:r>
            <a:r>
              <a:rPr lang="ru-RU" sz="1800" dirty="0" err="1"/>
              <a:t>Ривермид</a:t>
            </a:r>
            <a:endParaRPr lang="ru-RU" sz="1800" dirty="0"/>
          </a:p>
          <a:p>
            <a:pPr eaLnBrk="1" hangingPunct="1">
              <a:defRPr/>
            </a:pPr>
            <a:r>
              <a:rPr lang="ru-RU" sz="1800" dirty="0"/>
              <a:t>Модифицированная шкала </a:t>
            </a:r>
            <a:r>
              <a:rPr lang="ru-RU" sz="1800" dirty="0" err="1"/>
              <a:t>Ашфорта</a:t>
            </a:r>
            <a:r>
              <a:rPr lang="ru-RU" sz="1800" dirty="0"/>
              <a:t> (только для больных с нарушением мышечного тонуса)</a:t>
            </a:r>
          </a:p>
          <a:p>
            <a:pPr eaLnBrk="1" hangingPunct="1">
              <a:defRPr/>
            </a:pPr>
            <a:r>
              <a:rPr lang="ru-RU" sz="1800" dirty="0"/>
              <a:t>ВАШ (только для больных с болью) (оценивает пациент)</a:t>
            </a:r>
          </a:p>
          <a:p>
            <a:pPr marL="0" indent="0">
              <a:buNone/>
              <a:defRPr/>
            </a:pPr>
            <a:r>
              <a:rPr lang="ru-RU" sz="1800" b="1" dirty="0"/>
              <a:t>Реаниматолог</a:t>
            </a:r>
          </a:p>
          <a:p>
            <a:pPr eaLnBrk="1" hangingPunct="1">
              <a:defRPr/>
            </a:pPr>
            <a:r>
              <a:rPr lang="ru-RU" sz="1800" dirty="0"/>
              <a:t>Шкала Комы Глазго</a:t>
            </a:r>
          </a:p>
          <a:p>
            <a:pPr eaLnBrk="1" hangingPunct="1">
              <a:defRPr/>
            </a:pPr>
            <a:r>
              <a:rPr lang="ru-RU" sz="1800" dirty="0"/>
              <a:t>Шкала инсульта Национального института здоровья США (</a:t>
            </a:r>
            <a:r>
              <a:rPr lang="en-US" sz="1800" dirty="0"/>
              <a:t>NIHSS</a:t>
            </a:r>
            <a:r>
              <a:rPr lang="ru-RU" sz="1800" dirty="0"/>
              <a:t>)</a:t>
            </a:r>
          </a:p>
          <a:p>
            <a:pPr marL="0" indent="0">
              <a:buNone/>
              <a:defRPr/>
            </a:pPr>
            <a:r>
              <a:rPr lang="ru-RU" sz="1800" b="1" dirty="0"/>
              <a:t>Логопед</a:t>
            </a:r>
          </a:p>
          <a:p>
            <a:pPr eaLnBrk="1" hangingPunct="1">
              <a:defRPr/>
            </a:pPr>
            <a:r>
              <a:rPr lang="ru-RU" sz="1800" dirty="0"/>
              <a:t>Тест дисфагии</a:t>
            </a:r>
          </a:p>
          <a:p>
            <a:pPr eaLnBrk="1" hangingPunct="1">
              <a:defRPr/>
            </a:pPr>
            <a:r>
              <a:rPr lang="ru-RU" sz="1800" dirty="0"/>
              <a:t>Шкала нарушения речи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200" b="1" dirty="0">
                <a:latin typeface="Calibri" panose="020F0502020204030204" charset="0"/>
              </a:rPr>
              <a:t>Распределение функциональных обязанностей по заполнению шкал:</a:t>
            </a:r>
            <a:br>
              <a:rPr lang="ru-RU" sz="3200" b="1" dirty="0">
                <a:latin typeface="Calibri" panose="020F0502020204030204" charset="0"/>
              </a:rPr>
            </a:br>
            <a:endParaRPr lang="ru-RU" sz="3200" b="1" dirty="0">
              <a:latin typeface="Calibri" panose="020F050202020403020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5867400" y="1066801"/>
            <a:ext cx="4800600" cy="390207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ru-RU" sz="6400" b="1" dirty="0"/>
              <a:t>Психолог</a:t>
            </a:r>
          </a:p>
          <a:p>
            <a:pPr eaLnBrk="1" hangingPunct="1">
              <a:defRPr/>
            </a:pPr>
            <a:r>
              <a:rPr lang="ru-RU" sz="6400" dirty="0" err="1"/>
              <a:t>Монреальская</a:t>
            </a:r>
            <a:r>
              <a:rPr lang="ru-RU" sz="6400" dirty="0"/>
              <a:t> шкала оценки психического статуса (</a:t>
            </a:r>
            <a:r>
              <a:rPr lang="en-US" sz="6400" dirty="0"/>
              <a:t>M</a:t>
            </a:r>
            <a:r>
              <a:rPr lang="ru-RU" sz="6400" dirty="0" err="1"/>
              <a:t>oCA</a:t>
            </a:r>
            <a:r>
              <a:rPr lang="ru-RU" sz="6400" dirty="0"/>
              <a:t>), </a:t>
            </a:r>
          </a:p>
          <a:p>
            <a:pPr eaLnBrk="1" hangingPunct="1">
              <a:defRPr/>
            </a:pPr>
            <a:r>
              <a:rPr lang="ru-RU" sz="6400" dirty="0"/>
              <a:t>Шкала Спилберга шкала Бека (нельзя для больных, которые находятся в реанимации или для лежачих)</a:t>
            </a:r>
          </a:p>
          <a:p>
            <a:pPr eaLnBrk="1" hangingPunct="1">
              <a:defRPr/>
            </a:pPr>
            <a:r>
              <a:rPr lang="ru-RU" sz="6400" dirty="0"/>
              <a:t>Госпитальная шкала тревоги и депрессии (для всех больных) (оценивает пациент)</a:t>
            </a:r>
          </a:p>
          <a:p>
            <a:pPr marL="0" indent="0">
              <a:buNone/>
              <a:defRPr/>
            </a:pPr>
            <a:r>
              <a:rPr lang="ru-RU" sz="6400" dirty="0"/>
              <a:t> </a:t>
            </a:r>
            <a:r>
              <a:rPr lang="ru-RU" sz="6400" b="1" dirty="0" err="1"/>
              <a:t>Эрготерпевт</a:t>
            </a:r>
            <a:r>
              <a:rPr lang="ru-RU" sz="6400" dirty="0"/>
              <a:t> (или психолог с расширенной компетенцией </a:t>
            </a:r>
            <a:r>
              <a:rPr lang="ru-RU" sz="6400" dirty="0" err="1"/>
              <a:t>эрготерапевта</a:t>
            </a:r>
            <a:r>
              <a:rPr lang="ru-RU" sz="6400" dirty="0"/>
              <a:t>)</a:t>
            </a:r>
          </a:p>
          <a:p>
            <a:pPr eaLnBrk="1" hangingPunct="1">
              <a:defRPr/>
            </a:pPr>
            <a:r>
              <a:rPr lang="ru-RU" sz="6400" dirty="0"/>
              <a:t>Канадская Оценка Выполнения Деятельности (COPM) (оценивает пациент вместе со специалистом)</a:t>
            </a:r>
          </a:p>
          <a:p>
            <a:pPr eaLnBrk="1" hangingPunct="1">
              <a:defRPr/>
            </a:pPr>
            <a:r>
              <a:rPr lang="ru-RU" sz="6400" dirty="0"/>
              <a:t>Шкала </a:t>
            </a:r>
            <a:r>
              <a:rPr lang="ru-RU" sz="6400" dirty="0" err="1"/>
              <a:t>эрготерапевта</a:t>
            </a:r>
            <a:r>
              <a:rPr lang="ru-RU" sz="6400" dirty="0"/>
              <a:t> для оценки окружения (оценивает пациент)</a:t>
            </a:r>
          </a:p>
          <a:p>
            <a:pPr eaLnBrk="1" hangingPunct="1">
              <a:defRPr/>
            </a:pPr>
            <a:r>
              <a:rPr lang="ru-RU" sz="6400" dirty="0"/>
              <a:t>FIM</a:t>
            </a:r>
          </a:p>
          <a:p>
            <a:pPr eaLnBrk="1" hangingPunct="1">
              <a:defRPr/>
            </a:pPr>
            <a:r>
              <a:rPr lang="ru-RU" sz="6400" dirty="0"/>
              <a:t>Оценка качества жизни (</a:t>
            </a:r>
            <a:r>
              <a:rPr lang="en-US" sz="6400" dirty="0"/>
              <a:t>EQ</a:t>
            </a:r>
            <a:r>
              <a:rPr lang="ru-RU" sz="6400" dirty="0"/>
              <a:t>-5</a:t>
            </a:r>
            <a:r>
              <a:rPr lang="en-US" sz="6400" dirty="0"/>
              <a:t>D</a:t>
            </a:r>
            <a:r>
              <a:rPr lang="ru-RU" sz="6400" dirty="0"/>
              <a:t>) (оценивает пациент)</a:t>
            </a:r>
          </a:p>
          <a:p>
            <a:pPr eaLnBrk="1" hangingPunct="1">
              <a:defRPr/>
            </a:pPr>
            <a:r>
              <a:rPr lang="ru-RU" sz="6400" dirty="0"/>
              <a:t>Шкала активности </a:t>
            </a:r>
            <a:r>
              <a:rPr lang="ru-RU" sz="6400" dirty="0" err="1"/>
              <a:t>Ривермид</a:t>
            </a:r>
            <a:r>
              <a:rPr lang="ru-RU" sz="6400" dirty="0"/>
              <a:t> (оценивает пациент вместе со специалистом)</a:t>
            </a:r>
          </a:p>
          <a:p>
            <a:pPr marL="0" indent="0">
              <a:buNone/>
              <a:defRPr/>
            </a:pPr>
            <a:r>
              <a:rPr lang="ru-RU" sz="6400" b="1" dirty="0"/>
              <a:t>Инструктор ЛФК</a:t>
            </a:r>
          </a:p>
          <a:p>
            <a:pPr eaLnBrk="1" hangingPunct="1">
              <a:defRPr/>
            </a:pPr>
            <a:r>
              <a:rPr lang="ru-RU" sz="4200" dirty="0"/>
              <a:t>Индекс </a:t>
            </a:r>
            <a:r>
              <a:rPr lang="ru-RU" sz="4200" dirty="0" err="1"/>
              <a:t>Хаузера</a:t>
            </a:r>
            <a:endParaRPr lang="ru-RU" sz="4200" dirty="0"/>
          </a:p>
          <a:p>
            <a:pPr eaLnBrk="1" hangingPunct="1">
              <a:defRPr/>
            </a:pPr>
            <a:r>
              <a:rPr lang="ru-RU" sz="4200" dirty="0"/>
              <a:t>Шкала баланса Берга</a:t>
            </a:r>
          </a:p>
          <a:p>
            <a:pPr eaLnBrk="1" hangingPunct="1">
              <a:defRPr/>
            </a:pPr>
            <a:r>
              <a:rPr lang="ru-RU" sz="4200" dirty="0"/>
              <a:t>Шкала</a:t>
            </a:r>
            <a:r>
              <a:rPr lang="en-US" sz="4200" dirty="0"/>
              <a:t> Medical Research Council Paralysis (MRC-scale)</a:t>
            </a:r>
            <a:endParaRPr lang="ru-RU" sz="4200" dirty="0"/>
          </a:p>
          <a:p>
            <a:pPr eaLnBrk="1" hangingPunct="1">
              <a:defRPr/>
            </a:pPr>
            <a:r>
              <a:rPr lang="ru-RU" sz="4200" dirty="0"/>
              <a:t>Тест </a:t>
            </a:r>
            <a:r>
              <a:rPr lang="ru-RU" sz="4200" dirty="0" err="1"/>
              <a:t>Френчай</a:t>
            </a:r>
            <a:r>
              <a:rPr lang="ru-RU" sz="4200" dirty="0"/>
              <a:t> (только для больных с нарушением функции руки)</a:t>
            </a:r>
          </a:p>
          <a:p>
            <a:pPr eaLnBrk="1" hangingPunct="1">
              <a:defRPr/>
            </a:pPr>
            <a:endParaRPr lang="ru-RU" sz="4200" dirty="0"/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1456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1680" y="198120"/>
            <a:ext cx="616247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17245" y="6136660"/>
            <a:ext cx="4394630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charset="0"/>
                <a:cs typeface="Arial" panose="020B0604020202020204" pitchFamily="34" charset="0"/>
              </a:rPr>
              <a:t>el_mozhejko@mail.ru</a:t>
            </a:r>
            <a:endParaRPr lang="ru-RU" sz="2800" dirty="0">
              <a:latin typeface="Calibri" panose="020F050202020403020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9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3200" b="1" dirty="0"/>
          </a:p>
          <a:p>
            <a:pPr marL="0" indent="0" algn="ctr">
              <a:buNone/>
            </a:pPr>
            <a:r>
              <a:rPr lang="ru-RU" sz="3200" b="1" dirty="0"/>
              <a:t>ПРИМЕРЫ КЛАССИЧЕСКОЙ ОЦЕНКИ ФУНКЦИИ МЫШЦ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37AB6-DC71-40EE-8F16-39B80CB41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B47EC1-D3D1-4ECE-B41C-C0A05F0F6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265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Мышечные группы, участвующие в основных движениях, и их тестирование</a:t>
            </a:r>
            <a:r>
              <a:rPr lang="ru-RU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(по:</a:t>
            </a:r>
            <a:r>
              <a:rPr lang="ru-RU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Braddom</a:t>
            </a:r>
            <a:r>
              <a:rPr lang="ru-RU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1996; </a:t>
            </a:r>
            <a:r>
              <a:rPr lang="nl-NL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Allen M.W., illustr. G.Buckley, 1969;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nl-N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nl-N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r>
              <a:rPr lang="ru-RU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Скоромец</a:t>
            </a:r>
            <a:r>
              <a:rPr lang="nl-N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соавт</a:t>
            </a:r>
            <a:r>
              <a:rPr lang="nl-N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2004)</a:t>
            </a:r>
            <a:b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>
          <a:xfrm>
            <a:off x="1981200" y="1295401"/>
            <a:ext cx="8229600" cy="881063"/>
          </a:xfrm>
        </p:spPr>
        <p:txBody>
          <a:bodyPr/>
          <a:lstStyle/>
          <a:p>
            <a:pPr eaLnBrk="1" hangingPunct="1"/>
            <a:r>
              <a:rPr lang="ru-RU" altLang="ru-RU"/>
              <a:t>ДВИЖЕНИЯ В ШЕЕ</a:t>
            </a:r>
            <a:r>
              <a:rPr lang="nl-NL" altLang="ru-RU"/>
              <a:t>  </a:t>
            </a:r>
            <a:r>
              <a:rPr lang="ru-RU" altLang="ru-RU"/>
              <a:t>и ПЛЕЧЕВОМ ПОЯСЕ</a:t>
            </a:r>
          </a:p>
          <a:p>
            <a:pPr eaLnBrk="1" hangingPunct="1"/>
            <a:endParaRPr lang="ru-RU" alt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0" y="1752600"/>
          <a:ext cx="9144000" cy="5103814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8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</a:t>
                      </a:r>
                      <a:r>
                        <a:rPr kumimoji="0" lang="nl-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жение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Мышцы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Иннервация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Тест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7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Сгибание шеи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nl-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M.sternocleidomastoideus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nl-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M.scalenus anterior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M.scalenus medius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M.scalenus posterior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 accessorius (XI), Nn. cervicales, 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Nn. cervicales, 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Nn. cervicales, 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Nn. cervicales, 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Попросите больного наклонить (но не выдвигать) голову вперед, противодействуя давлению вашей ладони на лоб  пациента (рис.3.21).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Тестирование мышц–сгибателей шеи.</a:t>
                      </a: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8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Разгибание шеи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profundi colli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M.trapezius (верхние порции)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M.levator scapulae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Nn.cervicales, 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N.accessories (XI), Nn.cervicales, 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N.dorsalis scapulae, 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C4-C5  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Попросите</a:t>
                      </a:r>
                      <a:r>
                        <a:rPr kumimoji="0" lang="ru-RU" sz="12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больного наклонить голову назад, при этом оказывайте противодействие этому движению.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Пожимание плечами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M.trapezius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N.accessorius (XI), Nn.cervicales, 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  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Попросите больного поднять плечи «пожать плечами», преодолевая ваше противодействие (рис.3.22).  Сравните силу мышцы справа и слева.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Рис.3.22.</a:t>
                      </a: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Тестирование трапециевидной мышцы.</a:t>
                      </a: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7924" name="Picture 2" descr="НаклГолВперАлле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819400"/>
            <a:ext cx="14478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25" name="Picture 3" descr="СилаПожимПлечАлле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0"/>
            <a:ext cx="8229600" cy="8683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Мышечные группы, участвующие в основных движениях, и их тестирование</a:t>
            </a:r>
            <a:r>
              <a:rPr lang="ru-RU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(по:</a:t>
            </a:r>
            <a:r>
              <a:rPr lang="ru-RU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Braddom</a:t>
            </a:r>
            <a:r>
              <a:rPr lang="ru-RU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1996; </a:t>
            </a:r>
            <a:r>
              <a:rPr lang="nl-NL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Allen M.W., illustr. G.Buckley, 1969;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nl-N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nl-N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r>
              <a:rPr lang="ru-RU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Скоромец</a:t>
            </a:r>
            <a:r>
              <a:rPr lang="nl-N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соавт</a:t>
            </a:r>
            <a:r>
              <a:rPr lang="nl-N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2004)</a:t>
            </a:r>
            <a:b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Содержимое 2"/>
          <p:cNvSpPr>
            <a:spLocks noGrp="1"/>
          </p:cNvSpPr>
          <p:nvPr>
            <p:ph idx="1"/>
          </p:nvPr>
        </p:nvSpPr>
        <p:spPr>
          <a:xfrm>
            <a:off x="1981200" y="609601"/>
            <a:ext cx="8229600" cy="881063"/>
          </a:xfrm>
        </p:spPr>
        <p:txBody>
          <a:bodyPr/>
          <a:lstStyle/>
          <a:p>
            <a:pPr eaLnBrk="1" hangingPunct="1"/>
            <a:r>
              <a:rPr lang="ru-RU" altLang="ru-RU"/>
              <a:t>ДВИЖЕНИЯ В ПЛЕЧЕВОМ СУСТАВЕ</a:t>
            </a:r>
          </a:p>
          <a:p>
            <a:pPr eaLnBrk="1" hangingPunct="1"/>
            <a:endParaRPr lang="ru-RU" alt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0" y="1066801"/>
          <a:ext cx="9144000" cy="8288339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8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Движение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Мышцы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Иннервация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Тест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24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Сгибание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M.deltoideus, передняя порция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M.pectoralis major, 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ключичная порция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M.biceps brachii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M.coracobrachialis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N.axillaris,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C5,C6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N.n.pectorales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medialis et lateralis,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C5-T1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N.musculo-cutaneus, C5, C6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N.musculo-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cutaneus,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C5, C6, C7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  пациента согнута в плечевом суставе (90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и  в локтевом суставе. Постарайтесь разогнуть руку в плечевом суставе, прилагая усилие к дистальному отделу плеча 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7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Разгибание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M.deltoideus,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задняя порция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M.latissimus dorsi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M.teres major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N.axillaris,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C5, C6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N.thoracodorsalis,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C6, C7, C8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N.subscapularis,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нижняя порция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C5, C6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  пациента разогнута в локтевом суставе, разгибание в плечевом суставе – 45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Старайтесь согнуть руку в плечевом  суставе, прилагая усилие к дистальной части плечевой кости (рис.3.23). 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0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Отведение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M.deltoideus,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cредняя порция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M.supraspinatus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axillaris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C5, C6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N.suprascapularis,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C5, C6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 пациента находится в положении отведения (90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в плечевом суставе,  руку при этом рекомендуется согнуть в локтевом суставе. Старайтесь придать руке положение приведения, прилагая усилие к дистальному отделу плечевой кости (рис.3.24).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Помните о том, что способность дельтовидной мышцы удерживать плечо в отведенном положении нарушается не только при слабости этой мышцы, но и  при нарушении функции трапециевидной, передней зубчатой и других мышц, стабилизирующих плечевой пояс.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8943" name="Picture 2" descr="СилДельтАллен%2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13858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FF7CA-BBB4-4EAC-BF0B-2C0ED79F1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94CFB6-11A0-4230-906E-2727E3E13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138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5608</Words>
  <Application>Microsoft Office PowerPoint</Application>
  <PresentationFormat>Широкоэкранный</PresentationFormat>
  <Paragraphs>618</Paragraphs>
  <Slides>47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8" baseType="lpstr">
      <vt:lpstr>Arial</vt:lpstr>
      <vt:lpstr>Arial Narrow</vt:lpstr>
      <vt:lpstr>Calibri</vt:lpstr>
      <vt:lpstr>Calibri Light</vt:lpstr>
      <vt:lpstr>Lucida Sans Unicode</vt:lpstr>
      <vt:lpstr>Symbol</vt:lpstr>
      <vt:lpstr>Times New Roman</vt:lpstr>
      <vt:lpstr>Verdana</vt:lpstr>
      <vt:lpstr>Wingdings</vt:lpstr>
      <vt:lpstr>Wingdings 3</vt:lpstr>
      <vt:lpstr>Office Theme</vt:lpstr>
      <vt:lpstr>ВНЕСТАЦИОНАРНАЯ НЕЙРОРЕАБИЛИТАЦИЯ, ОЦЕНКА ДЕФЕКТА</vt:lpstr>
      <vt:lpstr>ВНЕСТАЦИОНАР, ЦЕЛИ</vt:lpstr>
      <vt:lpstr>ВНЕСТАЦИОНАР, ЗАДАЧИ</vt:lpstr>
      <vt:lpstr>Особенности реабилитационного обследования. Шкалы и опросники. </vt:lpstr>
      <vt:lpstr>Презентация PowerPoint</vt:lpstr>
      <vt:lpstr>Презентация PowerPoint</vt:lpstr>
      <vt:lpstr>Мышечные группы, участвующие в основных движениях, и их тестирование (по: L.Braddom,1996; Van Allen M.W., illustr. G.Buckley, 1969; А.А..Скоромец  и соавт., 2004)  </vt:lpstr>
      <vt:lpstr>Мышечные группы, участвующие в основных движениях, и их тестирование (по: L.Braddom,1996; Van Allen M.W., illustr. G.Buckley, 1969; А.А..Скоромец  и соавт., 2004)  </vt:lpstr>
      <vt:lpstr>Презентация PowerPoint</vt:lpstr>
      <vt:lpstr>Шкала Комитета Медицинских Исследований Medical Research Council Scale (по: R.Van der Ploeg и соавт., 1984) </vt:lpstr>
      <vt:lpstr> Модифицированная Шкала Спастичности Ашфорт          Modified Ashworth  Scale of Muscle Spasticity                                                   (по R Вohannon, V. Smith, 1987; D.Wade, 1992) </vt:lpstr>
      <vt:lpstr>Модифицированная шкала Тардье </vt:lpstr>
      <vt:lpstr>Шкалы и тесты для оценки мобильности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методов объективной диагностики нарушений стато-локомоторных функций</vt:lpstr>
      <vt:lpstr>Цели объективной диагностики</vt:lpstr>
      <vt:lpstr>Функциональные шкалы по исследованию равновесия</vt:lpstr>
      <vt:lpstr>Функциональные шкалы по исследованию равновесия</vt:lpstr>
      <vt:lpstr>Функциональные шкалы по исследованию ходьбы</vt:lpstr>
      <vt:lpstr>Функциональные шкалы по исследованию ходьбы</vt:lpstr>
      <vt:lpstr>Презентация PowerPoint</vt:lpstr>
      <vt:lpstr>Функциональные шкалы по исследованию ходьбы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Шкала значимости падений (Yardley 2005)</vt:lpstr>
      <vt:lpstr>Аппаратные методы диагностики нарушений равновесия</vt:lpstr>
      <vt:lpstr>Компьютерная стабилометрия</vt:lpstr>
      <vt:lpstr>Цифровая постурография</vt:lpstr>
      <vt:lpstr>Классификация аппаратных методов оценки параметров ходьбы</vt:lpstr>
      <vt:lpstr>Распределение функциональных обязанностей по заполнению шкал: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Можейко Елена</cp:lastModifiedBy>
  <cp:revision>27</cp:revision>
  <dcterms:created xsi:type="dcterms:W3CDTF">2019-05-19T15:16:00Z</dcterms:created>
  <dcterms:modified xsi:type="dcterms:W3CDTF">2020-11-14T10:39:02Z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1033-10.2.0.5838</vt:lpwstr>
  </property>
</Properties>
</file>