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F8-48C6-4EF0-98CA-E91BDD248F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DD-8D8A-4FEC-8C3A-F61916D185E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5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F8-48C6-4EF0-98CA-E91BDD248F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DD-8D8A-4FEC-8C3A-F61916D1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0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F8-48C6-4EF0-98CA-E91BDD248F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DD-8D8A-4FEC-8C3A-F61916D1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F8-48C6-4EF0-98CA-E91BDD248F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DD-8D8A-4FEC-8C3A-F61916D1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F8-48C6-4EF0-98CA-E91BDD248F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DD-8D8A-4FEC-8C3A-F61916D185E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4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F8-48C6-4EF0-98CA-E91BDD248F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DD-8D8A-4FEC-8C3A-F61916D1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1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F8-48C6-4EF0-98CA-E91BDD248F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DD-8D8A-4FEC-8C3A-F61916D1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3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F8-48C6-4EF0-98CA-E91BDD248F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DD-8D8A-4FEC-8C3A-F61916D1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2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F8-48C6-4EF0-98CA-E91BDD248F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DD-8D8A-4FEC-8C3A-F61916D1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7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8DE3F8-48C6-4EF0-98CA-E91BDD248F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092ADD-8D8A-4FEC-8C3A-F61916D1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3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F8-48C6-4EF0-98CA-E91BDD248F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2ADD-8D8A-4FEC-8C3A-F61916D18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1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8DE3F8-48C6-4EF0-98CA-E91BDD248FC6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092ADD-8D8A-4FEC-8C3A-F61916D185E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17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359" y="2177143"/>
            <a:ext cx="10310949" cy="204346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Предраковые заболевания СОПР. Признаки малигнизации.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513" y="4438202"/>
            <a:ext cx="10691356" cy="167521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4800" dirty="0">
                <a:solidFill>
                  <a:schemeClr val="tx1"/>
                </a:solidFill>
                <a:latin typeface="+mn-lt"/>
              </a:rPr>
              <a:t>Выполнил ординатор </a:t>
            </a:r>
          </a:p>
          <a:p>
            <a:pPr algn="r"/>
            <a:r>
              <a:rPr lang="ru-RU" sz="4800" dirty="0">
                <a:solidFill>
                  <a:schemeClr val="tx1"/>
                </a:solidFill>
                <a:latin typeface="+mn-lt"/>
              </a:rPr>
              <a:t>кафедры стоматологии ИПО </a:t>
            </a:r>
          </a:p>
          <a:p>
            <a:pPr algn="r"/>
            <a:r>
              <a:rPr lang="ru-RU" sz="4800" dirty="0">
                <a:solidFill>
                  <a:schemeClr val="tx1"/>
                </a:solidFill>
                <a:latin typeface="+mn-lt"/>
              </a:rPr>
              <a:t>по специальности «стоматология терапевтическая»</a:t>
            </a:r>
          </a:p>
          <a:p>
            <a:pPr algn="r"/>
            <a:r>
              <a:rPr lang="ru-RU" sz="4800" dirty="0">
                <a:solidFill>
                  <a:schemeClr val="tx1"/>
                </a:solidFill>
                <a:latin typeface="+mn-lt"/>
              </a:rPr>
              <a:t>Баранова Софья Олеговна</a:t>
            </a:r>
          </a:p>
          <a:p>
            <a:pPr algn="r"/>
            <a:r>
              <a:rPr lang="ru-RU" sz="4800" dirty="0">
                <a:solidFill>
                  <a:schemeClr val="tx1"/>
                </a:solidFill>
                <a:latin typeface="+mn-lt"/>
              </a:rPr>
              <a:t>Рецензент к.м.н., доцент </a:t>
            </a:r>
            <a:r>
              <a:rPr lang="ru-RU" sz="4800" dirty="0" err="1">
                <a:solidFill>
                  <a:schemeClr val="tx1"/>
                </a:solidFill>
                <a:latin typeface="+mn-lt"/>
              </a:rPr>
              <a:t>Овчинникова</a:t>
            </a:r>
            <a:r>
              <a:rPr lang="ru-RU" sz="4800" dirty="0">
                <a:solidFill>
                  <a:schemeClr val="tx1"/>
                </a:solidFill>
                <a:latin typeface="+mn-lt"/>
              </a:rPr>
              <a:t> Светлана Анатольевна</a:t>
            </a:r>
          </a:p>
          <a:p>
            <a:endParaRPr lang="ru-RU" dirty="0">
              <a:latin typeface="+mn-lt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2044" y="122145"/>
            <a:ext cx="8638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dirty="0" err="1" smtClean="0"/>
              <a:t>Войно-Ясенецкого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Министерства здравоохранения Российской Федерации</a:t>
            </a:r>
            <a:br>
              <a:rPr lang="ru-RU" dirty="0" smtClean="0"/>
            </a:br>
            <a:r>
              <a:rPr lang="ru-RU" dirty="0" smtClean="0"/>
              <a:t>Кафедра стоматологии ИПО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6502" y="6456664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Красноярск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53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Бородавчатый </a:t>
            </a:r>
            <a:r>
              <a:rPr lang="ru-RU" dirty="0" err="1"/>
              <a:t>предрак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4122" y="2075361"/>
            <a:ext cx="3419112" cy="3626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49" y="2171940"/>
            <a:ext cx="3468325" cy="34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0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737" y="782992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Ограниченный предраковый гиперкератоз красной каймы губ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737" y="1907177"/>
            <a:ext cx="10485120" cy="40141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Как самостоятельное заболевание ограниченный предраковый гиперкератоз обладает менее выраженной степенью малигнизации, чем бородавчатый </a:t>
            </a:r>
            <a:r>
              <a:rPr lang="ru-RU" dirty="0" err="1"/>
              <a:t>предрак</a:t>
            </a:r>
            <a:r>
              <a:rPr lang="ru-RU" dirty="0"/>
              <a:t>, в стабильной фазе очаг поражения может находиться месяцы, даже годы. Среди больных преобладают мужчины среднего возраста . Процесс локализуется на красной кайме нижней губы, сбоку от центра.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Больной не предъявляет жалоб или указывает на косметический дефект. </a:t>
            </a:r>
          </a:p>
          <a:p>
            <a:r>
              <a:rPr lang="ru-RU" dirty="0"/>
              <a:t>Характерная локализация на ККГ участка измененной слизистой полигональной формы позволяет диагностировать ограниченный гиперкератоз. Очаг поражения – сероватого цвета, может западать или возвышаться над окружающей неизмененной красной каймой, не переходя на кожу или зону Клейна. Возвышение очага над уровнем губы связано с напластованием чешуек, которые при поскабливании не удаляются. При пальпации уплотнение в основании не определяется, однако ощущается плотная консистенция поверхности очага поражения. </a:t>
            </a:r>
          </a:p>
          <a:p>
            <a:r>
              <a:rPr lang="ru-RU" dirty="0"/>
              <a:t>Дифференцировать ограниченный предраковый гиперкератоз необходимо с </a:t>
            </a:r>
            <a:r>
              <a:rPr lang="ru-RU" dirty="0" err="1"/>
              <a:t>лейкоплакией</a:t>
            </a:r>
            <a:r>
              <a:rPr lang="ru-RU" dirty="0"/>
              <a:t>, КПЛ, красной волчанкой. Гистологическое исследование имеет решающее значение для диагностики </a:t>
            </a:r>
            <a:r>
              <a:rPr lang="ru-RU" dirty="0" err="1"/>
              <a:t>озлокачествления</a:t>
            </a:r>
            <a:r>
              <a:rPr lang="ru-RU" dirty="0"/>
              <a:t>, это значит, что биопсия должна осуществляться как можно раньше. Лечение ограниченного гиперкератоза заключается в хирургическом удалении очага поражения в пределах здоровых тканей, целесообразно – клиновидное иссечение. Обязательно исключение местных раздражающих факторов, вредных привычек: курения, прикусывания губы.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01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7" y="77428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Ограниченный предраковый гиперкератоз красной каймы губ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307" y="1983083"/>
            <a:ext cx="3664721" cy="3664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929" y="2184763"/>
            <a:ext cx="4287449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909" y="939746"/>
            <a:ext cx="10058400" cy="1450757"/>
          </a:xfrm>
        </p:spPr>
        <p:txBody>
          <a:bodyPr/>
          <a:lstStyle/>
          <a:p>
            <a:pPr algn="ctr"/>
            <a:r>
              <a:rPr lang="ru-RU" sz="4400" dirty="0"/>
              <a:t>Абразивный </a:t>
            </a:r>
            <a:r>
              <a:rPr lang="ru-RU" sz="4400" dirty="0" err="1"/>
              <a:t>хейлит</a:t>
            </a:r>
            <a:r>
              <a:rPr lang="ru-RU" sz="4400" dirty="0"/>
              <a:t> </a:t>
            </a:r>
            <a:r>
              <a:rPr lang="ru-RU" sz="4400" dirty="0" err="1" smtClean="0"/>
              <a:t>Манганотти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851" y="1811384"/>
            <a:ext cx="11190515" cy="448491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 </a:t>
            </a:r>
            <a:r>
              <a:rPr lang="ru-RU" dirty="0"/>
              <a:t>других болезней данной группы отличается длительным течением, склонностью к регрессу (ремиссиям), повторному появлению и развитию. Перерождение может наступить через несколько месяцев или много лет. </a:t>
            </a:r>
            <a:endParaRPr lang="ru-RU" dirty="0" smtClean="0"/>
          </a:p>
          <a:p>
            <a:r>
              <a:rPr lang="ru-RU" dirty="0" smtClean="0"/>
              <a:t>Одиночный </a:t>
            </a:r>
            <a:r>
              <a:rPr lang="ru-RU" dirty="0"/>
              <a:t>очаг поражения (реже два) локализуется на ККГ в виде эрозии овальной или неправильной </a:t>
            </a:r>
            <a:r>
              <a:rPr lang="ru-RU" dirty="0" smtClean="0"/>
              <a:t>формы. </a:t>
            </a:r>
            <a:r>
              <a:rPr lang="ru-RU" dirty="0"/>
              <a:t>Поверхность эрозии ярко-красного цвета выглядит полированной, может быть покрыта тонким слоем эпителия, не склона к кровоточивости. Капли крови можно обнаружить при отделении серозных или кровянистых корочек или корок, возникающих в виде напластований на поверхности эрозий. Элемент локализуется на неизмененной ККГ. </a:t>
            </a:r>
            <a:r>
              <a:rPr lang="ru-RU" dirty="0" smtClean="0"/>
              <a:t>Пальпация </a:t>
            </a:r>
            <a:r>
              <a:rPr lang="ru-RU" dirty="0"/>
              <a:t>без болезненна, консистенция тканей не изменена. Течение заболевания носит </a:t>
            </a:r>
            <a:r>
              <a:rPr lang="ru-RU" dirty="0" err="1"/>
              <a:t>интермиттирующий</a:t>
            </a:r>
            <a:r>
              <a:rPr lang="ru-RU" dirty="0"/>
              <a:t> характер: однажды появившись, эрозия может спонтанно </a:t>
            </a:r>
            <a:r>
              <a:rPr lang="ru-RU" dirty="0" err="1"/>
              <a:t>эпителизироваться</a:t>
            </a:r>
            <a:r>
              <a:rPr lang="ru-RU" dirty="0"/>
              <a:t>, а затем вновь возникнуть на том же или другом месте, ограничиваясь размерами от 5 до 15 мм. </a:t>
            </a:r>
            <a:endParaRPr lang="ru-RU" dirty="0" smtClean="0"/>
          </a:p>
          <a:p>
            <a:r>
              <a:rPr lang="ru-RU" dirty="0" smtClean="0"/>
              <a:t>Дифференцировать </a:t>
            </a:r>
            <a:r>
              <a:rPr lang="ru-RU" dirty="0" err="1"/>
              <a:t>хейлит</a:t>
            </a:r>
            <a:r>
              <a:rPr lang="ru-RU" dirty="0"/>
              <a:t> </a:t>
            </a:r>
            <a:r>
              <a:rPr lang="ru-RU" dirty="0" err="1"/>
              <a:t>Манганотти</a:t>
            </a:r>
            <a:r>
              <a:rPr lang="ru-RU" dirty="0"/>
              <a:t> необходимо с эрозивно-язвенными формами гиперкератозов (лейкоплакии, плоского лишая, красной волчанки), герпетическим поражением на стадии </a:t>
            </a:r>
            <a:r>
              <a:rPr lang="ru-RU" dirty="0" err="1"/>
              <a:t>эрозирования</a:t>
            </a:r>
            <a:r>
              <a:rPr lang="ru-RU" dirty="0"/>
              <a:t>, пузырчаткой, </a:t>
            </a:r>
            <a:r>
              <a:rPr lang="ru-RU" dirty="0" err="1"/>
              <a:t>многоформной</a:t>
            </a:r>
            <a:r>
              <a:rPr lang="ru-RU" dirty="0"/>
              <a:t> эритемой. </a:t>
            </a:r>
            <a:endParaRPr lang="ru-RU" dirty="0" smtClean="0"/>
          </a:p>
          <a:p>
            <a:r>
              <a:rPr lang="ru-RU" dirty="0" smtClean="0"/>
              <a:t>Лечение </a:t>
            </a:r>
            <a:r>
              <a:rPr lang="ru-RU" dirty="0" err="1"/>
              <a:t>хейлита</a:t>
            </a:r>
            <a:r>
              <a:rPr lang="ru-RU" dirty="0"/>
              <a:t> </a:t>
            </a:r>
            <a:r>
              <a:rPr lang="ru-RU" dirty="0" err="1"/>
              <a:t>Манганотти</a:t>
            </a:r>
            <a:r>
              <a:rPr lang="ru-RU" dirty="0"/>
              <a:t> включает общее и местное воздействие. Внутрь назначают витаминные средства, стимулирующие процессы регенерации. </a:t>
            </a:r>
            <a:r>
              <a:rPr lang="ru-RU" dirty="0" err="1"/>
              <a:t>Местно</a:t>
            </a:r>
            <a:r>
              <a:rPr lang="ru-RU" dirty="0"/>
              <a:t> применяют препараты, обладающие </a:t>
            </a:r>
            <a:r>
              <a:rPr lang="ru-RU" dirty="0" err="1"/>
              <a:t>эпителизирующим</a:t>
            </a:r>
            <a:r>
              <a:rPr lang="ru-RU" dirty="0"/>
              <a:t> действием: масляные растворы витаминов А и Е; </a:t>
            </a:r>
            <a:r>
              <a:rPr lang="ru-RU" dirty="0" err="1"/>
              <a:t>метилурацил</a:t>
            </a:r>
            <a:r>
              <a:rPr lang="ru-RU" dirty="0"/>
              <a:t>, </a:t>
            </a:r>
            <a:r>
              <a:rPr lang="ru-RU" dirty="0" err="1"/>
              <a:t>солкосерил</a:t>
            </a:r>
            <a:r>
              <a:rPr lang="ru-RU" dirty="0"/>
              <a:t>. При наличии фоновых воспалительных явлений возможно использование кортикостероидных мазей. Консервативное лечение </a:t>
            </a:r>
            <a:r>
              <a:rPr lang="ru-RU" dirty="0" err="1"/>
              <a:t>хейлита</a:t>
            </a:r>
            <a:r>
              <a:rPr lang="ru-RU" dirty="0"/>
              <a:t> </a:t>
            </a:r>
            <a:r>
              <a:rPr lang="ru-RU" dirty="0" err="1"/>
              <a:t>Манганотти</a:t>
            </a:r>
            <a:r>
              <a:rPr lang="ru-RU" dirty="0"/>
              <a:t> при отсутствии признаков перерождения и положительном эффекте воздействий (наступлении стойкой ремиссии) может продолжаться 2–3 мес. Частое </a:t>
            </a:r>
            <a:r>
              <a:rPr lang="ru-RU" dirty="0" err="1"/>
              <a:t>рецидивирование</a:t>
            </a:r>
            <a:r>
              <a:rPr lang="ru-RU" dirty="0"/>
              <a:t>, нарастание клиники, тем более появление малейших признаков </a:t>
            </a:r>
            <a:r>
              <a:rPr lang="ru-RU" dirty="0" err="1"/>
              <a:t>озлокачествления</a:t>
            </a:r>
            <a:r>
              <a:rPr lang="ru-RU" dirty="0"/>
              <a:t> служат показанием для хирургического лечения (удаление очага поражения в пределах здоровых тканей) с гистологическим исследованием материала. Исключение вредных привычек, раздражающих факторов, санация полости рта обязательны.</a:t>
            </a:r>
          </a:p>
        </p:txBody>
      </p:sp>
    </p:spTree>
    <p:extLst>
      <p:ext uri="{BB962C8B-B14F-4D97-AF65-F5344CB8AC3E}">
        <p14:creationId xmlns:p14="http://schemas.microsoft.com/office/powerpoint/2010/main" val="182419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342814"/>
            <a:ext cx="10058400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Абразивный </a:t>
            </a:r>
            <a:r>
              <a:rPr lang="ru-RU" sz="4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хейлит</a:t>
            </a:r>
            <a:r>
              <a:rPr lang="ru-RU" sz="4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ru-RU" sz="4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Манганотти</a:t>
            </a: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0" y="2402644"/>
            <a:ext cx="5067300" cy="3390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247084"/>
            <a:ext cx="4762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7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71" y="831184"/>
            <a:ext cx="10093234" cy="106680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З</a:t>
            </a:r>
            <a:r>
              <a:rPr lang="ru-RU" sz="5400" dirty="0"/>
              <a:t>а</a:t>
            </a:r>
            <a:r>
              <a:rPr lang="ru-RU" sz="5400" dirty="0" smtClean="0"/>
              <a:t>ключение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2" y="1810899"/>
            <a:ext cx="11573691" cy="44244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Часто сами пациенты не уделяют должного внимания своей полости рта и пропускают появление каких-либо патологических элементов, так как их может ничего и не беспокоить.</a:t>
            </a:r>
          </a:p>
          <a:p>
            <a:r>
              <a:rPr lang="ru-RU" dirty="0" smtClean="0"/>
              <a:t>Задача врача-стоматолога на приеме уделять внимание не только причинному зубу, с которым обратился пациент, но и осматривать полностью всю слизистую оболочку полости рта проявляя </a:t>
            </a:r>
            <a:r>
              <a:rPr lang="ru-RU" dirty="0" err="1" smtClean="0"/>
              <a:t>онконастороженность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сожалению, в настоящее время имеется тенденция к увеличению появления злокачественных новообразований полости рта и к тому времени когда человека начинает что-то беспокоить и он попадает к врачу-онкологу, заболевание уже достигает необратимой стадии.</a:t>
            </a:r>
          </a:p>
          <a:p>
            <a:r>
              <a:rPr lang="ru-RU" dirty="0" smtClean="0"/>
              <a:t>Врачи-стоматологи могут и должны быть первичным звеном выявления ЗНО и способствовать своевременному обращению в врачу-дерматологу или врачу-онкологу.</a:t>
            </a:r>
          </a:p>
          <a:p>
            <a:pPr lvl="0">
              <a:buClr>
                <a:srgbClr val="E48312"/>
              </a:buClr>
            </a:pPr>
            <a:r>
              <a:rPr lang="ru-RU" dirty="0">
                <a:solidFill>
                  <a:srgbClr val="000000">
                    <a:lumMod val="75000"/>
                    <a:lumOff val="25000"/>
                  </a:srgbClr>
                </a:solidFill>
              </a:rPr>
              <a:t>Подводя итог, можно заключить, что ранняя диагностика предраков, постоянное диспансерное наблюдение у врача-стоматолога — это основа профилактики онкологии. Своевременное исключение негативных факторов, воздействующих на слизистую полости рта и выявление облигатных, факультативных предраков позволит сохранить не только здоровье, но и жизнь многим пациентам.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70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Список литературы: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О.О. </a:t>
            </a:r>
            <a:r>
              <a:rPr lang="ru-RU" dirty="0" err="1"/>
              <a:t>Янушевич</a:t>
            </a:r>
            <a:r>
              <a:rPr lang="ru-RU" dirty="0"/>
              <a:t>, Ю.М. </a:t>
            </a:r>
            <a:r>
              <a:rPr lang="ru-RU" dirty="0" err="1"/>
              <a:t>Максимовский</a:t>
            </a:r>
            <a:r>
              <a:rPr lang="ru-RU" dirty="0"/>
              <a:t>, Л.Н. </a:t>
            </a:r>
            <a:r>
              <a:rPr lang="ru-RU" dirty="0" err="1"/>
              <a:t>Максимовская</a:t>
            </a:r>
            <a:r>
              <a:rPr lang="ru-RU" dirty="0"/>
              <a:t> и др. Терапевтическая стоматология: Учебник, 3-е издание – Издательская группа «ГЭОТАР-Медиа», 2023.-768 с.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Предраковые заболевания в структуре патологии слизистой оболочки полости рта / О.С. </a:t>
            </a:r>
            <a:r>
              <a:rPr lang="ru-RU" dirty="0" err="1"/>
              <a:t>Гилева</a:t>
            </a:r>
            <a:r>
              <a:rPr lang="ru-RU" dirty="0"/>
              <a:t> [и др.] // Проблемы стоматологии. – 2013.– № 2. – P. 3–9.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Семченко Ирина Михайловна, Макарова Ольга Владимировна, </a:t>
            </a:r>
            <a:r>
              <a:rPr lang="ru-RU" dirty="0" err="1"/>
              <a:t>Пронорович</a:t>
            </a:r>
            <a:r>
              <a:rPr lang="ru-RU" dirty="0"/>
              <a:t> Ольга Николаевна ПРЕДРАКОВЫЕ ПОРАЖЕНИЯ ПОЛОСТИ РТА // Современная стоматология. 2021. №4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Барер</a:t>
            </a:r>
            <a:r>
              <a:rPr lang="ru-RU" dirty="0"/>
              <a:t>, Г. М. Терапевтическая стоматология. В 3-х частях. Часть 3. Заболевания слизистой оболочки рта. : учебник / Под ред. Г. М. </a:t>
            </a:r>
            <a:r>
              <a:rPr lang="ru-RU" dirty="0" err="1"/>
              <a:t>Барера</a:t>
            </a:r>
            <a:r>
              <a:rPr lang="ru-RU" dirty="0"/>
              <a:t> - 2-е изд. , доп. и </a:t>
            </a:r>
            <a:r>
              <a:rPr lang="ru-RU" dirty="0" err="1"/>
              <a:t>перераб</a:t>
            </a:r>
            <a:r>
              <a:rPr lang="ru-RU" dirty="0"/>
              <a:t>. - Москва : ГЭОТАР-Медиа, 2015. - 256 с.</a:t>
            </a:r>
          </a:p>
        </p:txBody>
      </p:sp>
    </p:spTree>
    <p:extLst>
      <p:ext uri="{BB962C8B-B14F-4D97-AF65-F5344CB8AC3E}">
        <p14:creationId xmlns:p14="http://schemas.microsoft.com/office/powerpoint/2010/main" val="4015736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77" y="219377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91196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Узнать про предраковые заболевания слизистой оболочки полости рта и научиться диагностировать их на стоматологическом приеме</a:t>
            </a:r>
          </a:p>
          <a:p>
            <a:r>
              <a:rPr lang="ru-RU" dirty="0" smtClean="0"/>
              <a:t>Задачи: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Рассмотреть </a:t>
            </a:r>
            <a:r>
              <a:rPr lang="ru-RU" dirty="0" smtClean="0"/>
              <a:t>классификацию предраковых заболеваний СОПР.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Изучить диагностические признаки этих </a:t>
            </a:r>
            <a:r>
              <a:rPr lang="ru-RU" dirty="0" smtClean="0"/>
              <a:t>заболеваний.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50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445" y="740228"/>
            <a:ext cx="10450286" cy="5599611"/>
          </a:xfrm>
        </p:spPr>
        <p:txBody>
          <a:bodyPr/>
          <a:lstStyle/>
          <a:p>
            <a:r>
              <a:rPr lang="ru-RU" sz="2400" dirty="0" smtClean="0"/>
              <a:t>Предраковые заболевания-патологические процессы, обязательно предшествующие злокачественному новообразованию с большей или меньшей </a:t>
            </a:r>
            <a:r>
              <a:rPr lang="ru-RU" sz="2400" dirty="0" smtClean="0"/>
              <a:t>вероятностью. </a:t>
            </a:r>
          </a:p>
          <a:p>
            <a:r>
              <a:rPr lang="ru-RU" dirty="0" smtClean="0"/>
              <a:t>Они характеризуются отсутствием объективных признаков раковой опухоли, однако при наличии патогенных факторов </a:t>
            </a:r>
            <a:r>
              <a:rPr lang="ru-RU" dirty="0" err="1" smtClean="0"/>
              <a:t>малигнизируются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исключении неблагоприятных воздействий </a:t>
            </a:r>
            <a:r>
              <a:rPr lang="ru-RU" dirty="0" smtClean="0"/>
              <a:t>возможно </a:t>
            </a:r>
            <a:r>
              <a:rPr lang="ru-RU" dirty="0"/>
              <a:t>обратное развитие элементов поражения, </a:t>
            </a:r>
            <a:r>
              <a:rPr lang="ru-RU" dirty="0" smtClean="0"/>
              <a:t>стабилизация </a:t>
            </a:r>
            <a:r>
              <a:rPr lang="ru-RU" dirty="0"/>
              <a:t>процесса без существенных изменений либо дальнейшее развитие без склонности к </a:t>
            </a:r>
            <a:r>
              <a:rPr lang="ru-RU" dirty="0" smtClean="0"/>
              <a:t>перерождению</a:t>
            </a:r>
            <a:r>
              <a:rPr lang="ru-RU" dirty="0"/>
              <a:t>. Сохранение неблагоприятного фона приводит к малигнизации очага поражения.</a:t>
            </a:r>
            <a:endParaRPr lang="ru-RU" dirty="0" smtClean="0"/>
          </a:p>
          <a:p>
            <a:r>
              <a:rPr lang="ru-RU" dirty="0" smtClean="0"/>
              <a:t>Те из видов предраковых заболеваний, которые с наибольшей частотой </a:t>
            </a:r>
            <a:r>
              <a:rPr lang="ru-RU" dirty="0" err="1" smtClean="0"/>
              <a:t>озлокачествляются</a:t>
            </a:r>
            <a:r>
              <a:rPr lang="ru-RU" dirty="0" smtClean="0"/>
              <a:t>, принято называть </a:t>
            </a:r>
            <a:r>
              <a:rPr lang="ru-RU" i="1" dirty="0" smtClean="0"/>
              <a:t>облигатными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 </a:t>
            </a:r>
            <a:r>
              <a:rPr lang="ru-RU" i="1" dirty="0" smtClean="0"/>
              <a:t>факультативным</a:t>
            </a:r>
            <a:r>
              <a:rPr lang="ru-RU" dirty="0" smtClean="0"/>
              <a:t> относят заболевания с длительным течением и меньшей вероятностью </a:t>
            </a:r>
            <a:r>
              <a:rPr lang="ru-RU" dirty="0" err="1" smtClean="0"/>
              <a:t>озлокачествления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85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994" y="225644"/>
            <a:ext cx="9701349" cy="767134"/>
          </a:xfrm>
        </p:spPr>
        <p:txBody>
          <a:bodyPr/>
          <a:lstStyle/>
          <a:p>
            <a:pPr algn="ctr"/>
            <a:r>
              <a:rPr lang="ru-RU" dirty="0" smtClean="0"/>
              <a:t>Признаки малигнизации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320" y="1079379"/>
            <a:ext cx="10058400" cy="4023360"/>
          </a:xfrm>
        </p:spPr>
        <p:txBody>
          <a:bodyPr/>
          <a:lstStyle/>
          <a:p>
            <a:r>
              <a:rPr lang="ru-RU" dirty="0"/>
              <a:t>Основными признаками злокачественного </a:t>
            </a:r>
            <a:r>
              <a:rPr lang="ru-RU" dirty="0" smtClean="0"/>
              <a:t>перерождения </a:t>
            </a:r>
            <a:r>
              <a:rPr lang="ru-RU" dirty="0"/>
              <a:t>могут служить следующие симптомы: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резкое </a:t>
            </a:r>
            <a:r>
              <a:rPr lang="ru-RU" dirty="0"/>
              <a:t>изменение клинической картины, а именно </a:t>
            </a:r>
            <a:r>
              <a:rPr lang="ru-RU" dirty="0" smtClean="0"/>
              <a:t>ускорение </a:t>
            </a:r>
            <a:r>
              <a:rPr lang="ru-RU" dirty="0"/>
              <a:t>развития опухоли или язвы,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экзофитный</a:t>
            </a:r>
            <a:r>
              <a:rPr lang="ru-RU" dirty="0" smtClean="0"/>
              <a:t> </a:t>
            </a:r>
            <a:r>
              <a:rPr lang="ru-RU" dirty="0"/>
              <a:t>рост или изъязвления опухоли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кровоточивость </a:t>
            </a:r>
            <a:r>
              <a:rPr lang="ru-RU" dirty="0"/>
              <a:t>очага </a:t>
            </a:r>
            <a:r>
              <a:rPr lang="ru-RU" dirty="0" smtClean="0"/>
              <a:t>поражения,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появление </a:t>
            </a:r>
            <a:r>
              <a:rPr lang="ru-RU" dirty="0"/>
              <a:t>гиперкератоза, инфильтрации и уплотнения в основании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Отсутствие эффекта </a:t>
            </a:r>
            <a:r>
              <a:rPr lang="ru-RU" dirty="0"/>
              <a:t>консервативного лечения в течение 7–10 дней </a:t>
            </a:r>
            <a:r>
              <a:rPr lang="ru-RU" dirty="0" smtClean="0"/>
              <a:t>является </a:t>
            </a:r>
            <a:r>
              <a:rPr lang="ru-RU" dirty="0"/>
              <a:t>основанием для направления больного на </a:t>
            </a:r>
            <a:r>
              <a:rPr lang="ru-RU" dirty="0" smtClean="0"/>
              <a:t>консультацию </a:t>
            </a:r>
            <a:r>
              <a:rPr lang="ru-RU" dirty="0"/>
              <a:t>к онкологу или челюстно-лицевому </a:t>
            </a:r>
            <a:r>
              <a:rPr lang="ru-RU" dirty="0" smtClean="0"/>
              <a:t>хирургу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Малигнизация </a:t>
            </a:r>
            <a:r>
              <a:rPr lang="ru-RU" dirty="0"/>
              <a:t>подтверждается результатами </a:t>
            </a:r>
            <a:r>
              <a:rPr lang="ru-RU" dirty="0" smtClean="0"/>
              <a:t>морфологических </a:t>
            </a:r>
            <a:r>
              <a:rPr lang="ru-RU" dirty="0"/>
              <a:t>исследований, а именно выявлением в материале биопсии атипичных клеток.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903" y="4752566"/>
            <a:ext cx="4746172" cy="159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7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22513"/>
            <a:ext cx="10955382" cy="1802675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Согласно классификации Всесоюзного комитета по изучению опухолей головы и шеи (1977), основанной на классификации А. Л. </a:t>
            </a:r>
            <a:r>
              <a:rPr lang="ru-RU" sz="2700" dirty="0" err="1"/>
              <a:t>Машкиллейсона</a:t>
            </a:r>
            <a:r>
              <a:rPr lang="ru-RU" sz="2700" dirty="0"/>
              <a:t>, различают следующие формы </a:t>
            </a:r>
            <a:r>
              <a:rPr lang="ru-RU" sz="2700" dirty="0" err="1"/>
              <a:t>предрака</a:t>
            </a:r>
            <a:r>
              <a:rPr lang="ru-RU" sz="2700" dirty="0"/>
              <a:t> слизистой оболочки полости рта и красной каймы губ.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59242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Классификация предраковых заболеваний слизистой оболочки полости рта</a:t>
            </a:r>
            <a:endParaRPr lang="ru-RU" b="1" u="sng" dirty="0"/>
          </a:p>
          <a:p>
            <a:r>
              <a:rPr lang="ru-RU" sz="1800" dirty="0" smtClean="0"/>
              <a:t>С </a:t>
            </a:r>
            <a:r>
              <a:rPr lang="ru-RU" sz="1800" dirty="0"/>
              <a:t>высокой частотой </a:t>
            </a:r>
            <a:r>
              <a:rPr lang="ru-RU" sz="1800" dirty="0" err="1"/>
              <a:t>озлокачествления</a:t>
            </a:r>
            <a:r>
              <a:rPr lang="ru-RU" sz="1800" dirty="0"/>
              <a:t> (облигатные):</a:t>
            </a:r>
          </a:p>
          <a:p>
            <a:r>
              <a:rPr lang="ru-RU" sz="1800" dirty="0"/>
              <a:t>1. Болезнь </a:t>
            </a:r>
            <a:r>
              <a:rPr lang="ru-RU" sz="1800" dirty="0" err="1"/>
              <a:t>Боуэна</a:t>
            </a:r>
            <a:r>
              <a:rPr lang="ru-RU" sz="1800" dirty="0"/>
              <a:t>.</a:t>
            </a:r>
          </a:p>
          <a:p>
            <a:r>
              <a:rPr lang="ru-RU" sz="1800" dirty="0"/>
              <a:t>С малой частотой </a:t>
            </a:r>
            <a:r>
              <a:rPr lang="ru-RU" sz="1800" dirty="0" err="1"/>
              <a:t>озлокачествления</a:t>
            </a:r>
            <a:r>
              <a:rPr lang="ru-RU" sz="1800" dirty="0"/>
              <a:t> (факультативные):</a:t>
            </a:r>
          </a:p>
          <a:p>
            <a:r>
              <a:rPr lang="ru-RU" sz="1800" dirty="0"/>
              <a:t>1. Лейкоплакия (эрозивная и </a:t>
            </a:r>
            <a:r>
              <a:rPr lang="ru-RU" sz="1800" dirty="0" err="1"/>
              <a:t>веррукозная</a:t>
            </a:r>
            <a:r>
              <a:rPr lang="ru-RU" sz="1800" dirty="0"/>
              <a:t>);</a:t>
            </a:r>
          </a:p>
          <a:p>
            <a:r>
              <a:rPr lang="ru-RU" sz="1800" dirty="0"/>
              <a:t>2. </a:t>
            </a:r>
            <a:r>
              <a:rPr lang="ru-RU" sz="1800" dirty="0" err="1"/>
              <a:t>Папилломатоз</a:t>
            </a:r>
            <a:r>
              <a:rPr lang="ru-RU" sz="1800" dirty="0"/>
              <a:t>;</a:t>
            </a:r>
          </a:p>
          <a:p>
            <a:r>
              <a:rPr lang="ru-RU" sz="1800" dirty="0"/>
              <a:t>3. Эрозивно-язвенная и гиперкератотическая формы красной волчанки и красного плоского лишая;</a:t>
            </a:r>
          </a:p>
          <a:p>
            <a:r>
              <a:rPr lang="ru-RU" sz="1800" dirty="0"/>
              <a:t>4. Постлучевой стоматит.</a:t>
            </a:r>
          </a:p>
        </p:txBody>
      </p:sp>
    </p:spTree>
    <p:extLst>
      <p:ext uri="{BB962C8B-B14F-4D97-AF65-F5344CB8AC3E}">
        <p14:creationId xmlns:p14="http://schemas.microsoft.com/office/powerpoint/2010/main" val="227729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445623"/>
            <a:ext cx="9962606" cy="442347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600" b="1" u="sng" dirty="0"/>
              <a:t>Классификация предраковых заболеваний красной каймы губ</a:t>
            </a:r>
          </a:p>
          <a:p>
            <a:r>
              <a:rPr lang="ru-RU" dirty="0"/>
              <a:t>С высокой частотой </a:t>
            </a:r>
            <a:r>
              <a:rPr lang="ru-RU" dirty="0" err="1"/>
              <a:t>озлокачествления</a:t>
            </a:r>
            <a:r>
              <a:rPr lang="ru-RU" dirty="0"/>
              <a:t> (облигатные):</a:t>
            </a:r>
          </a:p>
          <a:p>
            <a:r>
              <a:rPr lang="ru-RU" dirty="0"/>
              <a:t>1. Бородавчатый </a:t>
            </a:r>
            <a:r>
              <a:rPr lang="ru-RU" dirty="0" err="1"/>
              <a:t>предрак</a:t>
            </a:r>
            <a:r>
              <a:rPr lang="ru-RU" dirty="0"/>
              <a:t>;</a:t>
            </a:r>
          </a:p>
          <a:p>
            <a:r>
              <a:rPr lang="ru-RU" dirty="0"/>
              <a:t>2. Ограниченный предраковый гиперкератоз;</a:t>
            </a:r>
          </a:p>
          <a:p>
            <a:r>
              <a:rPr lang="ru-RU" dirty="0"/>
              <a:t>3. Абразивный </a:t>
            </a:r>
            <a:r>
              <a:rPr lang="ru-RU" dirty="0" err="1"/>
              <a:t>хейлит</a:t>
            </a:r>
            <a:r>
              <a:rPr lang="ru-RU" dirty="0"/>
              <a:t> </a:t>
            </a:r>
            <a:r>
              <a:rPr lang="ru-RU" dirty="0" err="1"/>
              <a:t>Манганотти</a:t>
            </a:r>
            <a:r>
              <a:rPr lang="ru-RU" dirty="0"/>
              <a:t>.</a:t>
            </a:r>
          </a:p>
          <a:p>
            <a:r>
              <a:rPr lang="ru-RU" dirty="0"/>
              <a:t>С малой частотой </a:t>
            </a:r>
            <a:r>
              <a:rPr lang="ru-RU" dirty="0" err="1"/>
              <a:t>озлокачествления</a:t>
            </a:r>
            <a:r>
              <a:rPr lang="ru-RU" dirty="0"/>
              <a:t> (факультативные):</a:t>
            </a:r>
          </a:p>
          <a:p>
            <a:r>
              <a:rPr lang="ru-RU" dirty="0"/>
              <a:t>1. Лейкоплакия </a:t>
            </a:r>
            <a:r>
              <a:rPr lang="ru-RU" dirty="0" err="1"/>
              <a:t>веррукозная</a:t>
            </a:r>
            <a:r>
              <a:rPr lang="ru-RU" dirty="0"/>
              <a:t>;</a:t>
            </a:r>
          </a:p>
          <a:p>
            <a:r>
              <a:rPr lang="ru-RU" dirty="0"/>
              <a:t>2. </a:t>
            </a:r>
            <a:r>
              <a:rPr lang="ru-RU" dirty="0" err="1"/>
              <a:t>Кератоакантома</a:t>
            </a:r>
            <a:r>
              <a:rPr lang="ru-RU" dirty="0"/>
              <a:t>;</a:t>
            </a:r>
          </a:p>
          <a:p>
            <a:r>
              <a:rPr lang="ru-RU" dirty="0"/>
              <a:t>3. Кожный рог;</a:t>
            </a:r>
          </a:p>
          <a:p>
            <a:r>
              <a:rPr lang="ru-RU" dirty="0"/>
              <a:t>4. Папиллома с ороговением;</a:t>
            </a:r>
          </a:p>
          <a:p>
            <a:r>
              <a:rPr lang="ru-RU" dirty="0"/>
              <a:t>5. Эрозивно-язвенная и гиперкератотическая формы красной волчанки и красного плоского лишая;</a:t>
            </a:r>
          </a:p>
          <a:p>
            <a:r>
              <a:rPr lang="ru-RU" dirty="0"/>
              <a:t>6. Постлучевой </a:t>
            </a:r>
            <a:r>
              <a:rPr lang="ru-RU" dirty="0" err="1"/>
              <a:t>хейлит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54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0" y="1850572"/>
            <a:ext cx="7994469" cy="10276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Болезнь </a:t>
            </a:r>
            <a:r>
              <a:rPr lang="ru-RU" dirty="0" err="1" smtClean="0"/>
              <a:t>Боуэна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Впервые </a:t>
            </a:r>
            <a:r>
              <a:rPr lang="ru-RU" sz="2000" dirty="0"/>
              <a:t>описана американским дерматологом Дж. </a:t>
            </a:r>
            <a:r>
              <a:rPr lang="ru-RU" sz="2000" dirty="0" err="1"/>
              <a:t>Боуэном</a:t>
            </a:r>
            <a:r>
              <a:rPr lang="ru-RU" sz="2000" dirty="0"/>
              <a:t> в 1912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994" y="1850571"/>
            <a:ext cx="11421292" cy="450668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Потенциально </a:t>
            </a:r>
            <a:r>
              <a:rPr lang="ru-RU" dirty="0"/>
              <a:t>наиболее злокачественна среди всех предраковых заболеваний и укладывается в понятие </a:t>
            </a:r>
            <a:r>
              <a:rPr lang="ru-RU" dirty="0" err="1"/>
              <a:t>cancer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 smtClean="0"/>
              <a:t>situ</a:t>
            </a:r>
            <a:r>
              <a:rPr lang="ru-RU" dirty="0" smtClean="0"/>
              <a:t> (</a:t>
            </a:r>
            <a:r>
              <a:rPr lang="ru-RU" dirty="0" err="1" smtClean="0"/>
              <a:t>интраэпителиальный</a:t>
            </a:r>
            <a:r>
              <a:rPr lang="ru-RU" dirty="0" smtClean="0"/>
              <a:t> </a:t>
            </a:r>
            <a:r>
              <a:rPr lang="ru-RU" dirty="0"/>
              <a:t>рак без инвазивного </a:t>
            </a:r>
            <a:r>
              <a:rPr lang="ru-RU" dirty="0" smtClean="0"/>
              <a:t>роста). Чаще </a:t>
            </a:r>
            <a:r>
              <a:rPr lang="ru-RU" dirty="0"/>
              <a:t>всего поражаются мягкое небо, язычок, </a:t>
            </a:r>
            <a:r>
              <a:rPr lang="ru-RU" dirty="0" err="1"/>
              <a:t>ретромолярная</a:t>
            </a:r>
            <a:r>
              <a:rPr lang="ru-RU" dirty="0"/>
              <a:t> область, </a:t>
            </a:r>
            <a:r>
              <a:rPr lang="ru-RU" dirty="0" smtClean="0"/>
              <a:t>язык.</a:t>
            </a:r>
          </a:p>
          <a:p>
            <a:r>
              <a:rPr lang="ru-RU" dirty="0" smtClean="0"/>
              <a:t>Жалобы </a:t>
            </a:r>
            <a:r>
              <a:rPr lang="ru-RU" dirty="0"/>
              <a:t>больного могут сводиться к дискомфорту, шероховатости соответствующих отделов слизистой, более или менее выраженному зуду. В ряде случаев субъективные ощущения отсутствуют, как следствие, очаг выявляется при профилактическом осмотре ротовой полости. </a:t>
            </a:r>
            <a:endParaRPr lang="ru-RU" dirty="0" smtClean="0"/>
          </a:p>
          <a:p>
            <a:r>
              <a:rPr lang="ru-RU" dirty="0" smtClean="0"/>
              <a:t>Очаг </a:t>
            </a:r>
            <a:r>
              <a:rPr lang="ru-RU" dirty="0"/>
              <a:t>поражения чаще один, реже — два; представляет собой ограниченное </a:t>
            </a:r>
            <a:r>
              <a:rPr lang="ru-RU" dirty="0" err="1"/>
              <a:t>застойно</a:t>
            </a:r>
            <a:r>
              <a:rPr lang="ru-RU" dirty="0"/>
              <a:t>-красное пятно с гладкой или бархатистой поверхностью, с мелкими сосочковыми разрастаниями. </a:t>
            </a:r>
            <a:endParaRPr lang="ru-RU" dirty="0" smtClean="0"/>
          </a:p>
          <a:p>
            <a:r>
              <a:rPr lang="ru-RU" dirty="0" smtClean="0"/>
              <a:t>Наиболее </a:t>
            </a:r>
            <a:r>
              <a:rPr lang="ru-RU" dirty="0"/>
              <a:t>характерно для начальных стадий заболевания появление ограниченного участка гиперемии, имеющего </a:t>
            </a:r>
            <a:r>
              <a:rPr lang="ru-RU" dirty="0" err="1"/>
              <a:t>узелково</a:t>
            </a:r>
            <a:r>
              <a:rPr lang="ru-RU" dirty="0"/>
              <a:t>-пятнистый или гладкий </a:t>
            </a:r>
            <a:r>
              <a:rPr lang="ru-RU" dirty="0" smtClean="0"/>
              <a:t>вид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Клиническая </a:t>
            </a:r>
            <a:r>
              <a:rPr lang="ru-RU" dirty="0"/>
              <a:t>картина более поздних стадий напоминает лейкоплакию или КПЛ вследствие образования участков гиперкератоза. Появляется склонность к образованию эрозий. Очаг поражения будет возвышаться над уровнем окружающих тканей в случае появления узелков и слияния их в бляшки. При длительном течении развивается атрофия слизистой оболочки, и в таких случаях участок поражения </a:t>
            </a:r>
            <a:r>
              <a:rPr lang="ru-RU" dirty="0" smtClean="0"/>
              <a:t>западает. При </a:t>
            </a:r>
            <a:r>
              <a:rPr lang="ru-RU" dirty="0"/>
              <a:t>локализации на языке в месте поражения сосочки языка исчезают</a:t>
            </a:r>
            <a:r>
              <a:rPr lang="ru-RU" dirty="0" smtClean="0"/>
              <a:t>.</a:t>
            </a:r>
          </a:p>
          <a:p>
            <a:r>
              <a:rPr lang="ru-RU" dirty="0"/>
              <a:t>Для диагностики представляют затруднения случаи, когда небольшой очаг гиперемии в последующем покрывается чешуйками, напоминая по внешнему виду лейкоплакию или КПЛ. </a:t>
            </a:r>
          </a:p>
        </p:txBody>
      </p:sp>
    </p:spTree>
    <p:extLst>
      <p:ext uri="{BB962C8B-B14F-4D97-AF65-F5344CB8AC3E}">
        <p14:creationId xmlns:p14="http://schemas.microsoft.com/office/powerpoint/2010/main" val="141162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320" y="1358536"/>
            <a:ext cx="9962606" cy="910046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Болезнь </a:t>
            </a:r>
            <a:r>
              <a:rPr lang="ru-RU" dirty="0" err="1"/>
              <a:t>Боуэна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085" y="2316554"/>
            <a:ext cx="3944983" cy="3403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801" r="7814" b="8304"/>
          <a:stretch/>
        </p:blipFill>
        <p:spPr>
          <a:xfrm>
            <a:off x="6553200" y="2167240"/>
            <a:ext cx="4336869" cy="36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2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Бородавчатый </a:t>
            </a:r>
            <a:r>
              <a:rPr lang="ru-RU" sz="4400" dirty="0" err="1"/>
              <a:t>предрак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863633"/>
            <a:ext cx="10572206" cy="405819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редставляет </a:t>
            </a:r>
            <a:r>
              <a:rPr lang="ru-RU" dirty="0"/>
              <a:t>собой самостоятельную клиническую </a:t>
            </a:r>
            <a:r>
              <a:rPr lang="ru-RU" dirty="0" smtClean="0"/>
              <a:t>форму, </a:t>
            </a:r>
            <a:r>
              <a:rPr lang="ru-RU" dirty="0"/>
              <a:t>характеризующуюся выраженной склонностью к малигнизации (иногда уже через 1–2 </a:t>
            </a:r>
            <a:r>
              <a:rPr lang="ru-RU" dirty="0" err="1"/>
              <a:t>мес</a:t>
            </a:r>
            <a:r>
              <a:rPr lang="ru-RU" dirty="0"/>
              <a:t> после начала заболевания). </a:t>
            </a:r>
            <a:endParaRPr lang="ru-RU" dirty="0" smtClean="0"/>
          </a:p>
          <a:p>
            <a:r>
              <a:rPr lang="ru-RU" dirty="0" smtClean="0"/>
              <a:t>Жалобы </a:t>
            </a:r>
            <a:r>
              <a:rPr lang="ru-RU" dirty="0"/>
              <a:t>больного сводятся к наличию косметического дефекта и дискомфорта. </a:t>
            </a:r>
            <a:endParaRPr lang="ru-RU" dirty="0" smtClean="0"/>
          </a:p>
          <a:p>
            <a:r>
              <a:rPr lang="ru-RU" dirty="0" smtClean="0"/>
              <a:t>Излюбленная </a:t>
            </a:r>
            <a:r>
              <a:rPr lang="ru-RU" dirty="0"/>
              <a:t>локализация очага (как правило, одиночного) на красной кайме нижней губы позволяет детально изучить клиническую картину. </a:t>
            </a:r>
            <a:endParaRPr lang="ru-RU" dirty="0" smtClean="0"/>
          </a:p>
          <a:p>
            <a:r>
              <a:rPr lang="ru-RU" dirty="0" smtClean="0"/>
              <a:t>Основной </a:t>
            </a:r>
            <a:r>
              <a:rPr lang="ru-RU" dirty="0"/>
              <a:t>элемент поражения – узелок диаметром до 10 мм, выступающий над уровнем слизистой и имеющий обычный цвет ККГ или </a:t>
            </a:r>
            <a:r>
              <a:rPr lang="ru-RU" dirty="0" err="1"/>
              <a:t>застойно</a:t>
            </a:r>
            <a:r>
              <a:rPr lang="ru-RU" dirty="0"/>
              <a:t> красную </a:t>
            </a:r>
            <a:r>
              <a:rPr lang="ru-RU" dirty="0" smtClean="0"/>
              <a:t>окраску. </a:t>
            </a:r>
            <a:r>
              <a:rPr lang="ru-RU" dirty="0"/>
              <a:t>Поверхность узелка может быть покрыта тонкими плотно прикрепленными чешуйками, не снимающимися при поскабливании. Окружающие очаг поражения ткани не изменены. При пальпации определяется уплотненная консистенция узелка, болезненность отсутствует. </a:t>
            </a:r>
            <a:endParaRPr lang="ru-RU" dirty="0" smtClean="0"/>
          </a:p>
          <a:p>
            <a:r>
              <a:rPr lang="ru-RU" dirty="0" smtClean="0"/>
              <a:t>Дифференциальная </a:t>
            </a:r>
            <a:r>
              <a:rPr lang="ru-RU" dirty="0"/>
              <a:t>диагностика с бородавкой, </a:t>
            </a:r>
            <a:r>
              <a:rPr lang="ru-RU" dirty="0" err="1"/>
              <a:t>кератоакантомой</a:t>
            </a:r>
            <a:r>
              <a:rPr lang="ru-RU" dirty="0"/>
              <a:t>, папилломой проводится на основе клинической картины с обязательным патологоанатомическим подтверждением. </a:t>
            </a:r>
            <a:r>
              <a:rPr lang="ru-RU" dirty="0" smtClean="0"/>
              <a:t>Лечение </a:t>
            </a:r>
            <a:r>
              <a:rPr lang="ru-RU" dirty="0"/>
              <a:t>бородавчатого </a:t>
            </a:r>
            <a:r>
              <a:rPr lang="ru-RU" dirty="0" err="1"/>
              <a:t>предрака</a:t>
            </a:r>
            <a:r>
              <a:rPr lang="ru-RU" dirty="0"/>
              <a:t> только хирургическое с полным иссечением очага поражения и гистологическим исследованием тканей. </a:t>
            </a:r>
          </a:p>
        </p:txBody>
      </p:sp>
    </p:spTree>
    <p:extLst>
      <p:ext uri="{BB962C8B-B14F-4D97-AF65-F5344CB8AC3E}">
        <p14:creationId xmlns:p14="http://schemas.microsoft.com/office/powerpoint/2010/main" val="11764383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7371</TotalTime>
  <Words>1409</Words>
  <Application>Microsoft Office PowerPoint</Application>
  <PresentationFormat>Широкоэкранный</PresentationFormat>
  <Paragraphs>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Ретро</vt:lpstr>
      <vt:lpstr>Предраковые заболевания СОПР. Признаки малигнизации.</vt:lpstr>
      <vt:lpstr>Цели и задачи</vt:lpstr>
      <vt:lpstr>Презентация PowerPoint</vt:lpstr>
      <vt:lpstr>Признаки малигнизации</vt:lpstr>
      <vt:lpstr>Согласно классификации Всесоюзного комитета по изучению опухолей головы и шеи (1977), основанной на классификации А. Л. Машкиллейсона, различают следующие формы предрака слизистой оболочки полости рта и красной каймы губ.  </vt:lpstr>
      <vt:lpstr>Презентация PowerPoint</vt:lpstr>
      <vt:lpstr>Болезнь Боуэна Впервые описана американским дерматологом Дж. Боуэном в 1912  </vt:lpstr>
      <vt:lpstr>Болезнь Боуэна </vt:lpstr>
      <vt:lpstr>Бородавчатый предрак</vt:lpstr>
      <vt:lpstr>Бородавчатый предрак</vt:lpstr>
      <vt:lpstr>Ограниченный предраковый гиперкератоз красной каймы губ </vt:lpstr>
      <vt:lpstr>Ограниченный предраковый гиперкератоз красной каймы губ </vt:lpstr>
      <vt:lpstr>Абразивный хейлит Манганотти </vt:lpstr>
      <vt:lpstr>Абразивный хейлит Манганотти </vt:lpstr>
      <vt:lpstr>Заключение</vt:lpstr>
      <vt:lpstr>Список литературы: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Предраковые заболевания СОПР. Признаки малигнизации.</dc:title>
  <dc:creator>Family</dc:creator>
  <cp:lastModifiedBy>Family</cp:lastModifiedBy>
  <cp:revision>14</cp:revision>
  <dcterms:created xsi:type="dcterms:W3CDTF">2024-01-14T14:38:46Z</dcterms:created>
  <dcterms:modified xsi:type="dcterms:W3CDTF">2024-01-21T12:34:52Z</dcterms:modified>
</cp:coreProperties>
</file>