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9" r:id="rId12"/>
    <p:sldId id="271" r:id="rId13"/>
    <p:sldId id="272" r:id="rId14"/>
    <p:sldId id="279" r:id="rId15"/>
    <p:sldId id="273" r:id="rId16"/>
    <p:sldId id="274" r:id="rId17"/>
    <p:sldId id="276" r:id="rId18"/>
    <p:sldId id="277" r:id="rId19"/>
    <p:sldId id="278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A1E04-562F-425C-9A48-4DA3895A7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115711-FE2D-4414-A339-A2424E25C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FE13DA-C0A7-4BAA-8A52-947064B4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3EE4-3829-4371-90B3-4874226443C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5DB193-58BE-48EB-8F91-243EA864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85AEC4-CC07-4485-AFD5-BC37568C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DE34-EDF7-40C3-91CB-3C7C03E7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2B207-A255-4F12-8A0C-83B9238F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793022-A9B8-4BD9-A09F-C06F7B7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69E77-0517-4278-8F65-D7EB5558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3EE4-3829-4371-90B3-4874226443C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09320C-87D1-4A97-A7E0-6A89A1C1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49307-CD0F-4EB7-8F0C-ED102090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DE34-EDF7-40C3-91CB-3C7C03E7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6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8D0FD7-5A17-4C8A-882A-718037578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EE04B8-8D59-4266-8340-1FD06D5F3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A639D-A81F-40FB-B376-252244AD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3EE4-3829-4371-90B3-4874226443C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21AA0-8A2E-454B-B78D-B02E07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5044B-3642-4860-9350-DCAEF732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DE34-EDF7-40C3-91CB-3C7C03E7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9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5F7C7-1E63-40FE-A1B7-0B4E711F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C89DC-EFF5-48A7-B2E2-703D60F5A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6EE8D-893A-4AA3-86C9-62177E51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3EE4-3829-4371-90B3-4874226443C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DD393-BF69-4110-8710-2FA29B9E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D0A98F-0B25-4E20-ABFB-4C5063D9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DE34-EDF7-40C3-91CB-3C7C03E7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3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D2F4A-B626-4F5A-BA45-02355B19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0763EE-B263-45D4-AB29-0AF40FD5E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88BB63-4B53-40F8-99B3-9DC60753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3EE4-3829-4371-90B3-4874226443C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8EFB-212E-419D-9737-D25F33CE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D7AFD-4E53-4377-8836-FBC3EFDA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DE34-EDF7-40C3-91CB-3C7C03E7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9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C813C-D1ED-428B-944F-C9E501E5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9B2C4F-4E65-4AAE-8A5F-1039E47BD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D5E0B3-94E8-4A61-B111-FA4DE4F22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95F8F0-7B6C-4135-AB65-611650BD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3EE4-3829-4371-90B3-4874226443C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488D1-9674-4F1E-8075-7FED1A34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5233C4-4083-40DF-A7F6-A2D67F5B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DE34-EDF7-40C3-91CB-3C7C03E7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97CC8-CA31-4E1E-BDE2-777BA965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AECAF8-ED3E-46CF-8C41-90570B436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161236-075A-42E7-B068-937AA0794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74C2B7-B337-4AB1-8BFB-4CE213FF9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DCD529-1942-4F9D-92C2-80A6A37C5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C3B9EB-FDB0-4A2B-85C7-59569E62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3EE4-3829-4371-90B3-4874226443C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042CB3-A507-47FC-AB4D-4EDCE1EE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E8D90D-2959-44B8-BB48-65CEADBA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DE34-EDF7-40C3-91CB-3C7C03E7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1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BCF11-4D6C-49D4-BC27-D30D2EEE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241FE5-B9C9-424F-BFAD-E4282D8A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3EE4-3829-4371-90B3-4874226443C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63E224-A18F-49BF-87C8-0095BC44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82D7C6-4729-4046-A3BA-A73BA679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DE34-EDF7-40C3-91CB-3C7C03E7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5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6E2861-85C8-4B5A-A734-AC2EE72C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3EE4-3829-4371-90B3-4874226443C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EB693-1CA1-43D5-8F90-696E0033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9F1FF5-D96B-4F9B-95BA-114093AF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DE34-EDF7-40C3-91CB-3C7C03E7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6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5FA2A-CC32-4946-AC6A-76C6CDAD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30DDA-9F05-4E0F-8727-05AC85799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1C9A66-66AD-43AF-B056-067D17E85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074F36-86B0-4B0E-A25E-7EFE65FD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3EE4-3829-4371-90B3-4874226443C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FD13DD-CF0E-4871-B715-B02DC24C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B61771-5D76-4E74-A55B-0046FC69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DE34-EDF7-40C3-91CB-3C7C03E7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3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00CB5-5BBE-408A-8672-B904F102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267B2C-CBDD-4998-8AE5-5042A1BBE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C1E032-1D25-4467-A5CE-C3CAEC9D0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21B80B-AE31-49C6-BD93-D061F9A1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3EE4-3829-4371-90B3-4874226443C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4DC83-463D-4921-9B3E-D046AE27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0D117A-D151-4DC5-8050-2219CAF1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DE34-EDF7-40C3-91CB-3C7C03E7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99956-4785-404C-BA4B-7B05F674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F6B577-9769-4931-B421-A5A84776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5FD0E-1C12-46A0-B588-5134E912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23EE4-3829-4371-90B3-4874226443C0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A0F57-4CCE-4073-8392-88BBEABE4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F958F-53F2-4642-803E-3789B1D9F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DE34-EDF7-40C3-91CB-3C7C03E72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52C68-BF4E-4969-9D64-12A46426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637"/>
            <a:ext cx="9144000" cy="179147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B074FC-091B-4259-9366-F92D29A4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6710"/>
            <a:ext cx="9144000" cy="4348066"/>
          </a:xfrm>
        </p:spPr>
        <p:txBody>
          <a:bodyPr/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</a:t>
            </a:r>
          </a:p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Учет денежных средств в аптечной организации. Приходные и расходные кассовые операции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Иванова Юлия Валентиновна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2023</a:t>
            </a:r>
          </a:p>
        </p:txBody>
      </p:sp>
    </p:spTree>
    <p:extLst>
      <p:ext uri="{BB962C8B-B14F-4D97-AF65-F5344CB8AC3E}">
        <p14:creationId xmlns:p14="http://schemas.microsoft.com/office/powerpoint/2010/main" val="42587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25DC9-20AC-450F-9A2A-E7C86055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5520"/>
          </a:xfrm>
        </p:spPr>
        <p:txBody>
          <a:bodyPr>
            <a:normAutofit/>
          </a:bodyPr>
          <a:lstStyle/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учета денежных средств, которые выдаются кассиром из кассы организации другим кассирам или доверенным лицам, которые осуществляют раздачу денежных средств, применяется книга учета выданных и принятых денег.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1179E0-C624-440B-9A1A-175CFCCC0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420" y="2359415"/>
            <a:ext cx="7053943" cy="33496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453C30-2DAE-42F0-A133-7DD9D209A8FF}"/>
              </a:ext>
            </a:extLst>
          </p:cNvPr>
          <p:cNvSpPr/>
          <p:nvPr/>
        </p:nvSpPr>
        <p:spPr>
          <a:xfrm>
            <a:off x="1987420" y="5903559"/>
            <a:ext cx="6494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учета выданных и принятых денег Форма № КО-5 </a:t>
            </a:r>
          </a:p>
        </p:txBody>
      </p:sp>
    </p:spTree>
    <p:extLst>
      <p:ext uri="{BB962C8B-B14F-4D97-AF65-F5344CB8AC3E}">
        <p14:creationId xmlns:p14="http://schemas.microsoft.com/office/powerpoint/2010/main" val="69548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B78ED-5EB7-4FA6-B644-F6A14D6A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Безналичные денежные расчеты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A0209-D323-4184-81DF-444467416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Безналичные расчеты — это расчёты (платежи), осуществляемые без использования наличных денег, посредством перечисления денежных средств по счетам в кредитных учреждениях и зачетов взаимных требований.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Безналичные платежные решения становятся все популярнее, объем наличных операций стремительно сокращается, уступая электронным платежам.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76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ACCCE-10FA-4619-9CA3-80529A80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7358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Применение контрольно-кассовых машин при расчете с населением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0FC5F7-0B44-4C35-8064-5EE11CA3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905069"/>
            <a:ext cx="10515600" cy="5169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"О применении контрольно-кассовой техники при осуществлении расчетов в Российской Федерации" от 22.05.2003 N 54-ФЗ гласит: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 расчетах с населением, с индивидуальными предпринимателями, с юридическими лицами используют ККТ и отпечатываются кассовые чеки.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осуществлении денежных расчетов можно использовать Контрольно-кассовую технику, внесенную в реестр ККТ.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 бланк строгой отчетности, который выдается покупателю в тех случаях, когда невозможно применить ККТ и напечатать покупателю чек. Порядок установление формы бланка, формы отчетности и уничтожение утверждается Постановлением Правительства.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Законом о ККМ впервые законодательно установлена фиксация расчетных операций на контрольной кассовой ленте и в фискальной памяти ККТ.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501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04CDC-94AD-408B-9E39-1399BFC4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 Виды контрольно-кассовых машин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1FA3A6-3704-4173-9CEC-0F36666EF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контрольно-кассовые машины;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Пассивные контрольно-кассовые машины;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контрольно-кассовые машины.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ECA8C9-E4F3-4EA7-9038-6B82884D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0" r="35714"/>
          <a:stretch/>
        </p:blipFill>
        <p:spPr>
          <a:xfrm>
            <a:off x="1166326" y="3294575"/>
            <a:ext cx="2407298" cy="31983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96BA5-9862-407D-9489-D38788D79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99" t="22014" r="2482" b="22040"/>
          <a:stretch/>
        </p:blipFill>
        <p:spPr>
          <a:xfrm>
            <a:off x="4205000" y="3280285"/>
            <a:ext cx="3642046" cy="32125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73FA4E-BA2D-4A4A-BD56-B2D30C25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422" y="3280285"/>
            <a:ext cx="3139744" cy="31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38CF1-130D-4701-8E8F-1C8AFF0B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74" y="263853"/>
            <a:ext cx="10515600" cy="9512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 Наличные расчеты с применением контрольно-кассовых машин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DC98E-0119-4ABF-9889-AC909E57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07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расчетов с населением руководитель обязан оснастить аптеку контрольно-кассовыми машинами, оснащенными фискальной памятью, программно-техническими комплексами. Причем только тех моделей, которые допущены к использованию на территории РФ и внесены в государственный реестр контрольно-кассовой техники.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8AF0B2-2325-4CD9-80FC-72ECAED1ACED}"/>
              </a:ext>
            </a:extLst>
          </p:cNvPr>
          <p:cNvSpPr/>
          <p:nvPr/>
        </p:nvSpPr>
        <p:spPr>
          <a:xfrm>
            <a:off x="838200" y="2961467"/>
            <a:ext cx="10515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Каждая ККМ имеет свой: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заводской номер, который обязательно указывается во всех документах (кассовом чеке, отчетный ведомости, паспорте, книге кассира-операциониста). 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паспорт установленной формы, в который заносятся сведения о вводе в эксплуатацию и ремонтах,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должна быть зарегистрирована в налоговых органах, исправна, опломбирована, иметь фискальную память и эксплуатироваться в фискальном режиме.</a:t>
            </a:r>
          </a:p>
        </p:txBody>
      </p:sp>
    </p:spTree>
    <p:extLst>
      <p:ext uri="{BB962C8B-B14F-4D97-AF65-F5344CB8AC3E}">
        <p14:creationId xmlns:p14="http://schemas.microsoft.com/office/powerpoint/2010/main" val="328779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8ADD0-DF91-46A0-ACD2-3604911D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чеке должна содержаться следующая информация: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22B45-76C6-403D-9452-EB30AF665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организации;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Идентификационный номер организации налогоплательщика;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Заводской номер ККМ;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Порядковый номер чека;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время покупки;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покупки;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фискального режима.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1790EC-7B7E-419F-826A-7659440D2F25}"/>
              </a:ext>
            </a:extLst>
          </p:cNvPr>
          <p:cNvSpPr/>
          <p:nvPr/>
        </p:nvSpPr>
        <p:spPr>
          <a:xfrm>
            <a:off x="1080668" y="5539664"/>
            <a:ext cx="9228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аптечной организации без ККМ запрещена. </a:t>
            </a:r>
          </a:p>
        </p:txBody>
      </p:sp>
    </p:spTree>
    <p:extLst>
      <p:ext uri="{BB962C8B-B14F-4D97-AF65-F5344CB8AC3E}">
        <p14:creationId xmlns:p14="http://schemas.microsoft.com/office/powerpoint/2010/main" val="104491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D55BF-5EC5-401E-B844-F7B4B6D3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по учету наличных и безналичных денежных средств и рекомендации по их устранению: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CB24C9B-3472-4389-AC14-D9D31836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Ошибки при установлении лимита остатка наличных средств: 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не установление лимита остатка наличных денег;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завышение лимита; 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занижение лимита.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Неоприходование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неполное оприходование денежной наличности. 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Осуществление расчетов наличными денежными средствами с другими организациями. Расчеты наличными денежными средствами между организациями не запрещены, но ограничены суммой в 100 000 руб. 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Нарушения в обеспечении сохранности денежных средств.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Нарушения ведения кассовых операций.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68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43A53-C7AE-435B-BAD7-254CB4C0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по учету безналичных денежных средств: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0007142-E60F-4876-BA49-4A6AEBCA1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Неправильное указание номера счета при занесение платежных документов в базу.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Неверно указанный КБК при уплате налогов.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Неполное, несвоевременное и неправильное отражение в учетных регистрах текущих операций по поступлению и выбытию денежных средств.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Неправильное и несвоевременное проведение операций по счетам в банках и отражение их результатов в учете.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844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C317A-90DB-40F4-B213-2F4AF99358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10515600" cy="65191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1B634F-024C-4567-B52C-8C5D123434AE}"/>
              </a:ext>
            </a:extLst>
          </p:cNvPr>
          <p:cNvSpPr/>
          <p:nvPr/>
        </p:nvSpPr>
        <p:spPr>
          <a:xfrm>
            <a:off x="895739" y="1848035"/>
            <a:ext cx="106368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</a:t>
            </a: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документация, регламентирующая учет наличных и безналичных денежных средств в аптечной организации, постоянно усовершенствуется и обновляется.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Оформление и порядок их учета требуют знание нормативных документов, а также хорошей памяти и внимательности.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Оформление и порядок их учета, требует не только знания нормативных документов и внимательности, но и знания программ, которые непосредственно связаны с безналичными денежными средствами.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Ошибки в учете наличных и безналичных денежных средств - связаны в основном с программным обеспечением (программы то зависают, то вообще не работают).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3AC456-7C8A-4F22-9122-82DD953379B1}"/>
              </a:ext>
            </a:extLst>
          </p:cNvPr>
          <p:cNvSpPr/>
          <p:nvPr/>
        </p:nvSpPr>
        <p:spPr>
          <a:xfrm>
            <a:off x="895739" y="1017038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выполненной курсовой работы на тему «Учет наличных и безналичных денежных средств», можно сделать выводы:</a:t>
            </a:r>
          </a:p>
        </p:txBody>
      </p:sp>
    </p:spTree>
    <p:extLst>
      <p:ext uri="{BB962C8B-B14F-4D97-AF65-F5344CB8AC3E}">
        <p14:creationId xmlns:p14="http://schemas.microsoft.com/office/powerpoint/2010/main" val="388356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1B593-A44F-4EB1-96FA-140566FE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 бы денежные средства использовались эффективно необходимо: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88405E-348C-45D3-B8CE-39763F45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верно вести учет движение денежных средств, это требует обширных знаний законов, которые постоянно меняются; 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уметь планировать поступления денежных средств; 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устойчивое финансовое состояние и желаемая эффективность в хозяйственной деятельности, это будет достигнуто при согласованном контроле за прибылью денежных средств и оборотного капитала.</a:t>
            </a:r>
          </a:p>
        </p:txBody>
      </p:sp>
    </p:spTree>
    <p:extLst>
      <p:ext uri="{BB962C8B-B14F-4D97-AF65-F5344CB8AC3E}">
        <p14:creationId xmlns:p14="http://schemas.microsoft.com/office/powerpoint/2010/main" val="323348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8F39D-20BA-424B-948C-C62CF4D2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B3512-D232-4406-91F3-C5184D07A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</a:rPr>
              <a:t>	</a:t>
            </a:r>
            <a:r>
              <a:rPr lang="ru-RU" sz="2400" spc="100" dirty="0">
                <a:latin typeface="Times New Roman" panose="02020603050405020304" pitchFamily="18" charset="0"/>
              </a:rPr>
              <a:t>Актуальность исследования в рамках курсовой работы «Учет наличных и безналичных денежных средств» определяется тем, что для эффективного использования денежных средств необходимо уметь грамотно вести учет наличных и безналичных денежных средств. </a:t>
            </a:r>
            <a:endParaRPr lang="ru-RU" sz="2400" spc="100" dirty="0"/>
          </a:p>
        </p:txBody>
      </p:sp>
    </p:spTree>
    <p:extLst>
      <p:ext uri="{BB962C8B-B14F-4D97-AF65-F5344CB8AC3E}">
        <p14:creationId xmlns:p14="http://schemas.microsoft.com/office/powerpoint/2010/main" val="153038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E6CE6DD-B0A7-4944-8ADC-48E2D8C4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93"/>
            <a:ext cx="10515600" cy="5861155"/>
          </a:xfrm>
        </p:spPr>
        <p:txBody>
          <a:bodyPr>
            <a:normAutofit/>
          </a:bodyPr>
          <a:lstStyle/>
          <a:p>
            <a:pPr algn="ctr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за внимание»</a:t>
            </a:r>
          </a:p>
        </p:txBody>
      </p:sp>
    </p:spTree>
    <p:extLst>
      <p:ext uri="{BB962C8B-B14F-4D97-AF65-F5344CB8AC3E}">
        <p14:creationId xmlns:p14="http://schemas.microsoft.com/office/powerpoint/2010/main" val="128528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E6EE0-E0C7-4834-BFCC-196A3FB9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858CA-4E28-490E-BB33-D2C2ED39C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</a:rPr>
              <a:t>	</a:t>
            </a:r>
            <a:r>
              <a:rPr lang="ru-RU" sz="2400" spc="100" dirty="0">
                <a:latin typeface="Times New Roman" panose="02020603050405020304" pitchFamily="18" charset="0"/>
              </a:rPr>
              <a:t>Целью курсовой работы является рассмотреть и изучить учет наличных и безналичных денежных средств. </a:t>
            </a:r>
            <a:endParaRPr lang="ru-RU" sz="2400" spc="100" dirty="0"/>
          </a:p>
        </p:txBody>
      </p:sp>
      <p:pic>
        <p:nvPicPr>
          <p:cNvPr id="4" name="Picture 2" descr="D:\unnamed.jpg">
            <a:extLst>
              <a:ext uri="{FF2B5EF4-FFF2-40B4-BE49-F238E27FC236}">
                <a16:creationId xmlns:a16="http://schemas.microsoft.com/office/drawing/2014/main" id="{4167EAF4-4E25-4D9B-9C25-A557AE233700}"/>
              </a:ext>
            </a:extLst>
          </p:cNvPr>
          <p:cNvPicPr>
            <a:picLocks noChangeAspect="1"/>
            <a:extLst>
              <a:ext uri="smNativeData">
                <sm:smNativeData xmlns="" xmlns:lc="http://schemas.openxmlformats.org/drawingml/2006/lockedCanvas" xmlns:sm="smNativeData" val="SMDATA_18_rb7Qu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3LVAL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Af39/AO7s4QPMzMwAwMD/AH9/fwAAAAAAAAAAAAAAAAD///8AAAAAACEAAAAYAAAAFAAAADEIAAAYFQAAYTIAAPkn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81171"/>
            <a:ext cx="5254690" cy="2351474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D1B62C-CDD1-4EF2-9351-474DE53DA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06" y="2829791"/>
            <a:ext cx="3514531" cy="33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5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6C31F-4E66-464E-841F-F71EF7EF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</a:rPr>
              <a:t>Задачи курсовой работы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7C6B2E-4CE2-4248-9FB8-C4C55FDD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нормативную документацию, регламентирующую учет наличных и безналичных денежных средств в аптечной организации.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Рассмотреть учет наличных денежных средств предприятия, оформление и порядок их учета. 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Рассмотреть учет безналичных денежных средств предприятия оформление и порядок их учета. 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Выявить типичные ошибки в учете наличных и безналичных денежных средств и найти методы решения ошибок.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5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9998D-959B-404A-A501-2712513C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</a:rPr>
              <a:t>Предмет и объект исследования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386D40-CD8D-45C7-A111-F0EC035AD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</a:rPr>
              <a:t>	</a:t>
            </a:r>
            <a:r>
              <a:rPr lang="ru-RU" sz="2400" spc="100" dirty="0">
                <a:latin typeface="Times New Roman" panose="02020603050405020304" pitchFamily="18" charset="0"/>
              </a:rPr>
              <a:t>Организация учета наличных и безналичных денежных средств, ведение приходных и расходных кассовых.</a:t>
            </a:r>
            <a:endParaRPr lang="ru-RU" sz="2400" spc="100" dirty="0"/>
          </a:p>
        </p:txBody>
      </p:sp>
      <p:pic>
        <p:nvPicPr>
          <p:cNvPr id="4" name="Picture 2" descr="D:\kisspng-saving-symbol-coins-5ab0517fc81c31.2929765815215046398197.jpg">
            <a:extLst>
              <a:ext uri="{FF2B5EF4-FFF2-40B4-BE49-F238E27FC236}">
                <a16:creationId xmlns:a16="http://schemas.microsoft.com/office/drawing/2014/main" id="{75DDE6DD-A4EE-47A3-8B39-2A5333DB912D}"/>
              </a:ext>
            </a:extLst>
          </p:cNvPr>
          <p:cNvPicPr>
            <a:picLocks noChangeAspect="1"/>
            <a:extLst>
              <a:ext uri="smNativeData">
                <sm:smNativeData xmlns="" xmlns:lc="http://schemas.openxmlformats.org/drawingml/2006/lockedCanvas" xmlns:sm="smNativeData" val="SMDATA_18_rb7Qu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IQlAL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Af39/AO7s4QPMzMwAwMD/AH9/fwAAAAAAAAAAAAAAAAD///8AAAAAACEAAAAYAAAAFAAAAIkFAADEEwAAYDUAAFQk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5" y="2959877"/>
            <a:ext cx="7776845" cy="2692400"/>
          </a:xfrm>
          <a:prstGeom prst="rect">
            <a:avLst/>
          </a:prstGeom>
          <a:noFill/>
          <a:ln w="9525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8562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3453F-510B-4964-BC2B-B65D5B6C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Порядок учета наличных денежных средств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397B71-7454-45D1-8C0E-9BA6C416A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учета денежных средств: 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своевременное и правильное отражение приходных и расходных кассовых и банковских операций с денежными средствами в учетных документах; 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обеспечение строгого контроля за наличием, движением, использованием денежных средств; 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содействие ускорению оборота денежных ресурсов; 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контроль за своевременными платежами по налогам; </a:t>
            </a:r>
          </a:p>
          <a:p>
            <a:pPr marL="0" indent="0" algn="just">
              <a:buNone/>
            </a:pP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соблюдение правил, регламентирующих расчетно-денежные операции.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88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2E594-1CF4-4BFF-8A95-2C444BB2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918"/>
            <a:ext cx="10974355" cy="94785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Отчетность для учета движения денежных средств и первичная документация.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6A6F95-7231-44DF-9F62-E5E4BEC5F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902" y="1567542"/>
            <a:ext cx="4204189" cy="347891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BAA328-1CF8-444A-86E8-12715560D5E4}"/>
              </a:ext>
            </a:extLst>
          </p:cNvPr>
          <p:cNvSpPr/>
          <p:nvPr/>
        </p:nvSpPr>
        <p:spPr>
          <a:xfrm>
            <a:off x="542145" y="5475093"/>
            <a:ext cx="5174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Приходный кассовый ордер (ф. № КО-1), рекомендуемый документ для оприходования поступления денежных средств в кассу.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0DE5EA-28E8-4745-8E73-3332AC3DEAD2}"/>
              </a:ext>
            </a:extLst>
          </p:cNvPr>
          <p:cNvSpPr/>
          <p:nvPr/>
        </p:nvSpPr>
        <p:spPr>
          <a:xfrm>
            <a:off x="5716555" y="1227777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Может поступать с расчетного счета, открытого в банке для выплаты пенсий, заработной платы, пособий; 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использование коммунальных услуг, выплаты за арендуемое имущество и т.д.; 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полученная выручка за наличный расчет выручка от продажи товаров, товарно-материальных ценностей через собственные магазины; 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погашение работками организации задолженности; 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возврат неиспользованной подотчетной суммы или авансы, которые были излишне получены и т. д.</a:t>
            </a:r>
          </a:p>
        </p:txBody>
      </p:sp>
    </p:spTree>
    <p:extLst>
      <p:ext uri="{BB962C8B-B14F-4D97-AF65-F5344CB8AC3E}">
        <p14:creationId xmlns:p14="http://schemas.microsoft.com/office/powerpoint/2010/main" val="335900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F2CB47-5F2A-4F77-830C-27CE5E80B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07" y="844420"/>
            <a:ext cx="4098500" cy="357019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C41186F-684A-4759-ACD9-9B6BC34C30C6}"/>
              </a:ext>
            </a:extLst>
          </p:cNvPr>
          <p:cNvSpPr/>
          <p:nvPr/>
        </p:nvSpPr>
        <p:spPr>
          <a:xfrm>
            <a:off x="380195" y="4700640"/>
            <a:ext cx="4285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на расход денежных средств из кассы является расходный кассовый ордер (ф. № КО-2).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3B2CB98-EA9E-4FC7-B60E-E1C580408EBB}"/>
              </a:ext>
            </a:extLst>
          </p:cNvPr>
          <p:cNvSpPr/>
          <p:nvPr/>
        </p:nvSpPr>
        <p:spPr>
          <a:xfrm>
            <a:off x="5057189" y="180686"/>
            <a:ext cx="675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Расходный кассовый ордер выписывается в следующих случаях: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E387465-D306-4FA4-ABAE-37089C0B3AE3}"/>
              </a:ext>
            </a:extLst>
          </p:cNvPr>
          <p:cNvSpPr/>
          <p:nvPr/>
        </p:nvSpPr>
        <p:spPr>
          <a:xfrm>
            <a:off x="5057190" y="888572"/>
            <a:ext cx="6903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на выдачу заработной платы, пособий и т.д. которая полностью выплачена; 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когда из кассы выдается депонированная сумма от заработной платы, а также при разовой выдаче заработной платы; 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выдача наличных денежных средств подотчетному лицу для организации командировки;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выдача денежных средств под отчет для приобретения материально-производственных ценностей за наличный расчет; </a:t>
            </a:r>
          </a:p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взнос денежных средств на расчетный счет, открытый в банке, кассиром выписывается объявление на взнос наличными;</a:t>
            </a:r>
          </a:p>
        </p:txBody>
      </p:sp>
    </p:spTree>
    <p:extLst>
      <p:ext uri="{BB962C8B-B14F-4D97-AF65-F5344CB8AC3E}">
        <p14:creationId xmlns:p14="http://schemas.microsoft.com/office/powerpoint/2010/main" val="401654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33CA3-DEBD-4BA8-829D-82B62382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5" y="466530"/>
            <a:ext cx="5066523" cy="203009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Приходные и расходные кассовые ордера обязательно должны регистрироваться в специальном документе - «журнал регистрации приходных и расходных ордеров». </a:t>
            </a:r>
            <a:b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588B6FF-ED76-47DC-B248-3682B52BB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206" y="2387629"/>
            <a:ext cx="4965202" cy="417178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573939-2B5E-406E-B70F-EA716A814A4E}"/>
              </a:ext>
            </a:extLst>
          </p:cNvPr>
          <p:cNvSpPr/>
          <p:nvPr/>
        </p:nvSpPr>
        <p:spPr>
          <a:xfrm>
            <a:off x="6472335" y="466530"/>
            <a:ext cx="5066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совместно с приходными и расходными кассовыми ордерами кассиром производятся записи в кассовой книге (ф. № КО-4).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7F3774-448A-4A84-9BCE-A21F932BB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641" y="2387630"/>
            <a:ext cx="5274906" cy="41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71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858</Words>
  <Application>Microsoft Office PowerPoint</Application>
  <PresentationFormat>Широкоэкранный</PresentationFormat>
  <Paragraphs>98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</vt:lpstr>
      <vt:lpstr>Актуальность работы</vt:lpstr>
      <vt:lpstr>Цель работы</vt:lpstr>
      <vt:lpstr>Задачи курсовой работы</vt:lpstr>
      <vt:lpstr>Предмет и объект исследования</vt:lpstr>
      <vt:lpstr>1.1 Порядок учета наличных денежных средств</vt:lpstr>
      <vt:lpstr>1.2 Отчетность для учета движения денежных средств и первичная документация. </vt:lpstr>
      <vt:lpstr>Презентация PowerPoint</vt:lpstr>
      <vt:lpstr>Приходные и расходные кассовые ордера обязательно должны регистрироваться в специальном документе - «журнал регистрации приходных и расходных ордеров».  </vt:lpstr>
      <vt:lpstr>Для учета денежных средств, которые выдаются кассиром из кассы организации другим кассирам или доверенным лицам, которые осуществляют раздачу денежных средств, применяется книга учета выданных и принятых денег.</vt:lpstr>
      <vt:lpstr>1.3 Безналичные денежные расчеты</vt:lpstr>
      <vt:lpstr>1.4 Применение контрольно-кассовых машин при расчете с населением</vt:lpstr>
      <vt:lpstr>1.5 Виды контрольно-кассовых машин</vt:lpstr>
      <vt:lpstr>1.6 Наличные расчеты с применением контрольно-кассовых машин</vt:lpstr>
      <vt:lpstr>На чеке должна содержаться следующая информация:</vt:lpstr>
      <vt:lpstr>Типичные ошибки по учету наличных и безналичных денежных средств и рекомендации по их устранению:</vt:lpstr>
      <vt:lpstr>Основные ошибки по учету безналичных денежных средств:</vt:lpstr>
      <vt:lpstr>Заключение</vt:lpstr>
      <vt:lpstr>Для того что бы денежные средства использовались эффективно необходимо:</vt:lpstr>
      <vt:lpstr>«Спасибо за внимание»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Войно-Ясенецкого»Министерства здравоохранения Российской ФедерацииФармацевтический колледж</dc:title>
  <dc:creator>юлия иванова</dc:creator>
  <cp:lastModifiedBy>юлия иванова</cp:lastModifiedBy>
  <cp:revision>19</cp:revision>
  <dcterms:created xsi:type="dcterms:W3CDTF">2023-01-07T09:28:21Z</dcterms:created>
  <dcterms:modified xsi:type="dcterms:W3CDTF">2023-01-26T07:06:36Z</dcterms:modified>
</cp:coreProperties>
</file>