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702" r:id="rId2"/>
    <p:sldId id="717" r:id="rId3"/>
    <p:sldId id="722" r:id="rId4"/>
    <p:sldId id="686" r:id="rId5"/>
    <p:sldId id="723" r:id="rId6"/>
    <p:sldId id="685" r:id="rId7"/>
    <p:sldId id="690" r:id="rId8"/>
    <p:sldId id="713" r:id="rId9"/>
    <p:sldId id="725" r:id="rId10"/>
    <p:sldId id="726" r:id="rId11"/>
    <p:sldId id="727" r:id="rId12"/>
    <p:sldId id="721" r:id="rId13"/>
    <p:sldId id="712" r:id="rId14"/>
    <p:sldId id="689" r:id="rId15"/>
    <p:sldId id="695" r:id="rId16"/>
    <p:sldId id="696" r:id="rId17"/>
    <p:sldId id="718" r:id="rId18"/>
    <p:sldId id="714" r:id="rId19"/>
    <p:sldId id="728" r:id="rId20"/>
    <p:sldId id="526" r:id="rId21"/>
    <p:sldId id="699" r:id="rId22"/>
    <p:sldId id="700" r:id="rId23"/>
    <p:sldId id="701" r:id="rId24"/>
    <p:sldId id="716" r:id="rId25"/>
    <p:sldId id="715" r:id="rId26"/>
    <p:sldId id="628" r:id="rId27"/>
    <p:sldId id="629" r:id="rId28"/>
    <p:sldId id="496" r:id="rId29"/>
    <p:sldId id="710" r:id="rId30"/>
    <p:sldId id="456" r:id="rId31"/>
    <p:sldId id="697" r:id="rId32"/>
    <p:sldId id="626" r:id="rId33"/>
    <p:sldId id="707" r:id="rId34"/>
    <p:sldId id="724" r:id="rId35"/>
    <p:sldId id="704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D"/>
    <a:srgbClr val="FFFFE5"/>
    <a:srgbClr val="800080"/>
    <a:srgbClr val="990033"/>
    <a:srgbClr val="FFFF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41" autoAdjust="0"/>
    <p:restoredTop sz="89962" autoAdjust="0"/>
  </p:normalViewPr>
  <p:slideViewPr>
    <p:cSldViewPr>
      <p:cViewPr varScale="1">
        <p:scale>
          <a:sx n="54" d="100"/>
          <a:sy n="54" d="100"/>
        </p:scale>
        <p:origin x="11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DBB775-B69E-49EF-BD98-D0804F9F9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332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41283DCE-1578-4BD4-B436-60D9BBF9D9E9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3881208" y="8686460"/>
            <a:ext cx="2965271" cy="44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5DCC7413-19DA-40C8-A402-2D06276F0059}" type="slidenum">
              <a:rPr lang="ru-RU" altLang="ru-RU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3881208" y="8686460"/>
            <a:ext cx="2966711" cy="44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56739AC1-DB80-4557-9590-373D0FA75351}" type="slidenum">
              <a:rPr lang="ru-RU" altLang="ru-RU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7349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595313"/>
            <a:ext cx="3910013" cy="29321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50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22145" y="3714623"/>
            <a:ext cx="4977163" cy="351911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42848889-92C5-4150-AB7A-BB00FBF524EB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18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70412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5CA2C41A-B610-489F-A49F-2754F5D0A6BC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25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11378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8A0201C-0CC3-4041-B8BE-FBD49F5E9C6D}" type="slidenum">
              <a:rPr lang="ru-RU" altLang="ru-RU" smtClean="0"/>
              <a:pPr eaLnBrk="1" hangingPunct="1"/>
              <a:t>28</a:t>
            </a:fld>
            <a:endParaRPr lang="ru-RU" altLang="ru-RU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8D4682-F53A-44E3-9DE6-636E73DA7E00}" type="slidenum">
              <a:rPr lang="ru-RU" altLang="ru-RU" smtClean="0"/>
              <a:pPr eaLnBrk="1" hangingPunct="1"/>
              <a:t>31</a:t>
            </a:fld>
            <a:endParaRPr lang="ru-RU" altLang="ru-RU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DBB775-B69E-49EF-BD98-D0804F9F958F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410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5CA2C41A-B610-489F-A49F-2754F5D0A6BC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34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11378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550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CE379707-AED0-4CCB-943E-22E30EBC55F1}" type="slidenum">
              <a:rPr lang="ru-RU" altLang="ru-RU">
                <a:solidFill>
                  <a:srgbClr val="000000"/>
                </a:solidFill>
                <a:latin typeface="Times New Roman" pitchFamily="16" charset="0"/>
              </a:rPr>
              <a:pPr eaLnBrk="1"/>
              <a:t>35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44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5226" y="685631"/>
            <a:ext cx="4848990" cy="342950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8D4682-F53A-44E3-9DE6-636E73DA7E00}" type="slidenum">
              <a:rPr lang="ru-RU" altLang="ru-RU" smtClean="0"/>
              <a:pPr eaLnBrk="1" hangingPunct="1"/>
              <a:t>4</a:t>
            </a:fld>
            <a:endParaRPr lang="ru-RU" altLang="ru-RU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8D4682-F53A-44E3-9DE6-636E73DA7E00}" type="slidenum">
              <a:rPr lang="ru-RU" altLang="ru-RU" smtClean="0"/>
              <a:pPr eaLnBrk="1" hangingPunct="1"/>
              <a:t>6</a:t>
            </a:fld>
            <a:endParaRPr lang="ru-RU" altLang="ru-RU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0E4E28-CC94-49F4-B050-17B96651A800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55B2F8-1292-482A-9A9B-B74BA1602E39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67257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55B2F8-1292-482A-9A9B-B74BA1602E39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8D4682-F53A-44E3-9DE6-636E73DA7E00}" type="slidenum">
              <a:rPr lang="ru-RU" altLang="ru-RU" smtClean="0"/>
              <a:pPr eaLnBrk="1" hangingPunct="1"/>
              <a:t>14</a:t>
            </a:fld>
            <a:endParaRPr lang="ru-RU" altLang="ru-RU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8D4682-F53A-44E3-9DE6-636E73DA7E00}" type="slidenum">
              <a:rPr lang="ru-RU" altLang="ru-RU" smtClean="0"/>
              <a:pPr eaLnBrk="1" hangingPunct="1"/>
              <a:t>15</a:t>
            </a:fld>
            <a:endParaRPr lang="ru-RU" altLang="ru-RU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8D4682-F53A-44E3-9DE6-636E73DA7E00}" type="slidenum">
              <a:rPr lang="ru-RU" altLang="ru-RU" smtClean="0"/>
              <a:pPr eaLnBrk="1" hangingPunct="1"/>
              <a:t>16</a:t>
            </a:fld>
            <a:endParaRPr lang="ru-RU" altLang="ru-RU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6284C-0656-44ED-96C9-BF61239B8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573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44509-011C-468F-9240-B366E2A8D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11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B5D23-F498-48D2-B8CC-F943E3541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99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922E5-FB3F-44E4-AB7D-72F3D7B7A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3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DDF50-26BD-44BA-AADD-D49D6C6E0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31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11D88-2279-454B-A108-450BDA716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90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36C24-5DAB-453A-9FCB-0B9683A94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5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4BA2D-A957-4432-933D-2F2A63957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80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0EE27-5C52-4035-B224-15453476B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75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C25DB-A79C-4D6C-87D5-909DE75C2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99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B51FA-067A-498D-AB4D-E69C22BDB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93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1C90EB-9B39-49EF-84F7-5D17843A3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cpa.ru/index.php?option=com_content&amp;view=article&amp;id=251&amp;Itemid=375&amp;lang=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epo.kstu.kz/" TargetMode="External"/><Relationship Id="rId5" Type="http://schemas.openxmlformats.org/officeDocument/2006/relationships/hyperlink" Target="http://studopedia.net/" TargetMode="External"/><Relationship Id="rId4" Type="http://schemas.openxmlformats.org/officeDocument/2006/relationships/hyperlink" Target="http://bspu.ru/course/21162/2116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1244160" y="3525490"/>
            <a:ext cx="5806080" cy="158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 altLang="ru-RU"/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 rot="180000">
            <a:off x="6683040" y="3483727"/>
            <a:ext cx="2113920" cy="83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 altLang="ru-RU"/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784801" y="4245566"/>
            <a:ext cx="7836480" cy="176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marL="342900" indent="-309563"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500" dirty="0">
                <a:solidFill>
                  <a:srgbClr val="000000"/>
                </a:solidFill>
                <a:latin typeface="Calibri" charset="0"/>
              </a:rPr>
              <a:t>Вводная лекция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500" dirty="0">
                <a:solidFill>
                  <a:srgbClr val="000000"/>
                </a:solidFill>
                <a:latin typeface="Calibri" charset="0"/>
              </a:rPr>
              <a:t>для ординаторов 1 года обучения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endParaRPr lang="ru-RU" altLang="ru-RU" sz="2900" b="1" dirty="0">
              <a:solidFill>
                <a:srgbClr val="000000"/>
              </a:solidFill>
              <a:latin typeface="Calibri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900" b="1" dirty="0">
                <a:solidFill>
                  <a:srgbClr val="000000"/>
                </a:solidFill>
                <a:latin typeface="Calibri" charset="0"/>
              </a:rPr>
              <a:t>Лектор: </a:t>
            </a:r>
            <a:r>
              <a:rPr lang="ru-RU" altLang="ru-RU" sz="2500" dirty="0">
                <a:solidFill>
                  <a:srgbClr val="000000"/>
                </a:solidFill>
                <a:latin typeface="Calibri" charset="0"/>
              </a:rPr>
              <a:t>доцент 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900" dirty="0">
                <a:solidFill>
                  <a:srgbClr val="000000"/>
                </a:solidFill>
                <a:latin typeface="Calibri" charset="0"/>
              </a:rPr>
              <a:t>Гуров Виктор Александрович</a:t>
            </a: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414720" y="296672"/>
            <a:ext cx="5659200" cy="103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Кафедра педагогики и психологии</a:t>
            </a:r>
          </a:p>
          <a:p>
            <a:pPr algn="ctr" eaLnBrk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 с курсом ПО</a:t>
            </a:r>
          </a:p>
        </p:txBody>
      </p:sp>
      <p:pic>
        <p:nvPicPr>
          <p:cNvPr id="820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200" y="326915"/>
            <a:ext cx="2291040" cy="153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3444480" y="6205613"/>
            <a:ext cx="2825280" cy="39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</a:pPr>
            <a:r>
              <a:rPr lang="ru-RU" altLang="ru-RU" sz="2000" dirty="0">
                <a:solidFill>
                  <a:srgbClr val="000000"/>
                </a:solidFill>
              </a:rPr>
              <a:t>Красноярск 2022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757370" y="2420888"/>
            <a:ext cx="7386630" cy="165618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4100"/>
              </a:lnSpc>
            </a:pPr>
            <a:r>
              <a:rPr lang="ru-RU" altLang="ru-RU" sz="4000" b="1" kern="0" dirty="0">
                <a:solidFill>
                  <a:schemeClr val="accent6">
                    <a:lumMod val="75000"/>
                  </a:schemeClr>
                </a:solidFill>
              </a:rPr>
              <a:t>Нормативно-правовая  база высшего медицинского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3509560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/>
              <a:t>Цель 1 – Качество образования</a:t>
            </a:r>
            <a:br>
              <a:rPr lang="ru-RU" sz="3600" dirty="0"/>
            </a:br>
            <a:r>
              <a:rPr lang="ru-RU" sz="3600" dirty="0"/>
              <a:t>(высшее образование)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/>
              <a:t>Увеличение количества ведущих российских</a:t>
            </a:r>
          </a:p>
          <a:p>
            <a:pPr marL="0" indent="0">
              <a:buNone/>
            </a:pPr>
            <a:r>
              <a:rPr lang="ru-RU" sz="2800" dirty="0"/>
              <a:t>университетов, входящих в топ-100 мировых</a:t>
            </a:r>
          </a:p>
          <a:p>
            <a:pPr marL="0" indent="0">
              <a:buNone/>
            </a:pPr>
            <a:r>
              <a:rPr lang="ru-RU" sz="2800" dirty="0"/>
              <a:t>рейтингов не менее двух лет подряд :</a:t>
            </a:r>
          </a:p>
          <a:p>
            <a:pPr marL="715963" indent="0">
              <a:buNone/>
            </a:pPr>
            <a:r>
              <a:rPr lang="ru-RU" sz="2800" dirty="0"/>
              <a:t>2018 – 5</a:t>
            </a:r>
          </a:p>
          <a:p>
            <a:pPr marL="715963" indent="0">
              <a:buNone/>
            </a:pPr>
            <a:r>
              <a:rPr lang="ru-RU" sz="2800" dirty="0"/>
              <a:t>2020 – 6</a:t>
            </a:r>
          </a:p>
          <a:p>
            <a:pPr marL="715963" indent="0">
              <a:buNone/>
            </a:pPr>
            <a:r>
              <a:rPr lang="ru-RU" sz="2800" dirty="0"/>
              <a:t>2021 – 7</a:t>
            </a:r>
          </a:p>
          <a:p>
            <a:pPr marL="715963" indent="0">
              <a:buNone/>
            </a:pPr>
            <a:r>
              <a:rPr lang="ru-RU" sz="2800" dirty="0"/>
              <a:t>2022 – 8</a:t>
            </a:r>
          </a:p>
          <a:p>
            <a:pPr marL="715963" indent="0">
              <a:buNone/>
            </a:pPr>
            <a:r>
              <a:rPr lang="ru-RU" sz="2800" dirty="0"/>
              <a:t>2024 – 9</a:t>
            </a:r>
          </a:p>
          <a:p>
            <a:pPr marL="715963" indent="0">
              <a:buNone/>
            </a:pPr>
            <a:r>
              <a:rPr lang="ru-RU" sz="2800" dirty="0"/>
              <a:t>2025 – 10</a:t>
            </a:r>
          </a:p>
        </p:txBody>
      </p:sp>
    </p:spTree>
    <p:extLst>
      <p:ext uri="{BB962C8B-B14F-4D97-AF65-F5344CB8AC3E}">
        <p14:creationId xmlns:p14="http://schemas.microsoft.com/office/powerpoint/2010/main" val="413627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79" y="260648"/>
            <a:ext cx="8579296" cy="1858218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Реализация образовательных программ</a:t>
            </a:r>
            <a:br>
              <a:rPr lang="ru-RU" sz="3200" dirty="0"/>
            </a:br>
            <a:r>
              <a:rPr lang="ru-RU" sz="3200" dirty="0"/>
              <a:t>профессионального образования:</a:t>
            </a:r>
            <a:br>
              <a:rPr lang="ru-RU" sz="3200" dirty="0"/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Приоритетный проект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396" y="2276872"/>
            <a:ext cx="8579296" cy="417646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• </a:t>
            </a:r>
            <a:r>
              <a:rPr lang="ru-RU" sz="2800" b="1" dirty="0"/>
              <a:t>Современная цифровая образовательная среда Российской Федерации</a:t>
            </a:r>
          </a:p>
          <a:p>
            <a:pPr marL="0" indent="0">
              <a:buNone/>
            </a:pPr>
            <a:r>
              <a:rPr lang="ru-RU" sz="2800" b="1" dirty="0"/>
              <a:t>2016 – 2021  </a:t>
            </a:r>
            <a:r>
              <a:rPr lang="ru-RU" sz="2600" dirty="0"/>
              <a:t>Повышение качества и расширение возможностей непрерывного образования для всех категорий граждан за счет развития российского цифрового образовательного пространства</a:t>
            </a:r>
          </a:p>
          <a:p>
            <a:pPr marL="0" indent="0">
              <a:buNone/>
            </a:pPr>
            <a:r>
              <a:rPr lang="ru-RU" sz="2800" dirty="0"/>
              <a:t>• Количество прошедших обучение на онлайн-курсах, тыс. чел.: в 2020 – 6010, а к концу 2025 года до 11 млн. чел.</a:t>
            </a:r>
          </a:p>
        </p:txBody>
      </p:sp>
    </p:spTree>
    <p:extLst>
      <p:ext uri="{BB962C8B-B14F-4D97-AF65-F5344CB8AC3E}">
        <p14:creationId xmlns:p14="http://schemas.microsoft.com/office/powerpoint/2010/main" val="1976306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FEB6090E-4B40-4795-BDEA-52A61CE7AB1E}" type="slidenum">
              <a:rPr lang="ru-RU" altLang="ru-RU" sz="1400"/>
              <a:pPr algn="r">
                <a:buClrTx/>
                <a:buFontTx/>
                <a:buNone/>
              </a:pPr>
              <a:t>12</a:t>
            </a:fld>
            <a:endParaRPr lang="ru-RU" altLang="ru-RU" sz="1400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343150" y="503238"/>
            <a:ext cx="658495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  <a:buClrTx/>
              <a:buFontTx/>
              <a:buNone/>
            </a:pPr>
            <a:r>
              <a:rPr lang="ru-RU" altLang="ru-RU" sz="3600" dirty="0"/>
              <a:t>Федеральный закон</a:t>
            </a:r>
            <a:r>
              <a:rPr lang="ru-RU" altLang="ru-RU" sz="2600" dirty="0"/>
              <a:t> </a:t>
            </a:r>
            <a:r>
              <a:rPr lang="ru-RU" altLang="ru-RU" sz="3200" b="1" dirty="0"/>
              <a:t>№ </a:t>
            </a:r>
            <a:r>
              <a:rPr lang="ru-RU" altLang="ru-RU" sz="3200" b="1" dirty="0">
                <a:solidFill>
                  <a:schemeClr val="accent6">
                    <a:lumMod val="75000"/>
                  </a:schemeClr>
                </a:solidFill>
              </a:rPr>
              <a:t>273-ФЗ</a:t>
            </a:r>
            <a:r>
              <a:rPr lang="ru-RU" altLang="ru-RU" sz="3200" b="1" dirty="0"/>
              <a:t> </a:t>
            </a:r>
            <a:r>
              <a:rPr lang="ru-RU" altLang="ru-RU" sz="2600" dirty="0"/>
              <a:t>от 29.12.2012 </a:t>
            </a:r>
            <a:r>
              <a:rPr lang="ru-RU" altLang="ru-RU" sz="3600" dirty="0"/>
              <a:t>«Об образовании в Российской Федерации» 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ClrTx/>
              <a:buFontTx/>
              <a:buNone/>
            </a:pPr>
            <a:r>
              <a:rPr lang="ru-RU" altLang="ru-RU" sz="2400" i="1" dirty="0"/>
              <a:t>(ред. от 13.10.2022 г.) 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3600" dirty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979836" y="3429000"/>
            <a:ext cx="6948264" cy="231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Aft>
                <a:spcPts val="425"/>
              </a:spcAft>
              <a:buClrTx/>
              <a:buFontTx/>
              <a:buNone/>
            </a:pPr>
            <a:r>
              <a:rPr lang="ru-RU" altLang="ru-RU" sz="2800" dirty="0"/>
              <a:t>Закон Красноярского края от 26.06.2014 № 6-2519 «</a:t>
            </a:r>
            <a:r>
              <a:rPr lang="ru-RU" altLang="ru-RU" sz="2800" b="1" i="1" dirty="0"/>
              <a:t>Об образовании в Красноярском крае</a:t>
            </a:r>
            <a:r>
              <a:rPr lang="ru-RU" altLang="ru-RU" sz="2800" dirty="0"/>
              <a:t>»</a:t>
            </a:r>
          </a:p>
          <a:p>
            <a:pPr algn="r">
              <a:spcAft>
                <a:spcPts val="425"/>
              </a:spcAft>
              <a:buClrTx/>
              <a:buFontTx/>
              <a:buNone/>
            </a:pPr>
            <a:r>
              <a:rPr lang="ru-RU" altLang="ru-RU" sz="2800" dirty="0"/>
              <a:t> </a:t>
            </a:r>
            <a:r>
              <a:rPr lang="ru-RU" altLang="ru-RU" sz="2200" dirty="0"/>
              <a:t>в редакции от 01.07.2021 г.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40" y="503238"/>
            <a:ext cx="17272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0" y="3453546"/>
            <a:ext cx="14398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814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FEB6090E-4B40-4795-BDEA-52A61CE7AB1E}" type="slidenum">
              <a:rPr lang="ru-RU" altLang="ru-RU" sz="1400"/>
              <a:pPr algn="r">
                <a:buClrTx/>
                <a:buFontTx/>
                <a:buNone/>
              </a:pPr>
              <a:t>13</a:t>
            </a:fld>
            <a:endParaRPr lang="ru-RU" altLang="ru-RU" sz="1400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343150" y="260747"/>
            <a:ext cx="6584950" cy="201612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altLang="ru-RU" sz="3200" dirty="0"/>
              <a:t>Федеральный закон</a:t>
            </a:r>
            <a:r>
              <a:rPr lang="ru-RU" altLang="ru-RU" sz="2400" dirty="0"/>
              <a:t> </a:t>
            </a:r>
            <a:r>
              <a:rPr lang="ru-RU" altLang="ru-RU" sz="2800" b="1" dirty="0"/>
              <a:t>№ </a:t>
            </a:r>
            <a:r>
              <a:rPr lang="ru-RU" altLang="ru-RU" sz="2800" b="1" dirty="0">
                <a:solidFill>
                  <a:schemeClr val="accent6">
                    <a:lumMod val="75000"/>
                  </a:schemeClr>
                </a:solidFill>
              </a:rPr>
              <a:t>273-ФЗ</a:t>
            </a:r>
            <a:r>
              <a:rPr lang="ru-RU" altLang="ru-RU" sz="2800" b="1" dirty="0"/>
              <a:t> </a:t>
            </a:r>
            <a:r>
              <a:rPr lang="ru-RU" altLang="ru-RU" sz="2400" dirty="0"/>
              <a:t>от 29.12.2012 </a:t>
            </a:r>
            <a:r>
              <a:rPr lang="ru-RU" altLang="ru-RU" sz="3200" dirty="0"/>
              <a:t>«Об образовании в Российской Федерации»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altLang="ru-RU" sz="3200" dirty="0"/>
              <a:t> </a:t>
            </a:r>
            <a:r>
              <a:rPr lang="ru-RU" sz="3200" dirty="0"/>
              <a:t>п.5 ст.10 </a:t>
            </a:r>
            <a:endParaRPr lang="ru-RU" altLang="ru-RU" sz="3200" dirty="0"/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36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74" y="404664"/>
            <a:ext cx="1312936" cy="153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4360" y="2276872"/>
            <a:ext cx="898964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sz="2800" dirty="0"/>
              <a:t>Модернизация высшего образования сопровождается переходом на уровневое образование. </a:t>
            </a:r>
          </a:p>
          <a:p>
            <a:pPr indent="355600"/>
            <a:r>
              <a:rPr lang="ru-RU" sz="2700" b="1" dirty="0"/>
              <a:t>Уровни профессионального образования в РФ: </a:t>
            </a:r>
          </a:p>
          <a:p>
            <a:pPr marL="457200" indent="74613">
              <a:buFont typeface="+mj-lt"/>
              <a:buAutoNum type="arabicPeriod"/>
            </a:pPr>
            <a:r>
              <a:rPr lang="ru-RU" sz="2800" dirty="0"/>
              <a:t> среднее профессиональное образование;</a:t>
            </a:r>
          </a:p>
          <a:p>
            <a:pPr marL="457200" indent="74613">
              <a:buFont typeface="+mj-lt"/>
              <a:buAutoNum type="arabicPeriod"/>
            </a:pPr>
            <a:r>
              <a:rPr lang="ru-RU" sz="2800" u="sng" dirty="0"/>
              <a:t> высшее образование </a:t>
            </a:r>
            <a:r>
              <a:rPr lang="ru-RU" sz="2800" dirty="0"/>
              <a:t>- </a:t>
            </a:r>
            <a:r>
              <a:rPr lang="ru-RU" sz="2800" dirty="0" err="1"/>
              <a:t>бакалавриат</a:t>
            </a:r>
            <a:r>
              <a:rPr lang="ru-RU" sz="2800" dirty="0"/>
              <a:t>;</a:t>
            </a:r>
          </a:p>
          <a:p>
            <a:pPr marL="457200" indent="74613">
              <a:buFont typeface="+mj-lt"/>
              <a:buAutoNum type="arabicPeriod"/>
            </a:pPr>
            <a:r>
              <a:rPr lang="ru-RU" sz="2800" dirty="0"/>
              <a:t> </a:t>
            </a:r>
            <a:r>
              <a:rPr lang="ru-RU" sz="2800" u="sng" dirty="0"/>
              <a:t>высшее образование </a:t>
            </a:r>
            <a:r>
              <a:rPr lang="ru-RU" sz="2800" dirty="0"/>
              <a:t>- </a:t>
            </a:r>
            <a:r>
              <a:rPr lang="ru-RU" sz="2800" dirty="0" err="1"/>
              <a:t>специалитет</a:t>
            </a:r>
            <a:r>
              <a:rPr lang="ru-RU" sz="2800" dirty="0"/>
              <a:t>, магистратура;</a:t>
            </a:r>
          </a:p>
          <a:p>
            <a:pPr marL="457200" indent="74613">
              <a:buFont typeface="+mj-lt"/>
              <a:buAutoNum type="arabicPeriod"/>
            </a:pPr>
            <a:r>
              <a:rPr lang="ru-RU" sz="2800" dirty="0"/>
              <a:t> </a:t>
            </a:r>
            <a:r>
              <a:rPr lang="ru-RU" sz="2800" u="sng" dirty="0"/>
              <a:t>высшее образование </a:t>
            </a:r>
            <a:r>
              <a:rPr lang="ru-RU" sz="2800" dirty="0"/>
              <a:t>- подготовка кадров высшей квалификации.</a:t>
            </a:r>
          </a:p>
        </p:txBody>
      </p:sp>
    </p:spTree>
    <p:extLst>
      <p:ext uri="{BB962C8B-B14F-4D97-AF65-F5344CB8AC3E}">
        <p14:creationId xmlns:p14="http://schemas.microsoft.com/office/powerpoint/2010/main" val="32206685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5190" y="149194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Ст. 82. Особенности реализации профессиональных образовательных программ медицинского образования и фармацевтического образования</a:t>
            </a:r>
          </a:p>
          <a:p>
            <a:r>
              <a:rPr lang="ru-RU" sz="2400" dirty="0"/>
              <a:t> 1. Подготовка медицинских работников осуществляется путем реализации профессиональных образовательных программ медицинского образования…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116533" cy="130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295458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00000"/>
                </a:solidFill>
              </a:rPr>
              <a:t>Федеральный закон от 29.12.2012 N 273-ФЗ (ред. от 13.10.2022 г.) "Об образовании в РФ"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4257" y="3834230"/>
            <a:ext cx="84298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13. К педагогической деятельности по образовательным программам среднего/высшего медицинского образования допускаются сотрудники, имеющие высшее медицинское образование и прошедшие обучение в ординатуре, работники медицинских и научных организаций и иных организаций, осуществляющих деятельность в сфере охраны здоровья граждан в РФ.</a:t>
            </a:r>
          </a:p>
        </p:txBody>
      </p:sp>
    </p:spTree>
    <p:extLst>
      <p:ext uri="{BB962C8B-B14F-4D97-AF65-F5344CB8AC3E}">
        <p14:creationId xmlns:p14="http://schemas.microsoft.com/office/powerpoint/2010/main" val="1110736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8598" y="177281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Ст. 82. Особенности реализации профессиональных образовательных программ медицинского образования и фармацевтического образования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7339"/>
            <a:ext cx="1116533" cy="130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295458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0000"/>
                </a:solidFill>
              </a:rPr>
              <a:t>Федеральный закон от 29.12.2012 N 273-ФЗ (ред. от 13.10.2022 г.) "Об образовании в РФ"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8599" y="3356992"/>
            <a:ext cx="856895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10. </a:t>
            </a:r>
            <a:r>
              <a:rPr lang="ru-RU" sz="2800" b="1" dirty="0">
                <a:solidFill>
                  <a:srgbClr val="C00000"/>
                </a:solidFill>
              </a:rPr>
              <a:t>Обучение по программам высшего образования </a:t>
            </a:r>
            <a:r>
              <a:rPr lang="ru-RU" sz="2400" dirty="0"/>
              <a:t>(</a:t>
            </a:r>
            <a:r>
              <a:rPr lang="ru-RU" sz="2400" i="1" dirty="0"/>
              <a:t>в </a:t>
            </a:r>
            <a:r>
              <a:rPr lang="ru-RU" sz="2400" i="1" dirty="0" err="1"/>
              <a:t>т.ч</a:t>
            </a:r>
            <a:r>
              <a:rPr lang="ru-RU" sz="2400" i="1" dirty="0"/>
              <a:t>. ординатуры</a:t>
            </a:r>
            <a:r>
              <a:rPr lang="ru-RU" sz="2400" dirty="0">
                <a:solidFill>
                  <a:srgbClr val="C00000"/>
                </a:solidFill>
              </a:rPr>
              <a:t>) </a:t>
            </a:r>
            <a:r>
              <a:rPr lang="ru-RU" sz="2800" b="1" dirty="0">
                <a:solidFill>
                  <a:srgbClr val="C00000"/>
                </a:solidFill>
              </a:rPr>
              <a:t>осуществляется в соответствии с федеральными государственными образовательными стандартами (ФГОС)</a:t>
            </a:r>
            <a:r>
              <a:rPr lang="ru-RU" sz="2800" dirty="0">
                <a:solidFill>
                  <a:srgbClr val="C00000"/>
                </a:solidFill>
              </a:rPr>
              <a:t>,</a:t>
            </a:r>
            <a:r>
              <a:rPr lang="ru-RU" sz="2800" dirty="0"/>
              <a:t> </a:t>
            </a:r>
            <a:r>
              <a:rPr lang="ru-RU" sz="2400" dirty="0"/>
              <a:t>утвержденными федеральным органом исполнительной власти…</a:t>
            </a:r>
          </a:p>
        </p:txBody>
      </p:sp>
    </p:spTree>
    <p:extLst>
      <p:ext uri="{BB962C8B-B14F-4D97-AF65-F5344CB8AC3E}">
        <p14:creationId xmlns:p14="http://schemas.microsoft.com/office/powerpoint/2010/main" val="2189706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60648"/>
            <a:ext cx="84249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ФЗ N 273 «Об образовании в РФ» от 29.12.2012 (ст. 11)</a:t>
            </a:r>
          </a:p>
          <a:p>
            <a:r>
              <a:rPr lang="ru-RU" sz="2400" dirty="0"/>
              <a:t>• </a:t>
            </a:r>
            <a:r>
              <a:rPr lang="ru-RU" sz="2800" b="1" dirty="0">
                <a:solidFill>
                  <a:srgbClr val="990033"/>
                </a:solidFill>
              </a:rPr>
              <a:t>Федеральный государственный образовательный стандарт (ФГОС) </a:t>
            </a:r>
            <a:r>
              <a:rPr lang="ru-RU" sz="2800" dirty="0">
                <a:solidFill>
                  <a:srgbClr val="990033"/>
                </a:solidFill>
              </a:rPr>
              <a:t>– </a:t>
            </a:r>
            <a:r>
              <a:rPr lang="ru-RU" sz="2800" dirty="0"/>
              <a:t>совокупность обязательных требований к образованию определенного уровня или к профессии, специальности и направлению подготовки.</a:t>
            </a:r>
          </a:p>
          <a:p>
            <a:r>
              <a:rPr lang="ru-RU" sz="2800" dirty="0"/>
              <a:t>• </a:t>
            </a:r>
            <a:r>
              <a:rPr lang="ru-RU" sz="2800" b="1" dirty="0">
                <a:solidFill>
                  <a:srgbClr val="C00000"/>
                </a:solidFill>
              </a:rPr>
              <a:t>ФГОС включают в себя требования к:</a:t>
            </a:r>
          </a:p>
          <a:p>
            <a:r>
              <a:rPr lang="ru-RU" sz="2800" dirty="0"/>
              <a:t>– </a:t>
            </a:r>
            <a:r>
              <a:rPr lang="ru-RU" sz="2800" b="1" dirty="0">
                <a:solidFill>
                  <a:srgbClr val="C00000"/>
                </a:solidFill>
              </a:rPr>
              <a:t>структуре</a:t>
            </a:r>
            <a:r>
              <a:rPr lang="ru-RU" sz="2800" b="1" dirty="0"/>
              <a:t> </a:t>
            </a:r>
            <a:r>
              <a:rPr lang="ru-RU" sz="2400" dirty="0"/>
              <a:t>основных образовательных программ </a:t>
            </a:r>
            <a:r>
              <a:rPr lang="ru-RU" sz="2400" b="1" dirty="0">
                <a:solidFill>
                  <a:srgbClr val="C00000"/>
                </a:solidFill>
              </a:rPr>
              <a:t>ООП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(соотношению обязательной части ООП и части, формируемой участниками образовательных отношений) и их объему;</a:t>
            </a:r>
          </a:p>
          <a:p>
            <a:r>
              <a:rPr lang="ru-RU" sz="2400" dirty="0"/>
              <a:t>– </a:t>
            </a:r>
            <a:r>
              <a:rPr lang="ru-RU" sz="2800" b="1" dirty="0">
                <a:solidFill>
                  <a:srgbClr val="C00000"/>
                </a:solidFill>
              </a:rPr>
              <a:t>условиям реализации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ООП,  (кадровым, финансовым, материально-техническим);</a:t>
            </a:r>
          </a:p>
          <a:p>
            <a:r>
              <a:rPr lang="ru-RU" sz="2400" dirty="0"/>
              <a:t>– </a:t>
            </a:r>
            <a:r>
              <a:rPr lang="ru-RU" sz="2800" b="1" dirty="0">
                <a:solidFill>
                  <a:srgbClr val="C00000"/>
                </a:solidFill>
              </a:rPr>
              <a:t>результатам</a:t>
            </a:r>
            <a:r>
              <a:rPr lang="ru-RU" sz="2400" dirty="0"/>
              <a:t> освоения ООП.</a:t>
            </a:r>
          </a:p>
        </p:txBody>
      </p:sp>
    </p:spTree>
    <p:extLst>
      <p:ext uri="{BB962C8B-B14F-4D97-AF65-F5344CB8AC3E}">
        <p14:creationId xmlns:p14="http://schemas.microsoft.com/office/powerpoint/2010/main" val="2959043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400"/>
              </a:lnSpc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Основная образовательная программа (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ООП):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25144"/>
          </a:xfrm>
        </p:spPr>
        <p:txBody>
          <a:bodyPr/>
          <a:lstStyle/>
          <a:p>
            <a:r>
              <a:rPr lang="ru-RU" sz="2800" b="1" dirty="0"/>
              <a:t>устанавливает:</a:t>
            </a:r>
            <a:r>
              <a:rPr lang="ru-RU" sz="2800" dirty="0"/>
              <a:t>  цели, результаты, содержание, технологии образовательного процесса, технологии оценки качества подготовки на всех этапах обучения; </a:t>
            </a:r>
          </a:p>
          <a:p>
            <a:r>
              <a:rPr lang="ru-RU" sz="2800" b="1" dirty="0"/>
              <a:t>включает</a:t>
            </a:r>
            <a:r>
              <a:rPr lang="ru-RU" sz="2800" dirty="0"/>
              <a:t> учебный план, рабочие программы дисциплин (модулей), программы учебной и произ­водственной практик, учебный график, методические материалы, обеспечивающие со­ответственную образовательную технологию; </a:t>
            </a:r>
          </a:p>
          <a:p>
            <a:r>
              <a:rPr lang="ru-RU" sz="2800" b="1" dirty="0"/>
              <a:t>позволяет </a:t>
            </a:r>
            <a:r>
              <a:rPr lang="ru-RU" sz="2800" dirty="0"/>
              <a:t>реализовывать образователь­ный процесс в конкретном вузе.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56718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324001" y="404684"/>
            <a:ext cx="8228160" cy="1142039"/>
          </a:xfrm>
        </p:spPr>
        <p:txBody>
          <a:bodyPr/>
          <a:lstStyle/>
          <a:p>
            <a:pPr eaLnBrk="1" hangingPunct="1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altLang="ru-RU" sz="2500" b="1"/>
              <a:t>В 2015 году утверждены ФГОС ВО по следующим специальностям и направлениям:</a:t>
            </a:r>
            <a:br>
              <a:rPr lang="ru-RU" altLang="ru-RU" sz="2500" b="1"/>
            </a:br>
            <a:endParaRPr lang="ru-RU" altLang="ru-RU" sz="2500" b="1"/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252001" y="1340782"/>
            <a:ext cx="8280000" cy="341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marL="325438" indent="-325438" eaLnBrk="0"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57"/>
              </a:spcBef>
              <a:spcAft>
                <a:spcPts val="522"/>
              </a:spcAft>
              <a:buSzPct val="45000"/>
              <a:buFont typeface="Arial" charset="0"/>
              <a:buChar char="•"/>
            </a:pPr>
            <a:r>
              <a:rPr lang="ru-RU" altLang="ru-RU" sz="2500">
                <a:solidFill>
                  <a:srgbClr val="000000"/>
                </a:solidFill>
                <a:latin typeface="Calibri" charset="0"/>
              </a:rPr>
              <a:t>31.05.02 - Педиатрия (уровень специалитета);</a:t>
            </a:r>
          </a:p>
          <a:p>
            <a:pPr eaLnBrk="1">
              <a:spcBef>
                <a:spcPts val="57"/>
              </a:spcBef>
              <a:spcAft>
                <a:spcPts val="522"/>
              </a:spcAft>
              <a:buSzPct val="45000"/>
              <a:buFont typeface="Arial" charset="0"/>
              <a:buChar char="•"/>
            </a:pPr>
            <a:r>
              <a:rPr lang="ru-RU" altLang="ru-RU" sz="2500">
                <a:solidFill>
                  <a:srgbClr val="000000"/>
                </a:solidFill>
                <a:latin typeface="Calibri" charset="0"/>
              </a:rPr>
              <a:t>38.04.02 - Менеджмент (уровень магистратуры).</a:t>
            </a:r>
            <a:br>
              <a:rPr lang="ru-RU" altLang="ru-RU" sz="2500">
                <a:solidFill>
                  <a:srgbClr val="000000"/>
                </a:solidFill>
                <a:latin typeface="Calibri" charset="0"/>
              </a:rPr>
            </a:br>
            <a:endParaRPr lang="ru-RU" altLang="ru-RU" sz="2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98881" y="2547629"/>
            <a:ext cx="8228160" cy="11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500" b="1">
                <a:solidFill>
                  <a:srgbClr val="000000"/>
                </a:solidFill>
                <a:latin typeface="Calibri" charset="0"/>
              </a:rPr>
              <a:t>В 2016 году утверждены ФГОС ВО по следующим специальностям и направлениям:</a:t>
            </a:r>
            <a:br>
              <a:rPr lang="ru-RU" altLang="ru-RU" sz="2500" b="1">
                <a:solidFill>
                  <a:srgbClr val="000000"/>
                </a:solidFill>
                <a:latin typeface="Calibri" charset="0"/>
              </a:rPr>
            </a:br>
            <a:endParaRPr lang="ru-RU" altLang="ru-RU" sz="2500" b="1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131041" y="3462123"/>
            <a:ext cx="8712000" cy="387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>
            <a:lvl1pPr marL="325438" indent="-325438" eaLnBrk="0"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579"/>
              </a:spcBef>
              <a:buSzPct val="45000"/>
              <a:buFont typeface="Arial" charset="0"/>
              <a:buChar char="•"/>
            </a:pPr>
            <a:r>
              <a:rPr lang="ru-RU" altLang="ru-RU" sz="2500">
                <a:solidFill>
                  <a:srgbClr val="000000"/>
                </a:solidFill>
                <a:latin typeface="Calibri" charset="0"/>
              </a:rPr>
              <a:t>31.05.01 - Лечебное дело (уровень специалитета);</a:t>
            </a:r>
          </a:p>
          <a:p>
            <a:pPr eaLnBrk="1">
              <a:spcBef>
                <a:spcPts val="579"/>
              </a:spcBef>
              <a:buSzPct val="45000"/>
              <a:buFont typeface="Arial" charset="0"/>
              <a:buChar char="•"/>
            </a:pPr>
            <a:r>
              <a:rPr lang="ru-RU" altLang="ru-RU" sz="2500">
                <a:solidFill>
                  <a:srgbClr val="000000"/>
                </a:solidFill>
                <a:latin typeface="Calibri" charset="0"/>
              </a:rPr>
              <a:t>31.05.03 - Стоматология (уровень специалитета);</a:t>
            </a:r>
          </a:p>
          <a:p>
            <a:pPr eaLnBrk="1">
              <a:spcBef>
                <a:spcPts val="579"/>
              </a:spcBef>
              <a:buSzPct val="45000"/>
              <a:buFont typeface="Arial" charset="0"/>
              <a:buChar char="•"/>
            </a:pPr>
            <a:r>
              <a:rPr lang="ru-RU" altLang="ru-RU" sz="2500">
                <a:solidFill>
                  <a:srgbClr val="000000"/>
                </a:solidFill>
                <a:latin typeface="Calibri" charset="0"/>
              </a:rPr>
              <a:t>30.05.03 – Медицинская кибернетика (специалитет)</a:t>
            </a:r>
          </a:p>
          <a:p>
            <a:pPr eaLnBrk="1">
              <a:spcBef>
                <a:spcPts val="579"/>
              </a:spcBef>
              <a:buSzPct val="45000"/>
              <a:buFont typeface="Arial" charset="0"/>
              <a:buChar char="•"/>
            </a:pPr>
            <a:r>
              <a:rPr lang="ru-RU" altLang="ru-RU" sz="2500">
                <a:solidFill>
                  <a:srgbClr val="000000"/>
                </a:solidFill>
                <a:latin typeface="Calibri" charset="0"/>
              </a:rPr>
              <a:t>39.03.02 - Социальная работа (уровень бакалавриата).</a:t>
            </a:r>
          </a:p>
          <a:p>
            <a:pPr eaLnBrk="1">
              <a:spcBef>
                <a:spcPts val="579"/>
              </a:spcBef>
            </a:pPr>
            <a:endParaRPr lang="ru-RU" altLang="ru-RU" sz="2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260640" y="5440891"/>
            <a:ext cx="8686080" cy="1084434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spcBef>
                <a:spcPts val="1089"/>
              </a:spcBef>
              <a:spcAft>
                <a:spcPts val="907"/>
              </a:spcAft>
            </a:pPr>
            <a:r>
              <a:rPr lang="ru-RU" altLang="ru-RU" sz="2400" b="1" dirty="0">
                <a:solidFill>
                  <a:srgbClr val="7E0021"/>
                </a:solidFill>
              </a:rPr>
              <a:t>Сайт КрасГМУ — Структура —  Учебно-Методическое управление — Методический отдел — Методические рекомендации: ФГОС ВО++</a:t>
            </a:r>
          </a:p>
        </p:txBody>
      </p:sp>
    </p:spTree>
    <p:extLst>
      <p:ext uri="{BB962C8B-B14F-4D97-AF65-F5344CB8AC3E}">
        <p14:creationId xmlns:p14="http://schemas.microsoft.com/office/powerpoint/2010/main" val="41345417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92" y="260648"/>
            <a:ext cx="10826055" cy="608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28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15778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2600" b="1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6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Образовательная политика</a:t>
            </a:r>
            <a:r>
              <a:rPr lang="ru-RU" sz="2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– </a:t>
            </a:r>
            <a:r>
              <a:rPr lang="ru-RU" sz="26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это</a:t>
            </a:r>
            <a:r>
              <a:rPr lang="ru-RU" sz="2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деятельность органов государственной власти, политических партий, общественных организаций по повышению эффективности системы образования и ее функционирования в направлении достижения целей образовательной политики в соответствии с задачами развития общества и государства</a:t>
            </a:r>
            <a:endParaRPr lang="ru-RU" sz="2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917" y="476672"/>
            <a:ext cx="8391555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/>
              <a:t>Образовательная политика - приоритетная составляющая политики го­сударства. </a:t>
            </a:r>
          </a:p>
        </p:txBody>
      </p:sp>
    </p:spTree>
    <p:extLst>
      <p:ext uri="{BB962C8B-B14F-4D97-AF65-F5344CB8AC3E}">
        <p14:creationId xmlns:p14="http://schemas.microsoft.com/office/powerpoint/2010/main" val="394276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1"/>
          <p:cNvSpPr>
            <a:spLocks noGrp="1"/>
          </p:cNvSpPr>
          <p:nvPr>
            <p:ph idx="1"/>
          </p:nvPr>
        </p:nvSpPr>
        <p:spPr>
          <a:xfrm>
            <a:off x="323528" y="1340768"/>
            <a:ext cx="8712646" cy="5400600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Переориентация образования на подготовку обучающихся в соответствии с требованиями работодателя. </a:t>
            </a:r>
          </a:p>
          <a:p>
            <a:pPr marL="0" indent="0" algn="ctr">
              <a:buNone/>
            </a:pPr>
            <a:r>
              <a:rPr lang="ru-RU" altLang="ru-RU" sz="2800" dirty="0">
                <a:solidFill>
                  <a:schemeClr val="accent5">
                    <a:lumMod val="25000"/>
                  </a:schemeClr>
                </a:solidFill>
              </a:rPr>
              <a:t>Деятельностный подход = трудовые функции - трудовые действия - результат…</a:t>
            </a:r>
          </a:p>
          <a:p>
            <a:pPr marL="0" indent="0">
              <a:buNone/>
            </a:pPr>
            <a:r>
              <a:rPr lang="ru-RU" altLang="ru-RU" b="1" dirty="0"/>
              <a:t>    Цепочка:</a:t>
            </a:r>
          </a:p>
          <a:p>
            <a:pPr lvl="1"/>
            <a:r>
              <a:rPr lang="ru-RU" altLang="ru-RU" dirty="0"/>
              <a:t>Профессиональный стандарт </a:t>
            </a:r>
            <a:r>
              <a:rPr lang="en-US" altLang="ru-RU" dirty="0"/>
              <a:t>→</a:t>
            </a:r>
          </a:p>
          <a:p>
            <a:pPr lvl="1"/>
            <a:r>
              <a:rPr lang="ru-RU" altLang="ru-RU" dirty="0"/>
              <a:t>Трудовые функции </a:t>
            </a:r>
            <a:r>
              <a:rPr lang="en-US" altLang="ru-RU" dirty="0"/>
              <a:t>→</a:t>
            </a:r>
          </a:p>
          <a:p>
            <a:pPr lvl="1"/>
            <a:r>
              <a:rPr lang="ru-RU" altLang="ru-RU" dirty="0"/>
              <a:t>Компетенции </a:t>
            </a:r>
            <a:r>
              <a:rPr lang="en-US" altLang="ru-RU" dirty="0"/>
              <a:t>→</a:t>
            </a:r>
            <a:endParaRPr lang="ru-RU" altLang="ru-RU" dirty="0"/>
          </a:p>
          <a:p>
            <a:pPr lvl="1"/>
            <a:r>
              <a:rPr lang="ru-RU" altLang="ru-RU" dirty="0"/>
              <a:t>Программа обучения</a:t>
            </a:r>
          </a:p>
        </p:txBody>
      </p:sp>
      <p:sp>
        <p:nvSpPr>
          <p:cNvPr id="1843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7030A0"/>
                </a:solidFill>
              </a:rPr>
              <a:t>Новая система организации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06437"/>
          </a:xfrm>
        </p:spPr>
        <p:txBody>
          <a:bodyPr>
            <a:noAutofit/>
          </a:bodyPr>
          <a:lstStyle/>
          <a:p>
            <a:pPr>
              <a:lnSpc>
                <a:spcPts val="3700"/>
              </a:lnSpc>
              <a:defRPr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Профессиональные стандарты применяются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29" y="1418295"/>
            <a:ext cx="8642350" cy="4286414"/>
          </a:xfrm>
        </p:spPr>
        <p:txBody>
          <a:bodyPr>
            <a:normAutofit lnSpcReduction="10000"/>
          </a:bodyPr>
          <a:lstStyle/>
          <a:p>
            <a:pPr lvl="1">
              <a:defRPr/>
            </a:pPr>
            <a:r>
              <a:rPr lang="ru-RU" dirty="0"/>
              <a:t>а) </a:t>
            </a:r>
            <a:r>
              <a:rPr lang="ru-RU" b="1" dirty="0"/>
              <a:t>работодателями </a:t>
            </a:r>
            <a:r>
              <a:rPr lang="ru-RU" sz="2400" dirty="0"/>
              <a:t>при формировании кадровой политики и в управлении персоналом, при организации обучения и аттестации работников, разработке должностных инструкций, тарификации работ, присвоении тарифных разрядов работникам и установлении систем оплаты труда;</a:t>
            </a:r>
          </a:p>
          <a:p>
            <a:pPr lvl="1">
              <a:defRPr/>
            </a:pPr>
            <a:r>
              <a:rPr lang="ru-RU" dirty="0"/>
              <a:t>б) </a:t>
            </a:r>
            <a:r>
              <a:rPr lang="ru-RU" b="1" dirty="0"/>
              <a:t>образовательными организациями </a:t>
            </a:r>
            <a:r>
              <a:rPr lang="ru-RU" sz="2600" dirty="0"/>
              <a:t>профессионального образования при разработке профессиональных образовательных программ;</a:t>
            </a:r>
          </a:p>
          <a:p>
            <a:pPr lvl="1">
              <a:defRPr/>
            </a:pPr>
            <a:r>
              <a:rPr lang="ru-RU" dirty="0"/>
              <a:t>в) </a:t>
            </a:r>
            <a:r>
              <a:rPr lang="ru-RU" b="1" dirty="0"/>
              <a:t>при разработке </a:t>
            </a:r>
            <a:r>
              <a:rPr lang="ru-RU" sz="2600" b="1" dirty="0"/>
              <a:t>ФГОС  </a:t>
            </a:r>
            <a:r>
              <a:rPr lang="ru-RU" sz="2600" dirty="0"/>
              <a:t>профессионального образования.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704709"/>
            <a:ext cx="91440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kern="0" dirty="0">
                <a:solidFill>
                  <a:srgbClr val="000000"/>
                </a:solidFill>
                <a:latin typeface="Arial"/>
                <a:cs typeface="Arial"/>
              </a:rPr>
              <a:t>Постановление Правительства РФ №23 от 22 января 2013 г. «</a:t>
            </a:r>
            <a:r>
              <a:rPr lang="ru-RU" sz="2400" i="1" kern="0" dirty="0">
                <a:solidFill>
                  <a:srgbClr val="000000"/>
                </a:solidFill>
                <a:latin typeface="Arial"/>
                <a:cs typeface="Arial"/>
              </a:rPr>
              <a:t>О правилах разработки, утверждения и применения профессиональных стандартов»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783096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80120"/>
            <a:ext cx="7416824" cy="1852736"/>
          </a:xfrm>
        </p:spPr>
        <p:txBody>
          <a:bodyPr/>
          <a:lstStyle/>
          <a:p>
            <a:r>
              <a:rPr lang="ru-RU" sz="2800" b="1" dirty="0"/>
              <a:t>МИНИСТЕРСТВО ТРУДА И СОЦИАЛЬНОЙ ЗАЩИТЫ</a:t>
            </a:r>
            <a:br>
              <a:rPr lang="ru-RU" sz="2800" b="1" dirty="0"/>
            </a:br>
            <a:r>
              <a:rPr lang="ru-RU" sz="2400" dirty="0"/>
              <a:t>РОССИЙСКОЙ ФЕДЕРАЦИИ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Рисунок 5" descr="Ð¡ÐºÑÐ»ÑÐ¿ÑÑÑÐ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41" y="404664"/>
            <a:ext cx="1080120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2060848"/>
            <a:ext cx="8183032" cy="1631216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ПРОФЕССИОНАЛЬНЫЕ СТАНДАРТЫ </a:t>
            </a:r>
          </a:p>
          <a:p>
            <a:pPr algn="ctr"/>
            <a:r>
              <a:rPr lang="ru-RU" sz="2800" b="1" dirty="0"/>
              <a:t>(1489 </a:t>
            </a:r>
            <a:r>
              <a:rPr lang="ru-RU" sz="2800" dirty="0"/>
              <a:t>корр.</a:t>
            </a:r>
            <a:r>
              <a:rPr lang="ru-RU" sz="2800" b="1" dirty="0"/>
              <a:t> 25.10.22 г)</a:t>
            </a:r>
          </a:p>
          <a:p>
            <a:pPr algn="ctr"/>
            <a:endParaRPr lang="ru-RU" sz="800" b="1" dirty="0"/>
          </a:p>
          <a:p>
            <a:pPr algn="ctr"/>
            <a:r>
              <a:rPr lang="ru-RU" sz="3600" dirty="0"/>
              <a:t>http://profstandart.rosmintrud.ru/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898791"/>
            <a:ext cx="8748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Профессиональный стандарт </a:t>
            </a:r>
            <a:r>
              <a:rPr lang="ru-RU" sz="3200" dirty="0"/>
              <a:t>- характеристика квалификации, необходимой работнику для осуществления определенного вида профессиональной деятельности.         </a:t>
            </a:r>
            <a:r>
              <a:rPr lang="ru-RU" sz="2400" dirty="0"/>
              <a:t>ТК РФ ст. 195.1 (ред. 2012 г)</a:t>
            </a:r>
          </a:p>
        </p:txBody>
      </p:sp>
    </p:spTree>
    <p:extLst>
      <p:ext uri="{BB962C8B-B14F-4D97-AF65-F5344CB8AC3E}">
        <p14:creationId xmlns:p14="http://schemas.microsoft.com/office/powerpoint/2010/main" val="3836195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4096"/>
          </a:xfrm>
        </p:spPr>
        <p:txBody>
          <a:bodyPr/>
          <a:lstStyle/>
          <a:p>
            <a:r>
              <a:rPr lang="ru-RU" altLang="ru-RU" dirty="0">
                <a:solidFill>
                  <a:schemeClr val="accent2">
                    <a:lumMod val="75000"/>
                  </a:schemeClr>
                </a:solidFill>
              </a:rPr>
              <a:t>Терминология</a:t>
            </a:r>
            <a:endParaRPr lang="ru-RU" alt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980729"/>
            <a:ext cx="8820150" cy="5688360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  <a:defRPr/>
            </a:pPr>
            <a:r>
              <a:rPr lang="ru-RU" sz="2800" b="1" dirty="0"/>
              <a:t>вид профессиональной деятельности </a:t>
            </a:r>
            <a:r>
              <a:rPr lang="ru-RU" sz="2800" dirty="0"/>
              <a:t>- совокупность обобщенных трудовых функций, имеющих близкий характер, результаты и условия труда;</a:t>
            </a:r>
          </a:p>
          <a:p>
            <a:pPr>
              <a:lnSpc>
                <a:spcPts val="2500"/>
              </a:lnSpc>
              <a:spcBef>
                <a:spcPts val="600"/>
              </a:spcBef>
              <a:defRPr/>
            </a:pPr>
            <a:r>
              <a:rPr lang="ru-RU" sz="2800" b="1" dirty="0"/>
              <a:t>обобщенная трудовая функция </a:t>
            </a:r>
            <a:r>
              <a:rPr lang="ru-RU" sz="2800" dirty="0"/>
              <a:t>- совокупность связанных между собой трудовых функций, сложившаяся в результате разделения труда в конкретном производственном  процессе;</a:t>
            </a:r>
          </a:p>
          <a:p>
            <a:pPr>
              <a:lnSpc>
                <a:spcPts val="2500"/>
              </a:lnSpc>
              <a:spcBef>
                <a:spcPts val="600"/>
              </a:spcBef>
              <a:defRPr/>
            </a:pPr>
            <a:r>
              <a:rPr lang="ru-RU" sz="2800" b="1" dirty="0"/>
              <a:t>трудовая функция </a:t>
            </a:r>
            <a:r>
              <a:rPr lang="ru-RU" sz="2800" dirty="0"/>
              <a:t>- для целей рекомендаций - система трудовых действий в рамках обобщенной трудовой функции;</a:t>
            </a:r>
          </a:p>
          <a:p>
            <a:pPr>
              <a:lnSpc>
                <a:spcPts val="2500"/>
              </a:lnSpc>
              <a:spcBef>
                <a:spcPts val="600"/>
              </a:spcBef>
              <a:defRPr/>
            </a:pPr>
            <a:r>
              <a:rPr lang="ru-RU" sz="2800" b="1" dirty="0"/>
              <a:t>трудовое действие </a:t>
            </a:r>
            <a:r>
              <a:rPr lang="ru-RU" sz="2800" dirty="0"/>
              <a:t>- процесс взаимодействия работника с предметом труда, при котором достигается определенная задача.</a:t>
            </a:r>
          </a:p>
          <a:p>
            <a:pPr>
              <a:lnSpc>
                <a:spcPts val="2500"/>
              </a:lnSpc>
              <a:spcBef>
                <a:spcPts val="600"/>
              </a:spcBef>
              <a:defRPr/>
            </a:pPr>
            <a:r>
              <a:rPr lang="ru-RU" sz="2800" b="1" dirty="0"/>
              <a:t>компетенция </a:t>
            </a:r>
            <a:r>
              <a:rPr lang="ru-RU" sz="2800" dirty="0"/>
              <a:t>- динамическая комбинация знаний, умений и способность применять их для успешной профессиональной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917350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387912" y="1844825"/>
            <a:ext cx="8569325" cy="3744416"/>
          </a:xfrm>
          <a:solidFill>
            <a:srgbClr val="FFFFE5"/>
          </a:solidFill>
        </p:spPr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altLang="ru-RU" b="1" dirty="0">
                <a:solidFill>
                  <a:srgbClr val="990033"/>
                </a:solidFill>
              </a:rPr>
              <a:t>Новая модель формирования программ: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altLang="ru-RU" dirty="0"/>
              <a:t>Профессиональный стандарт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ru-RU" altLang="ru-RU" sz="2600" dirty="0"/>
              <a:t>Трудовые функции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altLang="ru-RU" dirty="0"/>
              <a:t>Готовность к выполнению трудовых функций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ru-RU" altLang="ru-RU" sz="2600" dirty="0"/>
              <a:t>Компетенции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altLang="ru-RU" dirty="0"/>
              <a:t>Знания, умения, владения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ru-RU" altLang="ru-RU" sz="2600" dirty="0"/>
              <a:t>Формирующие компетенции</a:t>
            </a:r>
          </a:p>
          <a:p>
            <a:pPr lvl="1" eaLnBrk="1" hangingPunct="1">
              <a:defRPr/>
            </a:pPr>
            <a:endParaRPr lang="ru-RU" altLang="ru-RU" sz="2600" dirty="0"/>
          </a:p>
        </p:txBody>
      </p:sp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179512" y="209630"/>
            <a:ext cx="4896544" cy="1143000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Иными словами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5076056" y="188913"/>
            <a:ext cx="4067945" cy="132343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dirty="0"/>
              <a:t>Смена парадигмы – от программы обучения, формируемой ОО   к программе по требованиям работодателя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1" y="5657671"/>
            <a:ext cx="8640960" cy="1200329"/>
          </a:xfrm>
          <a:prstGeom prst="rect">
            <a:avLst/>
          </a:prstGeom>
          <a:solidFill>
            <a:srgbClr val="FFFFCD"/>
          </a:solidFill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altLang="ru-RU" sz="2400" kern="0" dirty="0">
                <a:solidFill>
                  <a:srgbClr val="000000"/>
                </a:solidFill>
                <a:latin typeface="Arial"/>
                <a:cs typeface="Arial"/>
              </a:rPr>
              <a:t>Откат сверху – вниз с шестого до первого курса, вперед – программы ПК/ПП на основе компетенций ФГОС (обновление, приобретение)</a:t>
            </a:r>
          </a:p>
        </p:txBody>
      </p:sp>
    </p:spTree>
    <p:extLst>
      <p:ext uri="{BB962C8B-B14F-4D97-AF65-F5344CB8AC3E}">
        <p14:creationId xmlns:p14="http://schemas.microsoft.com/office/powerpoint/2010/main" val="3815213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56481" y="391721"/>
            <a:ext cx="8228160" cy="90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ru-RU" altLang="ru-RU" sz="4000" b="1">
                <a:solidFill>
                  <a:srgbClr val="336699"/>
                </a:solidFill>
              </a:rPr>
              <a:t>Литература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227521" y="1293256"/>
            <a:ext cx="8686080" cy="155968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spcBef>
                <a:spcPts val="1089"/>
              </a:spcBef>
              <a:spcAft>
                <a:spcPts val="907"/>
              </a:spcAft>
            </a:pPr>
            <a:endParaRPr lang="ru-RU" altLang="ru-RU" sz="400" b="1" dirty="0">
              <a:solidFill>
                <a:srgbClr val="7E0021"/>
              </a:solidFill>
            </a:endParaRPr>
          </a:p>
          <a:p>
            <a:pPr algn="ctr" eaLnBrk="1">
              <a:spcBef>
                <a:spcPts val="1089"/>
              </a:spcBef>
              <a:spcAft>
                <a:spcPts val="907"/>
              </a:spcAft>
            </a:pPr>
            <a:r>
              <a:rPr lang="ru-RU" altLang="ru-RU" sz="2400" b="1" dirty="0">
                <a:solidFill>
                  <a:srgbClr val="7E0021"/>
                </a:solidFill>
              </a:rPr>
              <a:t>Сайт </a:t>
            </a:r>
            <a:r>
              <a:rPr lang="ru-RU" altLang="ru-RU" sz="2400" b="1" dirty="0" err="1">
                <a:solidFill>
                  <a:srgbClr val="7E0021"/>
                </a:solidFill>
              </a:rPr>
              <a:t>КрасГМУ</a:t>
            </a:r>
            <a:r>
              <a:rPr lang="ru-RU" altLang="ru-RU" sz="2400" b="1" dirty="0">
                <a:solidFill>
                  <a:srgbClr val="7E0021"/>
                </a:solidFill>
              </a:rPr>
              <a:t> — Структура — 03-01. Учебно-Методическое управление — Методический отдел — Методические рекомендации: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9" y="3212976"/>
            <a:ext cx="82300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u="sng" dirty="0"/>
              <a:t>ФГОС ВО 3++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/>
              <a:t>ФГОС ВО+ Профессиональные стандарты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ФГОС ВПО (архив)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ООП ВПО по реализуемым ФГОС ВПО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УМКД по ФГОС ВПО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ОПОП по ФГОС ВО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ООП ВПО по реализуемым ГОС ВПО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УМКД по ГОС ВПО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УМКД по ИПО</a:t>
            </a:r>
          </a:p>
        </p:txBody>
      </p:sp>
    </p:spTree>
    <p:extLst>
      <p:ext uri="{BB962C8B-B14F-4D97-AF65-F5344CB8AC3E}">
        <p14:creationId xmlns:p14="http://schemas.microsoft.com/office/powerpoint/2010/main" val="26063198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900"/>
              </a:lnSpc>
              <a:defRPr/>
            </a:pPr>
            <a:r>
              <a:rPr lang="ru-RU" dirty="0">
                <a:solidFill>
                  <a:srgbClr val="800080"/>
                </a:solidFill>
              </a:rPr>
              <a:t>Профессиональный стандарт «Врач-лечебник»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628775"/>
            <a:ext cx="5411788" cy="4937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-11113"/>
            <a:ext cx="6624637" cy="6805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dirty="0"/>
              <a:t>Новое в 273-ФЗ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21" y="1268760"/>
            <a:ext cx="8916688" cy="405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333023" y="5805264"/>
            <a:ext cx="822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/>
              <a:t>Обучение по дополнительным профессиональным программам: ПК и ПП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800" b="1" dirty="0"/>
              <a:t>ФГОС3++: оптимизация условий реализации образовательных программ </a:t>
            </a:r>
            <a:r>
              <a:rPr lang="ru-RU" sz="2000" b="1" dirty="0"/>
              <a:t>(с 1 сентября 2019 г):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820472" cy="5472608"/>
          </a:xfrm>
        </p:spPr>
        <p:txBody>
          <a:bodyPr/>
          <a:lstStyle/>
          <a:p>
            <a:r>
              <a:rPr lang="ru-RU" sz="2400" dirty="0"/>
              <a:t>Исключение требования к доле штатных преподавателей</a:t>
            </a:r>
          </a:p>
          <a:p>
            <a:r>
              <a:rPr lang="ru-RU" sz="2400" dirty="0"/>
              <a:t>Исключение требований к квалификации</a:t>
            </a:r>
          </a:p>
          <a:p>
            <a:pPr marL="0" indent="0">
              <a:buNone/>
            </a:pPr>
            <a:r>
              <a:rPr lang="ru-RU" sz="2400" dirty="0"/>
              <a:t>руководителей организации</a:t>
            </a:r>
          </a:p>
          <a:p>
            <a:r>
              <a:rPr lang="ru-RU" sz="2400" dirty="0"/>
              <a:t>Установление единого требования к </a:t>
            </a:r>
            <a:r>
              <a:rPr lang="ru-RU" sz="2400" dirty="0" err="1"/>
              <a:t>остепененности</a:t>
            </a:r>
            <a:r>
              <a:rPr lang="ru-RU" sz="2400" dirty="0"/>
              <a:t>  ППС для организации </a:t>
            </a:r>
            <a:r>
              <a:rPr lang="ru-RU" sz="2400" b="1" dirty="0"/>
              <a:t>в целом </a:t>
            </a:r>
            <a:r>
              <a:rPr lang="ru-RU" sz="2400" dirty="0"/>
              <a:t>для всех уровней ВО</a:t>
            </a:r>
          </a:p>
          <a:p>
            <a:r>
              <a:rPr lang="ru-RU" sz="2400" dirty="0"/>
              <a:t>Изменение требований к наличию в организации</a:t>
            </a:r>
          </a:p>
          <a:p>
            <a:pPr marL="0" indent="0">
              <a:buNone/>
            </a:pPr>
            <a:r>
              <a:rPr lang="ru-RU" sz="2400" dirty="0"/>
              <a:t>электронной информационно-образовательной среды</a:t>
            </a:r>
          </a:p>
          <a:p>
            <a:r>
              <a:rPr lang="ru-RU" sz="2400" dirty="0"/>
              <a:t> Электронно-библиотечные системы (</a:t>
            </a:r>
            <a:r>
              <a:rPr lang="ru-RU" sz="2400" i="1" dirty="0"/>
              <a:t>требование исключено</a:t>
            </a:r>
            <a:r>
              <a:rPr lang="ru-RU" sz="2400" dirty="0"/>
              <a:t>)</a:t>
            </a:r>
          </a:p>
          <a:p>
            <a:r>
              <a:rPr lang="ru-RU" sz="2400" dirty="0"/>
              <a:t> Доступ к учебным планам и другим материалам</a:t>
            </a:r>
          </a:p>
          <a:p>
            <a:r>
              <a:rPr lang="ru-RU" sz="2400" dirty="0"/>
              <a:t> </a:t>
            </a:r>
            <a:r>
              <a:rPr lang="ru-RU" sz="2400" b="1" dirty="0"/>
              <a:t>Формирование портфолио обучающихся с рецензиями и оценками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73952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ovr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76" y="19243"/>
            <a:ext cx="9144000" cy="520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2853" y="5068083"/>
            <a:ext cx="84488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Управление системой образования в России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8648" y="6309320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https://ncpa.ru/index.php?option=com_content&amp;view=article&amp;id=251&amp;Itemid=375&amp;lang=ru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2853" y="5591303"/>
            <a:ext cx="8203563" cy="71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15 мая 2018 года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Рособрнадзор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перешёл в прямое подчинение Правительства России.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16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163900"/>
            <a:ext cx="8229600" cy="2146250"/>
          </a:xfrm>
        </p:spPr>
        <p:txBody>
          <a:bodyPr/>
          <a:lstStyle/>
          <a:p>
            <a:r>
              <a:rPr lang="ru-RU" altLang="ru-RU" sz="3200" b="1" dirty="0">
                <a:solidFill>
                  <a:srgbClr val="C00000"/>
                </a:solidFill>
              </a:rPr>
              <a:t>Федеральный закон "Об основах охраны здоровья граждан в Российской Федерации" от 21.11.2011 N 323-ФЗ     </a:t>
            </a:r>
            <a:br>
              <a:rPr lang="ru-RU" altLang="ru-RU" sz="3200" b="1" dirty="0">
                <a:solidFill>
                  <a:srgbClr val="C00000"/>
                </a:solidFill>
              </a:rPr>
            </a:br>
            <a:r>
              <a:rPr lang="en-US" altLang="ru-RU" sz="3200" dirty="0">
                <a:solidFill>
                  <a:schemeClr val="accent5">
                    <a:lumMod val="25000"/>
                  </a:schemeClr>
                </a:solidFill>
              </a:rPr>
              <a:t>http://www.consultant.ru/</a:t>
            </a:r>
            <a:endParaRPr lang="ru-RU" altLang="ru-RU" sz="32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352" y="2445628"/>
            <a:ext cx="8579296" cy="424847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</a:rPr>
              <a:t>С 1 января 2016 г.</a:t>
            </a:r>
          </a:p>
          <a:p>
            <a:pPr marL="0" indent="0">
              <a:buNone/>
              <a:defRPr/>
            </a:pPr>
            <a:r>
              <a:rPr lang="ru-RU" sz="2800" dirty="0"/>
              <a:t>Вступила в действие статья 69 Федерального закона «</a:t>
            </a:r>
            <a:r>
              <a:rPr lang="ru-RU" sz="2800" i="1" dirty="0"/>
              <a:t>Об основах охраны здоровья граждан в Российской Федерации</a:t>
            </a:r>
            <a:r>
              <a:rPr lang="ru-RU" sz="2800" dirty="0"/>
              <a:t>» </a:t>
            </a:r>
            <a:r>
              <a:rPr lang="ru-RU" sz="2800" b="1" dirty="0"/>
              <a:t>№ 323-ФЗ:</a:t>
            </a:r>
          </a:p>
          <a:p>
            <a:pPr lvl="1">
              <a:defRPr/>
            </a:pPr>
            <a:r>
              <a:rPr lang="ru-RU" dirty="0"/>
              <a:t>Право на осуществление медицинской деятельности в РФ имеют лица, получившие медицинское образование в РФ в соответствии с ФГОС и имеющие </a:t>
            </a:r>
            <a:r>
              <a:rPr lang="ru-RU" u="sng" dirty="0"/>
              <a:t>свидетельство об аккредитации специалиста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76672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Изменения в мед. образовании с 2016 г</a:t>
            </a:r>
          </a:p>
          <a:p>
            <a:r>
              <a:rPr lang="ru-RU" sz="2800" dirty="0"/>
              <a:t>• В соответствии с ФЗ №323 «Об основах охраны здоровья граждан в РФ» от 21.11.2011 с 2016 г</a:t>
            </a:r>
          </a:p>
          <a:p>
            <a:pPr marL="352425"/>
            <a:r>
              <a:rPr lang="ru-RU" sz="2400" dirty="0"/>
              <a:t>– введение процедуры аккредитации (вместо</a:t>
            </a:r>
          </a:p>
          <a:p>
            <a:pPr marL="352425"/>
            <a:r>
              <a:rPr lang="ru-RU" sz="2400" dirty="0"/>
              <a:t>сертификации)</a:t>
            </a:r>
          </a:p>
          <a:p>
            <a:pPr marL="352425"/>
            <a:r>
              <a:rPr lang="ru-RU" sz="2400" dirty="0"/>
              <a:t>– отмена интернатуры</a:t>
            </a:r>
          </a:p>
          <a:p>
            <a:r>
              <a:rPr lang="ru-RU" sz="2800" dirty="0"/>
              <a:t>• Переход к процедуре аккредитации</a:t>
            </a:r>
          </a:p>
          <a:p>
            <a:r>
              <a:rPr lang="ru-RU" sz="2800" dirty="0"/>
              <a:t>специалистов осуществляется поэтапно с 1</a:t>
            </a:r>
          </a:p>
          <a:p>
            <a:r>
              <a:rPr lang="ru-RU" sz="2800" dirty="0"/>
              <a:t>января 2016 года по 31 декабря 2025 года.</a:t>
            </a:r>
          </a:p>
          <a:p>
            <a:r>
              <a:rPr lang="ru-RU" sz="2800" dirty="0"/>
              <a:t>• </a:t>
            </a:r>
            <a:r>
              <a:rPr lang="ru-RU" sz="2800" dirty="0" err="1"/>
              <a:t>Реаккредитация</a:t>
            </a:r>
            <a:r>
              <a:rPr lang="ru-RU" sz="2800" dirty="0"/>
              <a:t> – каждые 5 лет</a:t>
            </a:r>
          </a:p>
          <a:p>
            <a:r>
              <a:rPr lang="ru-RU" sz="2800" dirty="0"/>
              <a:t>• Аккредитация ≠ аттестация (для</a:t>
            </a:r>
          </a:p>
          <a:p>
            <a:r>
              <a:rPr lang="ru-RU" sz="2800" dirty="0"/>
              <a:t>подтверждения квалификационной категории)</a:t>
            </a:r>
          </a:p>
        </p:txBody>
      </p:sp>
    </p:spTree>
    <p:extLst>
      <p:ext uri="{BB962C8B-B14F-4D97-AF65-F5344CB8AC3E}">
        <p14:creationId xmlns:p14="http://schemas.microsoft.com/office/powerpoint/2010/main" val="950848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605684" y="-90264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Важные изменения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836712"/>
            <a:ext cx="8721575" cy="602128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2600" dirty="0"/>
              <a:t>Переход от сертификации специалистов, выполняемой образовательными организациями (Приказ 982н), к аккредитации, организуемой и выполняемой под контролем Минздрава России (Приказ 334н):</a:t>
            </a:r>
          </a:p>
          <a:p>
            <a:pPr>
              <a:defRPr/>
            </a:pPr>
            <a:r>
              <a:rPr lang="ru-RU" sz="2600" dirty="0"/>
              <a:t>Аккредитация специалистов проводится в помещениях образовательных и (или) научных организаций, реализующих программы медицинского образования, организационно-техническое оснащение которых обеспечивает возможность оценки соответствия лица, получившего медицинское образование, требованиям к осуществлению медицинской деятельности по определенной медицинской специальности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Создан центр аккредитации</a:t>
            </a:r>
          </a:p>
        </p:txBody>
      </p:sp>
      <p:pic>
        <p:nvPicPr>
          <p:cNvPr id="286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763" y="1341438"/>
            <a:ext cx="8262937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788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56481" y="391721"/>
            <a:ext cx="8228160" cy="90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ru-RU" altLang="ru-RU" sz="4000" b="1">
                <a:solidFill>
                  <a:srgbClr val="336699"/>
                </a:solidFill>
              </a:rPr>
              <a:t>Литература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227521" y="1293256"/>
            <a:ext cx="8686080" cy="155968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spcBef>
                <a:spcPts val="1089"/>
              </a:spcBef>
              <a:spcAft>
                <a:spcPts val="907"/>
              </a:spcAft>
            </a:pPr>
            <a:endParaRPr lang="ru-RU" altLang="ru-RU" sz="400" b="1" dirty="0">
              <a:solidFill>
                <a:srgbClr val="7E0021"/>
              </a:solidFill>
            </a:endParaRPr>
          </a:p>
          <a:p>
            <a:pPr algn="ctr" eaLnBrk="1">
              <a:spcBef>
                <a:spcPts val="1089"/>
              </a:spcBef>
              <a:spcAft>
                <a:spcPts val="907"/>
              </a:spcAft>
            </a:pPr>
            <a:r>
              <a:rPr lang="ru-RU" altLang="ru-RU" sz="2400" b="1" dirty="0">
                <a:solidFill>
                  <a:srgbClr val="7E0021"/>
                </a:solidFill>
              </a:rPr>
              <a:t>Сайт </a:t>
            </a:r>
            <a:r>
              <a:rPr lang="ru-RU" altLang="ru-RU" sz="2400" b="1" dirty="0" err="1">
                <a:solidFill>
                  <a:srgbClr val="7E0021"/>
                </a:solidFill>
              </a:rPr>
              <a:t>КрасГМУ</a:t>
            </a:r>
            <a:r>
              <a:rPr lang="ru-RU" altLang="ru-RU" sz="2400" b="1" dirty="0">
                <a:solidFill>
                  <a:srgbClr val="7E0021"/>
                </a:solidFill>
              </a:rPr>
              <a:t> — Структура — 03-01. Учебно-Методическое управление — Методический отдел — Методические рекомендации: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9" y="3212976"/>
            <a:ext cx="82300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u="sng" dirty="0"/>
              <a:t>ФГОС ВО 3++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/>
              <a:t>ФГОС ВО+ Профессиональные стандарты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ФГОС ВПО (архив)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ООП ВПО по реализуемым ФГОС ВПО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УМКД по ФГОС ВПО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ОПОП по ФГОС ВО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ООП ВПО по реализуемым ГОС ВПО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УМКД по ГОС ВПО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УМКД по ИПО</a:t>
            </a:r>
          </a:p>
        </p:txBody>
      </p:sp>
    </p:spTree>
    <p:extLst>
      <p:ext uri="{BB962C8B-B14F-4D97-AF65-F5344CB8AC3E}">
        <p14:creationId xmlns:p14="http://schemas.microsoft.com/office/powerpoint/2010/main" val="2934559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82"/>
            <a:ext cx="9144000" cy="689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326880" y="3070403"/>
            <a:ext cx="822960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ru-RU" altLang="ru-RU" sz="4000" b="1">
                <a:solidFill>
                  <a:srgbClr val="000000"/>
                </a:solidFill>
                <a:latin typeface="Comic Sans MS" pitchFamily="64" charset="0"/>
              </a:rPr>
              <a:t>Спасибо  за внимание.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 rot="20520000">
            <a:off x="3899520" y="1614410"/>
            <a:ext cx="3363840" cy="452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363"/>
              </a:spcBef>
              <a:defRPr/>
            </a:pPr>
            <a:r>
              <a:rPr lang="ru-RU" altLang="ru-RU" sz="1500"/>
              <a:t>Педагогика высшей школы. Учебно-методическое пособие / Сост.Н. И. Мешков, Н. Е. Садовникова. – Саранск: , 2010. – 80 с.</a:t>
            </a:r>
          </a:p>
          <a:p>
            <a:pPr>
              <a:spcBef>
                <a:spcPts val="363"/>
              </a:spcBef>
              <a:defRPr/>
            </a:pPr>
            <a:r>
              <a:rPr lang="ru-RU" altLang="ru-RU" sz="1500"/>
              <a:t> Информация с курса дистанционного обучения</a:t>
            </a:r>
          </a:p>
          <a:p>
            <a:pPr marL="303845" indent="-303845">
              <a:spcBef>
                <a:spcPts val="363"/>
              </a:spcBef>
              <a:buFont typeface="Arial" charset="0"/>
              <a:buChar char="•"/>
              <a:defRPr/>
            </a:pPr>
            <a:r>
              <a:rPr lang="en-US" altLang="ru-RU" sz="1500">
                <a:solidFill>
                  <a:srgbClr val="CCCCFF"/>
                </a:solidFill>
                <a:hlinkClick r:id="rId4"/>
              </a:rPr>
              <a:t>http://bspu.ru/course/21162/21163</a:t>
            </a:r>
          </a:p>
          <a:p>
            <a:pPr marL="303845" indent="-303845">
              <a:spcBef>
                <a:spcPts val="363"/>
              </a:spcBef>
              <a:buFont typeface="Arial" charset="0"/>
              <a:buChar char="•"/>
              <a:defRPr/>
            </a:pPr>
            <a:r>
              <a:rPr lang="en-US" altLang="ru-RU" sz="1500">
                <a:solidFill>
                  <a:srgbClr val="CCCCFF"/>
                </a:solidFill>
                <a:hlinkClick r:id="rId5"/>
              </a:rPr>
              <a:t>http://studopedia.net/</a:t>
            </a:r>
          </a:p>
          <a:p>
            <a:pPr marL="303845" indent="-303845">
              <a:spcBef>
                <a:spcPts val="363"/>
              </a:spcBef>
              <a:buFont typeface="Arial" charset="0"/>
              <a:buChar char="•"/>
              <a:defRPr/>
            </a:pPr>
            <a:r>
              <a:rPr lang="en-US" altLang="ru-RU" sz="1500">
                <a:solidFill>
                  <a:srgbClr val="CCCCFF"/>
                </a:solidFill>
                <a:hlinkClick r:id="rId6"/>
              </a:rPr>
              <a:t>http://repo.kstu.kz</a:t>
            </a:r>
          </a:p>
          <a:p>
            <a:pPr>
              <a:spcBef>
                <a:spcPts val="363"/>
              </a:spcBef>
              <a:defRPr/>
            </a:pPr>
            <a:r>
              <a:rPr lang="ru-RU" altLang="ru-RU" sz="1500"/>
              <a:t>интернет</a:t>
            </a:r>
          </a:p>
          <a:p>
            <a:pPr>
              <a:spcBef>
                <a:spcPts val="363"/>
              </a:spcBef>
              <a:defRPr/>
            </a:pPr>
            <a:endParaRPr lang="ru-RU" altLang="ru-RU" sz="1500"/>
          </a:p>
        </p:txBody>
      </p:sp>
    </p:spTree>
    <p:extLst>
      <p:ext uri="{BB962C8B-B14F-4D97-AF65-F5344CB8AC3E}">
        <p14:creationId xmlns:p14="http://schemas.microsoft.com/office/powerpoint/2010/main" val="8802208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47864" y="460931"/>
            <a:ext cx="5544616" cy="1384995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/>
              <a:t>Нормативная база </a:t>
            </a:r>
            <a:r>
              <a:rPr lang="ru-RU" sz="2800" dirty="0"/>
              <a:t>— это законодательное обоснование деятельности организации </a:t>
            </a:r>
          </a:p>
        </p:txBody>
      </p:sp>
      <p:pic>
        <p:nvPicPr>
          <p:cNvPr id="1026" name="Picture 2" descr="ÐÑÐ¾ÑÐµÑÑÐ¸Ð¾Ð½Ð°Ð»ÑÐ½ÑÐµ ÑÑÐ°Ð½Ð´Ð°ÑÑÑ Ð² ÑÑÐµÑÐµ Ð·Ð´ÑÐ°Ð²Ð¾Ð¾ÑÑÐ°Ð½ÐµÐ½Ð¸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8737"/>
            <a:ext cx="2689140" cy="162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276872"/>
            <a:ext cx="8820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/>
            <a:r>
              <a:rPr lang="ru-RU" sz="2700" dirty="0">
                <a:solidFill>
                  <a:srgbClr val="000000"/>
                </a:solidFill>
              </a:rPr>
              <a:t>Нормативная база начинается с </a:t>
            </a:r>
            <a:r>
              <a:rPr lang="ru-RU" sz="2700" b="1" dirty="0">
                <a:solidFill>
                  <a:srgbClr val="000000"/>
                </a:solidFill>
              </a:rPr>
              <a:t>Конституции РФ</a:t>
            </a:r>
            <a:r>
              <a:rPr lang="ru-RU" sz="2700" dirty="0">
                <a:solidFill>
                  <a:srgbClr val="000000"/>
                </a:solidFill>
              </a:rPr>
              <a:t>, </a:t>
            </a:r>
            <a:r>
              <a:rPr lang="ru-RU" sz="2800" dirty="0">
                <a:solidFill>
                  <a:srgbClr val="000000"/>
                </a:solidFill>
              </a:rPr>
              <a:t>которая является основой для создания всех законов. </a:t>
            </a:r>
          </a:p>
          <a:p>
            <a:pPr lvl="0" indent="355600"/>
            <a:r>
              <a:rPr lang="ru-RU" sz="2800" dirty="0">
                <a:solidFill>
                  <a:srgbClr val="000000"/>
                </a:solidFill>
              </a:rPr>
              <a:t>Далее по рангу идут </a:t>
            </a:r>
            <a:r>
              <a:rPr lang="ru-RU" sz="2800" b="1" dirty="0">
                <a:solidFill>
                  <a:srgbClr val="000000"/>
                </a:solidFill>
              </a:rPr>
              <a:t>федеральные законы </a:t>
            </a:r>
            <a:r>
              <a:rPr lang="ru-RU" sz="2400" dirty="0">
                <a:solidFill>
                  <a:srgbClr val="000000"/>
                </a:solidFill>
              </a:rPr>
              <a:t>(с приложениями)</a:t>
            </a:r>
            <a:r>
              <a:rPr lang="ru-RU" sz="2800" dirty="0">
                <a:solidFill>
                  <a:srgbClr val="000000"/>
                </a:solidFill>
              </a:rPr>
              <a:t>,  </a:t>
            </a:r>
            <a:r>
              <a:rPr lang="ru-RU" sz="2800" b="1" dirty="0">
                <a:solidFill>
                  <a:srgbClr val="000000"/>
                </a:solidFill>
              </a:rPr>
              <a:t>региональные законы</a:t>
            </a:r>
            <a:r>
              <a:rPr lang="ru-RU" sz="2800" dirty="0">
                <a:solidFill>
                  <a:srgbClr val="000000"/>
                </a:solidFill>
              </a:rPr>
              <a:t>, приказы федеральных и  региональных министерств. </a:t>
            </a:r>
          </a:p>
          <a:p>
            <a:pPr lvl="0" indent="355600"/>
            <a:r>
              <a:rPr lang="ru-RU" sz="2800" dirty="0">
                <a:solidFill>
                  <a:srgbClr val="000000"/>
                </a:solidFill>
              </a:rPr>
              <a:t>На основе этого руководство учреждений создает внутренние приказы (</a:t>
            </a:r>
            <a:r>
              <a:rPr lang="ru-RU" sz="2800" b="1" i="1" dirty="0">
                <a:solidFill>
                  <a:srgbClr val="000000"/>
                </a:solidFill>
              </a:rPr>
              <a:t>локальные нормативные акты</a:t>
            </a:r>
            <a:r>
              <a:rPr lang="ru-RU" sz="2800" dirty="0">
                <a:solidFill>
                  <a:srgbClr val="000000"/>
                </a:solidFill>
              </a:rPr>
              <a:t>) координирующие его работу. </a:t>
            </a:r>
          </a:p>
        </p:txBody>
      </p:sp>
    </p:spTree>
    <p:extLst>
      <p:ext uri="{BB962C8B-B14F-4D97-AF65-F5344CB8AC3E}">
        <p14:creationId xmlns:p14="http://schemas.microsoft.com/office/powerpoint/2010/main" val="3570275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93775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>
                <a:solidFill>
                  <a:srgbClr val="C00000"/>
                </a:solidFill>
                <a:latin typeface="Arial" charset="0"/>
              </a:rPr>
              <a:t>Стратегические документы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872331"/>
            <a:ext cx="8424862" cy="5869037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buFont typeface="Times New Roman" panose="02020603050405020304" pitchFamily="18" charset="0"/>
              <a:buAutoNum type="arabicPeriod"/>
            </a:pPr>
            <a:r>
              <a:rPr lang="ru-RU" altLang="ru-RU" sz="2600" b="1" i="1" dirty="0"/>
              <a:t>Национальная доктрина образования в РФ.</a:t>
            </a:r>
          </a:p>
          <a:p>
            <a:pPr marL="514350" indent="-514350" eaLnBrk="1" hangingPunct="1">
              <a:spcBef>
                <a:spcPts val="0"/>
              </a:spcBef>
              <a:buFont typeface="Times New Roman" panose="02020603050405020304" pitchFamily="18" charset="0"/>
              <a:buAutoNum type="arabicPeriod"/>
            </a:pPr>
            <a:r>
              <a:rPr lang="ru-RU" altLang="ru-RU" sz="2600" b="1" i="1" dirty="0"/>
              <a:t>Концепция модернизации российского образования до 2030 года.</a:t>
            </a:r>
          </a:p>
          <a:p>
            <a:pPr marL="514350" indent="-514350" eaLnBrk="1" hangingPunct="1">
              <a:spcBef>
                <a:spcPts val="0"/>
              </a:spcBef>
              <a:buFont typeface="Times New Roman" panose="02020603050405020304" pitchFamily="18" charset="0"/>
              <a:buAutoNum type="arabicPeriod"/>
            </a:pPr>
            <a:r>
              <a:rPr lang="ru-RU" altLang="ru-RU" sz="2600" b="1" i="1" dirty="0"/>
              <a:t>Федеральная целевая программа развития образования до 2025 года.</a:t>
            </a:r>
          </a:p>
          <a:p>
            <a:pPr marL="514350" indent="-514350" eaLnBrk="1" hangingPunct="1">
              <a:spcBef>
                <a:spcPts val="0"/>
              </a:spcBef>
              <a:buFont typeface="Times New Roman" panose="02020603050405020304" pitchFamily="18" charset="0"/>
              <a:buAutoNum type="arabicPeriod"/>
            </a:pPr>
            <a:r>
              <a:rPr lang="ru-RU" altLang="ru-RU" sz="2600" b="1" i="1" dirty="0"/>
              <a:t>Государственная программа РФ</a:t>
            </a:r>
            <a:br>
              <a:rPr lang="ru-RU" altLang="ru-RU" sz="2600" b="1" i="1" dirty="0"/>
            </a:br>
            <a:r>
              <a:rPr lang="ru-RU" altLang="ru-RU" sz="2600" b="1" i="1" dirty="0"/>
              <a:t>«Развитие образования» на 2018-2025 годы</a:t>
            </a:r>
          </a:p>
          <a:p>
            <a:pPr marL="514350" indent="-514350" eaLnBrk="1" hangingPunct="1">
              <a:spcBef>
                <a:spcPts val="0"/>
              </a:spcBef>
              <a:buFont typeface="Times New Roman" panose="02020603050405020304" pitchFamily="18" charset="0"/>
              <a:buAutoNum type="arabicPeriod"/>
            </a:pPr>
            <a:r>
              <a:rPr lang="ru-RU" altLang="ru-RU" sz="2600" b="1" i="1" dirty="0"/>
              <a:t>«Ключевые направления развития российского образования для достижения Целей и задач устойчивого развития в системе образования» до 2035 г.</a:t>
            </a:r>
          </a:p>
          <a:p>
            <a:pPr marL="514350" indent="-514350" eaLnBrk="1" hangingPunct="1">
              <a:spcBef>
                <a:spcPts val="0"/>
              </a:spcBef>
              <a:buFont typeface="Times New Roman" panose="02020603050405020304" pitchFamily="18" charset="0"/>
              <a:buAutoNum type="arabicPeriod"/>
            </a:pPr>
            <a:r>
              <a:rPr lang="ru-RU" altLang="ru-RU" sz="2600" b="1" i="1" dirty="0"/>
              <a:t>Федеральный закон "Об основах охраны здоровья граждан в Российской Федерации" от 21.11.2011 N 323-ФЗ     </a:t>
            </a:r>
            <a:br>
              <a:rPr lang="ru-RU" altLang="ru-RU" sz="2400" b="1" i="1" dirty="0"/>
            </a:br>
            <a:endParaRPr lang="ru-RU" altLang="ru-RU" sz="2400" b="1" i="1" dirty="0"/>
          </a:p>
          <a:p>
            <a:pPr marL="514350" indent="-514350" eaLnBrk="1" hangingPunct="1">
              <a:buFont typeface="Times New Roman" panose="02020603050405020304" pitchFamily="18" charset="0"/>
              <a:buAutoNum type="arabicPeriod"/>
            </a:pPr>
            <a:endParaRPr lang="ru-RU" altLang="ru-RU" sz="2700" b="1" i="1" dirty="0"/>
          </a:p>
        </p:txBody>
      </p:sp>
    </p:spTree>
    <p:extLst>
      <p:ext uri="{BB962C8B-B14F-4D97-AF65-F5344CB8AC3E}">
        <p14:creationId xmlns:p14="http://schemas.microsoft.com/office/powerpoint/2010/main" val="108494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2252" y="1280696"/>
            <a:ext cx="87836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sz="2400" b="1" dirty="0"/>
              <a:t>Национальная доктрина образования в РФ – </a:t>
            </a:r>
            <a:r>
              <a:rPr lang="ru-RU" sz="2400" dirty="0"/>
              <a:t>основополагающий государственный документ, утверждаемый Федеральным законом и устанавливающий приоритет образования в государственной политике, стратегию и основные направления его развития на период до 2025 года</a:t>
            </a:r>
          </a:p>
          <a:p>
            <a:pPr indent="355600"/>
            <a:endParaRPr lang="ru-RU" sz="2400" dirty="0"/>
          </a:p>
          <a:p>
            <a:pPr indent="355600"/>
            <a:r>
              <a:rPr lang="ru-RU" sz="2800" dirty="0"/>
              <a:t>Доктрина отражает интересы граждан России и призвана создать в стране условия для всеобщего образования населения, обеспечить реальное равенство прав граждан и возможность каждому повышать образовательный уровень в течение всей жизни.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60363" y="314325"/>
            <a:ext cx="8783637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800" b="1" dirty="0">
                <a:solidFill>
                  <a:srgbClr val="000066"/>
                </a:solidFill>
              </a:rPr>
              <a:t>Национальная доктрина образования в РФ</a:t>
            </a:r>
            <a:r>
              <a:rPr lang="ru-RU" altLang="ru-RU" sz="2800" dirty="0">
                <a:solidFill>
                  <a:srgbClr val="000066"/>
                </a:solidFill>
              </a:rPr>
              <a:t> </a:t>
            </a:r>
          </a:p>
          <a:p>
            <a:pPr algn="ctr">
              <a:buClrTx/>
              <a:buFontTx/>
              <a:buNone/>
            </a:pPr>
            <a:r>
              <a:rPr lang="ru-RU" altLang="ru-RU" sz="2000" dirty="0"/>
              <a:t>одобрена пост. Правительства РФ от 4 октября 2000 г. N 751 до 2025 г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3570275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8C535A97-A09E-46B9-80EB-E42D583C1E87}" type="slidenum">
              <a:rPr lang="ru-RU" altLang="ru-RU" sz="1400"/>
              <a:pPr algn="r">
                <a:buClrTx/>
                <a:buFontTx/>
                <a:buNone/>
              </a:pPr>
              <a:t>7</a:t>
            </a:fld>
            <a:endParaRPr lang="ru-RU" altLang="ru-RU" sz="140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40060" y="1318145"/>
            <a:ext cx="8663880" cy="540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indent="274638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just"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ru-RU" altLang="ru-RU" sz="2600" b="1" dirty="0"/>
              <a:t>… система образования призвана обеспечить: </a:t>
            </a:r>
          </a:p>
          <a:p>
            <a:pPr marL="457200" indent="-457200" algn="just">
              <a:lnSpc>
                <a:spcPct val="90000"/>
              </a:lnSpc>
              <a:spcBef>
                <a:spcPts val="700"/>
              </a:spcBef>
              <a:buClrTx/>
              <a:buFont typeface="Arial" panose="020B0604020202020204" pitchFamily="34" charset="0"/>
              <a:buChar char="•"/>
            </a:pPr>
            <a:r>
              <a:rPr lang="ru-RU" altLang="ru-RU" sz="2600" b="1" i="1" dirty="0"/>
              <a:t>систематическое обновление всех аспектов образования</a:t>
            </a:r>
            <a:r>
              <a:rPr lang="ru-RU" altLang="ru-RU" sz="2600" dirty="0"/>
              <a:t>, отражающего изменения в сфере культуры, экономики, науки, техники и технологий;</a:t>
            </a:r>
          </a:p>
          <a:p>
            <a:pPr marL="457200" indent="-457200" algn="just">
              <a:lnSpc>
                <a:spcPct val="90000"/>
              </a:lnSpc>
              <a:spcBef>
                <a:spcPts val="700"/>
              </a:spcBef>
              <a:buClrTx/>
              <a:buFont typeface="Arial" panose="020B0604020202020204" pitchFamily="34" charset="0"/>
              <a:buChar char="•"/>
            </a:pPr>
            <a:r>
              <a:rPr lang="ru-RU" altLang="ru-RU" sz="2600" dirty="0"/>
              <a:t> развитие дистанционного обучения, создание программ, реализующих информационные и коммуникационные технологии в образовании;</a:t>
            </a:r>
          </a:p>
          <a:p>
            <a:pPr marL="457200" indent="-457200">
              <a:lnSpc>
                <a:spcPct val="90000"/>
              </a:lnSpc>
              <a:spcBef>
                <a:spcPts val="700"/>
              </a:spcBef>
              <a:buClrTx/>
              <a:buFont typeface="Arial" panose="020B0604020202020204" pitchFamily="34" charset="0"/>
              <a:buChar char="•"/>
            </a:pPr>
            <a:r>
              <a:rPr lang="ru-RU" altLang="ru-RU" sz="2600" b="1" i="1" dirty="0"/>
              <a:t>подготовку высококвалифицированных специалистов, способных к профессиональному росту и профессиональной мобильности </a:t>
            </a:r>
            <a:r>
              <a:rPr lang="ru-RU" altLang="ru-RU" sz="2600" dirty="0"/>
              <a:t>в условиях информатизации общества и развития новых информационных технологий...</a:t>
            </a:r>
            <a:r>
              <a:rPr lang="ru-RU" altLang="ru-RU" sz="2400" i="1" dirty="0"/>
              <a:t>работать в условиях изменений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60363" y="314325"/>
            <a:ext cx="8783637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800" b="1" dirty="0">
                <a:solidFill>
                  <a:srgbClr val="000066"/>
                </a:solidFill>
              </a:rPr>
              <a:t>Национальная доктрина образования в РФ</a:t>
            </a:r>
            <a:r>
              <a:rPr lang="ru-RU" altLang="ru-RU" sz="2800" dirty="0">
                <a:solidFill>
                  <a:srgbClr val="000066"/>
                </a:solidFill>
              </a:rPr>
              <a:t> </a:t>
            </a:r>
          </a:p>
          <a:p>
            <a:pPr algn="ctr">
              <a:buClrTx/>
              <a:buFontTx/>
              <a:buNone/>
            </a:pPr>
            <a:r>
              <a:rPr lang="ru-RU" altLang="ru-RU" sz="2000" dirty="0"/>
              <a:t>одобрена пост. Правительства РФ от 4 октября 2000 г. N 751 до 2025 г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17416436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04813"/>
            <a:ext cx="8712522" cy="62642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Ожидаемые результаты реализации Национальной доктрины в области качества образования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800" b="1" i="1" dirty="0"/>
          </a:p>
          <a:p>
            <a:pPr marL="355600" lvl="1" indent="-268288" eaLnBrk="1" hangingPunct="1">
              <a:defRPr/>
            </a:pPr>
            <a:r>
              <a:rPr lang="ru-RU" sz="2600" dirty="0"/>
              <a:t>создание демократической системы образования, гарантирующей необходимые условия для полноценного </a:t>
            </a:r>
            <a:r>
              <a:rPr lang="ru-RU" sz="2600" b="1" dirty="0"/>
              <a:t>качественного образования</a:t>
            </a:r>
            <a:r>
              <a:rPr lang="ru-RU" sz="2600" dirty="0"/>
              <a:t> на всех уровнях;</a:t>
            </a:r>
            <a:endParaRPr lang="ru-RU" sz="2600" b="1" i="1" dirty="0"/>
          </a:p>
          <a:p>
            <a:pPr marL="355600" lvl="1" indent="-268288" eaLnBrk="1" hangingPunct="1">
              <a:defRPr/>
            </a:pPr>
            <a:r>
              <a:rPr lang="ru-RU" sz="2600" dirty="0">
                <a:solidFill>
                  <a:srgbClr val="C00000"/>
                </a:solidFill>
              </a:rPr>
              <a:t>индивидуализация</a:t>
            </a:r>
            <a:r>
              <a:rPr lang="ru-RU" sz="2600" dirty="0"/>
              <a:t> образовательного процесса за счет многообразия видов и форм образовательных учреждений и образовательных программ, учитывающих </a:t>
            </a:r>
            <a:r>
              <a:rPr lang="ru-RU" sz="2600" b="1" u="sng" dirty="0">
                <a:solidFill>
                  <a:srgbClr val="C00000"/>
                </a:solidFill>
              </a:rPr>
              <a:t>интересы и способности личности</a:t>
            </a:r>
            <a:r>
              <a:rPr lang="ru-RU" sz="2600" dirty="0"/>
              <a:t>;</a:t>
            </a:r>
            <a:endParaRPr lang="ru-RU" sz="2600" b="1" i="1" dirty="0"/>
          </a:p>
          <a:p>
            <a:pPr marL="355600" lvl="1" indent="-268288" eaLnBrk="1" hangingPunct="1">
              <a:defRPr/>
            </a:pPr>
            <a:r>
              <a:rPr lang="ru-RU" sz="2600" dirty="0"/>
              <a:t>конкурентоспособный уровень образования как по содержанию образовательных программ, так и по </a:t>
            </a:r>
            <a:r>
              <a:rPr lang="ru-RU" sz="2600" b="1" u="sng" dirty="0">
                <a:solidFill>
                  <a:srgbClr val="C00000"/>
                </a:solidFill>
              </a:rPr>
              <a:t>качеству</a:t>
            </a:r>
            <a:r>
              <a:rPr lang="ru-RU" sz="2600" dirty="0"/>
              <a:t> образовательных услуг;</a:t>
            </a:r>
          </a:p>
        </p:txBody>
      </p:sp>
    </p:spTree>
    <p:extLst>
      <p:ext uri="{BB962C8B-B14F-4D97-AF65-F5344CB8AC3E}">
        <p14:creationId xmlns:p14="http://schemas.microsoft.com/office/powerpoint/2010/main" val="157024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448" y="260648"/>
            <a:ext cx="8229600" cy="1296144"/>
          </a:xfrm>
        </p:spPr>
        <p:txBody>
          <a:bodyPr/>
          <a:lstStyle/>
          <a:p>
            <a:r>
              <a:rPr lang="ru-RU" sz="2800" dirty="0"/>
              <a:t>Государственная программа РФ</a:t>
            </a:r>
            <a:br>
              <a:rPr lang="ru-RU" sz="2800" dirty="0"/>
            </a:br>
            <a:r>
              <a:rPr lang="ru-RU" sz="2800" dirty="0"/>
              <a:t>«</a:t>
            </a:r>
            <a:r>
              <a:rPr lang="ru-RU" sz="3000" b="1" dirty="0"/>
              <a:t>Развитие образования</a:t>
            </a:r>
            <a:r>
              <a:rPr lang="ru-RU" sz="2800" dirty="0"/>
              <a:t>» на 2018-2025 годы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448" y="1772816"/>
            <a:ext cx="8540040" cy="4824536"/>
          </a:xfrm>
        </p:spPr>
        <p:txBody>
          <a:bodyPr/>
          <a:lstStyle/>
          <a:p>
            <a:pPr marL="0" indent="441325">
              <a:spcBef>
                <a:spcPts val="400"/>
              </a:spcBef>
              <a:buNone/>
            </a:pPr>
            <a:r>
              <a:rPr lang="ru-RU" b="1" dirty="0"/>
              <a:t>Цели</a:t>
            </a:r>
            <a:r>
              <a:rPr lang="ru-RU" dirty="0"/>
              <a:t> Программы</a:t>
            </a:r>
          </a:p>
          <a:p>
            <a:pPr marL="715963" indent="-441325">
              <a:spcBef>
                <a:spcPts val="400"/>
              </a:spcBef>
              <a:buNone/>
            </a:pPr>
            <a:r>
              <a:rPr lang="ru-RU" dirty="0"/>
              <a:t>1</a:t>
            </a:r>
            <a:r>
              <a:rPr lang="ru-RU" sz="3000" dirty="0"/>
              <a:t>. </a:t>
            </a:r>
            <a:r>
              <a:rPr lang="ru-RU" sz="3000" b="1" dirty="0"/>
              <a:t>Качество образования</a:t>
            </a:r>
            <a:r>
              <a:rPr lang="ru-RU" sz="3000" dirty="0"/>
              <a:t>: сохранение лидирующих позиций и повышение позиций РФ в международных рейтингах</a:t>
            </a:r>
          </a:p>
          <a:p>
            <a:pPr marL="715963" indent="-441325">
              <a:spcBef>
                <a:spcPts val="400"/>
              </a:spcBef>
              <a:buNone/>
            </a:pPr>
            <a:r>
              <a:rPr lang="ru-RU" sz="3000" dirty="0"/>
              <a:t>2. </a:t>
            </a:r>
            <a:r>
              <a:rPr lang="ru-RU" sz="3000" b="1" dirty="0"/>
              <a:t>Доступность дополнительного образования  </a:t>
            </a:r>
            <a:r>
              <a:rPr lang="ru-RU" sz="3000" dirty="0"/>
              <a:t>для детей и взрослых</a:t>
            </a:r>
          </a:p>
          <a:p>
            <a:pPr marL="715963" indent="-441325">
              <a:spcBef>
                <a:spcPts val="400"/>
              </a:spcBef>
              <a:buNone/>
            </a:pPr>
            <a:r>
              <a:rPr lang="ru-RU" sz="3000" dirty="0"/>
              <a:t>3. </a:t>
            </a:r>
            <a:r>
              <a:rPr lang="ru-RU" sz="3000" b="1" dirty="0"/>
              <a:t>Онлайн-образование</a:t>
            </a:r>
            <a:r>
              <a:rPr lang="ru-RU" sz="3000" dirty="0"/>
              <a:t>: увеличение  численности прошедших обучение на  онлайн-курсах</a:t>
            </a:r>
          </a:p>
        </p:txBody>
      </p:sp>
    </p:spTree>
    <p:extLst>
      <p:ext uri="{BB962C8B-B14F-4D97-AF65-F5344CB8AC3E}">
        <p14:creationId xmlns:p14="http://schemas.microsoft.com/office/powerpoint/2010/main" val="197862412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4177</TotalTime>
  <Words>1991</Words>
  <Application>Microsoft Office PowerPoint</Application>
  <PresentationFormat>Экран (4:3)</PresentationFormat>
  <Paragraphs>218</Paragraphs>
  <Slides>35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Comic Sans MS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Стратегические документы</vt:lpstr>
      <vt:lpstr>Презентация PowerPoint</vt:lpstr>
      <vt:lpstr>Презентация PowerPoint</vt:lpstr>
      <vt:lpstr>Презентация PowerPoint</vt:lpstr>
      <vt:lpstr>Государственная программа РФ «Развитие образования» на 2018-2025 годы</vt:lpstr>
      <vt:lpstr>Цель 1 – Качество образования (высшее образование)</vt:lpstr>
      <vt:lpstr>Реализация образовательных программ профессионального образования: Приоритетный проект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Основная образовательная программа (ООП):</vt:lpstr>
      <vt:lpstr>В 2015 году утверждены ФГОС ВО по следующим специальностям и направлениям: </vt:lpstr>
      <vt:lpstr>Презентация PowerPoint</vt:lpstr>
      <vt:lpstr>Новая система организации</vt:lpstr>
      <vt:lpstr>Профессиональные стандарты применяются </vt:lpstr>
      <vt:lpstr>МИНИСТЕРСТВО ТРУДА И СОЦИАЛЬНОЙ ЗАЩИТЫ РОССИЙСКОЙ ФЕДЕРАЦИИ </vt:lpstr>
      <vt:lpstr>Терминология</vt:lpstr>
      <vt:lpstr>Иными словами</vt:lpstr>
      <vt:lpstr>Презентация PowerPoint</vt:lpstr>
      <vt:lpstr>Профессиональный стандарт «Врач-лечебник»</vt:lpstr>
      <vt:lpstr>Презентация PowerPoint</vt:lpstr>
      <vt:lpstr>Новое в 273-ФЗ</vt:lpstr>
      <vt:lpstr>ФГОС3++: оптимизация условий реализации образовательных программ (с 1 сентября 2019 г):</vt:lpstr>
      <vt:lpstr>Федеральный закон "Об основах охраны здоровья граждан в Российской Федерации" от 21.11.2011 N 323-ФЗ      http://www.consultant.ru/</vt:lpstr>
      <vt:lpstr>Презентация PowerPoint</vt:lpstr>
      <vt:lpstr>Важные изменения</vt:lpstr>
      <vt:lpstr>Создан центр аккредитации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медицинское право</dc:title>
  <dc:creator>Плавинский</dc:creator>
  <cp:lastModifiedBy>Виктор</cp:lastModifiedBy>
  <cp:revision>219</cp:revision>
  <dcterms:created xsi:type="dcterms:W3CDTF">2011-12-08T04:53:57Z</dcterms:created>
  <dcterms:modified xsi:type="dcterms:W3CDTF">2023-11-07T13:11:45Z</dcterms:modified>
</cp:coreProperties>
</file>