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75"/>
  </p:notesMasterIdLst>
  <p:sldIdLst>
    <p:sldId id="321" r:id="rId2"/>
    <p:sldId id="289" r:id="rId3"/>
    <p:sldId id="322" r:id="rId4"/>
    <p:sldId id="290" r:id="rId5"/>
    <p:sldId id="329" r:id="rId6"/>
    <p:sldId id="293" r:id="rId7"/>
    <p:sldId id="330" r:id="rId8"/>
    <p:sldId id="333" r:id="rId9"/>
    <p:sldId id="299" r:id="rId10"/>
    <p:sldId id="345" r:id="rId11"/>
    <p:sldId id="334" r:id="rId12"/>
    <p:sldId id="335" r:id="rId13"/>
    <p:sldId id="337" r:id="rId14"/>
    <p:sldId id="300" r:id="rId15"/>
    <p:sldId id="467" r:id="rId16"/>
    <p:sldId id="338" r:id="rId17"/>
    <p:sldId id="462" r:id="rId18"/>
    <p:sldId id="302" r:id="rId19"/>
    <p:sldId id="468" r:id="rId20"/>
    <p:sldId id="472" r:id="rId21"/>
    <p:sldId id="339" r:id="rId22"/>
    <p:sldId id="340" r:id="rId23"/>
    <p:sldId id="304" r:id="rId24"/>
    <p:sldId id="342" r:id="rId25"/>
    <p:sldId id="463" r:id="rId26"/>
    <p:sldId id="306" r:id="rId27"/>
    <p:sldId id="343" r:id="rId28"/>
    <p:sldId id="341" r:id="rId29"/>
    <p:sldId id="347" r:id="rId30"/>
    <p:sldId id="305" r:id="rId31"/>
    <p:sldId id="346" r:id="rId32"/>
    <p:sldId id="469" r:id="rId33"/>
    <p:sldId id="470" r:id="rId34"/>
    <p:sldId id="471" r:id="rId35"/>
    <p:sldId id="475" r:id="rId36"/>
    <p:sldId id="476" r:id="rId37"/>
    <p:sldId id="477" r:id="rId38"/>
    <p:sldId id="478" r:id="rId39"/>
    <p:sldId id="479" r:id="rId40"/>
    <p:sldId id="480" r:id="rId41"/>
    <p:sldId id="481" r:id="rId42"/>
    <p:sldId id="473" r:id="rId43"/>
    <p:sldId id="483" r:id="rId44"/>
    <p:sldId id="349" r:id="rId45"/>
    <p:sldId id="351" r:id="rId46"/>
    <p:sldId id="350" r:id="rId47"/>
    <p:sldId id="352" r:id="rId48"/>
    <p:sldId id="501" r:id="rId49"/>
    <p:sldId id="499" r:id="rId50"/>
    <p:sldId id="500" r:id="rId51"/>
    <p:sldId id="485" r:id="rId52"/>
    <p:sldId id="486" r:id="rId53"/>
    <p:sldId id="487" r:id="rId54"/>
    <p:sldId id="488" r:id="rId55"/>
    <p:sldId id="490" r:id="rId56"/>
    <p:sldId id="489" r:id="rId57"/>
    <p:sldId id="491" r:id="rId58"/>
    <p:sldId id="492" r:id="rId59"/>
    <p:sldId id="493" r:id="rId60"/>
    <p:sldId id="494" r:id="rId61"/>
    <p:sldId id="495" r:id="rId62"/>
    <p:sldId id="496" r:id="rId63"/>
    <p:sldId id="498" r:id="rId64"/>
    <p:sldId id="474" r:id="rId65"/>
    <p:sldId id="353" r:id="rId66"/>
    <p:sldId id="465" r:id="rId67"/>
    <p:sldId id="285" r:id="rId68"/>
    <p:sldId id="354" r:id="rId69"/>
    <p:sldId id="310" r:id="rId70"/>
    <p:sldId id="311" r:id="rId71"/>
    <p:sldId id="460" r:id="rId72"/>
    <p:sldId id="318" r:id="rId73"/>
    <p:sldId id="320" r:id="rId7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72" d="100"/>
          <a:sy n="72" d="100"/>
        </p:scale>
        <p:origin x="78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2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90636-F5C4-4E60-A6FB-B3DA7172BB7B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0548C-D6D7-4028-992D-D2A77E4CBD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993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1EB54-83AF-473C-8883-A455B80532A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679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7C40F01-A864-436B-B01C-F9B712686CE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3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28596" y="4071942"/>
            <a:ext cx="813690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Лекция № </a:t>
            </a:r>
            <a:r>
              <a:rPr lang="ru-RU" b="1" dirty="0" smtClean="0">
                <a:solidFill>
                  <a:srgbClr val="002060"/>
                </a:solidFill>
              </a:rPr>
              <a:t>9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для </a:t>
            </a:r>
            <a:r>
              <a:rPr lang="ru-RU" b="1" dirty="0">
                <a:solidFill>
                  <a:srgbClr val="002060"/>
                </a:solidFill>
              </a:rPr>
              <a:t>специальности 060609 – «Медицинская кибернетика»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(очная форма обучения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к.б.н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b="1" dirty="0" smtClean="0">
                <a:solidFill>
                  <a:srgbClr val="002060"/>
                </a:solidFill>
              </a:rPr>
              <a:t>Ермакова И.Г.</a:t>
            </a:r>
            <a:r>
              <a:rPr lang="ru-RU" dirty="0" smtClean="0"/>
              <a:t>  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Красноярск </a:t>
            </a:r>
            <a:r>
              <a:rPr lang="ru-RU" dirty="0" smtClean="0"/>
              <a:t>2015</a:t>
            </a:r>
            <a:endParaRPr lang="ru-RU" dirty="0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84213" y="2847975"/>
            <a:ext cx="7516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800"/>
              <a:t>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84213" y="404813"/>
            <a:ext cx="8208962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/>
              <a:t>Красноярский государственный медицинский университет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000"/>
              <a:t> им. В.Ф. Войно-Ясенецкого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000"/>
              <a:t>Кафедра Биологии с экологией и курсом фармакогнозии</a:t>
            </a:r>
          </a:p>
          <a:p>
            <a:pPr eaLnBrk="1" hangingPunct="1">
              <a:spcBef>
                <a:spcPct val="50000"/>
              </a:spcBef>
            </a:pPr>
            <a:endParaRPr lang="ru-RU" sz="2000"/>
          </a:p>
        </p:txBody>
      </p:sp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714348" y="2357430"/>
            <a:ext cx="770421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Организменный уровень организации биологических систем. </a:t>
            </a:r>
          </a:p>
          <a:p>
            <a:pPr algn="ctr"/>
            <a:r>
              <a:rPr lang="ru-RU" sz="3600" b="1" dirty="0" smtClean="0"/>
              <a:t>Онтогенез</a:t>
            </a:r>
          </a:p>
        </p:txBody>
      </p:sp>
    </p:spTree>
    <p:extLst>
      <p:ext uri="{BB962C8B-B14F-4D97-AF65-F5344CB8AC3E}">
        <p14:creationId xmlns:p14="http://schemas.microsoft.com/office/powerpoint/2010/main" val="3312348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rudocs.exdat.com/pars_docs/tw_refs/56/55344/55344_html_m715277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0859920"/>
            <a:ext cx="7462820" cy="5143535"/>
          </a:xfrm>
          <a:prstGeom prst="rect">
            <a:avLst/>
          </a:prstGeom>
          <a:noFill/>
        </p:spPr>
      </p:pic>
      <p:pic>
        <p:nvPicPr>
          <p:cNvPr id="73734" name="Picture 6" descr="http://rudocs.exdat.com/pars_docs/tw_refs/56/55344/55344_html_m715277d2.jpg"/>
          <p:cNvPicPr>
            <a:picLocks noChangeAspect="1" noChangeArrowheads="1"/>
          </p:cNvPicPr>
          <p:nvPr/>
        </p:nvPicPr>
        <p:blipFill>
          <a:blip r:embed="rId2"/>
          <a:srcRect t="3120" b="3272"/>
          <a:stretch>
            <a:fillRect/>
          </a:stretch>
        </p:blipFill>
        <p:spPr bwMode="auto">
          <a:xfrm>
            <a:off x="1214414" y="0"/>
            <a:ext cx="6643734" cy="42862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44" y="4286256"/>
            <a:ext cx="9001156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Схематическое изображение процесса оплодотворения (В.Г.Елисеев, 1983):</a:t>
            </a:r>
          </a:p>
          <a:p>
            <a:r>
              <a:rPr lang="ru-RU" sz="2000" b="1" dirty="0" smtClean="0"/>
              <a:t>1 – цитоплазма яйцеклетки; 2 – ядро яйцеклетки; 3 – блестящая оболочка; </a:t>
            </a:r>
          </a:p>
          <a:p>
            <a:r>
              <a:rPr lang="ru-RU" sz="2000" b="1" dirty="0" smtClean="0"/>
              <a:t>4 – фолликулярный эпителий; 5 – головка сперматозоида; 6 – шейка сперматозоида; 7 – хвост сперматозоида; 8 – воспринимающий бугорок;</a:t>
            </a:r>
          </a:p>
          <a:p>
            <a:r>
              <a:rPr lang="ru-RU" sz="2000" b="1" dirty="0" smtClean="0"/>
              <a:t>9 – оболочка оплодотворения; 10 – женский </a:t>
            </a:r>
            <a:r>
              <a:rPr lang="ru-RU" sz="2000" b="1" dirty="0" err="1" smtClean="0"/>
              <a:t>пронуклеус</a:t>
            </a:r>
            <a:r>
              <a:rPr lang="ru-RU" sz="2000" b="1" dirty="0" smtClean="0"/>
              <a:t>; 11 – мужской </a:t>
            </a:r>
            <a:r>
              <a:rPr lang="ru-RU" sz="2000" b="1" dirty="0" err="1" smtClean="0"/>
              <a:t>пронуклеус</a:t>
            </a:r>
            <a:r>
              <a:rPr lang="ru-RU" sz="2000" b="1" dirty="0" smtClean="0"/>
              <a:t>; 12 – веретено между центриолями; 13 – </a:t>
            </a:r>
            <a:r>
              <a:rPr lang="ru-RU" sz="2000" b="1" dirty="0" err="1" smtClean="0"/>
              <a:t>синкарион</a:t>
            </a:r>
            <a:endParaRPr lang="ru-RU" sz="2000" b="1" dirty="0" smtClean="0"/>
          </a:p>
          <a:p>
            <a:pPr>
              <a:lnSpc>
                <a:spcPct val="50000"/>
              </a:lnSpc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b="1" dirty="0" smtClean="0"/>
              <a:t>Дробление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572560" cy="535785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Дробление</a:t>
            </a:r>
            <a:r>
              <a:rPr lang="ru-RU" dirty="0" smtClean="0"/>
              <a:t> — </a:t>
            </a:r>
            <a:r>
              <a:rPr lang="ru-RU" b="1" dirty="0" smtClean="0"/>
              <a:t>ряд последовательных митотических делений оплодотворенного или инициированного к развитию яйца. </a:t>
            </a:r>
          </a:p>
          <a:p>
            <a:pPr lvl="1"/>
            <a:r>
              <a:rPr lang="ru-RU" dirty="0" smtClean="0"/>
              <a:t>При этом масса зародыша и его объём не меняются, оставаясь такими же, как и в начале дробления.</a:t>
            </a:r>
          </a:p>
          <a:p>
            <a:r>
              <a:rPr lang="ru-RU" dirty="0" smtClean="0"/>
              <a:t>Яйцо разделяется на все более мелкие клетки — бластомеры. </a:t>
            </a:r>
          </a:p>
          <a:p>
            <a:pPr lvl="1"/>
            <a:r>
              <a:rPr lang="ru-RU" b="1" dirty="0" smtClean="0"/>
              <a:t>Особенность дробления — ведущая регуляторная роль цитоплазмы в развитии.</a:t>
            </a:r>
          </a:p>
          <a:p>
            <a:pPr lvl="1"/>
            <a:r>
              <a:rPr lang="ru-RU" b="1" dirty="0" smtClean="0"/>
              <a:t>Характер дробления зависит от количества желтка и его расположения в яйце.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Характерные черты дробления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7209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Бластомеры делятся очень быстро (у дрозофилы — раз в 20 минут) и более или менее синхронно.</a:t>
            </a:r>
          </a:p>
          <a:p>
            <a:r>
              <a:rPr lang="ru-RU" dirty="0" smtClean="0"/>
              <a:t>Интерфаза сокращена до S-периода; в связи с этим транскрипция собственных генов зародыша полностью подавлена, транскрибируются только запасённые в яйцеклетке материнские </a:t>
            </a:r>
            <a:r>
              <a:rPr lang="ru-RU" dirty="0" err="1" smtClean="0"/>
              <a:t>мРНК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Между делениями нет периода роста, так что общая масса зародыша не растёт.</a:t>
            </a:r>
          </a:p>
          <a:p>
            <a:pPr lvl="1"/>
            <a:r>
              <a:rPr lang="ru-RU" b="1" dirty="0" smtClean="0">
                <a:solidFill>
                  <a:srgbClr val="002060"/>
                </a:solidFill>
              </a:rPr>
              <a:t>По всем этим характеристикам дробление млекопитающих резко отличается. </a:t>
            </a:r>
          </a:p>
          <a:p>
            <a:pPr lvl="1"/>
            <a:r>
              <a:rPr lang="ru-RU" b="1" dirty="0" smtClean="0">
                <a:solidFill>
                  <a:srgbClr val="002060"/>
                </a:solidFill>
              </a:rPr>
              <a:t>Бластомеры делятся у них медленно, синхронность нарушается уже после 1—2 делений, в это же время активируется собственный геном зародыша.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/>
              <a:t>Тип дробления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92922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Тип дробления зависит от количества желтка и его расположения в яйце.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Если желтка мало </a:t>
            </a:r>
            <a:r>
              <a:rPr lang="ru-RU" dirty="0" smtClean="0"/>
              <a:t>и он равномерно распределен в цитоплазме (</a:t>
            </a:r>
            <a:r>
              <a:rPr lang="ru-RU" dirty="0" err="1" smtClean="0"/>
              <a:t>изолецитальные</a:t>
            </a:r>
            <a:r>
              <a:rPr lang="ru-RU" dirty="0" smtClean="0"/>
              <a:t> яйца: иглокожие, плоские черви, млекопитающие), то дробление протекает по типу </a:t>
            </a:r>
            <a:r>
              <a:rPr lang="ru-RU" b="1" dirty="0" smtClean="0"/>
              <a:t>полного равномерного</a:t>
            </a:r>
            <a:r>
              <a:rPr lang="ru-RU" dirty="0" smtClean="0"/>
              <a:t>: бластомеры одинаковы по размерам, дробится все яйцо.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Если желток распределен неравномерно </a:t>
            </a:r>
            <a:r>
              <a:rPr lang="ru-RU" dirty="0" smtClean="0"/>
              <a:t>(телолецитальные яйца: амфибии), то дробление протекает по типу </a:t>
            </a:r>
            <a:r>
              <a:rPr lang="ru-RU" b="1" dirty="0" smtClean="0"/>
              <a:t>полного неравномерного</a:t>
            </a:r>
            <a:r>
              <a:rPr lang="ru-RU" dirty="0" smtClean="0"/>
              <a:t>: бластомеры — разной величины, те, которые содержат желток — крупнее, яйцо дробится целиком.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85786" y="2285992"/>
            <a:ext cx="2808288" cy="649288"/>
          </a:xfrm>
          <a:prstGeom prst="rect">
            <a:avLst/>
          </a:prstGeom>
          <a:solidFill>
            <a:srgbClr val="FFFF00"/>
          </a:solidFill>
          <a:ln w="38100" cap="rnd" cmpd="dbl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ru-RU" sz="3200" b="1" dirty="0">
                <a:solidFill>
                  <a:srgbClr val="002060"/>
                </a:solidFill>
                <a:effectLst/>
              </a:rPr>
              <a:t>Полное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786314" y="2285992"/>
            <a:ext cx="2808288" cy="649288"/>
          </a:xfrm>
          <a:prstGeom prst="rect">
            <a:avLst/>
          </a:prstGeom>
          <a:solidFill>
            <a:srgbClr val="FFFF00"/>
          </a:solidFill>
          <a:ln w="38100" cap="rnd" cmpd="dbl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ru-RU" sz="3200" b="1" dirty="0">
                <a:solidFill>
                  <a:srgbClr val="002060"/>
                </a:solidFill>
                <a:effectLst/>
              </a:rPr>
              <a:t>Неполное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214546" y="714356"/>
            <a:ext cx="4608512" cy="627062"/>
          </a:xfrm>
          <a:prstGeom prst="rect">
            <a:avLst/>
          </a:prstGeom>
          <a:solidFill>
            <a:srgbClr val="FFFF00"/>
          </a:solidFill>
          <a:ln w="38100" cap="rnd" cmpd="dbl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ru-RU" sz="3200" b="1" dirty="0">
                <a:solidFill>
                  <a:srgbClr val="002060"/>
                </a:solidFill>
                <a:effectLst/>
              </a:rPr>
              <a:t>Дробление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85786" y="3571876"/>
            <a:ext cx="2817813" cy="431800"/>
          </a:xfrm>
          <a:prstGeom prst="rect">
            <a:avLst/>
          </a:prstGeom>
          <a:solidFill>
            <a:srgbClr val="FFFF00"/>
          </a:solidFill>
          <a:ln w="38100" cap="rnd" cmpd="dbl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ru-RU" sz="2800" b="1" dirty="0">
                <a:solidFill>
                  <a:srgbClr val="002060"/>
                </a:solidFill>
                <a:effectLst/>
              </a:rPr>
              <a:t>Равномерное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714348" y="4572008"/>
            <a:ext cx="3025775" cy="427022"/>
          </a:xfrm>
          <a:prstGeom prst="rect">
            <a:avLst/>
          </a:prstGeom>
          <a:solidFill>
            <a:srgbClr val="FFFF00"/>
          </a:solidFill>
          <a:ln w="38100" cap="rnd" cmpd="dbl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ru-RU" sz="2800" b="1" dirty="0">
                <a:solidFill>
                  <a:srgbClr val="002060"/>
                </a:solidFill>
                <a:effectLst/>
              </a:rPr>
              <a:t>Неравномерное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4643438" y="4643446"/>
            <a:ext cx="3168650" cy="431800"/>
          </a:xfrm>
          <a:prstGeom prst="rect">
            <a:avLst/>
          </a:prstGeom>
          <a:solidFill>
            <a:srgbClr val="FFFF00"/>
          </a:solidFill>
          <a:ln w="38100" cap="rnd" cmpd="dbl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ru-RU" sz="2800" b="1" dirty="0">
                <a:solidFill>
                  <a:srgbClr val="002060"/>
                </a:solidFill>
                <a:effectLst/>
              </a:rPr>
              <a:t>Поверхностное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429124" y="3643314"/>
            <a:ext cx="3097213" cy="431800"/>
          </a:xfrm>
          <a:prstGeom prst="rect">
            <a:avLst/>
          </a:prstGeom>
          <a:solidFill>
            <a:srgbClr val="FFFF00"/>
          </a:solidFill>
          <a:ln w="38100" cap="rnd" cmpd="dbl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ru-RU" sz="2800" b="1" dirty="0" err="1">
                <a:solidFill>
                  <a:srgbClr val="002060"/>
                </a:solidFill>
                <a:effectLst/>
              </a:rPr>
              <a:t>Дискоидальное</a:t>
            </a:r>
            <a:endParaRPr kumimoji="1" lang="ru-RU" sz="28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2786050" y="1428736"/>
            <a:ext cx="1008063" cy="79216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5572132" y="1428736"/>
            <a:ext cx="863600" cy="79216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4000496" y="2571744"/>
            <a:ext cx="0" cy="23256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>
            <a:off x="3714744" y="4857760"/>
            <a:ext cx="287338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3643306" y="3786190"/>
            <a:ext cx="3603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7643834" y="2571744"/>
            <a:ext cx="6477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8286776" y="2571744"/>
            <a:ext cx="0" cy="230505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>
            <a:off x="7786710" y="4857760"/>
            <a:ext cx="5048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>
            <a:off x="7572396" y="3857628"/>
            <a:ext cx="6477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 flipH="1">
            <a:off x="3571868" y="2571744"/>
            <a:ext cx="4572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Tcy;&amp;icy;&amp;pcy;&amp;ycy; &amp;dcy;&amp;rcy;&amp;ocy;&amp;bcy;&amp;lcy;&amp;iecy;&amp;ncy;&amp;icy;&amp;yacy; &amp;bcy;&amp;lcy;&amp;acy;&amp;scy;&amp;tcy;&amp;ucy;&amp;l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5"/>
          <a:stretch/>
        </p:blipFill>
        <p:spPr bwMode="auto">
          <a:xfrm>
            <a:off x="2483768" y="116632"/>
            <a:ext cx="4824536" cy="642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2852936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Основные типы дробления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67210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643998" cy="621508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При неполном дроблении желтка в яйцах настолько много</a:t>
            </a:r>
            <a:r>
              <a:rPr lang="ru-RU" dirty="0" smtClean="0"/>
              <a:t>, что борозды дробления не могут разделить его целиком.</a:t>
            </a:r>
          </a:p>
          <a:p>
            <a:pPr lvl="1"/>
            <a:r>
              <a:rPr lang="ru-RU" dirty="0" smtClean="0"/>
              <a:t>Дробление яйца, у которого дробится только сконцентрированная на анимальном полюсе «шапочка» цитоплазмы, где находится ядро зиготы, называется </a:t>
            </a:r>
            <a:r>
              <a:rPr lang="ru-RU" b="1" dirty="0" smtClean="0"/>
              <a:t>неполным </a:t>
            </a:r>
            <a:r>
              <a:rPr lang="ru-RU" b="1" dirty="0" err="1" smtClean="0"/>
              <a:t>дискоидальным</a:t>
            </a:r>
            <a:r>
              <a:rPr lang="ru-RU" b="1" dirty="0" smtClean="0"/>
              <a:t> </a:t>
            </a:r>
            <a:r>
              <a:rPr lang="ru-RU" dirty="0" smtClean="0"/>
              <a:t>(телолецитальные яйца: пресмыкающиеся, птицы).</a:t>
            </a:r>
          </a:p>
          <a:p>
            <a:pPr lvl="1"/>
            <a:r>
              <a:rPr lang="ru-RU" dirty="0" smtClean="0"/>
              <a:t>При </a:t>
            </a:r>
            <a:r>
              <a:rPr lang="ru-RU" b="1" dirty="0" smtClean="0"/>
              <a:t>неполном поверхностном дроблении</a:t>
            </a:r>
            <a:r>
              <a:rPr lang="ru-RU" dirty="0" smtClean="0"/>
              <a:t> в глубине желтка происходят первые синхронные ядерные деления, не сопровождающиеся образованием межклеточных границ.</a:t>
            </a:r>
          </a:p>
          <a:p>
            <a:pPr lvl="2"/>
            <a:r>
              <a:rPr lang="ru-RU" sz="2200" dirty="0" smtClean="0"/>
              <a:t>Ядра, окруженные небольшим количеством цитоплазмы, равномерно распределяются в желтке. Когда их становится достаточно много, они мигрируют в цитоплазму, где затем после образования межклеточных границ возникает бластодерма (центролецитальные яйца: насекомые).</a:t>
            </a:r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 noGrp="1"/>
          </p:cNvGrpSpPr>
          <p:nvPr/>
        </p:nvGrpSpPr>
        <p:grpSpPr bwMode="auto">
          <a:xfrm>
            <a:off x="2428860" y="571480"/>
            <a:ext cx="4643470" cy="4643470"/>
            <a:chOff x="1338" y="1162"/>
            <a:chExt cx="3447" cy="3158"/>
          </a:xfrm>
        </p:grpSpPr>
        <p:pic>
          <p:nvPicPr>
            <p:cNvPr id="5" name="Picture 4" descr="0782_003"/>
            <p:cNvPicPr>
              <a:picLocks noChangeAspect="1" noChangeArrowheads="1"/>
            </p:cNvPicPr>
            <p:nvPr/>
          </p:nvPicPr>
          <p:blipFill>
            <a:blip r:embed="rId2"/>
            <a:srcRect t="5830"/>
            <a:stretch>
              <a:fillRect/>
            </a:stretch>
          </p:blipFill>
          <p:spPr bwMode="auto">
            <a:xfrm>
              <a:off x="1338" y="1356"/>
              <a:ext cx="3447" cy="2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688" y="2377"/>
              <a:ext cx="285" cy="32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1" lang="ru-RU" sz="2800" b="1">
                  <a:solidFill>
                    <a:srgbClr val="0000FF"/>
                  </a:solidFill>
                  <a:effectLst/>
                </a:rPr>
                <a:t>А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470" y="2377"/>
              <a:ext cx="36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ru-RU" sz="2800" b="1">
                  <a:solidFill>
                    <a:srgbClr val="0000FF"/>
                  </a:solidFill>
                  <a:effectLst/>
                </a:rPr>
                <a:t>Б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019" y="3993"/>
              <a:ext cx="31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1" lang="ru-RU" sz="2800" b="1">
                  <a:solidFill>
                    <a:srgbClr val="0000FF"/>
                  </a:solidFill>
                  <a:effectLst/>
                </a:rPr>
                <a:t>В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560" y="3993"/>
              <a:ext cx="318" cy="32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1" lang="ru-RU" sz="2800" b="1">
                  <a:solidFill>
                    <a:srgbClr val="0000FF"/>
                  </a:solidFill>
                  <a:effectLst/>
                </a:rPr>
                <a:t>Г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154" y="1253"/>
              <a:ext cx="454" cy="22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242" y="1162"/>
              <a:ext cx="454" cy="22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214282" y="5286388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smtClean="0"/>
              <a:t>a —</a:t>
            </a:r>
            <a:r>
              <a:rPr lang="ru-RU" sz="2400" dirty="0" smtClean="0"/>
              <a:t> стадия двух бластомеров;  б</a:t>
            </a:r>
            <a:r>
              <a:rPr lang="de-DE" sz="2400" dirty="0" smtClean="0"/>
              <a:t>— </a:t>
            </a:r>
            <a:r>
              <a:rPr lang="ru-RU" sz="2400" dirty="0" smtClean="0"/>
              <a:t>стадия четырёх бластомеров;</a:t>
            </a:r>
          </a:p>
          <a:p>
            <a:r>
              <a:rPr lang="ru-RU" sz="2400" dirty="0" smtClean="0"/>
              <a:t> в</a:t>
            </a:r>
            <a:r>
              <a:rPr lang="de-DE" sz="2400" dirty="0" smtClean="0"/>
              <a:t>— </a:t>
            </a:r>
            <a:r>
              <a:rPr lang="ru-RU" sz="2400" dirty="0" smtClean="0"/>
              <a:t>продолжение дробления;  г</a:t>
            </a:r>
            <a:r>
              <a:rPr lang="de-DE" sz="2400" dirty="0" smtClean="0"/>
              <a:t> — </a:t>
            </a:r>
            <a:r>
              <a:rPr lang="ru-RU" sz="2400" dirty="0" smtClean="0"/>
              <a:t>морула</a:t>
            </a:r>
            <a:endParaRPr lang="ru-RU" sz="2400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ru-RU" b="1" dirty="0" smtClean="0">
                <a:solidFill>
                  <a:srgbClr val="FF3300"/>
                </a:solidFill>
                <a:effectLst/>
              </a:rPr>
              <a:t>Дробление яйца свиньи</a:t>
            </a:r>
            <a:br>
              <a:rPr kumimoji="1" lang="ru-RU" b="1" dirty="0" smtClean="0">
                <a:solidFill>
                  <a:srgbClr val="FF3300"/>
                </a:solidFill>
                <a:effectLst/>
              </a:rPr>
            </a:br>
            <a:r>
              <a:rPr kumimoji="1" lang="ru-RU" b="1" dirty="0" smtClean="0">
                <a:solidFill>
                  <a:srgbClr val="FF3300"/>
                </a:solidFill>
                <a:effectLst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43914" cy="1143000"/>
          </a:xfrm>
        </p:spPr>
        <p:txBody>
          <a:bodyPr>
            <a:normAutofit/>
          </a:bodyPr>
          <a:lstStyle/>
          <a:p>
            <a:pPr algn="l"/>
            <a:r>
              <a:rPr lang="ru-RU" sz="2700" dirty="0" smtClean="0"/>
              <a:t>Дробление приводит к образованию </a:t>
            </a:r>
            <a:r>
              <a:rPr lang="ru-RU" sz="2400" dirty="0" smtClean="0"/>
              <a:t>однослойного </a:t>
            </a:r>
            <a:r>
              <a:rPr lang="ru-RU" sz="2700" dirty="0" smtClean="0"/>
              <a:t>зародыша - </a:t>
            </a:r>
            <a:r>
              <a:rPr lang="ru-RU" sz="2700" b="1" dirty="0" smtClean="0">
                <a:solidFill>
                  <a:srgbClr val="002060"/>
                </a:solidFill>
              </a:rPr>
              <a:t>бластулы  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4" name="Group 35"/>
          <p:cNvGrpSpPr>
            <a:grpSpLocks noGrp="1"/>
          </p:cNvGrpSpPr>
          <p:nvPr/>
        </p:nvGrpSpPr>
        <p:grpSpPr bwMode="auto">
          <a:xfrm>
            <a:off x="539652" y="1484784"/>
            <a:ext cx="4705254" cy="4525962"/>
            <a:chOff x="-2" y="1026"/>
            <a:chExt cx="4515" cy="3249"/>
          </a:xfrm>
        </p:grpSpPr>
        <p:pic>
          <p:nvPicPr>
            <p:cNvPr id="5" name="Picture 36" descr="0782_004"/>
            <p:cNvPicPr>
              <a:picLocks noChangeAspect="1" noChangeArrowheads="1"/>
            </p:cNvPicPr>
            <p:nvPr/>
          </p:nvPicPr>
          <p:blipFill>
            <a:blip r:embed="rId2"/>
            <a:srcRect l="41510" t="83226" r="44676" b="9787"/>
            <a:stretch>
              <a:fillRect/>
            </a:stretch>
          </p:blipFill>
          <p:spPr bwMode="auto">
            <a:xfrm>
              <a:off x="1520" y="3657"/>
              <a:ext cx="589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37" descr="0782_004"/>
            <p:cNvPicPr>
              <a:picLocks noChangeAspect="1" noChangeArrowheads="1"/>
            </p:cNvPicPr>
            <p:nvPr/>
          </p:nvPicPr>
          <p:blipFill>
            <a:blip r:embed="rId2"/>
            <a:srcRect l="41510" t="83226" r="44676" b="9787"/>
            <a:stretch>
              <a:fillRect/>
            </a:stretch>
          </p:blipFill>
          <p:spPr bwMode="auto">
            <a:xfrm>
              <a:off x="1338" y="3703"/>
              <a:ext cx="589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38"/>
            <p:cNvSpPr>
              <a:spLocks noChangeArrowheads="1"/>
            </p:cNvSpPr>
            <p:nvPr/>
          </p:nvSpPr>
          <p:spPr bwMode="auto">
            <a:xfrm>
              <a:off x="1928" y="3521"/>
              <a:ext cx="91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8" name="Group 39"/>
            <p:cNvGrpSpPr>
              <a:grpSpLocks/>
            </p:cNvGrpSpPr>
            <p:nvPr/>
          </p:nvGrpSpPr>
          <p:grpSpPr bwMode="auto">
            <a:xfrm>
              <a:off x="-2" y="1026"/>
              <a:ext cx="4515" cy="3249"/>
              <a:chOff x="89" y="1071"/>
              <a:chExt cx="4515" cy="3249"/>
            </a:xfrm>
          </p:grpSpPr>
          <p:grpSp>
            <p:nvGrpSpPr>
              <p:cNvPr id="12" name="Group 41"/>
              <p:cNvGrpSpPr>
                <a:grpSpLocks/>
              </p:cNvGrpSpPr>
              <p:nvPr/>
            </p:nvGrpSpPr>
            <p:grpSpPr bwMode="auto">
              <a:xfrm>
                <a:off x="89" y="1071"/>
                <a:ext cx="4515" cy="3249"/>
                <a:chOff x="498" y="981"/>
                <a:chExt cx="4515" cy="3249"/>
              </a:xfrm>
            </p:grpSpPr>
            <p:grpSp>
              <p:nvGrpSpPr>
                <p:cNvPr id="14" name="Group 42"/>
                <p:cNvGrpSpPr>
                  <a:grpSpLocks/>
                </p:cNvGrpSpPr>
                <p:nvPr/>
              </p:nvGrpSpPr>
              <p:grpSpPr bwMode="auto">
                <a:xfrm>
                  <a:off x="498" y="981"/>
                  <a:ext cx="4515" cy="3249"/>
                  <a:chOff x="44" y="1043"/>
                  <a:chExt cx="4515" cy="3249"/>
                </a:xfrm>
              </p:grpSpPr>
              <p:grpSp>
                <p:nvGrpSpPr>
                  <p:cNvPr id="17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44" y="1043"/>
                    <a:ext cx="4515" cy="3249"/>
                    <a:chOff x="44" y="1043"/>
                    <a:chExt cx="4515" cy="3249"/>
                  </a:xfrm>
                </p:grpSpPr>
                <p:grpSp>
                  <p:nvGrpSpPr>
                    <p:cNvPr id="19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" y="1043"/>
                      <a:ext cx="4515" cy="3249"/>
                      <a:chOff x="-274" y="1043"/>
                      <a:chExt cx="4515" cy="3249"/>
                    </a:xfrm>
                  </p:grpSpPr>
                  <p:grpSp>
                    <p:nvGrpSpPr>
                      <p:cNvPr id="22" name="Group 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274" y="1043"/>
                        <a:ext cx="4515" cy="3249"/>
                        <a:chOff x="-274" y="1043"/>
                        <a:chExt cx="4515" cy="3249"/>
                      </a:xfrm>
                    </p:grpSpPr>
                    <p:grpSp>
                      <p:nvGrpSpPr>
                        <p:cNvPr id="24" name="Group 4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-274" y="1043"/>
                          <a:ext cx="4515" cy="3249"/>
                          <a:chOff x="-47" y="845"/>
                          <a:chExt cx="4515" cy="3249"/>
                        </a:xfrm>
                      </p:grpSpPr>
                      <p:pic>
                        <p:nvPicPr>
                          <p:cNvPr id="26" name="Picture 47" descr="0782_00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4" y="845"/>
                            <a:ext cx="4264" cy="3249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  <p:sp>
                        <p:nvSpPr>
                          <p:cNvPr id="27" name="Rectangle 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-47" y="3748"/>
                            <a:ext cx="2111" cy="300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/>
                            <a:r>
                              <a:rPr kumimoji="1" lang="ru-RU" b="1" dirty="0">
                                <a:effectLst/>
                              </a:rPr>
                              <a:t>Задний конец</a:t>
                            </a:r>
                          </a:p>
                        </p:txBody>
                      </p:sp>
                      <p:sp>
                        <p:nvSpPr>
                          <p:cNvPr id="28" name="Rectangle 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07" y="3793"/>
                            <a:ext cx="1315" cy="255"/>
                          </a:xfrm>
                          <a:prstGeom prst="rect">
                            <a:avLst/>
                          </a:prstGeom>
                          <a:solidFill>
                            <a:srgbClr val="FFFFFF"/>
                          </a:solidFill>
                          <a:ln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pPr algn="ctr"/>
                            <a:r>
                              <a:rPr kumimoji="1" lang="ru-RU" b="1" dirty="0">
                                <a:effectLst/>
                              </a:rPr>
                              <a:t>Передний конец</a:t>
                            </a:r>
                          </a:p>
                        </p:txBody>
                      </p:sp>
                    </p:grpSp>
                    <p:sp>
                      <p:nvSpPr>
                        <p:cNvPr id="25" name="Rectangle 5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39" y="1979"/>
                          <a:ext cx="363" cy="72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ru-RU"/>
                        </a:p>
                      </p:txBody>
                    </p:sp>
                  </p:grpSp>
                  <p:sp>
                    <p:nvSpPr>
                      <p:cNvPr id="23" name="Rectangle 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13" y="3521"/>
                        <a:ext cx="182" cy="22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20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62" y="2704"/>
                      <a:ext cx="590" cy="22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0" y="2840"/>
                      <a:ext cx="590" cy="22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8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2608" y="4065"/>
                    <a:ext cx="317" cy="20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5" name="Line 55"/>
                <p:cNvSpPr>
                  <a:spLocks noChangeShapeType="1"/>
                </p:cNvSpPr>
                <p:nvPr/>
              </p:nvSpPr>
              <p:spPr bwMode="auto">
                <a:xfrm>
                  <a:off x="975" y="2976"/>
                  <a:ext cx="408" cy="59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1111" y="3249"/>
                  <a:ext cx="136" cy="45"/>
                </a:xfrm>
                <a:prstGeom prst="line">
                  <a:avLst/>
                </a:pr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1" name="Rectangle 58"/>
              <p:cNvSpPr>
                <a:spLocks noChangeArrowheads="1"/>
              </p:cNvSpPr>
              <p:nvPr/>
            </p:nvSpPr>
            <p:spPr bwMode="auto">
              <a:xfrm>
                <a:off x="158" y="1071"/>
                <a:ext cx="227" cy="324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9" name="Прямоугольник 28"/>
          <p:cNvSpPr/>
          <p:nvPr/>
        </p:nvSpPr>
        <p:spPr>
          <a:xfrm>
            <a:off x="4714876" y="2000240"/>
            <a:ext cx="3753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2400" b="1" dirty="0" smtClean="0"/>
              <a:t>Амфибластула (лягушка)</a:t>
            </a:r>
            <a:endParaRPr lang="ru-RU" sz="2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440643" y="2951774"/>
            <a:ext cx="35861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2400" b="1" dirty="0" err="1" smtClean="0"/>
              <a:t>Дискобластула</a:t>
            </a:r>
            <a:r>
              <a:rPr lang="ru-RU" sz="2400" b="1" dirty="0" smtClean="0"/>
              <a:t> (птица)</a:t>
            </a:r>
          </a:p>
          <a:p>
            <a:pPr>
              <a:buClr>
                <a:srgbClr val="FF3300"/>
              </a:buClr>
              <a:buFont typeface="Wingdings" pitchFamily="2" charset="2"/>
              <a:buChar char="Ø"/>
            </a:pPr>
            <a:r>
              <a:rPr lang="ru-RU" dirty="0" smtClean="0"/>
              <a:t>Верхняя </a:t>
            </a:r>
            <a:r>
              <a:rPr lang="ru-RU" dirty="0"/>
              <a:t>стенка (крыша) </a:t>
            </a:r>
            <a:r>
              <a:rPr lang="ru-RU" dirty="0" err="1"/>
              <a:t>дискобластулы</a:t>
            </a:r>
            <a:r>
              <a:rPr lang="ru-RU" dirty="0"/>
              <a:t> отделена от нижней (дна) щелевидной полостью и представлена дисковидным скоплением клеток (называемой бластодермой), а нижняя — нераздробившимся желтком.</a:t>
            </a:r>
            <a:endParaRPr lang="ru-RU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aumanki.net/uploads/lectures/biologicheskie-discipliny/lekcii-po-gistologii-s-osnovami-embriologii-dlya-zaochnikov/files/5-osnovy-embriologi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39624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4581128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" indent="457200" algn="just"/>
            <a:r>
              <a:rPr lang="ru-RU" b="1" spc="40" dirty="0">
                <a:solidFill>
                  <a:srgbClr val="000000"/>
                </a:solidFill>
              </a:rPr>
              <a:t>/ — зародышевый диск (</a:t>
            </a:r>
            <a:r>
              <a:rPr lang="ru-RU" b="1" spc="40" dirty="0" err="1">
                <a:solidFill>
                  <a:srgbClr val="000000"/>
                </a:solidFill>
              </a:rPr>
              <a:t>дискобластула</a:t>
            </a:r>
            <a:r>
              <a:rPr lang="ru-RU" b="1" spc="40" dirty="0">
                <a:solidFill>
                  <a:srgbClr val="000000"/>
                </a:solidFill>
              </a:rPr>
              <a:t>); </a:t>
            </a:r>
            <a:r>
              <a:rPr lang="ru-RU" b="1" i="1" spc="40" dirty="0">
                <a:solidFill>
                  <a:srgbClr val="000000"/>
                </a:solidFill>
              </a:rPr>
              <a:t>2 </a:t>
            </a:r>
            <a:r>
              <a:rPr lang="ru-RU" b="1" spc="40" dirty="0">
                <a:solidFill>
                  <a:srgbClr val="000000"/>
                </a:solidFill>
              </a:rPr>
              <a:t>— желточная (первичная) оболочка; </a:t>
            </a:r>
            <a:r>
              <a:rPr lang="ru-RU" b="1" i="1" spc="40" dirty="0">
                <a:solidFill>
                  <a:srgbClr val="000000"/>
                </a:solidFill>
              </a:rPr>
              <a:t>3 </a:t>
            </a:r>
            <a:r>
              <a:rPr lang="ru-RU" b="1" spc="40" dirty="0">
                <a:solidFill>
                  <a:srgbClr val="000000"/>
                </a:solidFill>
              </a:rPr>
              <a:t>— жел­</a:t>
            </a:r>
            <a:r>
              <a:rPr lang="ru-RU" b="1" spc="30" dirty="0">
                <a:solidFill>
                  <a:srgbClr val="000000"/>
                </a:solidFill>
              </a:rPr>
              <a:t>ток; </a:t>
            </a:r>
            <a:r>
              <a:rPr lang="ru-RU" b="1" i="1" spc="30" dirty="0">
                <a:solidFill>
                  <a:srgbClr val="000000"/>
                </a:solidFill>
              </a:rPr>
              <a:t>4 — </a:t>
            </a:r>
            <a:r>
              <a:rPr lang="ru-RU" b="1" spc="30" dirty="0">
                <a:solidFill>
                  <a:srgbClr val="000000"/>
                </a:solidFill>
              </a:rPr>
              <a:t>белок (третичная оболочка); 5 — </a:t>
            </a:r>
            <a:r>
              <a:rPr lang="ru-RU" b="1" spc="30" dirty="0" err="1">
                <a:solidFill>
                  <a:srgbClr val="000000"/>
                </a:solidFill>
              </a:rPr>
              <a:t>халазы</a:t>
            </a:r>
            <a:r>
              <a:rPr lang="ru-RU" b="1" spc="30" dirty="0">
                <a:solidFill>
                  <a:srgbClr val="000000"/>
                </a:solidFill>
              </a:rPr>
              <a:t>; </a:t>
            </a:r>
            <a:r>
              <a:rPr lang="ru-RU" b="1" i="1" spc="30" dirty="0">
                <a:solidFill>
                  <a:srgbClr val="000000"/>
                </a:solidFill>
              </a:rPr>
              <a:t>6 — </a:t>
            </a:r>
            <a:r>
              <a:rPr lang="ru-RU" b="1" spc="30" dirty="0" err="1">
                <a:solidFill>
                  <a:srgbClr val="000000"/>
                </a:solidFill>
              </a:rPr>
              <a:t>подскорлуповая</a:t>
            </a:r>
            <a:r>
              <a:rPr lang="ru-RU" b="1" spc="30" dirty="0">
                <a:solidFill>
                  <a:srgbClr val="000000"/>
                </a:solidFill>
              </a:rPr>
              <a:t> (третичная) обо­</a:t>
            </a:r>
            <a:r>
              <a:rPr lang="ru-RU" b="1" spc="40" dirty="0">
                <a:solidFill>
                  <a:srgbClr val="000000"/>
                </a:solidFill>
              </a:rPr>
              <a:t>лочка; 7 — </a:t>
            </a:r>
            <a:r>
              <a:rPr lang="ru-RU" b="1" spc="40" dirty="0" err="1">
                <a:solidFill>
                  <a:srgbClr val="000000"/>
                </a:solidFill>
              </a:rPr>
              <a:t>скорлуповая</a:t>
            </a:r>
            <a:r>
              <a:rPr lang="ru-RU" b="1" spc="40" dirty="0">
                <a:solidFill>
                  <a:srgbClr val="000000"/>
                </a:solidFill>
              </a:rPr>
              <a:t> (третичная) оболочка; </a:t>
            </a:r>
            <a:r>
              <a:rPr lang="ru-RU" b="1" i="1" spc="40" dirty="0">
                <a:solidFill>
                  <a:srgbClr val="000000"/>
                </a:solidFill>
              </a:rPr>
              <a:t>8 </a:t>
            </a:r>
            <a:r>
              <a:rPr lang="ru-RU" b="1" spc="40" dirty="0">
                <a:solidFill>
                  <a:srgbClr val="000000"/>
                </a:solidFill>
              </a:rPr>
              <a:t>— воздушная камера.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38916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План лекции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1214422"/>
            <a:ext cx="8358246" cy="4929222"/>
          </a:xfrm>
        </p:spPr>
        <p:txBody>
          <a:bodyPr>
            <a:normAutofit/>
          </a:bodyPr>
          <a:lstStyle/>
          <a:p>
            <a:pPr marL="914400" lvl="1" indent="-514350">
              <a:buNone/>
            </a:pPr>
            <a:r>
              <a:rPr lang="ru-RU" dirty="0" smtClean="0"/>
              <a:t>1. Эмбриональный период</a:t>
            </a:r>
          </a:p>
          <a:p>
            <a:pPr lvl="2"/>
            <a:r>
              <a:rPr lang="ru-RU" dirty="0" smtClean="0"/>
              <a:t>1.1. Дробление</a:t>
            </a:r>
          </a:p>
          <a:p>
            <a:pPr lvl="2"/>
            <a:r>
              <a:rPr lang="ru-RU" dirty="0" smtClean="0"/>
              <a:t>1.2.  Гаструляция</a:t>
            </a:r>
          </a:p>
          <a:p>
            <a:pPr lvl="2"/>
            <a:r>
              <a:rPr lang="ru-RU" dirty="0" smtClean="0"/>
              <a:t>1.3 . Первичный органогенез</a:t>
            </a:r>
          </a:p>
          <a:p>
            <a:pPr lvl="1">
              <a:buNone/>
            </a:pPr>
            <a:r>
              <a:rPr lang="ru-RU" dirty="0" smtClean="0"/>
              <a:t>2. Постэмбриональное развитие</a:t>
            </a:r>
          </a:p>
          <a:p>
            <a:pPr marL="914400" lvl="1" indent="-514350"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ook-science.ru/artimage/p176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5"/>
          <a:stretch/>
        </p:blipFill>
        <p:spPr bwMode="auto">
          <a:xfrm>
            <a:off x="1835696" y="-22101"/>
            <a:ext cx="5350510" cy="6259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23728" y="5589240"/>
            <a:ext cx="1911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Типы бластул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80401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Гаструляция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429684" cy="492922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Гаструляция</a:t>
            </a:r>
            <a:r>
              <a:rPr lang="ru-RU" dirty="0" smtClean="0">
                <a:solidFill>
                  <a:srgbClr val="002060"/>
                </a:solidFill>
              </a:rPr>
              <a:t> — процесс, при котором происходит </a:t>
            </a:r>
            <a:r>
              <a:rPr lang="ru-RU" dirty="0" smtClean="0"/>
              <a:t>активное передвижение клеточных масс - морфогенетические движения. </a:t>
            </a:r>
          </a:p>
          <a:p>
            <a:r>
              <a:rPr lang="ru-RU" b="1" dirty="0" smtClean="0"/>
              <a:t>При этом в результате </a:t>
            </a:r>
            <a:r>
              <a:rPr lang="ru-RU" b="1" dirty="0" smtClean="0">
                <a:solidFill>
                  <a:srgbClr val="002060"/>
                </a:solidFill>
              </a:rPr>
              <a:t>размножения, роста, направленного перемещения и дифференцировки клеток </a:t>
            </a:r>
            <a:r>
              <a:rPr lang="ru-RU" b="1" dirty="0" smtClean="0"/>
              <a:t>формируются зародышевые листки (пласты клеток). </a:t>
            </a:r>
          </a:p>
          <a:p>
            <a:r>
              <a:rPr lang="ru-RU" dirty="0" smtClean="0"/>
              <a:t>В ходе гаструляции клетки зародыша практически не делятся и не растут. </a:t>
            </a:r>
          </a:p>
          <a:p>
            <a:r>
              <a:rPr lang="ru-RU" dirty="0" smtClean="0"/>
              <a:t>Гаструляция приводит к образованию зародыша, называемого гаструлой.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File:Gastrulation.png"/>
          <p:cNvPicPr>
            <a:picLocks noGrp="1" noChangeAspect="1" noChangeArrowheads="1"/>
          </p:cNvPicPr>
          <p:nvPr>
            <p:ph type="dgm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28604"/>
            <a:ext cx="6410325" cy="3886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4643446"/>
            <a:ext cx="81439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Один из механизмов гаструляции — инвагинация (</a:t>
            </a:r>
            <a:r>
              <a:rPr lang="ru-RU" sz="2800" dirty="0" err="1" smtClean="0"/>
              <a:t>впячивание</a:t>
            </a:r>
            <a:r>
              <a:rPr lang="ru-RU" sz="2800" dirty="0" smtClean="0"/>
              <a:t> части стенки бластулы внутрь зародыша)</a:t>
            </a:r>
          </a:p>
          <a:p>
            <a:r>
              <a:rPr lang="ru-RU" sz="2800" i="1" dirty="0" smtClean="0"/>
              <a:t>1 — бластула, 2 — гаструла.</a:t>
            </a:r>
            <a:endParaRPr lang="ru-RU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rganization Chart 2"/>
          <p:cNvGrpSpPr>
            <a:grpSpLocks noChangeAspect="1"/>
          </p:cNvGrpSpPr>
          <p:nvPr/>
        </p:nvGrpSpPr>
        <p:grpSpPr bwMode="auto">
          <a:xfrm>
            <a:off x="214282" y="571480"/>
            <a:ext cx="5111750" cy="4968875"/>
            <a:chOff x="204" y="1071"/>
            <a:chExt cx="3220" cy="3130"/>
          </a:xfrm>
        </p:grpSpPr>
        <p:cxnSp>
          <p:nvCxnSpPr>
            <p:cNvPr id="3076" name="_s3076"/>
            <p:cNvCxnSpPr>
              <a:cxnSpLocks noChangeShapeType="1"/>
              <a:stCxn id="11" idx="3"/>
              <a:endCxn id="7" idx="2"/>
            </p:cNvCxnSpPr>
            <p:nvPr/>
          </p:nvCxnSpPr>
          <p:spPr bwMode="auto">
            <a:xfrm flipV="1">
              <a:off x="2263" y="1525"/>
              <a:ext cx="134" cy="23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7" name="_s3077"/>
            <p:cNvCxnSpPr>
              <a:cxnSpLocks noChangeShapeType="1"/>
              <a:stCxn id="10" idx="3"/>
              <a:endCxn id="7" idx="2"/>
            </p:cNvCxnSpPr>
            <p:nvPr/>
          </p:nvCxnSpPr>
          <p:spPr bwMode="auto">
            <a:xfrm flipV="1">
              <a:off x="2308" y="1525"/>
              <a:ext cx="89" cy="165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8" name="_s3078"/>
            <p:cNvCxnSpPr>
              <a:cxnSpLocks noChangeShapeType="1"/>
              <a:stCxn id="9" idx="3"/>
              <a:endCxn id="7" idx="2"/>
            </p:cNvCxnSpPr>
            <p:nvPr/>
          </p:nvCxnSpPr>
          <p:spPr bwMode="auto">
            <a:xfrm flipV="1">
              <a:off x="2308" y="1525"/>
              <a:ext cx="89" cy="993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9" name="_s3079"/>
            <p:cNvCxnSpPr>
              <a:cxnSpLocks noChangeShapeType="1"/>
              <a:stCxn id="8" idx="3"/>
              <a:endCxn id="7" idx="2"/>
            </p:cNvCxnSpPr>
            <p:nvPr/>
          </p:nvCxnSpPr>
          <p:spPr bwMode="auto">
            <a:xfrm flipV="1">
              <a:off x="2308" y="1525"/>
              <a:ext cx="89" cy="32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_s3080"/>
            <p:cNvSpPr>
              <a:spLocks noChangeArrowheads="1"/>
            </p:cNvSpPr>
            <p:nvPr/>
          </p:nvSpPr>
          <p:spPr bwMode="auto">
            <a:xfrm>
              <a:off x="1429" y="1071"/>
              <a:ext cx="1936" cy="45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ru-RU" sz="30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</a:rPr>
                <a:t>Гаструляция</a:t>
              </a:r>
            </a:p>
          </p:txBody>
        </p:sp>
        <p:sp>
          <p:nvSpPr>
            <p:cNvPr id="8" name="_s3081"/>
            <p:cNvSpPr>
              <a:spLocks noChangeArrowheads="1"/>
            </p:cNvSpPr>
            <p:nvPr/>
          </p:nvSpPr>
          <p:spPr bwMode="auto">
            <a:xfrm>
              <a:off x="521" y="1628"/>
              <a:ext cx="1787" cy="44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ru-RU" sz="24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</a:rPr>
                <a:t>Инвагинация</a:t>
              </a:r>
            </a:p>
          </p:txBody>
        </p:sp>
        <p:sp>
          <p:nvSpPr>
            <p:cNvPr id="9" name="_s3082"/>
            <p:cNvSpPr>
              <a:spLocks noChangeArrowheads="1"/>
            </p:cNvSpPr>
            <p:nvPr/>
          </p:nvSpPr>
          <p:spPr bwMode="auto">
            <a:xfrm>
              <a:off x="521" y="2285"/>
              <a:ext cx="1787" cy="46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ru-RU" sz="24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</a:rPr>
                <a:t>Иммиграция</a:t>
              </a:r>
            </a:p>
          </p:txBody>
        </p:sp>
        <p:sp>
          <p:nvSpPr>
            <p:cNvPr id="10" name="_s3083"/>
            <p:cNvSpPr>
              <a:spLocks noChangeArrowheads="1"/>
            </p:cNvSpPr>
            <p:nvPr/>
          </p:nvSpPr>
          <p:spPr bwMode="auto">
            <a:xfrm>
              <a:off x="521" y="2931"/>
              <a:ext cx="1787" cy="49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ru-RU" sz="24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</a:rPr>
                <a:t>Деляминация</a:t>
              </a:r>
            </a:p>
          </p:txBody>
        </p:sp>
        <p:sp>
          <p:nvSpPr>
            <p:cNvPr id="11" name="_s3084"/>
            <p:cNvSpPr>
              <a:spLocks noChangeArrowheads="1"/>
            </p:cNvSpPr>
            <p:nvPr/>
          </p:nvSpPr>
          <p:spPr bwMode="auto">
            <a:xfrm>
              <a:off x="567" y="3612"/>
              <a:ext cx="1696" cy="46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FF00">
                    <a:gamma/>
                    <a:shade val="46275"/>
                    <a:invGamma/>
                  </a:srgbClr>
                </a:gs>
                <a:gs pos="5000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ru-RU" sz="24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</a:rPr>
                <a:t>Эпиболия</a:t>
              </a:r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385" y="1707"/>
              <a:ext cx="272" cy="2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ru-RU" sz="2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1</a:t>
              </a:r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auto">
            <a:xfrm>
              <a:off x="385" y="2387"/>
              <a:ext cx="272" cy="2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ru-RU" sz="2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2</a:t>
              </a:r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340" y="3022"/>
              <a:ext cx="272" cy="2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ru-RU" sz="2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3</a:t>
              </a:r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385" y="3702"/>
              <a:ext cx="272" cy="2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ru-RU" sz="2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4</a:t>
              </a:r>
            </a:p>
          </p:txBody>
        </p:sp>
      </p:grp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715008" y="714356"/>
            <a:ext cx="2447925" cy="1439863"/>
            <a:chOff x="2381" y="1616"/>
            <a:chExt cx="1542" cy="907"/>
          </a:xfrm>
        </p:grpSpPr>
        <p:pic>
          <p:nvPicPr>
            <p:cNvPr id="16403" name="Picture 19" descr="4"/>
            <p:cNvPicPr>
              <a:picLocks noChangeAspect="1" noChangeArrowheads="1"/>
            </p:cNvPicPr>
            <p:nvPr/>
          </p:nvPicPr>
          <p:blipFill>
            <a:blip r:embed="rId2"/>
            <a:srcRect l="12068" t="31154" r="49146" b="44591"/>
            <a:stretch>
              <a:fillRect/>
            </a:stretch>
          </p:blipFill>
          <p:spPr bwMode="auto">
            <a:xfrm>
              <a:off x="2381" y="1616"/>
              <a:ext cx="1542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404" name="Rectangle 20"/>
            <p:cNvSpPr>
              <a:spLocks noChangeArrowheads="1"/>
            </p:cNvSpPr>
            <p:nvPr/>
          </p:nvSpPr>
          <p:spPr bwMode="auto">
            <a:xfrm>
              <a:off x="3061" y="2341"/>
              <a:ext cx="136" cy="1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708400" y="4797425"/>
            <a:ext cx="2590800" cy="1296988"/>
            <a:chOff x="2336" y="3112"/>
            <a:chExt cx="1632" cy="817"/>
          </a:xfrm>
        </p:grpSpPr>
        <p:pic>
          <p:nvPicPr>
            <p:cNvPr id="16406" name="Picture 22" descr="4"/>
            <p:cNvPicPr>
              <a:picLocks noChangeAspect="1" noChangeArrowheads="1"/>
            </p:cNvPicPr>
            <p:nvPr/>
          </p:nvPicPr>
          <p:blipFill>
            <a:blip r:embed="rId2"/>
            <a:srcRect l="48271" t="62332" r="8627" b="13412"/>
            <a:stretch>
              <a:fillRect/>
            </a:stretch>
          </p:blipFill>
          <p:spPr bwMode="auto">
            <a:xfrm>
              <a:off x="2336" y="3112"/>
              <a:ext cx="1632" cy="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407" name="Rectangle 23"/>
            <p:cNvSpPr>
              <a:spLocks noChangeArrowheads="1"/>
            </p:cNvSpPr>
            <p:nvPr/>
          </p:nvSpPr>
          <p:spPr bwMode="auto">
            <a:xfrm>
              <a:off x="3061" y="3657"/>
              <a:ext cx="136" cy="1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516688" y="4797425"/>
            <a:ext cx="2519362" cy="1287463"/>
            <a:chOff x="4105" y="3118"/>
            <a:chExt cx="1587" cy="811"/>
          </a:xfrm>
        </p:grpSpPr>
        <p:pic>
          <p:nvPicPr>
            <p:cNvPr id="16409" name="Picture 25" descr="4"/>
            <p:cNvPicPr>
              <a:picLocks noChangeAspect="1" noChangeArrowheads="1"/>
            </p:cNvPicPr>
            <p:nvPr/>
          </p:nvPicPr>
          <p:blipFill>
            <a:blip r:embed="rId2"/>
            <a:srcRect l="9483" t="62332" r="51729" b="15729"/>
            <a:stretch>
              <a:fillRect/>
            </a:stretch>
          </p:blipFill>
          <p:spPr bwMode="auto">
            <a:xfrm>
              <a:off x="4105" y="3118"/>
              <a:ext cx="1587" cy="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410" name="Rectangle 26"/>
            <p:cNvSpPr>
              <a:spLocks noChangeArrowheads="1"/>
            </p:cNvSpPr>
            <p:nvPr/>
          </p:nvSpPr>
          <p:spPr bwMode="auto">
            <a:xfrm>
              <a:off x="4830" y="3702"/>
              <a:ext cx="136" cy="1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5286380" y="2428868"/>
            <a:ext cx="2520950" cy="1455738"/>
            <a:chOff x="4104" y="1616"/>
            <a:chExt cx="1588" cy="917"/>
          </a:xfrm>
        </p:grpSpPr>
        <p:pic>
          <p:nvPicPr>
            <p:cNvPr id="16412" name="Picture 28" descr="4"/>
            <p:cNvPicPr>
              <a:picLocks noChangeAspect="1" noChangeArrowheads="1"/>
            </p:cNvPicPr>
            <p:nvPr/>
          </p:nvPicPr>
          <p:blipFill>
            <a:blip r:embed="rId2"/>
            <a:srcRect l="50854" t="33063" r="13797" b="36931"/>
            <a:stretch>
              <a:fillRect/>
            </a:stretch>
          </p:blipFill>
          <p:spPr bwMode="auto">
            <a:xfrm>
              <a:off x="4104" y="1616"/>
              <a:ext cx="1588" cy="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413" name="Rectangle 29"/>
            <p:cNvSpPr>
              <a:spLocks noChangeArrowheads="1"/>
            </p:cNvSpPr>
            <p:nvPr/>
          </p:nvSpPr>
          <p:spPr bwMode="auto">
            <a:xfrm>
              <a:off x="4921" y="2160"/>
              <a:ext cx="136" cy="1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415" name="Oval 31"/>
          <p:cNvSpPr>
            <a:spLocks noChangeArrowheads="1"/>
          </p:cNvSpPr>
          <p:nvPr/>
        </p:nvSpPr>
        <p:spPr bwMode="auto">
          <a:xfrm>
            <a:off x="7524750" y="6165850"/>
            <a:ext cx="431800" cy="431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ru-RU" sz="2000" b="1">
                <a:solidFill>
                  <a:schemeClr val="bg1"/>
                </a:solidFill>
                <a:effectLst/>
              </a:rPr>
              <a:t>4</a:t>
            </a:r>
          </a:p>
        </p:txBody>
      </p:sp>
      <p:sp>
        <p:nvSpPr>
          <p:cNvPr id="16416" name="Oval 32"/>
          <p:cNvSpPr>
            <a:spLocks noChangeArrowheads="1"/>
          </p:cNvSpPr>
          <p:nvPr/>
        </p:nvSpPr>
        <p:spPr bwMode="auto">
          <a:xfrm>
            <a:off x="4787900" y="6165850"/>
            <a:ext cx="431800" cy="431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ru-RU" sz="2000" b="1">
                <a:solidFill>
                  <a:schemeClr val="bg1"/>
                </a:solidFill>
                <a:effectLst/>
              </a:rPr>
              <a:t>3</a:t>
            </a:r>
          </a:p>
        </p:txBody>
      </p:sp>
      <p:sp>
        <p:nvSpPr>
          <p:cNvPr id="16417" name="Oval 33"/>
          <p:cNvSpPr>
            <a:spLocks noChangeArrowheads="1"/>
          </p:cNvSpPr>
          <p:nvPr/>
        </p:nvSpPr>
        <p:spPr bwMode="auto">
          <a:xfrm>
            <a:off x="6286512" y="3857628"/>
            <a:ext cx="431800" cy="431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ru-RU" sz="2000" b="1" dirty="0">
                <a:solidFill>
                  <a:schemeClr val="bg1"/>
                </a:solidFill>
                <a:effectLst/>
              </a:rPr>
              <a:t>2</a:t>
            </a:r>
          </a:p>
        </p:txBody>
      </p:sp>
      <p:sp>
        <p:nvSpPr>
          <p:cNvPr id="16418" name="Oval 34"/>
          <p:cNvSpPr>
            <a:spLocks noChangeArrowheads="1"/>
          </p:cNvSpPr>
          <p:nvPr/>
        </p:nvSpPr>
        <p:spPr bwMode="auto">
          <a:xfrm>
            <a:off x="5357818" y="1428736"/>
            <a:ext cx="431800" cy="431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kumimoji="1" lang="ru-RU" sz="2000" b="1">
                <a:solidFill>
                  <a:schemeClr val="bg1"/>
                </a:solidFill>
                <a:effectLst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upload.wikimedia.org/wikipedia/commons/d/d9/Blastula.png?uselang=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6734175" cy="35337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4071942"/>
            <a:ext cx="53578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Эктодерма - голубой.</a:t>
            </a:r>
            <a:br>
              <a:rPr lang="ru-RU" sz="2800" b="1" dirty="0" smtClean="0"/>
            </a:br>
            <a:r>
              <a:rPr lang="ru-RU" sz="2800" b="1" dirty="0" smtClean="0"/>
              <a:t>Эндодерма - зелёный.</a:t>
            </a:r>
            <a:br>
              <a:rPr lang="ru-RU" sz="2800" b="1" dirty="0" smtClean="0"/>
            </a:br>
            <a:r>
              <a:rPr lang="ru-RU" sz="2800" b="1" dirty="0" smtClean="0"/>
              <a:t>Бластоцель - жёлтый.</a:t>
            </a:r>
            <a:br>
              <a:rPr lang="ru-RU" sz="2800" b="1" dirty="0" smtClean="0"/>
            </a:br>
            <a:r>
              <a:rPr lang="ru-RU" sz="2800" b="1" dirty="0" smtClean="0"/>
              <a:t>Первичная кишка - фиолетовый.</a:t>
            </a:r>
            <a:endParaRPr lang="ru-RU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492" t="14218" r="61620" b="58818"/>
          <a:stretch>
            <a:fillRect/>
          </a:stretch>
        </p:blipFill>
        <p:spPr>
          <a:xfrm>
            <a:off x="428595" y="2143116"/>
            <a:ext cx="3154857" cy="3071834"/>
          </a:xfrm>
          <a:noFill/>
          <a:ln/>
        </p:spPr>
      </p:pic>
      <p:pic>
        <p:nvPicPr>
          <p:cNvPr id="19460" name="Picture 4" descr="5"/>
          <p:cNvPicPr>
            <a:picLocks noChangeAspect="1" noChangeArrowheads="1"/>
          </p:cNvPicPr>
          <p:nvPr/>
        </p:nvPicPr>
        <p:blipFill>
          <a:blip r:embed="rId2">
            <a:lum bright="36000" contrast="66000"/>
          </a:blip>
          <a:srcRect l="44373" t="15741" r="9846" b="7253"/>
          <a:stretch>
            <a:fillRect/>
          </a:stretch>
        </p:blipFill>
        <p:spPr bwMode="auto">
          <a:xfrm>
            <a:off x="4500562" y="1857363"/>
            <a:ext cx="4357718" cy="477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28596" y="428604"/>
            <a:ext cx="792961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3600" b="1" dirty="0">
                <a:solidFill>
                  <a:srgbClr val="002060"/>
                </a:solidFill>
                <a:effectLst/>
              </a:rPr>
              <a:t>Способы образования мезодермы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57158" y="1214422"/>
            <a:ext cx="3673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ru-RU" sz="2800" b="1" dirty="0">
                <a:effectLst/>
              </a:rPr>
              <a:t>Телобластический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929190" y="1285860"/>
            <a:ext cx="4052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ru-RU" sz="2800" b="1" dirty="0">
                <a:effectLst/>
              </a:rPr>
              <a:t>Энтероцельный</a:t>
            </a: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8388350" y="6021388"/>
            <a:ext cx="360363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86" name="Rectangle 30"/>
          <p:cNvSpPr>
            <a:spLocks noChangeArrowheads="1"/>
          </p:cNvSpPr>
          <p:nvPr/>
        </p:nvSpPr>
        <p:spPr bwMode="auto">
          <a:xfrm rot="5400000">
            <a:off x="6813550" y="5759450"/>
            <a:ext cx="914400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492" t="15750" r="61620" b="58818"/>
          <a:stretch>
            <a:fillRect/>
          </a:stretch>
        </p:blipFill>
        <p:spPr>
          <a:xfrm>
            <a:off x="932386" y="2060848"/>
            <a:ext cx="3496738" cy="3211290"/>
          </a:xfrm>
          <a:noFill/>
          <a:ln/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000100" y="285728"/>
            <a:ext cx="47863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ru-RU" sz="2800" b="1" dirty="0" err="1" smtClean="0">
                <a:effectLst/>
              </a:rPr>
              <a:t>Телобластический</a:t>
            </a:r>
            <a:r>
              <a:rPr kumimoji="1" lang="ru-RU" sz="2800" b="1" dirty="0" smtClean="0">
                <a:effectLst/>
              </a:rPr>
              <a:t> способ образования мезодермы</a:t>
            </a:r>
            <a:endParaRPr kumimoji="1" lang="ru-RU" sz="2800" b="1" dirty="0">
              <a:effectLst/>
            </a:endParaRPr>
          </a:p>
        </p:txBody>
      </p:sp>
      <p:sp>
        <p:nvSpPr>
          <p:cNvPr id="19475" name="Rectangle 19"/>
          <p:cNvSpPr>
            <a:spLocks noChangeArrowheads="1"/>
          </p:cNvSpPr>
          <p:nvPr/>
        </p:nvSpPr>
        <p:spPr bwMode="auto">
          <a:xfrm>
            <a:off x="8388350" y="6021388"/>
            <a:ext cx="360363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86" name="Rectangle 30"/>
          <p:cNvSpPr>
            <a:spLocks noChangeArrowheads="1"/>
          </p:cNvSpPr>
          <p:nvPr/>
        </p:nvSpPr>
        <p:spPr bwMode="auto">
          <a:xfrm rot="5400000">
            <a:off x="6813550" y="5759450"/>
            <a:ext cx="914400" cy="215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429124" y="1357298"/>
            <a:ext cx="45005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 </a:t>
            </a:r>
            <a:r>
              <a:rPr lang="ru-RU" sz="2400" dirty="0" err="1" smtClean="0"/>
              <a:t>первичноротых</a:t>
            </a:r>
            <a:r>
              <a:rPr lang="ru-RU" sz="2400" dirty="0" smtClean="0"/>
              <a:t> во время гаструляции на границе между эктодермой и энтодермой, по бокам бластопора, уже имеются две большие клетки (или несколько таких клеток). </a:t>
            </a:r>
          </a:p>
          <a:p>
            <a:r>
              <a:rPr lang="ru-RU" sz="2400" b="1" dirty="0" smtClean="0"/>
              <a:t>Таким образом формируется средний пласт — </a:t>
            </a:r>
            <a:r>
              <a:rPr lang="ru-RU" sz="2400" b="1" i="1" dirty="0" smtClean="0"/>
              <a:t>мезодерма. </a:t>
            </a:r>
          </a:p>
          <a:p>
            <a:r>
              <a:rPr lang="ru-RU" sz="2400" dirty="0" err="1" smtClean="0"/>
              <a:t>Телобласты</a:t>
            </a:r>
            <a:r>
              <a:rPr lang="ru-RU" sz="2400" dirty="0" smtClean="0"/>
              <a:t>, давая новые и новые поколения клеток мезодермы, остаются на заднем конце зародыша. 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60032" y="1428736"/>
            <a:ext cx="40696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процессе гаструляции образуются </a:t>
            </a:r>
            <a:r>
              <a:rPr lang="ru-RU" sz="2400" dirty="0" err="1" smtClean="0"/>
              <a:t>карманоподобные</a:t>
            </a:r>
            <a:r>
              <a:rPr lang="ru-RU" sz="2400" dirty="0" smtClean="0"/>
              <a:t> выступы первичной кишки.</a:t>
            </a:r>
            <a:endParaRPr lang="ru-RU" sz="2400" i="1" dirty="0" smtClean="0"/>
          </a:p>
          <a:p>
            <a:r>
              <a:rPr lang="ru-RU" sz="2400" dirty="0" smtClean="0"/>
              <a:t>Эти выступы обособляются </a:t>
            </a:r>
            <a:r>
              <a:rPr lang="ru-RU" sz="2400" dirty="0" err="1" smtClean="0"/>
              <a:t>oт</a:t>
            </a:r>
            <a:r>
              <a:rPr lang="ru-RU" sz="2400" dirty="0" smtClean="0"/>
              <a:t> кишечника и отделяются от него в виде мешочков. </a:t>
            </a:r>
          </a:p>
          <a:p>
            <a:r>
              <a:rPr lang="ru-RU" sz="2400" b="1" dirty="0" smtClean="0"/>
              <a:t>Полость мешочков превращается в </a:t>
            </a:r>
            <a:r>
              <a:rPr lang="ru-RU" sz="2400" b="1" i="1" dirty="0" smtClean="0"/>
              <a:t>цел</a:t>
            </a:r>
            <a:r>
              <a:rPr lang="en-US" sz="2400" b="1" i="1" dirty="0" smtClean="0"/>
              <a:t>ó</a:t>
            </a:r>
            <a:r>
              <a:rPr lang="ru-RU" sz="2400" b="1" i="1" dirty="0" smtClean="0"/>
              <a:t>м - </a:t>
            </a:r>
            <a:r>
              <a:rPr lang="ru-RU" sz="2400" b="1" dirty="0" smtClean="0"/>
              <a:t>вторичную полость тела. </a:t>
            </a:r>
            <a:r>
              <a:rPr lang="ru-RU" sz="2400" dirty="0" err="1" smtClean="0"/>
              <a:t>Целомические</a:t>
            </a:r>
            <a:r>
              <a:rPr lang="ru-RU" sz="2400" dirty="0" smtClean="0"/>
              <a:t> мешки могут подразделяться на сегменты.</a:t>
            </a:r>
            <a:endParaRPr lang="ru-RU" sz="2400" dirty="0"/>
          </a:p>
        </p:txBody>
      </p:sp>
      <p:pic>
        <p:nvPicPr>
          <p:cNvPr id="5" name="Picture 4" descr="5"/>
          <p:cNvPicPr>
            <a:picLocks noChangeAspect="1" noChangeArrowheads="1"/>
          </p:cNvPicPr>
          <p:nvPr/>
        </p:nvPicPr>
        <p:blipFill>
          <a:blip r:embed="rId2">
            <a:lum bright="36000" contrast="66000"/>
          </a:blip>
          <a:srcRect l="44373" t="15741" r="13857" b="7253"/>
          <a:stretch>
            <a:fillRect/>
          </a:stretch>
        </p:blipFill>
        <p:spPr bwMode="auto">
          <a:xfrm>
            <a:off x="1175484" y="1461900"/>
            <a:ext cx="3684547" cy="449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928662" y="285728"/>
            <a:ext cx="66437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Энтероцельный</a:t>
            </a:r>
            <a:r>
              <a:rPr lang="ru-RU" sz="3200" b="1" dirty="0" smtClean="0"/>
              <a:t> </a:t>
            </a:r>
            <a:r>
              <a:rPr kumimoji="1" lang="ru-RU" sz="3200" b="1" dirty="0" smtClean="0"/>
              <a:t>способ образования мезодермы</a:t>
            </a:r>
            <a:endParaRPr kumimoji="1" lang="ru-RU" sz="32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Первичный органогенез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83568" y="1357298"/>
            <a:ext cx="8174712" cy="521497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Первичный органогенез — процесс образования комплекса осевых органов. </a:t>
            </a:r>
          </a:p>
          <a:p>
            <a:r>
              <a:rPr lang="ru-RU" dirty="0" smtClean="0"/>
              <a:t>В разных группах животных этот процесс характеризуется своими особенностями. </a:t>
            </a:r>
          </a:p>
          <a:p>
            <a:pPr lvl="1"/>
            <a:r>
              <a:rPr lang="ru-RU" dirty="0" smtClean="0"/>
              <a:t>Например, у хордовых на этом этапе происходит закладка нервной трубки, хорды и кишечной трубки.</a:t>
            </a:r>
          </a:p>
          <a:p>
            <a:r>
              <a:rPr lang="ru-RU" b="1" dirty="0" smtClean="0"/>
              <a:t>В ходе дальнейшего развития формирование зародыша осуществляется за счет процессов роста, дифференцировки и морфогенеза. </a:t>
            </a:r>
          </a:p>
          <a:p>
            <a:pPr lvl="1"/>
            <a:r>
              <a:rPr lang="ru-RU" b="1" dirty="0" smtClean="0"/>
              <a:t>Рост</a:t>
            </a:r>
            <a:r>
              <a:rPr lang="ru-RU" dirty="0" smtClean="0"/>
              <a:t> обеспечивает накопление клеточной массы зародыша. </a:t>
            </a:r>
          </a:p>
          <a:p>
            <a:pPr lvl="1"/>
            <a:r>
              <a:rPr lang="ru-RU" dirty="0" smtClean="0"/>
              <a:t>В ходе процесса </a:t>
            </a:r>
            <a:r>
              <a:rPr lang="ru-RU" b="1" dirty="0" smtClean="0"/>
              <a:t>дифференцировки</a:t>
            </a:r>
            <a:r>
              <a:rPr lang="ru-RU" dirty="0" smtClean="0"/>
              <a:t> возникают различно специализированные клетки, формирующие различные ткани и органы.</a:t>
            </a:r>
          </a:p>
          <a:p>
            <a:pPr lvl="1"/>
            <a:r>
              <a:rPr lang="ru-RU" dirty="0" smtClean="0"/>
              <a:t>Процесс </a:t>
            </a:r>
            <a:r>
              <a:rPr lang="ru-RU" b="1" dirty="0" smtClean="0"/>
              <a:t>морфогенеза</a:t>
            </a:r>
            <a:r>
              <a:rPr lang="ru-RU" dirty="0" smtClean="0"/>
              <a:t> обеспечивает приобретение зародышем специфической формы.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714356"/>
            <a:ext cx="8102134" cy="578647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При развитии многослойного зародыша последовательно образуются три полости: </a:t>
            </a:r>
            <a:r>
              <a:rPr lang="ru-RU" b="1" i="1" dirty="0" smtClean="0"/>
              <a:t>бластоцель</a:t>
            </a:r>
            <a:r>
              <a:rPr lang="ru-RU" dirty="0" smtClean="0"/>
              <a:t>, </a:t>
            </a:r>
            <a:r>
              <a:rPr lang="ru-RU" b="1" i="1" dirty="0" smtClean="0"/>
              <a:t>гастроцель</a:t>
            </a:r>
            <a:r>
              <a:rPr lang="ru-RU" dirty="0" smtClean="0"/>
              <a:t>, </a:t>
            </a:r>
            <a:r>
              <a:rPr lang="ru-RU" b="1" i="1" dirty="0" smtClean="0"/>
              <a:t>целом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 дальнейшем происходят следующие преобразования:</a:t>
            </a:r>
          </a:p>
          <a:p>
            <a:pPr lvl="1"/>
            <a:r>
              <a:rPr lang="ru-RU" dirty="0" smtClean="0"/>
              <a:t>Бластоцель может слиться с гастроцелью, как это происходит у земноводных, а может уменьшиться до узких щелей и превратиться в полости кровеносной системы. </a:t>
            </a:r>
          </a:p>
          <a:p>
            <a:pPr lvl="1"/>
            <a:r>
              <a:rPr lang="ru-RU" dirty="0" smtClean="0"/>
              <a:t>Гастроцель превращается в полость средней кишки организма.</a:t>
            </a:r>
          </a:p>
          <a:p>
            <a:pPr lvl="1"/>
            <a:r>
              <a:rPr lang="ru-RU" dirty="0" smtClean="0"/>
              <a:t>Целом образует вторичную полость тела.</a:t>
            </a:r>
          </a:p>
          <a:p>
            <a:r>
              <a:rPr lang="ru-RU" dirty="0" smtClean="0"/>
              <a:t>Пространство между тремя зародышевыми листками заполняется </a:t>
            </a:r>
            <a:r>
              <a:rPr lang="ru-RU" b="1" dirty="0" smtClean="0"/>
              <a:t>мезенхимой.</a:t>
            </a:r>
            <a:r>
              <a:rPr lang="ru-RU" dirty="0" smtClean="0"/>
              <a:t> Она образуется путем выселения клеток из всех трех листков, но преимущественно из мезодермы.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Изучение онтогенеза,  как процесса реализации наследственной информации во взаимодействии с эпигенетическими факторами.</a:t>
            </a:r>
          </a:p>
          <a:p>
            <a:r>
              <a:rPr lang="ru-RU" dirty="0" smtClean="0"/>
              <a:t>Изучение принципов и механизмов регуляции онтогенеза.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142852"/>
            <a:ext cx="8308032" cy="928694"/>
          </a:xfrm>
        </p:spPr>
        <p:txBody>
          <a:bodyPr>
            <a:normAutofit/>
          </a:bodyPr>
          <a:lstStyle/>
          <a:p>
            <a:r>
              <a:rPr kumimoji="1" lang="ru-RU" sz="2800" b="1" dirty="0" smtClean="0">
                <a:solidFill>
                  <a:srgbClr val="FF3300"/>
                </a:solidFill>
                <a:effectLst/>
              </a:rPr>
              <a:t>Развитие оплодотворенного яйца ланцетника</a:t>
            </a:r>
            <a:endParaRPr lang="ru-RU" sz="2800" dirty="0"/>
          </a:p>
        </p:txBody>
      </p:sp>
      <p:pic>
        <p:nvPicPr>
          <p:cNvPr id="17411" name="Picture 3" descr="стадии онтогенез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60000"/>
          </a:blip>
          <a:srcRect b="6836"/>
          <a:stretch>
            <a:fillRect/>
          </a:stretch>
        </p:blipFill>
        <p:spPr>
          <a:xfrm>
            <a:off x="1331640" y="928670"/>
            <a:ext cx="7493438" cy="497225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Развитие зародыша на стадии нейрулы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r>
              <a:rPr lang="ru-RU" dirty="0" smtClean="0"/>
              <a:t>После гаструляции у хордовых начинается следующий этап эмбрионального развития – </a:t>
            </a:r>
            <a:r>
              <a:rPr lang="ru-RU" b="1" dirty="0" smtClean="0"/>
              <a:t>нейруляция</a:t>
            </a:r>
            <a:r>
              <a:rPr lang="ru-RU" b="1" i="1" dirty="0" smtClean="0"/>
              <a:t>.</a:t>
            </a:r>
          </a:p>
          <a:p>
            <a:r>
              <a:rPr lang="ru-RU" dirty="0" smtClean="0"/>
              <a:t>Происходит дальнейшая дифференцировка зародышевых листков с образованием из них тканей, органов и систем органов – </a:t>
            </a:r>
            <a:r>
              <a:rPr lang="ru-RU" b="1" i="1" dirty="0" smtClean="0"/>
              <a:t>гистогенез, органогенез, </a:t>
            </a:r>
            <a:r>
              <a:rPr lang="ru-RU" b="1" i="1" dirty="0" err="1" smtClean="0"/>
              <a:t>системогенез</a:t>
            </a:r>
            <a:r>
              <a:rPr lang="ru-RU" dirty="0" smtClean="0"/>
              <a:t>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4509120"/>
            <a:ext cx="75608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Нейруляция: </a:t>
            </a:r>
            <a:r>
              <a:rPr lang="ru-RU" sz="2000" dirty="0" smtClean="0"/>
              <a:t>А – нервная пластинка: 1 – нервная пластинка; 2 – эктодерма; 3 – мезодерма; 4 – энтодерма; Б – нервный желобок: 1 – нервный желобок; 2 – нервный валик; 3 </a:t>
            </a:r>
            <a:r>
              <a:rPr lang="ru-RU" sz="2000" dirty="0"/>
              <a:t>– </a:t>
            </a:r>
            <a:r>
              <a:rPr lang="ru-RU" sz="2000" dirty="0" smtClean="0"/>
              <a:t>эктодерма; 4 – хорда; 5 </a:t>
            </a:r>
            <a:r>
              <a:rPr lang="ru-RU" sz="2000" dirty="0"/>
              <a:t>– </a:t>
            </a:r>
            <a:r>
              <a:rPr lang="ru-RU" sz="2000" dirty="0" smtClean="0"/>
              <a:t>мезодерма; В – нервная трубка: 1 – нервные гребни; 2 </a:t>
            </a:r>
            <a:r>
              <a:rPr lang="ru-RU" sz="2000" dirty="0"/>
              <a:t>– </a:t>
            </a:r>
            <a:r>
              <a:rPr lang="ru-RU" sz="2000" dirty="0" smtClean="0"/>
              <a:t>мезодерма; </a:t>
            </a:r>
            <a:r>
              <a:rPr lang="ru-RU" sz="2000" dirty="0"/>
              <a:t>3 – </a:t>
            </a:r>
            <a:r>
              <a:rPr lang="ru-RU" sz="2000" dirty="0" smtClean="0"/>
              <a:t>эктодерма; 4 </a:t>
            </a:r>
            <a:r>
              <a:rPr lang="ru-RU" sz="2000" dirty="0"/>
              <a:t>– нервная </a:t>
            </a:r>
            <a:r>
              <a:rPr lang="ru-RU" sz="2000" dirty="0" smtClean="0"/>
              <a:t>трубка; 5 – хорда.   </a:t>
            </a:r>
            <a:endParaRPr lang="ru-RU" sz="2000" dirty="0"/>
          </a:p>
        </p:txBody>
      </p:sp>
      <p:pic>
        <p:nvPicPr>
          <p:cNvPr id="6" name="Рисунок 5" descr="http://ok-t.ru/studopedia/baza17/697244785333.files/image003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6"/>
          <a:stretch/>
        </p:blipFill>
        <p:spPr bwMode="auto">
          <a:xfrm>
            <a:off x="2267744" y="188640"/>
            <a:ext cx="4896544" cy="3960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36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6/60/Neural_crest.svg/langru-450px-Neural_cres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784" y="332655"/>
            <a:ext cx="4020447" cy="48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5517232"/>
            <a:ext cx="70567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Формирование нервной трубки </a:t>
            </a:r>
            <a:r>
              <a:rPr lang="ru-RU" sz="2400" dirty="0" smtClean="0"/>
              <a:t>в </a:t>
            </a:r>
            <a:r>
              <a:rPr lang="ru-RU" sz="2400" dirty="0"/>
              <a:t>ходе </a:t>
            </a:r>
            <a:r>
              <a:rPr lang="ru-RU" sz="2400" dirty="0" smtClean="0"/>
              <a:t>нейруляции</a:t>
            </a:r>
          </a:p>
          <a:p>
            <a:r>
              <a:rPr lang="en-US" dirty="0"/>
              <a:t>https://commons.wikimedia.org/wiki/File:Neural_Crest.png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485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myshared.ru/6/644100/slide_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18900" r="11801" b="8651"/>
          <a:stretch/>
        </p:blipFill>
        <p:spPr bwMode="auto">
          <a:xfrm>
            <a:off x="1691680" y="620688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5733256"/>
            <a:ext cx="2882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Нейрула ланцетника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76882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Симметрия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На ранних стадиях развития организм приобретает определенный тип симметрии, характерный для данного вида.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всех высокоорганизованных животных типична двусторонняя симметрия, т.е. их можно разделить на две симметричные половины только в одной плоскости. </a:t>
            </a:r>
            <a:endParaRPr lang="ru-RU" dirty="0" smtClean="0"/>
          </a:p>
          <a:p>
            <a:r>
              <a:rPr lang="ru-RU" dirty="0" smtClean="0"/>
              <a:t>Плоскость</a:t>
            </a:r>
            <a:r>
              <a:rPr lang="ru-RU" dirty="0"/>
              <a:t>, проходящая по продольной оси от </a:t>
            </a:r>
            <a:r>
              <a:rPr lang="ru-RU" b="1" dirty="0"/>
              <a:t>вентральной (брюшной) </a:t>
            </a:r>
            <a:r>
              <a:rPr lang="ru-RU" dirty="0"/>
              <a:t>к </a:t>
            </a:r>
            <a:r>
              <a:rPr lang="ru-RU" b="1" dirty="0"/>
              <a:t>дорсальной (спинной)</a:t>
            </a:r>
            <a:r>
              <a:rPr lang="ru-RU" dirty="0"/>
              <a:t> поверхности, делит животное на две половины, правую и левую, являющиеся зеркальными отображениями друг друга.</a:t>
            </a:r>
          </a:p>
        </p:txBody>
      </p:sp>
    </p:spTree>
    <p:extLst>
      <p:ext uri="{BB962C8B-B14F-4D97-AF65-F5344CB8AC3E}">
        <p14:creationId xmlns:p14="http://schemas.microsoft.com/office/powerpoint/2010/main" val="13314880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Двусторонняя симметрия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Двусторонняя симметрия становится очевидной, как только в ходе эмбрионального развития начинается формирование органов.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высших животных практически все органы закладываются попарно. </a:t>
            </a:r>
            <a:endParaRPr lang="ru-RU" dirty="0" smtClean="0"/>
          </a:p>
          <a:p>
            <a:r>
              <a:rPr lang="ru-RU" dirty="0" smtClean="0"/>
              <a:t>Это </a:t>
            </a:r>
            <a:r>
              <a:rPr lang="ru-RU" dirty="0"/>
              <a:t>относится к глазам, ушам, ноздрям, легким, конечностям, большинству мышц, частей скелета, кровеносных сосудов и нервов. </a:t>
            </a:r>
            <a:endParaRPr lang="ru-RU" dirty="0" smtClean="0"/>
          </a:p>
          <a:p>
            <a:r>
              <a:rPr lang="ru-RU" dirty="0" smtClean="0"/>
              <a:t>Даже </a:t>
            </a:r>
            <a:r>
              <a:rPr lang="ru-RU" dirty="0"/>
              <a:t>сердце закладывается в виде парной структуры, а затем ее части сливаются, образуя один трубчатый орган, который впоследствии перекручивается, превращаясь в сердце взрослой особи с его сложной структурой. </a:t>
            </a:r>
          </a:p>
        </p:txBody>
      </p:sp>
    </p:spTree>
    <p:extLst>
      <p:ext uri="{BB962C8B-B14F-4D97-AF65-F5344CB8AC3E}">
        <p14:creationId xmlns:p14="http://schemas.microsoft.com/office/powerpoint/2010/main" val="2660314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Метамерное строение кольчатых червей и членистоногих отчетливо видно на протяжении всей их жизни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/>
              <a:t>большинства позвоночных первоначально сегментированное строение в дальнейшем становится мало различимым, однако на эмбриональных стадиях метамерия у них ясно выражена.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Метамерия (расчленение тела на сходные сегменты</a:t>
            </a:r>
            <a:r>
              <a:rPr lang="ru-RU" b="1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0898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dirty="0"/>
              <a:t>Для </a:t>
            </a:r>
            <a:r>
              <a:rPr lang="ru-RU" b="1" dirty="0"/>
              <a:t>позвоночных </a:t>
            </a:r>
            <a:r>
              <a:rPr lang="ru-RU" dirty="0"/>
              <a:t>характерно сегментарное расположение некоторых частей нервной, выделительной, сосудистой и опорной </a:t>
            </a:r>
            <a:r>
              <a:rPr lang="ru-RU" dirty="0" smtClean="0"/>
              <a:t>систем;</a:t>
            </a:r>
          </a:p>
          <a:p>
            <a:r>
              <a:rPr lang="ru-RU" dirty="0" smtClean="0"/>
              <a:t>Однако </a:t>
            </a:r>
            <a:r>
              <a:rPr lang="ru-RU" dirty="0"/>
              <a:t>уже на ранних стадиях эмбрионального развития на эту метамерию накладывается опережающее развитие переднего конца тела – т.н. </a:t>
            </a:r>
            <a:r>
              <a:rPr lang="ru-RU" b="1" dirty="0" err="1"/>
              <a:t>цефализация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56576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Органогенез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272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 большинства </a:t>
            </a:r>
            <a:r>
              <a:rPr lang="ru-RU" dirty="0"/>
              <a:t>животных одним из первых дифференцируется пищеварительный канал. </a:t>
            </a:r>
            <a:endParaRPr lang="ru-RU" dirty="0" smtClean="0"/>
          </a:p>
          <a:p>
            <a:r>
              <a:rPr lang="ru-RU" dirty="0" smtClean="0"/>
              <a:t>На ранних этапах эмбриогенеза </a:t>
            </a:r>
            <a:r>
              <a:rPr lang="ru-RU" dirty="0"/>
              <a:t>зародыши большинства животных представляют собой трубку, вставленную в другую трубку; внутренняя трубка – это кишка, от ротового до анального отверстия</a:t>
            </a:r>
            <a:r>
              <a:rPr lang="ru-RU" dirty="0" smtClean="0"/>
              <a:t>.</a:t>
            </a:r>
          </a:p>
          <a:p>
            <a:r>
              <a:rPr lang="ru-RU" dirty="0"/>
              <a:t>Другие органы, входящие в систему пищеварения, и органы дыхания закладываются в виде выростов этой первичной кишки</a:t>
            </a:r>
          </a:p>
        </p:txBody>
      </p:sp>
    </p:spTree>
    <p:extLst>
      <p:ext uri="{BB962C8B-B14F-4D97-AF65-F5344CB8AC3E}">
        <p14:creationId xmlns:p14="http://schemas.microsoft.com/office/powerpoint/2010/main" val="2044222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4" algn="ctr" rtl="0">
              <a:spcBef>
                <a:spcPct val="0"/>
              </a:spcBef>
            </a:pPr>
            <a:r>
              <a:rPr lang="ru-RU" sz="3600" b="1" dirty="0" smtClean="0"/>
              <a:t>1. Понятие онтогенеза</a:t>
            </a:r>
            <a:br>
              <a:rPr lang="ru-RU" sz="36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ahoma" pitchFamily="34" charset="0"/>
              </a:rPr>
              <a:t>Онтогенез </a:t>
            </a:r>
            <a:r>
              <a:rPr lang="ru-RU" b="1" dirty="0" smtClean="0">
                <a:latin typeface="Tahoma" pitchFamily="34" charset="0"/>
              </a:rPr>
              <a:t>– это совокупность   взаимосвязанных и хронологически детерминированных событий в процессе осуществления организмом жизненного цикла.</a:t>
            </a:r>
          </a:p>
          <a:p>
            <a:r>
              <a:rPr lang="ru-RU" dirty="0" smtClean="0"/>
              <a:t>Термин «онтогенез» впервые был введён Э.Геккелем в 1866 году</a:t>
            </a:r>
            <a:r>
              <a:rPr lang="ru-RU" b="1" dirty="0" smtClean="0">
                <a:latin typeface="Tahoma" pitchFamily="34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Из передней части нервной трубки развивается </a:t>
            </a:r>
            <a:r>
              <a:rPr lang="ru-RU" b="1" dirty="0"/>
              <a:t>головной мозг</a:t>
            </a:r>
            <a:r>
              <a:rPr lang="ru-RU" dirty="0"/>
              <a:t>, а остальная ее часть превращается в </a:t>
            </a:r>
            <a:r>
              <a:rPr lang="ru-RU" b="1" dirty="0"/>
              <a:t>спинной </a:t>
            </a:r>
            <a:r>
              <a:rPr lang="ru-RU" b="1" dirty="0" smtClean="0"/>
              <a:t>мозг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Полость </a:t>
            </a:r>
            <a:r>
              <a:rPr lang="ru-RU" dirty="0"/>
              <a:t>нервной трубки по мере разрастания нервной ткани почти исчезает – от нее остается лишь узкий центральный канал. </a:t>
            </a:r>
            <a:endParaRPr lang="ru-RU" dirty="0" smtClean="0"/>
          </a:p>
          <a:p>
            <a:r>
              <a:rPr lang="ru-RU" dirty="0" smtClean="0"/>
              <a:t>Головной </a:t>
            </a:r>
            <a:r>
              <a:rPr lang="ru-RU" dirty="0"/>
              <a:t>мозг формируется в результате </a:t>
            </a:r>
            <a:r>
              <a:rPr lang="ru-RU" dirty="0" err="1"/>
              <a:t>выпячиваний</a:t>
            </a:r>
            <a:r>
              <a:rPr lang="ru-RU" dirty="0"/>
              <a:t>, </a:t>
            </a:r>
            <a:r>
              <a:rPr lang="ru-RU" dirty="0" err="1"/>
              <a:t>впячиваний</a:t>
            </a:r>
            <a:r>
              <a:rPr lang="ru-RU" dirty="0"/>
              <a:t>, утолщений и </a:t>
            </a:r>
            <a:r>
              <a:rPr lang="ru-RU" dirty="0" err="1"/>
              <a:t>утоньшений</a:t>
            </a:r>
            <a:r>
              <a:rPr lang="ru-RU" dirty="0"/>
              <a:t> передней части нервной трубки зародыша. </a:t>
            </a:r>
            <a:endParaRPr lang="ru-RU" dirty="0" smtClean="0"/>
          </a:p>
          <a:p>
            <a:r>
              <a:rPr lang="ru-RU" dirty="0" smtClean="0"/>
              <a:t>От </a:t>
            </a:r>
            <a:r>
              <a:rPr lang="ru-RU" dirty="0"/>
              <a:t>образовавшегося головного и спинного мозга берут начало парные нервы – черепные, спинномозговые и симпатические.</a:t>
            </a:r>
          </a:p>
        </p:txBody>
      </p:sp>
    </p:spTree>
    <p:extLst>
      <p:ext uri="{BB962C8B-B14F-4D97-AF65-F5344CB8AC3E}">
        <p14:creationId xmlns:p14="http://schemas.microsoft.com/office/powerpoint/2010/main" val="39917240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Мезодерма образует </a:t>
            </a:r>
            <a:r>
              <a:rPr lang="ru-RU" b="1" dirty="0"/>
              <a:t>парные и метамерные сомиты</a:t>
            </a:r>
            <a:r>
              <a:rPr lang="ru-RU" dirty="0"/>
              <a:t> (блоки мышц), позвонки, </a:t>
            </a:r>
            <a:r>
              <a:rPr lang="ru-RU" b="1" dirty="0" err="1"/>
              <a:t>нефротомы</a:t>
            </a:r>
            <a:r>
              <a:rPr lang="ru-RU" dirty="0"/>
              <a:t> (зачатки органов выделения) и части репродуктивной системы.</a:t>
            </a:r>
          </a:p>
        </p:txBody>
      </p:sp>
    </p:spTree>
    <p:extLst>
      <p:ext uri="{BB962C8B-B14F-4D97-AF65-F5344CB8AC3E}">
        <p14:creationId xmlns:p14="http://schemas.microsoft.com/office/powerpoint/2010/main" val="29065849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968552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/>
              <a:t>Мезодерма образует </a:t>
            </a:r>
            <a:r>
              <a:rPr lang="ru-RU" b="1" dirty="0"/>
              <a:t>парные и метамерные сомиты</a:t>
            </a:r>
            <a:r>
              <a:rPr lang="ru-RU" dirty="0"/>
              <a:t> (блоки мышц), которые лежат по обе стороны от </a:t>
            </a:r>
            <a:r>
              <a:rPr lang="ru-RU" dirty="0" smtClean="0"/>
              <a:t>хорды, позвонки</a:t>
            </a:r>
            <a:r>
              <a:rPr lang="ru-RU" dirty="0"/>
              <a:t>, </a:t>
            </a:r>
            <a:r>
              <a:rPr lang="ru-RU" b="1" dirty="0" err="1"/>
              <a:t>нефротомы</a:t>
            </a:r>
            <a:r>
              <a:rPr lang="ru-RU" dirty="0"/>
              <a:t> (зачатки органов выделения) и части репродуктивной системы.</a:t>
            </a:r>
          </a:p>
          <a:p>
            <a:r>
              <a:rPr lang="ru-RU" dirty="0" smtClean="0"/>
              <a:t>Образование </a:t>
            </a:r>
            <a:r>
              <a:rPr lang="ru-RU" dirty="0"/>
              <a:t>сомитов происходит в направлении от головного до хвостового </a:t>
            </a:r>
            <a:r>
              <a:rPr lang="ru-RU" dirty="0" smtClean="0"/>
              <a:t>конца. </a:t>
            </a:r>
          </a:p>
          <a:p>
            <a:r>
              <a:rPr lang="ru-RU" dirty="0" smtClean="0"/>
              <a:t>Новая </a:t>
            </a:r>
            <a:r>
              <a:rPr lang="ru-RU" dirty="0"/>
              <a:t>пара сомитов образуется сзади от последней уже сложившейся пары через определенный промежуток </a:t>
            </a:r>
            <a:r>
              <a:rPr lang="ru-RU" dirty="0" smtClean="0"/>
              <a:t>времени.</a:t>
            </a:r>
          </a:p>
          <a:p>
            <a:r>
              <a:rPr lang="ru-RU" dirty="0" smtClean="0"/>
              <a:t>В </a:t>
            </a:r>
            <a:r>
              <a:rPr lang="ru-RU" dirty="0"/>
              <a:t>сомите существует полость, ограниченная клетками, связанными между собой с помощью плотных </a:t>
            </a:r>
            <a:r>
              <a:rPr lang="ru-RU" dirty="0" smtClean="0"/>
              <a:t>контактов.</a:t>
            </a:r>
          </a:p>
          <a:p>
            <a:r>
              <a:rPr lang="ru-RU" dirty="0" smtClean="0"/>
              <a:t>В </a:t>
            </a:r>
            <a:r>
              <a:rPr lang="ru-RU" dirty="0"/>
              <a:t>каждом сомите различают </a:t>
            </a:r>
            <a:r>
              <a:rPr lang="ru-RU" b="1" dirty="0" err="1"/>
              <a:t>склеротом</a:t>
            </a:r>
            <a:r>
              <a:rPr lang="ru-RU" b="1" dirty="0"/>
              <a:t>, </a:t>
            </a:r>
            <a:r>
              <a:rPr lang="ru-RU" b="1" dirty="0" err="1"/>
              <a:t>дерматом</a:t>
            </a:r>
            <a:r>
              <a:rPr lang="ru-RU" b="1" dirty="0"/>
              <a:t> и </a:t>
            </a:r>
            <a:r>
              <a:rPr lang="ru-RU" b="1" dirty="0" err="1"/>
              <a:t>миотом</a:t>
            </a:r>
            <a:r>
              <a:rPr lang="ru-RU" dirty="0"/>
              <a:t>, их клетки имеют свои пути миграции и служат источником для различных структур</a:t>
            </a:r>
            <a:r>
              <a:rPr lang="ru-RU" i="1" dirty="0"/>
              <a:t>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9670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myshared.ru/6/644100/slide_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18900" r="11801" b="8651"/>
          <a:stretch/>
        </p:blipFill>
        <p:spPr bwMode="auto">
          <a:xfrm>
            <a:off x="1691680" y="620688"/>
            <a:ext cx="662473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5733256"/>
            <a:ext cx="2882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Нейрула ланцетника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67200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 ИЗ ЭКТОДЕРМЫ</a:t>
            </a:r>
            <a:r>
              <a:rPr lang="ru-RU" dirty="0" smtClean="0"/>
              <a:t>: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3443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Эпидермис кожи и его производные </a:t>
            </a:r>
            <a:r>
              <a:rPr lang="ru-RU" dirty="0" smtClean="0"/>
              <a:t>(сальные, потовые, молочные железы, ногти, волосы).</a:t>
            </a:r>
          </a:p>
          <a:p>
            <a:r>
              <a:rPr lang="ru-RU" b="1" i="1" dirty="0" smtClean="0"/>
              <a:t>Нервная ткань</a:t>
            </a:r>
            <a:r>
              <a:rPr lang="ru-RU" dirty="0" smtClean="0"/>
              <a:t>, </a:t>
            </a:r>
            <a:r>
              <a:rPr lang="ru-RU" b="1" i="1" dirty="0" err="1" smtClean="0"/>
              <a:t>нейросенсорные</a:t>
            </a:r>
            <a:r>
              <a:rPr lang="ru-RU" dirty="0" smtClean="0"/>
              <a:t> клетки </a:t>
            </a:r>
            <a:r>
              <a:rPr lang="ru-RU" b="1" i="1" dirty="0" smtClean="0"/>
              <a:t>органов чувств.</a:t>
            </a:r>
          </a:p>
          <a:p>
            <a:r>
              <a:rPr lang="ru-RU" dirty="0" smtClean="0"/>
              <a:t>Эпителий </a:t>
            </a:r>
            <a:r>
              <a:rPr lang="ru-RU" b="1" i="1" dirty="0" smtClean="0"/>
              <a:t>ротовой полости </a:t>
            </a:r>
            <a:r>
              <a:rPr lang="ru-RU" dirty="0" smtClean="0"/>
              <a:t>и его производные (слюнные железы, эмаль зубов, эпителий гипофиза).</a:t>
            </a:r>
          </a:p>
          <a:p>
            <a:r>
              <a:rPr lang="ru-RU" dirty="0" smtClean="0"/>
              <a:t>Эпителий и железы </a:t>
            </a:r>
            <a:r>
              <a:rPr lang="ru-RU" b="1" i="1" dirty="0" smtClean="0"/>
              <a:t>анального отдела прямой кишки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ИЗ ЭНТОДЕРМЫ</a:t>
            </a:r>
            <a:r>
              <a:rPr lang="ru-RU" dirty="0" smtClean="0"/>
              <a:t>: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525963"/>
          </a:xfrm>
        </p:spPr>
        <p:txBody>
          <a:bodyPr>
            <a:normAutofit fontScale="92500"/>
          </a:bodyPr>
          <a:lstStyle/>
          <a:p>
            <a:r>
              <a:rPr lang="ru-RU" b="1" i="1" dirty="0" smtClean="0"/>
              <a:t>Эпителий</a:t>
            </a:r>
            <a:r>
              <a:rPr lang="ru-RU" dirty="0" smtClean="0"/>
              <a:t> и </a:t>
            </a:r>
            <a:r>
              <a:rPr lang="ru-RU" b="1" i="1" dirty="0" smtClean="0"/>
              <a:t>железы пищевода </a:t>
            </a:r>
            <a:r>
              <a:rPr lang="ru-RU" dirty="0"/>
              <a:t>(тимус, щитовидная железа, паращитовидные железы</a:t>
            </a:r>
            <a:r>
              <a:rPr lang="ru-RU" dirty="0" smtClean="0"/>
              <a:t>) </a:t>
            </a:r>
          </a:p>
          <a:p>
            <a:r>
              <a:rPr lang="ru-RU" b="1" i="1" dirty="0" smtClean="0"/>
              <a:t>Эпителий дыхательной системы </a:t>
            </a:r>
            <a:r>
              <a:rPr lang="ru-RU" dirty="0" smtClean="0"/>
              <a:t>(трахеи, лёгкие )</a:t>
            </a:r>
          </a:p>
          <a:p>
            <a:r>
              <a:rPr lang="ru-RU" b="1" i="1" dirty="0" smtClean="0"/>
              <a:t>Эпителий и железы</a:t>
            </a:r>
            <a:r>
              <a:rPr lang="ru-RU" dirty="0" smtClean="0"/>
              <a:t> всей </a:t>
            </a:r>
            <a:r>
              <a:rPr lang="ru-RU" b="1" i="1" dirty="0" smtClean="0"/>
              <a:t>пищеварительной трубки</a:t>
            </a:r>
            <a:r>
              <a:rPr lang="ru-RU" dirty="0" smtClean="0"/>
              <a:t> (включая печень и поджелудочную железу).</a:t>
            </a:r>
          </a:p>
          <a:p>
            <a:r>
              <a:rPr lang="ru-RU" b="1" i="1" dirty="0" smtClean="0"/>
              <a:t>Переходный эпителий мочевого пузыря</a:t>
            </a:r>
            <a:r>
              <a:rPr lang="ru-RU" dirty="0" smtClean="0"/>
              <a:t> (аллантоис). 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ИЗ МЕЗОДЕРМЫ: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572560" cy="5114948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err="1" smtClean="0"/>
              <a:t>Дерматомы</a:t>
            </a:r>
            <a:r>
              <a:rPr lang="ru-RU" dirty="0" smtClean="0"/>
              <a:t> – собственно кожа (дерма кожи). </a:t>
            </a:r>
          </a:p>
          <a:p>
            <a:r>
              <a:rPr lang="ru-RU" b="1" i="1" dirty="0" err="1" smtClean="0"/>
              <a:t>Миотомы</a:t>
            </a:r>
            <a:r>
              <a:rPr lang="ru-RU" dirty="0" smtClean="0"/>
              <a:t> – скелетная мускулатура.</a:t>
            </a:r>
          </a:p>
          <a:p>
            <a:r>
              <a:rPr lang="ru-RU" b="1" i="1" dirty="0" err="1" smtClean="0"/>
              <a:t>Склеротомы</a:t>
            </a:r>
            <a:r>
              <a:rPr lang="ru-RU" dirty="0" smtClean="0"/>
              <a:t> – осевой скелет (кости, хрящи).</a:t>
            </a:r>
          </a:p>
          <a:p>
            <a:r>
              <a:rPr lang="ru-RU" b="1" i="1" dirty="0" err="1" smtClean="0"/>
              <a:t>Нефрогонотомы</a:t>
            </a:r>
            <a:r>
              <a:rPr lang="ru-RU" dirty="0" smtClean="0"/>
              <a:t> (сегментные ножки) – эпителий мочеполовой системы.</a:t>
            </a:r>
          </a:p>
          <a:p>
            <a:r>
              <a:rPr lang="ru-RU" b="1" i="1" dirty="0" err="1" smtClean="0"/>
              <a:t>Спланхнотомы</a:t>
            </a:r>
            <a:r>
              <a:rPr lang="ru-RU" dirty="0" smtClean="0"/>
              <a:t> – эпителий серозных покровов (плевра, брюшина, околосердечная сумка), гонады, миокард, корковая часть надпочечников.</a:t>
            </a:r>
          </a:p>
          <a:p>
            <a:r>
              <a:rPr lang="ru-RU" b="1" i="1" dirty="0" err="1" smtClean="0"/>
              <a:t>Нефрогенная</a:t>
            </a:r>
            <a:r>
              <a:rPr lang="ru-RU" dirty="0" smtClean="0"/>
              <a:t> ткань – эпителий нефронов почек. </a:t>
            </a:r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ИЗ МЕЗЕНХИМЫ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214842"/>
          </a:xfrm>
        </p:spPr>
        <p:txBody>
          <a:bodyPr>
            <a:normAutofit/>
          </a:bodyPr>
          <a:lstStyle/>
          <a:p>
            <a:r>
              <a:rPr lang="ru-RU" dirty="0" smtClean="0"/>
              <a:t>Все виды </a:t>
            </a:r>
            <a:r>
              <a:rPr lang="ru-RU" b="1" i="1" dirty="0" smtClean="0"/>
              <a:t>соединительной ткани</a:t>
            </a:r>
            <a:r>
              <a:rPr lang="ru-RU" dirty="0" smtClean="0"/>
              <a:t> (кровь и лимфа, рыхлая и плотная волокнистая соединительная ткань, соединительная ткань со специальными свойствами, костные и хрящевые ткани.</a:t>
            </a:r>
          </a:p>
          <a:p>
            <a:r>
              <a:rPr lang="ru-RU" b="1" i="1" dirty="0" smtClean="0"/>
              <a:t>Гладкая мышечная</a:t>
            </a:r>
            <a:r>
              <a:rPr lang="ru-RU" dirty="0" smtClean="0"/>
              <a:t> ткань.</a:t>
            </a:r>
          </a:p>
          <a:p>
            <a:r>
              <a:rPr lang="ru-RU" b="1" i="1" dirty="0" smtClean="0"/>
              <a:t>Эндокард</a:t>
            </a:r>
            <a:r>
              <a:rPr lang="ru-RU" dirty="0" smtClean="0"/>
              <a:t>. </a:t>
            </a:r>
            <a:r>
              <a:rPr lang="ru-RU" sz="2400" b="1" dirty="0" smtClean="0"/>
              <a:t>	</a:t>
            </a: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Провизорные органы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96752"/>
            <a:ext cx="7787208" cy="547260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Провизорные или внезародышевые органы – это структуры необходимые для нормального развития зародыша, но существующие временно.</a:t>
            </a:r>
          </a:p>
          <a:p>
            <a:r>
              <a:rPr lang="ru-RU" b="1" dirty="0" smtClean="0"/>
              <a:t>Амнион</a:t>
            </a:r>
            <a:r>
              <a:rPr lang="ru-RU" dirty="0" smtClean="0"/>
              <a:t> </a:t>
            </a:r>
            <a:r>
              <a:rPr lang="ru-RU" dirty="0"/>
              <a:t>— временный орган, обеспечивающий водную среду для развития зародыша. В эмбриогенезе человека он появляется на второй стадии гаструляции сначала как небольшой пузырек, дном которого является первичная </a:t>
            </a:r>
            <a:r>
              <a:rPr lang="ru-RU" dirty="0" smtClean="0"/>
              <a:t>эктодерма </a:t>
            </a:r>
            <a:r>
              <a:rPr lang="ru-RU" dirty="0"/>
              <a:t>зародыша</a:t>
            </a:r>
          </a:p>
          <a:p>
            <a:r>
              <a:rPr lang="ru-RU" b="1" dirty="0"/>
              <a:t>Амниотическая оболочка </a:t>
            </a:r>
            <a:r>
              <a:rPr lang="ru-RU" dirty="0"/>
              <a:t>образует стенку резервуара, заполненного амниотической жидкостью, в которой находится плод.</a:t>
            </a:r>
          </a:p>
          <a:p>
            <a:r>
              <a:rPr lang="ru-RU" b="1" dirty="0" smtClean="0"/>
              <a:t>Желточный </a:t>
            </a:r>
            <a:r>
              <a:rPr lang="ru-RU" b="1" dirty="0"/>
              <a:t>мешок </a:t>
            </a:r>
            <a:r>
              <a:rPr lang="ru-RU" dirty="0"/>
              <a:t>— орган, депонирующий </a:t>
            </a:r>
            <a:r>
              <a:rPr lang="ru-RU" dirty="0" smtClean="0"/>
              <a:t>питательные </a:t>
            </a:r>
            <a:r>
              <a:rPr lang="ru-RU" dirty="0"/>
              <a:t>вещества (желток), необходимые для развития зародыша. </a:t>
            </a:r>
            <a:endParaRPr lang="ru-RU" dirty="0" smtClean="0"/>
          </a:p>
          <a:p>
            <a:pPr lvl="1"/>
            <a:r>
              <a:rPr lang="ru-RU" dirty="0" smtClean="0"/>
              <a:t>У </a:t>
            </a:r>
            <a:r>
              <a:rPr lang="ru-RU" dirty="0"/>
              <a:t>человека он образован внезародышевой энтодермой и внезародышевой мезодермой (мезенхимой). </a:t>
            </a:r>
            <a:endParaRPr lang="ru-RU" dirty="0" smtClean="0"/>
          </a:p>
          <a:p>
            <a:pPr marL="457200" lvl="1" indent="0">
              <a:buNone/>
            </a:pPr>
            <a:r>
              <a:rPr lang="ru-RU" dirty="0" smtClean="0"/>
              <a:t>Желточный </a:t>
            </a:r>
            <a:r>
              <a:rPr lang="ru-RU" dirty="0"/>
              <a:t>мешок является первым органом, в стенке которого развиваются кровяные островки, формирующие первые клетки крови и первые кровеносные сосуды, обеспечивающие у плода перенос кислорода и питательных веществ.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0678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ologylib.ru/books/item/f00/s00/z0000012/pic/000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277610" cy="425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747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401080" cy="6215106"/>
          </a:xfrm>
        </p:spPr>
        <p:txBody>
          <a:bodyPr>
            <a:normAutofit/>
          </a:bodyPr>
          <a:lstStyle/>
          <a:p>
            <a:r>
              <a:rPr lang="ru-RU" dirty="0" smtClean="0"/>
              <a:t>У многоклеточных животных в составе онтогенеза принято различать фазы </a:t>
            </a:r>
            <a:r>
              <a:rPr lang="ru-RU" b="1" i="1" dirty="0" smtClean="0"/>
              <a:t>эмбрионального</a:t>
            </a:r>
            <a:r>
              <a:rPr lang="ru-RU" dirty="0" smtClean="0"/>
              <a:t> (под покровом яйцевых оболочек) и </a:t>
            </a:r>
            <a:r>
              <a:rPr lang="ru-RU" b="1" i="1" dirty="0" smtClean="0"/>
              <a:t>постэмбрионального </a:t>
            </a:r>
            <a:r>
              <a:rPr lang="ru-RU" dirty="0" smtClean="0"/>
              <a:t>(за пределами яйца) развития, </a:t>
            </a:r>
          </a:p>
          <a:p>
            <a:r>
              <a:rPr lang="ru-RU" dirty="0" smtClean="0"/>
              <a:t>У живородящих животных </a:t>
            </a:r>
            <a:r>
              <a:rPr lang="ru-RU" b="1" i="1" dirty="0" err="1" smtClean="0"/>
              <a:t>пренатальный</a:t>
            </a:r>
            <a:r>
              <a:rPr lang="ru-RU" dirty="0" smtClean="0"/>
              <a:t> (до рождения) и </a:t>
            </a:r>
            <a:r>
              <a:rPr lang="ru-RU" b="1" i="1" dirty="0" smtClean="0"/>
              <a:t>постнатальный</a:t>
            </a:r>
            <a:r>
              <a:rPr lang="ru-RU" dirty="0" smtClean="0"/>
              <a:t> (после рождения) онтогенез.</a:t>
            </a:r>
          </a:p>
          <a:p>
            <a:r>
              <a:rPr lang="ru-RU" b="1" i="1" dirty="0" smtClean="0"/>
              <a:t>У семенных растений к эмбриональному развитию относят процессы развития зародыша, происходящие в семени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Провизорные органы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Аллантоис</a:t>
            </a:r>
            <a:r>
              <a:rPr lang="ru-RU" dirty="0"/>
              <a:t> - небольшой отросток в отделе зародыша, врастающий в амниотическую ножку. </a:t>
            </a:r>
            <a:endParaRPr lang="ru-RU" dirty="0" smtClean="0"/>
          </a:p>
          <a:p>
            <a:pPr lvl="1"/>
            <a:r>
              <a:rPr lang="ru-RU" dirty="0" smtClean="0"/>
              <a:t>Является </a:t>
            </a:r>
            <a:r>
              <a:rPr lang="ru-RU" dirty="0"/>
              <a:t>производным желточного мешка и состоит из внезародышевой энтодермы и висцерального листка мезодермы. </a:t>
            </a:r>
          </a:p>
          <a:p>
            <a:r>
              <a:rPr lang="ru-RU" b="1" dirty="0"/>
              <a:t>Пупочный канатик </a:t>
            </a:r>
            <a:r>
              <a:rPr lang="ru-RU" dirty="0"/>
              <a:t>- представляет собой упругий тяж, соединяющий зародыш (плод) с плацентой.</a:t>
            </a:r>
          </a:p>
          <a:p>
            <a:r>
              <a:rPr lang="ru-RU" b="1" dirty="0"/>
              <a:t>Хорион</a:t>
            </a:r>
            <a:r>
              <a:rPr lang="ru-RU" dirty="0"/>
              <a:t>, или ворсинчатая оболочка, развивается из </a:t>
            </a:r>
            <a:r>
              <a:rPr lang="ru-RU" dirty="0" err="1"/>
              <a:t>трофобласта</a:t>
            </a:r>
            <a:r>
              <a:rPr lang="ru-RU" dirty="0"/>
              <a:t> и внезародышевой мезодермы. </a:t>
            </a:r>
            <a:r>
              <a:rPr lang="ru-RU" dirty="0" err="1"/>
              <a:t>Трофобласт</a:t>
            </a:r>
            <a:r>
              <a:rPr lang="ru-RU" dirty="0"/>
              <a:t> представлен слоем клеток, образующих первичные ворсинки. Они выделяют протеолитические ферменты, с помощью которых разрушается слизистая оболочка матки и осуществляется имплантация. (плод можно сравнить с паразитом)</a:t>
            </a:r>
          </a:p>
          <a:p>
            <a:r>
              <a:rPr lang="ru-RU" b="1" dirty="0"/>
              <a:t>Плацент</a:t>
            </a:r>
            <a:r>
              <a:rPr lang="ru-RU" dirty="0"/>
              <a:t>а (детское </a:t>
            </a:r>
            <a:r>
              <a:rPr lang="ru-RU"/>
              <a:t>место</a:t>
            </a:r>
            <a:r>
              <a:rPr lang="ru-RU" smtClean="0"/>
              <a:t>). </a:t>
            </a:r>
            <a:r>
              <a:rPr lang="ru-RU" dirty="0"/>
              <a:t>Функции плаценты: дыхательная; транспорт питательных веществ, воды, электролитов; выделительная; эндокринная.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0988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Основные клеточные процессы: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Пролиферация</a:t>
            </a:r>
            <a:endParaRPr lang="ru-RU" dirty="0"/>
          </a:p>
          <a:p>
            <a:r>
              <a:rPr lang="ru-RU" dirty="0"/>
              <a:t>Дифференцировка</a:t>
            </a:r>
          </a:p>
          <a:p>
            <a:r>
              <a:rPr lang="ru-RU" dirty="0"/>
              <a:t>Перемещение</a:t>
            </a:r>
          </a:p>
          <a:p>
            <a:r>
              <a:rPr lang="ru-RU" dirty="0"/>
              <a:t>Сортировка</a:t>
            </a:r>
          </a:p>
          <a:p>
            <a:r>
              <a:rPr lang="ru-RU" dirty="0"/>
              <a:t>Гибель клеток</a:t>
            </a:r>
          </a:p>
          <a:p>
            <a:r>
              <a:rPr lang="ru-RU" dirty="0"/>
              <a:t>Адгезия клеток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6010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Пролиферация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Разрастание ткани путём размножения клеток делением.</a:t>
            </a:r>
          </a:p>
          <a:p>
            <a:r>
              <a:rPr lang="ru-RU" dirty="0"/>
              <a:t>Новообразование клеток и внутриклеточных структур (митохондрий, эндоплазматической сети, рибосом и др.). </a:t>
            </a:r>
          </a:p>
          <a:p>
            <a:pPr lvl="1"/>
            <a:r>
              <a:rPr lang="ru-RU" b="1" dirty="0"/>
              <a:t>Лежит в основе роста и дифференцировки </a:t>
            </a:r>
            <a:r>
              <a:rPr lang="ru-RU" dirty="0"/>
              <a:t>тканей, обеспечивает непрерывное обновление структур организма. </a:t>
            </a:r>
          </a:p>
          <a:p>
            <a:pPr lvl="1"/>
            <a:r>
              <a:rPr lang="ru-RU" dirty="0"/>
              <a:t>Пролиферация  различных клеток иммунной системы является основой иммуногенеза. </a:t>
            </a:r>
          </a:p>
          <a:p>
            <a:pPr lvl="1"/>
            <a:r>
              <a:rPr lang="ru-RU" dirty="0"/>
              <a:t>С помощью пролиферации ликвидируется образовавшийся при повреждении тканей дефект и нормализуется нарушенная функция, т.е. происходит </a:t>
            </a:r>
            <a:r>
              <a:rPr lang="ru-RU" b="1" dirty="0"/>
              <a:t>регенерация</a:t>
            </a:r>
            <a:r>
              <a:rPr lang="ru-RU" dirty="0"/>
              <a:t> тканей.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314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/>
              <a:t>Пролиферация может приводить к уродливому увеличению органа, например при акромегалии, вследствие нарушения гормональных влияний.</a:t>
            </a:r>
          </a:p>
          <a:p>
            <a:r>
              <a:rPr lang="ru-RU"/>
              <a:t>Пролиферация клеток, утративших способность дифференцироваться в клетки того или иного органа, ведет к возникновению опухолей. </a:t>
            </a:r>
          </a:p>
          <a:p>
            <a:pPr lvl="1"/>
            <a:r>
              <a:rPr lang="ru-RU"/>
              <a:t>Одни органы и ткани обладают очень высокой способностью к пролиферации клеток (соединительная, кроветворная. костная ткань, печень, эпидермис, эпителий слизистых оболочек), другие — более умеренной (скелетные мышцы, поджелудочная железа, слюнные железы и др.), третьи —почти лишены этой способности (ЦНС, миокард).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0078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Дифференцировка клеток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Процесс реализации генетически обусловленной программы формирования специализированного фенотипа клеток, отражающего их способность выполнять различные функции.</a:t>
            </a:r>
          </a:p>
          <a:p>
            <a:r>
              <a:rPr lang="ru-RU" b="1" dirty="0"/>
              <a:t>В процессе дифференцировки менее специализированная клетка становится более специализированной</a:t>
            </a:r>
            <a:r>
              <a:rPr lang="ru-RU" dirty="0"/>
              <a:t>.</a:t>
            </a:r>
          </a:p>
          <a:p>
            <a:pPr lvl="1"/>
            <a:r>
              <a:rPr lang="ru-RU" dirty="0"/>
              <a:t>Например, моноцит развивается в макрофаг, </a:t>
            </a:r>
            <a:r>
              <a:rPr lang="ru-RU" dirty="0" err="1"/>
              <a:t>промиобласт</a:t>
            </a:r>
            <a:r>
              <a:rPr lang="ru-RU" dirty="0"/>
              <a:t> развивается в миобласт, который образуя синцитий, формирует мышечное волокно. </a:t>
            </a:r>
          </a:p>
          <a:p>
            <a:r>
              <a:rPr lang="ru-RU" b="1" dirty="0"/>
              <a:t>Деление, дифференцировка и морфогенез— основные процессы, путём которых одиночная клетка (зигота) развивается в многоклеточный организм, содержащий самые разнообразные виды клеток.</a:t>
            </a:r>
          </a:p>
          <a:p>
            <a:r>
              <a:rPr lang="ru-RU" b="1" dirty="0"/>
              <a:t>Дифференцировка меняет функцию клетки, её размер, форму и метаболическую активность.</a:t>
            </a:r>
          </a:p>
          <a:p>
            <a:r>
              <a:rPr lang="ru-RU" dirty="0"/>
              <a:t>Дифференцировка клеток происходит не только в эмбриональном развитии, но и во взрослом организме (при кроветворении, сперматогенезе, регенерации поврежденных тканей).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1347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s://upload.wikimedia.org/wikipedia/commons/2/20/Illu_blood_cell_line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22" y="500042"/>
            <a:ext cx="7543852" cy="5500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98276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Стволовые клетки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Общее название для всех клеток, ещё не достигших окончательного уровня специализации (способных дифференцироваться).</a:t>
            </a:r>
          </a:p>
          <a:p>
            <a:r>
              <a:rPr lang="ru-RU" dirty="0"/>
              <a:t>Степень </a:t>
            </a:r>
            <a:r>
              <a:rPr lang="ru-RU" dirty="0" err="1"/>
              <a:t>дифференцированости</a:t>
            </a:r>
            <a:r>
              <a:rPr lang="ru-RU" dirty="0"/>
              <a:t> клетки (её «потенция к развитию») называется </a:t>
            </a:r>
            <a:r>
              <a:rPr lang="ru-RU" dirty="0" err="1"/>
              <a:t>потентностью</a:t>
            </a:r>
            <a:r>
              <a:rPr lang="ru-RU" dirty="0"/>
              <a:t>. Клетки, способные дифференцироваться в любую клетку взрослого организма, называются </a:t>
            </a:r>
            <a:r>
              <a:rPr lang="ru-RU" b="1" dirty="0"/>
              <a:t>плюрипотентными</a:t>
            </a:r>
            <a:r>
              <a:rPr lang="ru-RU" dirty="0"/>
              <a:t>. </a:t>
            </a:r>
          </a:p>
          <a:p>
            <a:pPr lvl="1"/>
            <a:r>
              <a:rPr lang="ru-RU" dirty="0"/>
              <a:t>Для обозначения плюрипотентных клеток в организме животных используется также термин «эмбриональные стволовые клетки».</a:t>
            </a:r>
          </a:p>
          <a:p>
            <a:r>
              <a:rPr lang="ru-RU" dirty="0"/>
              <a:t>Зигота и бластомеры являются </a:t>
            </a:r>
            <a:r>
              <a:rPr lang="ru-RU" b="1" dirty="0" err="1"/>
              <a:t>тотипотентными</a:t>
            </a:r>
            <a:r>
              <a:rPr lang="ru-RU" dirty="0"/>
              <a:t>, так как они могут дифференцироваться в любую клетку.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9286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Перемещение клеток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Коллективное перемещение клеток учёные уподобили организованному хаосу — сила и направление движения варьируются по всей группе, но в целом перемещение происходит в нужном направлении.</a:t>
            </a:r>
          </a:p>
          <a:p>
            <a:pPr lvl="1"/>
            <a:r>
              <a:rPr lang="ru-RU" dirty="0"/>
              <a:t>Считается, что движение клеток происходит в соответствии с определёнными химическими указателями: клетки перемещаются туда, где концентрация интересующего их вещества больше или, напротив, меньше, если вещество опасно.</a:t>
            </a:r>
          </a:p>
          <a:p>
            <a:r>
              <a:rPr lang="ru-RU" dirty="0"/>
              <a:t>Одновременно клетка может руководствоваться </a:t>
            </a:r>
            <a:r>
              <a:rPr lang="ru-RU" b="1" dirty="0"/>
              <a:t>адгезией,</a:t>
            </a:r>
            <a:r>
              <a:rPr lang="ru-RU" dirty="0"/>
              <a:t> «прилипанием» к поверхности, по которой она перемещается, или к соседям, между которыми проползает. </a:t>
            </a:r>
          </a:p>
          <a:p>
            <a:r>
              <a:rPr lang="ru-RU" dirty="0"/>
              <a:t>У многоклеточных перемещение клеток внутри организма происходит под руководством специальных веществ, называемых </a:t>
            </a:r>
            <a:r>
              <a:rPr lang="ru-RU" b="1" dirty="0" err="1"/>
              <a:t>морфогенами</a:t>
            </a:r>
            <a:r>
              <a:rPr lang="ru-RU" dirty="0"/>
              <a:t>. </a:t>
            </a:r>
          </a:p>
          <a:p>
            <a:pPr lvl="1"/>
            <a:r>
              <a:rPr lang="ru-RU" dirty="0"/>
              <a:t>Эти </a:t>
            </a:r>
            <a:r>
              <a:rPr lang="ru-RU" dirty="0" err="1"/>
              <a:t>морфогены</a:t>
            </a:r>
            <a:r>
              <a:rPr lang="ru-RU" dirty="0"/>
              <a:t> руководят формированием тканей, ростом и развитием зародыша и т. 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5033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Сортировка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/>
              <a:t>Морфогенез</a:t>
            </a:r>
            <a:r>
              <a:rPr lang="ru-RU" dirty="0"/>
              <a:t> </a:t>
            </a:r>
            <a:r>
              <a:rPr lang="ru-RU" b="1" dirty="0"/>
              <a:t>возникает из-за изменений в клеточной структуре или из-за взаимодействий клеток в тканях.</a:t>
            </a:r>
          </a:p>
          <a:p>
            <a:r>
              <a:rPr lang="ru-RU" dirty="0"/>
              <a:t>Клетки некоторых типов </a:t>
            </a:r>
            <a:r>
              <a:rPr lang="ru-RU" b="1" dirty="0"/>
              <a:t>сортируются</a:t>
            </a:r>
            <a:r>
              <a:rPr lang="ru-RU" dirty="0"/>
              <a:t>. </a:t>
            </a:r>
          </a:p>
          <a:p>
            <a:r>
              <a:rPr lang="ru-RU" dirty="0"/>
              <a:t>Это означает, что клетки собираются в кластеры так, чтобы максимизировать контакт с клетками того же типа. Происходит а</a:t>
            </a:r>
            <a:r>
              <a:rPr lang="ru-RU" b="1" dirty="0"/>
              <a:t>грегация клеток</a:t>
            </a:r>
            <a:r>
              <a:rPr lang="ru-RU" dirty="0"/>
              <a:t> — </a:t>
            </a:r>
            <a:r>
              <a:rPr lang="ru-RU" b="1" dirty="0"/>
              <a:t>слипание клеток в многоклеточное образование — агрегат.</a:t>
            </a:r>
          </a:p>
        </p:txBody>
      </p:sp>
    </p:spTree>
    <p:extLst>
      <p:ext uri="{BB962C8B-B14F-4D97-AF65-F5344CB8AC3E}">
        <p14:creationId xmlns:p14="http://schemas.microsoft.com/office/powerpoint/2010/main" val="5793555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Гибель клеток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Клеточная гибель</a:t>
            </a:r>
            <a:r>
              <a:rPr lang="ru-RU" dirty="0"/>
              <a:t> — разрушение как отдельных клеток, так и клеток в составе погибающей ткани.</a:t>
            </a:r>
          </a:p>
          <a:p>
            <a:r>
              <a:rPr lang="ru-RU" dirty="0"/>
              <a:t>Эти изменения широко распространены и встречается как в норме, так и в патологии. </a:t>
            </a:r>
          </a:p>
          <a:p>
            <a:r>
              <a:rPr lang="ru-RU" dirty="0"/>
              <a:t>Физиологическая и возрастная гибель клеток, как правило, происходит по механизму </a:t>
            </a:r>
            <a:r>
              <a:rPr lang="ru-RU" b="1" dirty="0" err="1"/>
              <a:t>апоптоза</a:t>
            </a:r>
            <a:r>
              <a:rPr lang="ru-RU" dirty="0"/>
              <a:t>. </a:t>
            </a:r>
          </a:p>
          <a:p>
            <a:r>
              <a:rPr lang="ru-RU" dirty="0"/>
              <a:t>Насильственная клеточная гибель может реализоваться как путём </a:t>
            </a:r>
            <a:r>
              <a:rPr lang="ru-RU" b="1" dirty="0" err="1"/>
              <a:t>апоптоза</a:t>
            </a:r>
            <a:r>
              <a:rPr lang="ru-RU" dirty="0"/>
              <a:t>, так и </a:t>
            </a:r>
            <a:r>
              <a:rPr lang="ru-RU" b="1" dirty="0" err="1"/>
              <a:t>онкоза</a:t>
            </a:r>
            <a:r>
              <a:rPr lang="ru-RU" b="1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752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572560" cy="576899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</a:rPr>
              <a:t>	</a:t>
            </a:r>
            <a:r>
              <a:rPr lang="ru-RU" b="1" dirty="0" err="1" smtClean="0">
                <a:solidFill>
                  <a:srgbClr val="002060"/>
                </a:solidFill>
                <a:latin typeface="Tahoma" pitchFamily="34" charset="0"/>
              </a:rPr>
              <a:t>Пренатальный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</a:rPr>
              <a:t> период: 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2800" dirty="0" smtClean="0">
                <a:latin typeface="Tahoma" pitchFamily="34" charset="0"/>
              </a:rPr>
              <a:t>Организм не способен самостоятельно питаться и осуществлять жизненные функции.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2800" dirty="0" smtClean="0">
                <a:latin typeface="Tahoma" pitchFamily="34" charset="0"/>
              </a:rPr>
              <a:t>Находится под защитой яйцевых или зародышевых оболочек. 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ru-RU" b="1" dirty="0" err="1" smtClean="0">
                <a:solidFill>
                  <a:srgbClr val="002060"/>
                </a:solidFill>
                <a:latin typeface="Tahoma" pitchFamily="34" charset="0"/>
              </a:rPr>
              <a:t>Интранатальный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</a:rPr>
              <a:t> период: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ru-RU" sz="2800" dirty="0" smtClean="0">
                <a:latin typeface="Tahoma" pitchFamily="34" charset="0"/>
              </a:rPr>
              <a:t>Роды, протекают сравнительно быстро. Устанавливаются новые связи с окружающей средой.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Tahoma" pitchFamily="34" charset="0"/>
              </a:rPr>
              <a:t>Постнатальный:</a:t>
            </a:r>
          </a:p>
          <a:p>
            <a:pPr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</a:pPr>
            <a:r>
              <a:rPr lang="ru-RU" b="1" dirty="0" smtClean="0">
                <a:latin typeface="Tahoma" pitchFamily="34" charset="0"/>
              </a:rPr>
              <a:t>   </a:t>
            </a:r>
            <a:r>
              <a:rPr lang="ru-RU" sz="2800" dirty="0" smtClean="0">
                <a:latin typeface="Tahoma" pitchFamily="34" charset="0"/>
              </a:rPr>
              <a:t>Организм питается, передвигается и    осуществляет все жизненные функции.</a:t>
            </a:r>
            <a:endParaRPr lang="ru-RU" sz="28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Механизм гибели клетки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err="1"/>
              <a:t>Апоптоз</a:t>
            </a:r>
            <a:r>
              <a:rPr lang="ru-RU" dirty="0"/>
              <a:t> – активная форма клеточной гибели, реализующаяся при участии специального генетически детерминированного механизма саморазрушения, требующего затрат энергии АТФ.</a:t>
            </a:r>
          </a:p>
          <a:p>
            <a:r>
              <a:rPr lang="ru-RU" b="1" dirty="0" err="1"/>
              <a:t>Онкоз</a:t>
            </a:r>
            <a:r>
              <a:rPr lang="ru-RU" dirty="0"/>
              <a:t> – пассивная форма клеточной гибели, при которой не происходит активации энергозависимого генетически детерминированного механизма саморазрушения клетки.</a:t>
            </a:r>
          </a:p>
          <a:p>
            <a:r>
              <a:rPr lang="ru-RU" dirty="0"/>
              <a:t>При </a:t>
            </a:r>
            <a:r>
              <a:rPr lang="ru-RU" dirty="0" err="1"/>
              <a:t>апоптозе</a:t>
            </a:r>
            <a:r>
              <a:rPr lang="ru-RU" dirty="0"/>
              <a:t> в клетке происходит активация особых генов (</a:t>
            </a:r>
            <a:r>
              <a:rPr lang="ru-RU" b="1" dirty="0"/>
              <a:t>летальные гены</a:t>
            </a:r>
            <a:r>
              <a:rPr lang="ru-RU" dirty="0"/>
              <a:t>), на матрице которых синтезируются специальные белки, обеспечивающие разрушение клетки (</a:t>
            </a:r>
            <a:r>
              <a:rPr lang="ru-RU" b="1" dirty="0"/>
              <a:t>летальные протеины</a:t>
            </a:r>
            <a:r>
              <a:rPr lang="ru-RU" dirty="0"/>
              <a:t>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1172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Физиологическая (естественная) гибель клеток</a:t>
            </a:r>
            <a:r>
              <a:rPr lang="ru-RU" dirty="0"/>
              <a:t> — разрушение клеток в ходе нормального онтогенеза. </a:t>
            </a:r>
          </a:p>
          <a:p>
            <a:pPr lvl="1"/>
            <a:r>
              <a:rPr lang="ru-RU" dirty="0"/>
              <a:t>Благодаря естественной убыли клеток регулируется постоянство состава ткани (</a:t>
            </a:r>
            <a:r>
              <a:rPr lang="ru-RU" b="1" dirty="0"/>
              <a:t>структурный</a:t>
            </a:r>
            <a:r>
              <a:rPr lang="ru-RU" dirty="0"/>
              <a:t>, или </a:t>
            </a:r>
            <a:r>
              <a:rPr lang="ru-RU" b="1" dirty="0"/>
              <a:t>тканевый, гомеостаз</a:t>
            </a:r>
            <a:r>
              <a:rPr lang="ru-RU" dirty="0"/>
              <a:t>).</a:t>
            </a:r>
          </a:p>
          <a:p>
            <a:pPr lvl="1"/>
            <a:r>
              <a:rPr lang="ru-RU" dirty="0"/>
              <a:t> Другим механизмом его регуляции является</a:t>
            </a:r>
            <a:r>
              <a:rPr lang="ru-RU" b="1" dirty="0"/>
              <a:t> регенерация</a:t>
            </a:r>
            <a:r>
              <a:rPr lang="ru-RU" dirty="0"/>
              <a:t>, обеспечивающая обновление и восстановление тканевых элементов.</a:t>
            </a:r>
          </a:p>
          <a:p>
            <a:r>
              <a:rPr lang="ru-RU" b="1" dirty="0"/>
              <a:t>Насильственная гибель клеток.</a:t>
            </a:r>
            <a:r>
              <a:rPr lang="ru-RU" dirty="0"/>
              <a:t>  — явление патологическое, лежит в основе </a:t>
            </a:r>
            <a:r>
              <a:rPr lang="ru-RU" b="1" dirty="0"/>
              <a:t>некроза.</a:t>
            </a:r>
          </a:p>
          <a:p>
            <a:pPr lvl="1"/>
            <a:r>
              <a:rPr lang="ru-RU" dirty="0"/>
              <a:t>Насильственная гибель клеток возникает при воздействии чрезмерного по силе повреждающего фактора. Природа фактора при этом может быть различной — физической, химической, биологической.</a:t>
            </a:r>
          </a:p>
          <a:p>
            <a:r>
              <a:rPr lang="ru-RU" b="1" dirty="0"/>
              <a:t>Возрастная (старческая) гибель клеток </a:t>
            </a:r>
            <a:r>
              <a:rPr lang="ru-RU" dirty="0"/>
              <a:t> наблюдается в стареющем организме.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22949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Адгезия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63690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Многие простые ткани, включая большинство эпителиев , образуются из клеток-предшественников в результате того, что клетки-потомки удерживаются вместе, будучи прикрепленными к внеклеточному матриксу или (и) друг к другу.</a:t>
            </a:r>
          </a:p>
          <a:p>
            <a:r>
              <a:rPr lang="ru-RU" dirty="0"/>
              <a:t>Структура ткани активно поддерживается за счет </a:t>
            </a:r>
            <a:r>
              <a:rPr lang="ru-RU" b="1" dirty="0"/>
              <a:t>селективной адгезии</a:t>
            </a:r>
            <a:r>
              <a:rPr lang="ru-RU" dirty="0"/>
              <a:t>, которую клетки устанавливают и последовательно развивают.</a:t>
            </a:r>
          </a:p>
          <a:p>
            <a:r>
              <a:rPr lang="ru-RU" dirty="0"/>
              <a:t>Селективная адгезия важна в развитии тканей сложного происхождения.</a:t>
            </a:r>
          </a:p>
          <a:p>
            <a:pPr lvl="1"/>
            <a:r>
              <a:rPr lang="ru-RU" dirty="0"/>
              <a:t>Например, клетки нервного гребня отделяются от нервной трубки , с которой они были исходно ассоциированы, и мигрируют по специфическим путям в другие районы, где они ассоциируют друг с другом и с другими клетками с образованием различных тканей, включая ткани периферической нервной системы .</a:t>
            </a:r>
          </a:p>
          <a:p>
            <a:pPr lvl="1"/>
            <a:r>
              <a:rPr lang="ru-RU" dirty="0"/>
              <a:t>Механизмом направления мигрирующих клеток к месту назначения может быть хемотаксис или отложение адгезивных молекул , направляющих миграцию клеток по нужным путям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1883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3500438"/>
            <a:ext cx="8358246" cy="192882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i="1" dirty="0" smtClean="0"/>
              <a:t>	а</a:t>
            </a:r>
            <a:r>
              <a:rPr lang="ru-RU" dirty="0" smtClean="0"/>
              <a:t>—смесь </a:t>
            </a:r>
            <a:r>
              <a:rPr lang="ru-RU" dirty="0" err="1" smtClean="0"/>
              <a:t>диссоциированных</a:t>
            </a:r>
            <a:r>
              <a:rPr lang="ru-RU" dirty="0" smtClean="0"/>
              <a:t> клеток гаструлы амфибий,</a:t>
            </a:r>
          </a:p>
          <a:p>
            <a:pPr>
              <a:buNone/>
            </a:pPr>
            <a:r>
              <a:rPr lang="ru-RU" i="1" dirty="0" smtClean="0"/>
              <a:t>	б</a:t>
            </a:r>
            <a:r>
              <a:rPr lang="ru-RU" dirty="0" smtClean="0"/>
              <a:t>—клетки эктодермы, мезодермы и энтодермы, группирующиеся послойно путем адгезии</a:t>
            </a:r>
            <a:endParaRPr lang="ru-RU" dirty="0"/>
          </a:p>
        </p:txBody>
      </p:sp>
      <p:pic>
        <p:nvPicPr>
          <p:cNvPr id="102402" name="Picture 2" descr="http://botan0.ru/files/biology/image219.gif"/>
          <p:cNvPicPr>
            <a:picLocks noChangeAspect="1" noChangeArrowheads="1"/>
          </p:cNvPicPr>
          <p:nvPr/>
        </p:nvPicPr>
        <p:blipFill>
          <a:blip r:embed="rId2"/>
          <a:srcRect b="16667"/>
          <a:stretch>
            <a:fillRect/>
          </a:stretch>
        </p:blipFill>
        <p:spPr bwMode="auto">
          <a:xfrm>
            <a:off x="1071538" y="1428736"/>
            <a:ext cx="6508473" cy="14287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357166"/>
            <a:ext cx="8001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dirty="0" smtClean="0"/>
              <a:t>Адгезия клеток зародышевых листков: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2786059"/>
            <a:ext cx="357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а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2928935"/>
            <a:ext cx="357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б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7931896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Эмбриональный период заканчивается выходом из яйцевых оболочек или рождением (у млекопитающих).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433096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1.2. Постэмбриональное развитие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401080" cy="5429288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Постэмбриональное развитие бывает прямым и непрямым.</a:t>
            </a:r>
          </a:p>
          <a:p>
            <a:r>
              <a:rPr lang="ru-RU" b="1" dirty="0" smtClean="0"/>
              <a:t>Прямое развитие</a:t>
            </a:r>
            <a:r>
              <a:rPr lang="ru-RU" dirty="0" smtClean="0"/>
              <a:t> — </a:t>
            </a:r>
            <a:r>
              <a:rPr lang="ru-RU" dirty="0" err="1" smtClean="0"/>
              <a:t>развитие</a:t>
            </a:r>
            <a:r>
              <a:rPr lang="ru-RU" dirty="0" smtClean="0"/>
              <a:t>, при котором появившийся организм идентичен по строению взрослому организму, но имеет меньшие размеры и не обладает половой зрелостью. </a:t>
            </a:r>
          </a:p>
          <a:p>
            <a:pPr lvl="1"/>
            <a:r>
              <a:rPr lang="ru-RU" b="1" dirty="0" smtClean="0"/>
              <a:t>Дальнейшее развитие связано с увеличением размеров и приобретением половой зрелости: развитие рептилий, птиц, млекопитающих.</a:t>
            </a:r>
          </a:p>
          <a:p>
            <a:r>
              <a:rPr lang="ru-RU" b="1" dirty="0" smtClean="0"/>
              <a:t>Постэмбриональное развитие сопровождается ростом.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229600" cy="6000792"/>
          </a:xfrm>
        </p:spPr>
        <p:txBody>
          <a:bodyPr>
            <a:normAutofit/>
          </a:bodyPr>
          <a:lstStyle/>
          <a:p>
            <a:r>
              <a:rPr lang="ru-RU" b="1" dirty="0" smtClean="0"/>
              <a:t>Непрямое развитие</a:t>
            </a:r>
            <a:r>
              <a:rPr lang="ru-RU" dirty="0" smtClean="0"/>
              <a:t> -</a:t>
            </a:r>
            <a:r>
              <a:rPr lang="ru-RU" dirty="0"/>
              <a:t> </a:t>
            </a:r>
            <a:r>
              <a:rPr lang="ru-RU" dirty="0" smtClean="0"/>
              <a:t>личиночное  развитие, или </a:t>
            </a:r>
            <a:r>
              <a:rPr lang="ru-RU" b="1" dirty="0" smtClean="0"/>
              <a:t>развитие с метаморфозом.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Появившийся организм отличается по строению от взрослого организма, обычно устроен проще, может иметь специфические органы, такой зародыш называется личинкой. </a:t>
            </a:r>
          </a:p>
          <a:p>
            <a:pPr lvl="1"/>
            <a:r>
              <a:rPr lang="ru-RU" dirty="0" smtClean="0"/>
              <a:t>Личинка питается, растет и со временем личиночные органы заменяются органами, свойственными взрослому организму (имаго): развитие лягушки, некоторых насекомых, различных червей.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AutoShape 6"/>
          <p:cNvSpPr>
            <a:spLocks noChangeArrowheads="1"/>
          </p:cNvSpPr>
          <p:nvPr/>
        </p:nvSpPr>
        <p:spPr bwMode="auto">
          <a:xfrm rot="4024083">
            <a:off x="2474119" y="1494632"/>
            <a:ext cx="217487" cy="1206500"/>
          </a:xfrm>
          <a:prstGeom prst="downArrow">
            <a:avLst>
              <a:gd name="adj1" fmla="val 50000"/>
              <a:gd name="adj2" fmla="val 13868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ru-RU">
              <a:latin typeface="Tahoma" pitchFamily="34" charset="0"/>
            </a:endParaRP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468313" y="2395538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Tahoma" pitchFamily="34" charset="0"/>
              </a:rPr>
              <a:t>Прямое развитие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5653088" y="2420938"/>
            <a:ext cx="3311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Tahoma" pitchFamily="34" charset="0"/>
              </a:rPr>
              <a:t>С метаморфозом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4354513" y="3068638"/>
            <a:ext cx="1801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Tahoma" pitchFamily="34" charset="0"/>
              </a:rPr>
              <a:t>неполным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7164388" y="3068638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>
                <a:latin typeface="Tahoma" pitchFamily="34" charset="0"/>
              </a:rPr>
              <a:t>полным</a:t>
            </a:r>
          </a:p>
        </p:txBody>
      </p:sp>
      <p:pic>
        <p:nvPicPr>
          <p:cNvPr id="47116" name="Picture 12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b="12131"/>
          <a:stretch>
            <a:fillRect/>
          </a:stretch>
        </p:blipFill>
        <p:spPr bwMode="auto">
          <a:xfrm>
            <a:off x="4284663" y="4005263"/>
            <a:ext cx="16764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7" name="Picture 13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6300788" y="3644900"/>
            <a:ext cx="28432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18" name="Picture 14"/>
          <p:cNvPicPr>
            <a:picLocks noChangeAspect="1" noChangeArrowheads="1"/>
          </p:cNvPicPr>
          <p:nvPr/>
        </p:nvPicPr>
        <p:blipFill>
          <a:blip r:embed="rId4"/>
          <a:srcRect l="3406" r="4892" b="2617"/>
          <a:stretch>
            <a:fillRect/>
          </a:stretch>
        </p:blipFill>
        <p:spPr bwMode="auto">
          <a:xfrm>
            <a:off x="34925" y="3213100"/>
            <a:ext cx="396081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9" name="AutoShape 15"/>
          <p:cNvSpPr>
            <a:spLocks noChangeArrowheads="1"/>
          </p:cNvSpPr>
          <p:nvPr/>
        </p:nvSpPr>
        <p:spPr bwMode="auto">
          <a:xfrm rot="-4014962">
            <a:off x="6366668" y="1504157"/>
            <a:ext cx="195263" cy="1206500"/>
          </a:xfrm>
          <a:prstGeom prst="downArrow">
            <a:avLst>
              <a:gd name="adj1" fmla="val 50000"/>
              <a:gd name="adj2" fmla="val 15447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ru-RU">
              <a:latin typeface="Tahoma" pitchFamily="34" charset="0"/>
            </a:endParaRPr>
          </a:p>
        </p:txBody>
      </p:sp>
      <p:sp>
        <p:nvSpPr>
          <p:cNvPr id="47120" name="AutoShape 16"/>
          <p:cNvSpPr>
            <a:spLocks noChangeArrowheads="1"/>
          </p:cNvSpPr>
          <p:nvPr/>
        </p:nvSpPr>
        <p:spPr bwMode="auto">
          <a:xfrm rot="4024083">
            <a:off x="5507831" y="2564607"/>
            <a:ext cx="144463" cy="863600"/>
          </a:xfrm>
          <a:prstGeom prst="downArrow">
            <a:avLst>
              <a:gd name="adj1" fmla="val 50000"/>
              <a:gd name="adj2" fmla="val 14945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ru-RU">
              <a:latin typeface="Tahoma" pitchFamily="34" charset="0"/>
            </a:endParaRPr>
          </a:p>
        </p:txBody>
      </p:sp>
      <p:sp>
        <p:nvSpPr>
          <p:cNvPr id="47121" name="AutoShape 17"/>
          <p:cNvSpPr>
            <a:spLocks noChangeArrowheads="1"/>
          </p:cNvSpPr>
          <p:nvPr/>
        </p:nvSpPr>
        <p:spPr bwMode="auto">
          <a:xfrm rot="-4228444">
            <a:off x="7572375" y="2462213"/>
            <a:ext cx="138113" cy="1062037"/>
          </a:xfrm>
          <a:prstGeom prst="downArrow">
            <a:avLst>
              <a:gd name="adj1" fmla="val 50000"/>
              <a:gd name="adj2" fmla="val 192241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ru-RU">
              <a:latin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0100" y="714356"/>
            <a:ext cx="6512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4"/>
            <a:r>
              <a:rPr lang="ru-RU" sz="3600" b="1" dirty="0" smtClean="0"/>
              <a:t>Постэмбриональный онтогенез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/>
              <a:t>Развитие человека после рождения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543956" cy="550072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     1. Новорожденный (1-10 дней); для данного периода характерно вскармливание ребенка молозивом </a:t>
            </a:r>
          </a:p>
          <a:p>
            <a:pPr>
              <a:buNone/>
            </a:pPr>
            <a:r>
              <a:rPr lang="ru-RU" dirty="0" smtClean="0"/>
              <a:t>      2. Грудной возраст (10 дней - 1 год); вскармливание ребенка молоком; интенсивный рост тела (вес увеличивается в три раза, рост - в 1,5); в 0,5 года прорезываются молочные зубы </a:t>
            </a:r>
          </a:p>
          <a:p>
            <a:pPr>
              <a:buNone/>
            </a:pPr>
            <a:r>
              <a:rPr lang="ru-RU" dirty="0" smtClean="0"/>
              <a:t>      3. Раннее детство (1 - 3 года); прорезывание молочных зубов завершается к двум годам </a:t>
            </a:r>
          </a:p>
          <a:p>
            <a:pPr>
              <a:buNone/>
            </a:pPr>
            <a:r>
              <a:rPr lang="ru-RU" dirty="0" smtClean="0"/>
              <a:t>      4. Первое детство (4 - 7 лет); в 6 лет начинают прорезываться первые постоянные зубы </a:t>
            </a:r>
          </a:p>
          <a:p>
            <a:pPr>
              <a:buNone/>
            </a:pPr>
            <a:r>
              <a:rPr lang="ru-RU" dirty="0" smtClean="0"/>
              <a:t>      5. Второе детство (отрочество, 8-12 лет; у девочек 8 - 11 лет); активизируются процессы роста (главным образом, в длину), появляются вторичные половые признаки </a:t>
            </a:r>
          </a:p>
          <a:p>
            <a:pPr>
              <a:buNone/>
            </a:pPr>
            <a:r>
              <a:rPr lang="ru-RU" dirty="0" smtClean="0"/>
              <a:t>      6. Подростковый возраст (13 - 16 лет; у девочек 12 - 15 лет); активное половое созревание, формирование вторичных половых признаков; у мальчиков появляются поллюции и ломается голос, у девочек - начинаются менструации и развиваются молочные железы; у обоих полов отмечается скачкообразное увеличение роста (пубертатный скачок) </a:t>
            </a:r>
          </a:p>
          <a:p>
            <a:pPr>
              <a:buNone/>
            </a:pPr>
            <a:r>
              <a:rPr lang="ru-RU" dirty="0" smtClean="0"/>
              <a:t>      7. Юношеский возраст (17 - 21 год; у девушек 16 - 20 лет); окончание процессов роста и формирования организма </a:t>
            </a:r>
          </a:p>
          <a:p>
            <a:pPr>
              <a:buNone/>
            </a:pPr>
            <a:r>
              <a:rPr lang="ru-RU" dirty="0" smtClean="0"/>
              <a:t>      8. Зрелый возраст (22 - 60 лет; у женщин - 21 - 55 лет); существенных изменений формы и строения тела не происходит </a:t>
            </a:r>
          </a:p>
          <a:p>
            <a:pPr>
              <a:buNone/>
            </a:pPr>
            <a:r>
              <a:rPr lang="ru-RU" dirty="0" smtClean="0"/>
              <a:t>      9. Пожилой возраст (61 - 74 года; у женщин - 56 - 74 года); уменьшение веса и роста вследствие </a:t>
            </a:r>
            <a:r>
              <a:rPr lang="ru-RU" dirty="0" err="1" smtClean="0"/>
              <a:t>дстрофических</a:t>
            </a:r>
            <a:r>
              <a:rPr lang="ru-RU" dirty="0" smtClean="0"/>
              <a:t> и атрофических изменений тканей и органов и снижения в них воды </a:t>
            </a:r>
          </a:p>
          <a:p>
            <a:pPr>
              <a:buNone/>
            </a:pPr>
            <a:r>
              <a:rPr lang="ru-RU" dirty="0" smtClean="0"/>
              <a:t>     10. Старческий возраст (75 - 90 лет); изменения роста, веса и строения тела </a:t>
            </a:r>
          </a:p>
          <a:p>
            <a:pPr>
              <a:buNone/>
            </a:pPr>
            <a:r>
              <a:rPr lang="ru-RU" dirty="0" smtClean="0"/>
              <a:t>     11. Долгожители (свыше 90 лет)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Периодизация постнатального онтогенеза приводится в соответствии с рекомендациями VIII конференции по проблемам возрастной морфологии, физиологии и биохимии (1965) </a:t>
            </a:r>
            <a:endParaRPr lang="ru-RU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228600" y="357166"/>
            <a:ext cx="84582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ffectLst/>
              </a:rPr>
              <a:t>Старение-</a:t>
            </a:r>
            <a:r>
              <a:rPr lang="ru-RU" sz="2400" b="1" dirty="0">
                <a:effectLst/>
              </a:rPr>
              <a:t> </a:t>
            </a:r>
            <a:r>
              <a:rPr lang="ru-RU" sz="2000" b="1" dirty="0">
                <a:solidFill>
                  <a:srgbClr val="0000FF"/>
                </a:solidFill>
                <a:effectLst/>
              </a:rPr>
              <a:t>это процесс возрастных изменений, в результате которых снижаются приспособительные способности организма и утрачивается способность к размножению. </a:t>
            </a:r>
            <a:endParaRPr lang="ru-RU" sz="2000" b="1" dirty="0" smtClean="0">
              <a:solidFill>
                <a:srgbClr val="0000FF"/>
              </a:solidFill>
              <a:effectLst/>
            </a:endParaRPr>
          </a:p>
          <a:p>
            <a:r>
              <a:rPr lang="ru-RU" sz="2400" b="1" dirty="0" smtClean="0"/>
              <a:t>Признаки старения: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Нарушения на молекулярном уровне: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 -</a:t>
            </a:r>
            <a:r>
              <a:rPr lang="ru-RU" sz="2000" b="1" dirty="0" smtClean="0">
                <a:solidFill>
                  <a:srgbClr val="0000FF"/>
                </a:solidFill>
              </a:rPr>
              <a:t>процессов репликации;</a:t>
            </a:r>
          </a:p>
          <a:p>
            <a:r>
              <a:rPr lang="ru-RU" sz="2000" b="1" dirty="0" smtClean="0">
                <a:solidFill>
                  <a:srgbClr val="0000FF"/>
                </a:solidFill>
              </a:rPr>
              <a:t> - транскрипции;</a:t>
            </a:r>
          </a:p>
          <a:p>
            <a:r>
              <a:rPr lang="ru-RU" sz="2000" b="1" dirty="0" smtClean="0">
                <a:solidFill>
                  <a:srgbClr val="0000FF"/>
                </a:solidFill>
              </a:rPr>
              <a:t> - трансляции;</a:t>
            </a:r>
          </a:p>
          <a:p>
            <a:r>
              <a:rPr lang="ru-RU" sz="2000" b="1" dirty="0" smtClean="0">
                <a:solidFill>
                  <a:srgbClr val="0000FF"/>
                </a:solidFill>
              </a:rPr>
              <a:t> - снижение активности ферментов;</a:t>
            </a:r>
          </a:p>
          <a:p>
            <a:r>
              <a:rPr lang="ru-RU" sz="2000" b="1" dirty="0" smtClean="0">
                <a:solidFill>
                  <a:srgbClr val="0000FF"/>
                </a:solidFill>
              </a:rPr>
              <a:t> - возникают спонтанные нарушения ДНК, различных видов РНК   </a:t>
            </a:r>
            <a:r>
              <a:rPr lang="ru-RU" sz="2400" b="1" dirty="0" smtClean="0">
                <a:solidFill>
                  <a:srgbClr val="002060"/>
                </a:solidFill>
              </a:rPr>
              <a:t>Нарушения на клеточном уровне: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00FF"/>
                </a:solidFill>
              </a:rPr>
              <a:t>Снижается митотическая активность;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00FF"/>
                </a:solidFill>
              </a:rPr>
              <a:t>Увеличивается число хромосомных </a:t>
            </a:r>
            <a:r>
              <a:rPr lang="ru-RU" sz="2000" dirty="0" smtClean="0">
                <a:solidFill>
                  <a:srgbClr val="0000FF"/>
                </a:solidFill>
              </a:rPr>
              <a:t>и геномных мутаций;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00FF"/>
                </a:solidFill>
              </a:rPr>
              <a:t>Уменьшается содержание воды в клетке;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00FF"/>
                </a:solidFill>
              </a:rPr>
              <a:t>Изменяется активный транспорт;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00FF"/>
                </a:solidFill>
              </a:rPr>
              <a:t> снижается содержание АТФ, и т.д.</a:t>
            </a:r>
          </a:p>
          <a:p>
            <a:endParaRPr lang="ru-RU" sz="2000" b="1" dirty="0">
              <a:solidFill>
                <a:srgbClr val="0000FF"/>
              </a:solidFill>
              <a:effectLst/>
            </a:endParaRP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228600" y="2514600"/>
            <a:ext cx="891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  <a:effectLst/>
              </a:rPr>
              <a:t> </a:t>
            </a:r>
            <a:endParaRPr lang="ru-RU" sz="2400" b="1" dirty="0">
              <a:solidFill>
                <a:srgbClr val="0000FF"/>
              </a:solidFill>
              <a:effectLst/>
            </a:endParaRPr>
          </a:p>
          <a:p>
            <a:endParaRPr lang="ru-RU" sz="2000" b="1" dirty="0">
              <a:solidFill>
                <a:srgbClr val="0000FF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/>
          <a:lstStyle/>
          <a:p>
            <a:endParaRPr lang="ru-RU" b="1" dirty="0" smtClean="0">
              <a:latin typeface="Tahoma" pitchFamily="34" charset="0"/>
            </a:endParaRPr>
          </a:p>
          <a:p>
            <a:r>
              <a:rPr lang="ru-RU" b="1" dirty="0" smtClean="0">
                <a:latin typeface="Tahoma" pitchFamily="34" charset="0"/>
              </a:rPr>
              <a:t>На каждом этапе индивидуального развития  происходит реализация наследственной информации в тесном взаимодействии с окружающей средой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357158" y="428604"/>
            <a:ext cx="8072494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>
                <a:solidFill>
                  <a:srgbClr val="002060"/>
                </a:solidFill>
                <a:effectLst/>
              </a:rPr>
              <a:t>Изменения на органном уровне: </a:t>
            </a:r>
          </a:p>
          <a:p>
            <a:pPr lvl="1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  <a:effectLst/>
              </a:rPr>
              <a:t>увеличение </a:t>
            </a:r>
            <a:r>
              <a:rPr lang="ru-RU" sz="2400" b="1" dirty="0">
                <a:solidFill>
                  <a:srgbClr val="0000FF"/>
                </a:solidFill>
                <a:effectLst/>
              </a:rPr>
              <a:t>АД;</a:t>
            </a:r>
          </a:p>
          <a:p>
            <a:pPr lvl="1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  <a:effectLst/>
              </a:rPr>
              <a:t>жизненная </a:t>
            </a:r>
            <a:r>
              <a:rPr lang="ru-RU" sz="2400" b="1" dirty="0">
                <a:solidFill>
                  <a:srgbClr val="0000FF"/>
                </a:solidFill>
                <a:effectLst/>
              </a:rPr>
              <a:t>ёмкость лёгких;</a:t>
            </a:r>
          </a:p>
          <a:p>
            <a:pPr lvl="1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  <a:effectLst/>
              </a:rPr>
              <a:t>в </a:t>
            </a:r>
            <a:r>
              <a:rPr lang="ru-RU" sz="2400" b="1" dirty="0">
                <a:solidFill>
                  <a:srgbClr val="0000FF"/>
                </a:solidFill>
                <a:effectLst/>
              </a:rPr>
              <a:t>стенках сосудов;</a:t>
            </a:r>
          </a:p>
          <a:p>
            <a:pPr lvl="1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  <a:effectLst/>
              </a:rPr>
              <a:t>уменьшение </a:t>
            </a:r>
            <a:r>
              <a:rPr lang="ru-RU" sz="2400" b="1" dirty="0">
                <a:solidFill>
                  <a:srgbClr val="0000FF"/>
                </a:solidFill>
                <a:effectLst/>
              </a:rPr>
              <a:t>основного обмена;</a:t>
            </a:r>
          </a:p>
          <a:p>
            <a:pPr lvl="1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  <a:effectLst/>
              </a:rPr>
              <a:t>уменьшение </a:t>
            </a:r>
            <a:r>
              <a:rPr lang="ru-RU" sz="2400" b="1" dirty="0">
                <a:solidFill>
                  <a:srgbClr val="0000FF"/>
                </a:solidFill>
                <a:effectLst/>
              </a:rPr>
              <a:t>активности щитовидной железы и т.д</a:t>
            </a:r>
            <a:r>
              <a:rPr lang="ru-RU" sz="2400" b="1" dirty="0" smtClean="0">
                <a:solidFill>
                  <a:srgbClr val="0000FF"/>
                </a:solidFill>
                <a:effectLst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Изменения на организменном уровне:</a:t>
            </a:r>
          </a:p>
          <a:p>
            <a:pPr lvl="1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</a:rPr>
              <a:t>изменение внешних признаков: </a:t>
            </a:r>
          </a:p>
          <a:p>
            <a:pPr lvl="1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</a:rPr>
              <a:t>осанка;</a:t>
            </a:r>
          </a:p>
          <a:p>
            <a:pPr lvl="1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</a:rPr>
              <a:t>кожа;</a:t>
            </a:r>
          </a:p>
          <a:p>
            <a:pPr lvl="1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</a:rPr>
              <a:t>слух;</a:t>
            </a:r>
          </a:p>
          <a:p>
            <a:pPr lvl="1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</a:rPr>
              <a:t>зрение;</a:t>
            </a:r>
          </a:p>
          <a:p>
            <a:pPr lvl="1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FF"/>
                </a:solidFill>
              </a:rPr>
              <a:t>память и т.д.</a:t>
            </a:r>
          </a:p>
          <a:p>
            <a:pPr>
              <a:buFontTx/>
              <a:buChar char="-"/>
            </a:pPr>
            <a:endParaRPr lang="ru-RU" sz="2000" b="1" dirty="0">
              <a:solidFill>
                <a:srgbClr val="0000FF"/>
              </a:solidFill>
              <a:effectLst/>
            </a:endParaRPr>
          </a:p>
          <a:p>
            <a:pPr>
              <a:buFontTx/>
              <a:buChar char="-"/>
            </a:pPr>
            <a:endParaRPr lang="ru-RU" sz="2000" b="1" dirty="0">
              <a:solidFill>
                <a:srgbClr val="0000FF"/>
              </a:solidFill>
              <a:effectLst/>
            </a:endParaRP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517525" y="3917950"/>
            <a:ext cx="6569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C3300"/>
                </a:solidFill>
              </a:rPr>
              <a:t>??</a:t>
            </a:r>
            <a:endParaRPr lang="ru-RU" sz="5400" b="1" dirty="0">
              <a:solidFill>
                <a:srgbClr val="CC3300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176422" cy="4301670"/>
          </a:xfrm>
          <a:noFill/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ru-RU" sz="4800" dirty="0" smtClean="0">
                <a:solidFill>
                  <a:srgbClr val="004C22"/>
                </a:solidFill>
              </a:rPr>
              <a:t>Назовите основные </a:t>
            </a:r>
            <a:r>
              <a:rPr lang="ru-RU" sz="4800" smtClean="0">
                <a:solidFill>
                  <a:srgbClr val="004C22"/>
                </a:solidFill>
              </a:rPr>
              <a:t>этапы эмбриогенеза.</a:t>
            </a:r>
            <a:endParaRPr lang="ru-RU" sz="4800" dirty="0" smtClean="0">
              <a:solidFill>
                <a:srgbClr val="004C22"/>
              </a:solidFill>
            </a:endParaRPr>
          </a:p>
          <a:p>
            <a:pPr>
              <a:buNone/>
            </a:pPr>
            <a:endParaRPr lang="ru-RU" sz="44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Рекомендованная литература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980728"/>
            <a:ext cx="7848872" cy="5184576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000" dirty="0" smtClean="0"/>
              <a:t>  </a:t>
            </a:r>
            <a:r>
              <a:rPr lang="ru-RU" sz="2000" b="1" dirty="0" smtClean="0"/>
              <a:t> </a:t>
            </a:r>
            <a:r>
              <a:rPr lang="ru-RU" sz="2400" b="1" dirty="0" smtClean="0"/>
              <a:t>- Обязательная</a:t>
            </a:r>
            <a:endParaRPr lang="ru-RU" sz="2400" dirty="0" smtClean="0"/>
          </a:p>
          <a:p>
            <a:r>
              <a:rPr lang="ru-RU" sz="2400" dirty="0" smtClean="0"/>
              <a:t>1.Биология: учебник: в 2 </a:t>
            </a:r>
            <a:r>
              <a:rPr lang="ru-RU" sz="2400" dirty="0" err="1" smtClean="0"/>
              <a:t>кн</a:t>
            </a:r>
            <a:r>
              <a:rPr lang="ru-RU" sz="2400" dirty="0" smtClean="0"/>
              <a:t>/ ред. В.Н. Ярыгина.- М.: </a:t>
            </a:r>
            <a:r>
              <a:rPr lang="ru-RU" sz="2400" dirty="0" err="1" smtClean="0"/>
              <a:t>Высш.шк</a:t>
            </a:r>
            <a:r>
              <a:rPr lang="ru-RU" sz="2400" dirty="0" smtClean="0"/>
              <a:t>., 2007</a:t>
            </a:r>
          </a:p>
          <a:p>
            <a:r>
              <a:rPr lang="ru-RU" sz="2400" b="1" dirty="0" smtClean="0"/>
              <a:t>- Дополнительная</a:t>
            </a:r>
            <a:endParaRPr lang="ru-RU" sz="2400" dirty="0" smtClean="0"/>
          </a:p>
          <a:p>
            <a:r>
              <a:rPr lang="ru-RU" sz="2400" dirty="0" smtClean="0"/>
              <a:t>1. Биология: учебник /ред. Н.В. Чебышев.- М.: ГОУ ВУНМЦ МЗ РФ, 2005</a:t>
            </a:r>
          </a:p>
          <a:p>
            <a:r>
              <a:rPr lang="ru-RU" sz="2400" dirty="0" smtClean="0"/>
              <a:t>2. Биология: медицинская биология, генетика и паразитология: учебник/ А.П.  </a:t>
            </a:r>
            <a:r>
              <a:rPr lang="ru-RU" sz="2400" dirty="0" err="1" smtClean="0"/>
              <a:t>Пехов</a:t>
            </a:r>
            <a:r>
              <a:rPr lang="ru-RU" sz="2400" dirty="0" smtClean="0"/>
              <a:t>.- М.:  ГЭОТАР – Медиа, 2010.</a:t>
            </a:r>
          </a:p>
          <a:p>
            <a:r>
              <a:rPr lang="ru-RU" sz="2400" b="1" dirty="0" smtClean="0"/>
              <a:t>-Электронные ресурсы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ИБС </a:t>
            </a:r>
            <a:r>
              <a:rPr lang="ru-RU" sz="2400" dirty="0" err="1" smtClean="0"/>
              <a:t>КрасГМУ</a:t>
            </a:r>
            <a:endParaRPr lang="ru-RU" sz="2400" dirty="0" smtClean="0"/>
          </a:p>
          <a:p>
            <a:r>
              <a:rPr lang="ru-RU" sz="2400" dirty="0" smtClean="0"/>
              <a:t>БД </a:t>
            </a:r>
            <a:r>
              <a:rPr lang="ru-RU" sz="2400" dirty="0" err="1" smtClean="0"/>
              <a:t>Ме</a:t>
            </a:r>
            <a:r>
              <a:rPr lang="en-US" sz="2400" dirty="0" err="1" smtClean="0"/>
              <a:t>dArt</a:t>
            </a:r>
            <a:endParaRPr lang="ru-RU" sz="2400" dirty="0" smtClean="0"/>
          </a:p>
          <a:p>
            <a:r>
              <a:rPr lang="ru-RU" sz="2400" dirty="0" smtClean="0"/>
              <a:t>БД </a:t>
            </a:r>
            <a:r>
              <a:rPr lang="en-US" sz="2400" dirty="0" err="1" smtClean="0"/>
              <a:t>Ebsco</a:t>
            </a:r>
            <a:endParaRPr lang="ru-RU" sz="2400" dirty="0" smtClean="0"/>
          </a:p>
          <a:p>
            <a:pPr>
              <a:lnSpc>
                <a:spcPct val="80000"/>
              </a:lnSpc>
            </a:pP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val="6710357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ru-RU" smtClean="0"/>
          </a:p>
          <a:p>
            <a:pPr algn="ctr">
              <a:buFont typeface="Wingdings 2" pitchFamily="18" charset="2"/>
              <a:buNone/>
            </a:pPr>
            <a:endParaRPr lang="ru-RU" smtClean="0"/>
          </a:p>
          <a:p>
            <a:pPr algn="ctr">
              <a:buFont typeface="Wingdings 2" pitchFamily="18" charset="2"/>
              <a:buNone/>
            </a:pPr>
            <a:endParaRPr lang="ru-RU" smtClean="0"/>
          </a:p>
          <a:p>
            <a:pPr algn="ctr">
              <a:buFont typeface="Wingdings 2" pitchFamily="18" charset="2"/>
              <a:buNone/>
            </a:pPr>
            <a:r>
              <a:rPr lang="ru-RU" sz="4000" smtClean="0"/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1380611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1.1. Эмбриональный период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Эмбриональный,</a:t>
            </a:r>
            <a:r>
              <a:rPr lang="ru-RU" dirty="0" smtClean="0"/>
              <a:t> или зародышевый, период онтогенеза начинается с момента оплодотворения и продолжается до выхода зародыша из яйцевых оболочек. </a:t>
            </a:r>
          </a:p>
          <a:p>
            <a:r>
              <a:rPr lang="ru-RU" dirty="0" smtClean="0"/>
              <a:t>В эмбриональном периоде выделяют три основных этапа:</a:t>
            </a:r>
          </a:p>
          <a:p>
            <a:pPr lvl="1"/>
            <a:r>
              <a:rPr lang="ru-RU" b="1" dirty="0" smtClean="0">
                <a:solidFill>
                  <a:srgbClr val="002060"/>
                </a:solidFill>
              </a:rPr>
              <a:t>дробление, </a:t>
            </a:r>
          </a:p>
          <a:p>
            <a:pPr lvl="1"/>
            <a:r>
              <a:rPr lang="ru-RU" b="1" dirty="0" smtClean="0">
                <a:solidFill>
                  <a:srgbClr val="002060"/>
                </a:solidFill>
              </a:rPr>
              <a:t>гаструляцию </a:t>
            </a:r>
          </a:p>
          <a:p>
            <a:pPr lvl="1"/>
            <a:r>
              <a:rPr lang="ru-RU" b="1" dirty="0" smtClean="0">
                <a:solidFill>
                  <a:srgbClr val="002060"/>
                </a:solidFill>
              </a:rPr>
              <a:t>первичный органогенез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428736"/>
            <a:ext cx="8501122" cy="150019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ahoma" pitchFamily="34" charset="0"/>
              </a:rPr>
              <a:t>Фазы </a:t>
            </a:r>
            <a:r>
              <a:rPr lang="ru-RU" sz="2000" b="1" dirty="0">
                <a:solidFill>
                  <a:srgbClr val="0000FF"/>
                </a:solidFill>
                <a:latin typeface="Tahoma" pitchFamily="34" charset="0"/>
              </a:rPr>
              <a:t>оплодотворения: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Сближение сперматозоида с яйцеклеткой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Активация яйцеклетки</a:t>
            </a:r>
          </a:p>
          <a:p>
            <a:pPr>
              <a:lnSpc>
                <a:spcPct val="80000"/>
              </a:lnSpc>
            </a:pPr>
            <a:r>
              <a:rPr lang="ru-RU" sz="2400" b="1" dirty="0" err="1" smtClean="0"/>
              <a:t>Сингамия</a:t>
            </a:r>
            <a:endParaRPr lang="ru-RU" sz="2400" b="1" dirty="0" smtClean="0"/>
          </a:p>
          <a:p>
            <a:pPr>
              <a:lnSpc>
                <a:spcPct val="80000"/>
              </a:lnSpc>
              <a:buNone/>
            </a:pPr>
            <a:endParaRPr lang="ru-RU" sz="1800" b="1" dirty="0" smtClean="0"/>
          </a:p>
          <a:p>
            <a:pPr>
              <a:lnSpc>
                <a:spcPct val="80000"/>
              </a:lnSpc>
              <a:buFontTx/>
              <a:buNone/>
            </a:pPr>
            <a:endParaRPr lang="ru-RU" sz="1800" b="1" dirty="0" smtClean="0">
              <a:latin typeface="Tahoma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800" b="1" dirty="0">
              <a:latin typeface="Tahoma" pitchFamily="34" charset="0"/>
            </a:endParaRPr>
          </a:p>
        </p:txBody>
      </p:sp>
      <p:pic>
        <p:nvPicPr>
          <p:cNvPr id="57350" name="Picture 6" descr="fig15"/>
          <p:cNvPicPr>
            <a:picLocks noChangeAspect="1" noChangeArrowheads="1"/>
          </p:cNvPicPr>
          <p:nvPr/>
        </p:nvPicPr>
        <p:blipFill>
          <a:blip r:embed="rId2"/>
          <a:srcRect l="3697" t="52" r="67586" b="34854"/>
          <a:stretch>
            <a:fillRect/>
          </a:stretch>
        </p:blipFill>
        <p:spPr bwMode="auto">
          <a:xfrm>
            <a:off x="285720" y="3000372"/>
            <a:ext cx="2857488" cy="274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1" name="Picture 7" descr="fig15"/>
          <p:cNvPicPr>
            <a:picLocks noChangeAspect="1" noChangeArrowheads="1"/>
          </p:cNvPicPr>
          <p:nvPr/>
        </p:nvPicPr>
        <p:blipFill>
          <a:blip r:embed="rId2"/>
          <a:srcRect l="37929" r="35191" b="37212"/>
          <a:stretch>
            <a:fillRect/>
          </a:stretch>
        </p:blipFill>
        <p:spPr bwMode="auto">
          <a:xfrm>
            <a:off x="6143636" y="3000372"/>
            <a:ext cx="2864054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2" name="Picture 8" descr="fig15"/>
          <p:cNvPicPr>
            <a:picLocks noChangeAspect="1" noChangeArrowheads="1"/>
          </p:cNvPicPr>
          <p:nvPr/>
        </p:nvPicPr>
        <p:blipFill>
          <a:blip r:embed="rId2"/>
          <a:srcRect l="69485" t="4614" r="10152" b="37263"/>
          <a:stretch>
            <a:fillRect/>
          </a:stretch>
        </p:blipFill>
        <p:spPr bwMode="auto">
          <a:xfrm>
            <a:off x="3200332" y="3000372"/>
            <a:ext cx="2800427" cy="271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714348" y="6000768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ru-RU" sz="2000" b="1" dirty="0" smtClean="0">
                <a:effectLst/>
              </a:rPr>
              <a:t>Яйцеклетка</a:t>
            </a:r>
            <a:endParaRPr kumimoji="1" lang="ru-RU" sz="2000" b="1" dirty="0">
              <a:effectLst/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6215074" y="5715016"/>
            <a:ext cx="27146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ru-RU" sz="2000" b="1" dirty="0">
                <a:effectLst/>
              </a:rPr>
              <a:t>Оплодотворяемая яйцеклетка</a:t>
            </a:r>
            <a:r>
              <a:rPr kumimoji="1" lang="ru-RU" sz="2000" dirty="0">
                <a:effectLst/>
              </a:rPr>
              <a:t> </a:t>
            </a: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3143240" y="5786454"/>
            <a:ext cx="278608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kumimoji="1" lang="ru-RU" sz="2000" b="1" dirty="0">
                <a:effectLst/>
              </a:rPr>
              <a:t>Яйцеклетка </a:t>
            </a:r>
          </a:p>
          <a:p>
            <a:pPr algn="ctr"/>
            <a:r>
              <a:rPr kumimoji="1" lang="ru-RU" sz="2000" b="1" dirty="0">
                <a:effectLst/>
              </a:rPr>
              <a:t>и </a:t>
            </a:r>
            <a:r>
              <a:rPr kumimoji="1" lang="ru-RU" sz="2000" b="1" dirty="0" smtClean="0">
                <a:effectLst/>
              </a:rPr>
              <a:t>сперматозоиды </a:t>
            </a:r>
            <a:r>
              <a:rPr kumimoji="1" lang="ru-RU" sz="2000" b="1" dirty="0">
                <a:effectLst/>
              </a:rPr>
              <a:t>моллюска</a:t>
            </a: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4419600" y="1371600"/>
            <a:ext cx="487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b="1">
              <a:effectLst/>
              <a:latin typeface="Arial" pitchFamily="34" charset="0"/>
            </a:endParaRPr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</a:rPr>
              <a:t>Оплодотворение – процесс слияния половых клеток, в результате образуется зигота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891</TotalTime>
  <Words>1978</Words>
  <Application>Microsoft Office PowerPoint</Application>
  <PresentationFormat>Экран (4:3)</PresentationFormat>
  <Paragraphs>353</Paragraphs>
  <Slides>73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79" baseType="lpstr">
      <vt:lpstr>Arial</vt:lpstr>
      <vt:lpstr>Calibri</vt:lpstr>
      <vt:lpstr>Tahoma</vt:lpstr>
      <vt:lpstr>Wingdings</vt:lpstr>
      <vt:lpstr>Wingdings 2</vt:lpstr>
      <vt:lpstr>Тема Office</vt:lpstr>
      <vt:lpstr>Презентация PowerPoint</vt:lpstr>
      <vt:lpstr>План лекции</vt:lpstr>
      <vt:lpstr>Цель</vt:lpstr>
      <vt:lpstr>1. Понятие онтогенеза </vt:lpstr>
      <vt:lpstr>Презентация PowerPoint</vt:lpstr>
      <vt:lpstr>Презентация PowerPoint</vt:lpstr>
      <vt:lpstr>Презентация PowerPoint</vt:lpstr>
      <vt:lpstr>1.1. Эмбриональный период</vt:lpstr>
      <vt:lpstr>Оплодотворение – процесс слияния половых клеток, в результате образуется зигота </vt:lpstr>
      <vt:lpstr>Презентация PowerPoint</vt:lpstr>
      <vt:lpstr>Дробление </vt:lpstr>
      <vt:lpstr>Характерные черты дробления</vt:lpstr>
      <vt:lpstr>Тип дробления</vt:lpstr>
      <vt:lpstr>Презентация PowerPoint</vt:lpstr>
      <vt:lpstr>Презентация PowerPoint</vt:lpstr>
      <vt:lpstr>Презентация PowerPoint</vt:lpstr>
      <vt:lpstr>Дробление яйца свиньи  </vt:lpstr>
      <vt:lpstr>Дробление приводит к образованию однослойного зародыша - бластулы  </vt:lpstr>
      <vt:lpstr>Презентация PowerPoint</vt:lpstr>
      <vt:lpstr>Презентация PowerPoint</vt:lpstr>
      <vt:lpstr>Гаструляция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Первичный органогенез</vt:lpstr>
      <vt:lpstr>Презентация PowerPoint</vt:lpstr>
      <vt:lpstr>Развитие оплодотворенного яйца ланцетника</vt:lpstr>
      <vt:lpstr>Развитие зародыша на стадии нейрулы</vt:lpstr>
      <vt:lpstr>Презентация PowerPoint</vt:lpstr>
      <vt:lpstr>Презентация PowerPoint</vt:lpstr>
      <vt:lpstr>Презентация PowerPoint</vt:lpstr>
      <vt:lpstr>Симметрия</vt:lpstr>
      <vt:lpstr>Двусторонняя симметрия</vt:lpstr>
      <vt:lpstr>Метамерия (расчленение тела на сходные сегменты)</vt:lpstr>
      <vt:lpstr>Презентация PowerPoint</vt:lpstr>
      <vt:lpstr>Органогенез</vt:lpstr>
      <vt:lpstr>Презентация PowerPoint</vt:lpstr>
      <vt:lpstr>Презентация PowerPoint</vt:lpstr>
      <vt:lpstr>Презентация PowerPoint</vt:lpstr>
      <vt:lpstr>Презентация PowerPoint</vt:lpstr>
      <vt:lpstr> ИЗ ЭКТОДЕРМЫ: </vt:lpstr>
      <vt:lpstr>ИЗ ЭНТОДЕРМЫ: </vt:lpstr>
      <vt:lpstr>ИЗ МЕЗОДЕРМЫ: </vt:lpstr>
      <vt:lpstr>ИЗ МЕЗЕНХИМЫ:</vt:lpstr>
      <vt:lpstr>Провизорные органы </vt:lpstr>
      <vt:lpstr>Презентация PowerPoint</vt:lpstr>
      <vt:lpstr>Провизорные органы </vt:lpstr>
      <vt:lpstr>Основные клеточные процессы:</vt:lpstr>
      <vt:lpstr>Пролиферация</vt:lpstr>
      <vt:lpstr>Презентация PowerPoint</vt:lpstr>
      <vt:lpstr>Дифференцировка клеток</vt:lpstr>
      <vt:lpstr>Презентация PowerPoint</vt:lpstr>
      <vt:lpstr>Стволовые клетки</vt:lpstr>
      <vt:lpstr>Перемещение клеток</vt:lpstr>
      <vt:lpstr>Сортировка</vt:lpstr>
      <vt:lpstr>Гибель клеток</vt:lpstr>
      <vt:lpstr>Механизм гибели клетки</vt:lpstr>
      <vt:lpstr>Презентация PowerPoint</vt:lpstr>
      <vt:lpstr>Адгезия</vt:lpstr>
      <vt:lpstr>Презентация PowerPoint</vt:lpstr>
      <vt:lpstr>Презентация PowerPoint</vt:lpstr>
      <vt:lpstr>1.2. Постэмбриональное развитие</vt:lpstr>
      <vt:lpstr>Презентация PowerPoint</vt:lpstr>
      <vt:lpstr>Презентация PowerPoint</vt:lpstr>
      <vt:lpstr>Развитие человека после рождения </vt:lpstr>
      <vt:lpstr>Презентация PowerPoint</vt:lpstr>
      <vt:lpstr>Презентация PowerPoint</vt:lpstr>
      <vt:lpstr>??</vt:lpstr>
      <vt:lpstr>Рекомендованная литература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Simeon</dc:creator>
  <cp:lastModifiedBy>Биология</cp:lastModifiedBy>
  <cp:revision>138</cp:revision>
  <dcterms:modified xsi:type="dcterms:W3CDTF">2015-11-13T03:06:06Z</dcterms:modified>
</cp:coreProperties>
</file>