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sldIdLst>
    <p:sldId id="256" r:id="rId2"/>
    <p:sldId id="257" r:id="rId3"/>
    <p:sldId id="258" r:id="rId4"/>
    <p:sldId id="273" r:id="rId5"/>
    <p:sldId id="274" r:id="rId6"/>
    <p:sldId id="260" r:id="rId7"/>
    <p:sldId id="261" r:id="rId8"/>
    <p:sldId id="275" r:id="rId9"/>
    <p:sldId id="259" r:id="rId10"/>
    <p:sldId id="265" r:id="rId11"/>
    <p:sldId id="272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EC14BB-3286-4A5F-8DFD-DD9A79F9A6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6406F0-C09B-448F-ACB2-605F9643C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ED9441-3383-4035-93EB-E46A07595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FB97B-AED4-487E-9D06-FE561E64D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D7E236-BF33-4F13-BE3A-F0866EEE6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32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04887E-B3C6-4FDF-B017-6362186C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80FED4-2587-4B13-8AA9-8CBF122EC7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82212D-05B9-48E2-9406-309B43E95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139572-C641-4BB3-B95C-CEAB43991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38E4F7-D169-40E4-B52B-D65880CA12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77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CC8FEB6-22A2-4C14-8DDE-FDCD444D2C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FA6074-849E-4DA4-8391-9A70A48D8A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FA7DAF-78E8-440A-A74B-67BCDD175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5F2DB5-A6A2-4C4E-AB0E-081354E4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96E4AC-F832-451A-8453-F8F55106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91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A15ED2-2642-41A4-ADE3-5CA17139C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D2A8CB-8B91-4CCD-8C30-7E03E3F66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F676D3-013C-43E3-8E74-A095D1359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486222-6D21-4EDB-A0D3-D026110A7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B5D939-D11D-4BDE-A59A-12991C7FF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325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E3DE5F-E2F1-4C56-873C-DAB477B4C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726D16-02B9-4E23-9972-968615F77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9926DC-D299-4462-AB0D-1BFC79F1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539BE-F5B8-4D7A-860E-2C21FEBD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676511-E44E-484F-86D1-874634607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06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0FEFE2-C336-467E-BDA4-CFB4580D3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5A7B0FF-B5D2-45DA-91FC-6618A09F5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B6985FB-3770-4308-81AD-0F5853D45B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099E93-2A23-4EFE-99D9-6E8E81088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3C8050-FAD5-48E3-9D9C-487000FE7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65BD0F7-1560-49FB-B226-5371EE76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828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EA6B-80D2-4109-B6F0-A15D9F8DE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54EF2C-01AE-4210-8460-0BD95D69AE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FB1C82-75AA-4614-AC9D-D5D748E95D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4479A9-A9CF-4B5A-8635-D6B38D8EC4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E10BA49-7E48-4295-BA93-F6DA85FA4B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0FFA9AB-E1A5-41F0-980D-5CD27AFC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BD6502D-65A5-4D3A-ACA0-A620EA49F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0389615-94E0-4C54-9F05-060F16343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239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2B724-C244-4C6C-91EA-7F30FCB64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7B0CA7-EA4A-4C48-B424-07B4554F4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5BDFB87-A1A1-4382-B00C-06A16CCC9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8E77F68-EEA5-48B9-8183-AE279F38C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314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562E60B-2105-4CD6-932C-00469DE6E6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959554D-D9BB-4BBB-89E3-E48784B95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948B2E8-61AD-4ABD-8F80-A340FBC99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24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E68FFA-F6C8-46A4-9591-3EA847D5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0ED7A9-FD21-4BA4-BEDA-86055516B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DA6D2A-9C5F-4D6D-97E3-D0A4D6C770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D0B952-724E-4F1B-965D-C47025906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12649B2-FE8D-4481-91EF-DAD94EA7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66E7E2-364C-4375-A363-083CBD601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8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B8102C-7843-492A-923D-13BA1C5BA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888246C-A723-43F4-9A05-3D34BCEBF4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6CF006D-8534-497C-845F-68C52CA02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6690D8-F97C-4394-9042-40B5CD1EA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F3DDA7-92B1-498B-8826-6ACC2BA18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FE684A-3FBB-4A4B-BAAF-A6DCCB56D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183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8E50C8-6F2C-4B0B-BEF6-E80B9D4E3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B1663F7-08F0-4956-826F-B8AEEDBE7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F79945-05CB-4FCC-9EAE-F3E250C9CF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6E4FD-569A-4D6B-85A0-AED66220E2EB}" type="datetimeFigureOut">
              <a:rPr lang="ru-RU" smtClean="0"/>
              <a:t>18.11.2022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95620E-E41D-485F-8148-C00EDBFA58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F036-B153-41BF-BC19-EC1C0D27C9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112BA-8A7C-4B61-A9D8-DD9191724E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armmedik.ru/spirt-etilovyj/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566E55-A1EC-448A-9F18-6E15426F5E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9860" y="304048"/>
            <a:ext cx="9144000" cy="3124952"/>
          </a:xfrm>
        </p:spPr>
        <p:txBody>
          <a:bodyPr>
            <a:norm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AEDC10-F258-43A3-90F7-CC767E6E4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54641"/>
            <a:ext cx="9144000" cy="2418347"/>
          </a:xfrm>
        </p:spPr>
        <p:txBody>
          <a:bodyPr>
            <a:normAutofit fontScale="47500" lnSpcReduction="20000"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Выполнила: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Штыкина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А.Л.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отделение «Фармация» группа 304 </a:t>
            </a: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Преподаватель: </a:t>
            </a:r>
            <a:r>
              <a:rPr lang="ru-RU" sz="3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Ванчурина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Н.А</a:t>
            </a: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627212-D3C2-4EDC-8AAB-580CFD149E34}"/>
              </a:ext>
            </a:extLst>
          </p:cNvPr>
          <p:cNvSpPr txBox="1"/>
          <p:nvPr/>
        </p:nvSpPr>
        <p:spPr>
          <a:xfrm>
            <a:off x="2914649" y="385011"/>
            <a:ext cx="609399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Фармацевтический колледж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4F9E39A-966B-4F77-AFB7-ABD13BEA35ED}"/>
              </a:ext>
            </a:extLst>
          </p:cNvPr>
          <p:cNvSpPr/>
          <p:nvPr/>
        </p:nvSpPr>
        <p:spPr>
          <a:xfrm>
            <a:off x="2036185" y="3198167"/>
            <a:ext cx="79713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Аптечная тара, вспомогательный и укупорочный материал.</a:t>
            </a:r>
          </a:p>
        </p:txBody>
      </p:sp>
    </p:spTree>
    <p:extLst>
      <p:ext uri="{BB962C8B-B14F-4D97-AF65-F5344CB8AC3E}">
        <p14:creationId xmlns:p14="http://schemas.microsoft.com/office/powerpoint/2010/main" val="240046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A9418F8-56D0-4F01-96AB-A023C2712D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5000"/>
              </a:lnSpc>
              <a:buNone/>
            </a:pP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6FC6C0D-A2FA-4BCB-BC08-57B3732846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0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51E2E9-AAF3-467B-925D-D3E87D956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923" y="2696197"/>
            <a:ext cx="10492154" cy="1465605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7280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74C7AA-AE21-454B-B5B9-A181AFCB4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6D59DC-57B7-4450-92E8-3138F32657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1.Требования к аптечной таре и укупорочному материалу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2.Классификация тары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3.Укупорочнный материал</a:t>
            </a:r>
          </a:p>
        </p:txBody>
      </p:sp>
    </p:spTree>
    <p:extLst>
      <p:ext uri="{BB962C8B-B14F-4D97-AF65-F5344CB8AC3E}">
        <p14:creationId xmlns:p14="http://schemas.microsoft.com/office/powerpoint/2010/main" val="114059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2236BDB-D3B2-4A19-A517-0D5F3F727B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550" y="514758"/>
            <a:ext cx="10515600" cy="547603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таре и укупорочному материалу</a:t>
            </a: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0B72504-640E-4C70-AE7B-894AF181088B}"/>
              </a:ext>
            </a:extLst>
          </p:cNvPr>
          <p:cNvSpPr/>
          <p:nvPr/>
        </p:nvSpPr>
        <p:spPr>
          <a:xfrm>
            <a:off x="844551" y="2148560"/>
            <a:ext cx="10515599" cy="659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и укупорочный материал должны отвечать требованиям показателей чистоты, защитных свойств, устойчивости к окружающей среде, внешнего вида и адгезионных свойств.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3052EA-5407-428E-ABD1-5A62167E79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6481" y="3870822"/>
            <a:ext cx="6830494" cy="270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9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949670E6-1755-4AB3-99B6-D03D066BF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07438" y="426308"/>
            <a:ext cx="9177123" cy="6005384"/>
          </a:xfrm>
        </p:spPr>
        <p:txBody>
          <a:bodyPr>
            <a:normAutofit fontScale="85000" lnSpcReduction="20000"/>
          </a:bodyPr>
          <a:lstStyle/>
          <a:p>
            <a:r>
              <a:rPr lang="ru-RU" sz="2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1.Чистота материала</a:t>
            </a:r>
          </a:p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Относится отсутствие канцерогенных, токсических свойств и постороннего запаха, сорбируемого лекарственными веществами. Все материалы должны пройти санитарно-гигиенические и токсикологические испытания. Необходимо разрешение Министерства здравоохранения на применение их в контакте с лекарственными средствами.</a:t>
            </a:r>
          </a:p>
          <a:p>
            <a:r>
              <a:rPr lang="ru-RU" sz="25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Защитные свойства материала</a:t>
            </a:r>
            <a:endParaRPr lang="ru-RU" sz="2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 проницаемость для: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паров воды,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летучих веществ,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газов (атмосферных и выделяемых лекарственными средствами),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воды,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спирта</a:t>
            </a: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масел,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жиров,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органических веществ и других,</a:t>
            </a:r>
          </a:p>
          <a:p>
            <a:r>
              <a:rPr lang="ru-RU" sz="2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сорбция материалом тех ингредиентов лекарственных препаратов, которые обладают свойством проникать через материал.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7179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B1E3EDC3-6CB9-412B-9D2C-AF0545A011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73211"/>
            <a:ext cx="10515600" cy="5216439"/>
          </a:xfrm>
        </p:spPr>
        <p:txBody>
          <a:bodyPr>
            <a:normAutofit fontScale="92500" lnSpcReduction="10000"/>
          </a:bodyPr>
          <a:lstStyle/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Устойчивость материала к окружающей среде относятся: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устойчивость к атмосферным факторам (свет, температура, относительная влажность воздуха),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механическим воздействиям (проколы, сжатие, удары, вибрация),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воздействию лекарственных средств,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плесени,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микроорганизмов;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химического адсорбционного и диффузного взаимодействия с упакованным лекарственным средством.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Показатели внешнего вида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  относятся цвет и однородность окраски, гладкость поверхности и ее чистота (отсутствие жировых и механических загрязнений, коррозии и т. п.).</a:t>
            </a:r>
          </a:p>
          <a:p>
            <a:r>
              <a:rPr lang="ru-RU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Адгезионные показатели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характеризуют способность материалов соединяться при помощи клеев или путем термосваривания. В зависимости от типа материалов к ним предъявляются требования проверки по той или иной группе показателей.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2509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3C27E-E2D5-44C9-A49F-95B022E8A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21106"/>
            <a:ext cx="9144000" cy="697832"/>
          </a:xfrm>
        </p:spPr>
        <p:txBody>
          <a:bodyPr>
            <a:normAutofit fontScale="90000"/>
          </a:bodyPr>
          <a:lstStyle/>
          <a:p>
            <a:br>
              <a:rPr lang="ru-RU" b="1" i="1" dirty="0">
                <a:solidFill>
                  <a:srgbClr val="696969"/>
                </a:solidFill>
                <a:latin typeface="Oswald"/>
              </a:rPr>
            </a:br>
            <a:r>
              <a:rPr lang="ru-RU" sz="36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тары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3B6F25-20B4-404B-9F36-ECF2F8B86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763" y="1360303"/>
            <a:ext cx="8416212" cy="5348406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рецептурная</a:t>
            </a: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отпуска лекарственных препаратов больным. Обычно бывает небольшого объема и удобная при пользовании. Жидкости отпускают во флаконах без притертых пробок вместимостью от 5,0 до 500,0 г, инъекционные растворы — во флаконах из нейтрального стекла, укупоренных резиновыми пробками и металлическими колпачками под обкатку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номинальную и фактическую емкость стеклянной посуды: фактическая вместимость обычно на 15—20 % больше номинальной. Номинальная вместимость — это объем, равный объему отпускаемой во флаконе жидкости. Уровень помещаемой во флакон жидкости не должен быть выше плечиков флакона. Отпускаемая жидкость ни в коем случае не должна наполнять горлышко флакона.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Лекарственные препараты густой и мазеобразной консистенции отпускают в банках, изготовленных из стекла, фарфора, пластмассы и других материалов, вместимостью от 5,0 до 500,0 г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Сыпучие лекарственные препараты отпускают в бумажных (пергаментных, парафинированных или вощеных), желатиновых или крахмальных капсулах, которые помещают в бумажные пакеты или коробки. Гигроскопические сухие вещества (не разделенные на дозы) отпускают в склянках с пробками.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5C776B9-03B7-4CE6-9CB0-8B43C6027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389" y="3870975"/>
            <a:ext cx="3848879" cy="25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3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id="{974351D1-A4E4-4232-A943-1E60D4001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3224"/>
            <a:ext cx="7792616" cy="634481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стационарная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стационарная. Так называемые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предназначена для хранения сыпучих, жидких, густых и мазеобразных лекарственных средств в ассистентской. Изготовляют ее из стекла и фарфора с притертыми пробками объемом от 0,5 до 2 кг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хранения вязких жидкостей (масла касторового, сиропов, ихтиола и др.) применяют специальные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 воротничком », в которых около внешней поверхности шейки есть бортик, на внутренней поверхности которого сделана выемка для стекания вязкой жидкости.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Кроме того, для сохранения веществ, выделяющих едкий пар (аммиак концентрированный и др.), применяют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притертой пробкой и притертым колпачком.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Штангласы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являются основным хранилищем для лекарственных средств. Они систематически пополняются из крупных материальных банок или бутылей.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025675-31A0-4903-9D6B-5CD409F30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8662" y="4326196"/>
            <a:ext cx="2857500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90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BA4B5BB-8543-4A37-B0A4-6029D27EF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91886"/>
            <a:ext cx="7438053" cy="5785077"/>
          </a:xfrm>
        </p:spPr>
        <p:txBody>
          <a:bodyPr>
            <a:normAutofit fontScale="70000" lnSpcReduction="20000"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материальная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Предназначена для перевозки и хранения запасов лекарственных средств в подвалах и материальных комнатах аптек. Это достаточно прочная тара значительных размеров, в которой хранят основную массу лекарственных средств. В зависимости от их агрегатного состояния применяют тару, изготовленную из соответствующих материалов.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Например,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жидкости сохраняют в бутылях вместимостью от 3 до 30 кг;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сыпучие вещества — в банках вместимостью до 20 кг,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бумажных и тканевых мешках — вместимостью до 50 кг,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жестянках, деревянных ящиках и бочках — до 300 кг;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 густой консистенции хранят в фарфоровых и стеклянных банках — до 20 кг, а также в металлической и деревянной таре.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BDE1572-A425-4400-BEDE-3FCB4715C6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8511" y="3965510"/>
            <a:ext cx="4338735" cy="289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9545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39B9FB-5ACB-4554-B2A8-1E27F9953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4452" y="385011"/>
            <a:ext cx="9144000" cy="790659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Укупорочные материалы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910D13-4878-4F50-A8D4-6BF6FA87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1947" y="1334278"/>
            <a:ext cx="7590290" cy="536510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Готовые лекарственные препараты, помещенные в соответствующую аптечную посуду, в зависимости от их агрегатного состояния и свойств, укупоривают при помощи пробок (корковых, резиновых, пластмассовых, полиэтиленовых, стеклянных) и крышек (пластмассовых, металлических).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укупорочного материала широко применяются изделия из пластмассы: крышки навинчиваемые и натягиваемые, колпачки, пробки, прокладки. Они предназначены для герметизации флаконов, банок, пробирок, стаканчиков и т. д.</a:t>
            </a:r>
          </a:p>
          <a:p>
            <a:pPr algn="l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Пластмассовые укупорочные средства не должны придавать лекарственным веществам посторонний запах, должны фиксироваться на горловине пластмассовой и стеклянной тары и обеспечивать герметичность укупоривания.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654723-CBB6-4C99-A225-3A155A6A43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13371" y="2671212"/>
            <a:ext cx="2635899" cy="3801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8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723</Words>
  <Application>Microsoft Office PowerPoint</Application>
  <PresentationFormat>Широкоэкранный</PresentationFormat>
  <Paragraphs>75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Oswald</vt:lpstr>
      <vt:lpstr>Times New Roman</vt:lpstr>
      <vt:lpstr>Тема Office</vt:lpstr>
      <vt:lpstr>  </vt:lpstr>
      <vt:lpstr>План:</vt:lpstr>
      <vt:lpstr>Презентация PowerPoint</vt:lpstr>
      <vt:lpstr>Презентация PowerPoint</vt:lpstr>
      <vt:lpstr>Презентация PowerPoint</vt:lpstr>
      <vt:lpstr> Классификация тары</vt:lpstr>
      <vt:lpstr>Презентация PowerPoint</vt:lpstr>
      <vt:lpstr>Презентация PowerPoint</vt:lpstr>
      <vt:lpstr>Укупорочные материалы</vt:lpstr>
      <vt:lpstr>Презентация PowerPoint</vt:lpstr>
      <vt:lpstr>Спасибо за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Изготовление глазных капель</dc:title>
  <dc:creator>Екатерина Яклашкина</dc:creator>
  <cp:lastModifiedBy>001_asya_001@mail.ru</cp:lastModifiedBy>
  <cp:revision>10</cp:revision>
  <dcterms:created xsi:type="dcterms:W3CDTF">2021-12-08T08:55:41Z</dcterms:created>
  <dcterms:modified xsi:type="dcterms:W3CDTF">2022-11-18T07:32:06Z</dcterms:modified>
</cp:coreProperties>
</file>