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3" r:id="rId4"/>
    <p:sldId id="277" r:id="rId5"/>
    <p:sldId id="278" r:id="rId6"/>
    <p:sldId id="279" r:id="rId7"/>
    <p:sldId id="280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7057" autoAdjust="0"/>
  </p:normalViewPr>
  <p:slideViewPr>
    <p:cSldViewPr snapToGrid="0">
      <p:cViewPr varScale="1">
        <p:scale>
          <a:sx n="56" d="100"/>
          <a:sy n="56" d="100"/>
        </p:scale>
        <p:origin x="12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64E4C-42F3-435F-A600-4C2CF0F120CA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93024-83AC-46C6-ADCB-90AE9773A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37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93024-83AC-46C6-ADCB-90AE9773AB7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9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None/>
            </a:pPr>
            <a:r>
              <a:rPr lang="ru-RU" dirty="0"/>
              <a:t>Реконструкция не потребовалась. 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1142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Мужчина 58 лет, с переломами лица после падения. </a:t>
            </a:r>
          </a:p>
          <a:p>
            <a:pPr algn="just"/>
            <a:r>
              <a:rPr lang="ru-RU" dirty="0" smtClean="0"/>
              <a:t>Трехмерное КТ-изображение: </a:t>
            </a:r>
            <a:r>
              <a:rPr lang="ru-RU" dirty="0" err="1" smtClean="0"/>
              <a:t>Парасимфизарный</a:t>
            </a:r>
            <a:r>
              <a:rPr lang="ru-RU" dirty="0" smtClean="0"/>
              <a:t> перелом нижней челюсти (тонкая белая стрелка) с диссоциацией фрагмента, </a:t>
            </a:r>
            <a:r>
              <a:rPr lang="ru-RU" dirty="0" smtClean="0">
                <a:solidFill>
                  <a:srgbClr val="FF0000"/>
                </a:solidFill>
              </a:rPr>
              <a:t>несущего окклюзию верхней челюсти </a:t>
            </a:r>
            <a:r>
              <a:rPr lang="ru-RU" dirty="0" smtClean="0"/>
              <a:t>(</a:t>
            </a:r>
            <a:r>
              <a:rPr lang="ru-RU" dirty="0" err="1" smtClean="0"/>
              <a:t>Le</a:t>
            </a:r>
            <a:r>
              <a:rPr lang="ru-RU" dirty="0" smtClean="0"/>
              <a:t> </a:t>
            </a:r>
            <a:r>
              <a:rPr lang="ru-RU" dirty="0" err="1" smtClean="0"/>
              <a:t>Fort</a:t>
            </a:r>
            <a:r>
              <a:rPr lang="ru-RU" dirty="0" smtClean="0"/>
              <a:t> 1) (наконечник стрелки). Обратите внимание на измельчение и потерю передних зубов верхней челюсти. В верхней средней части лица изображен перелом левой скуловой кости (толстая белая стрелка) и двусторонний </a:t>
            </a:r>
            <a:r>
              <a:rPr lang="ru-RU" dirty="0" err="1" smtClean="0"/>
              <a:t>носо</a:t>
            </a:r>
            <a:r>
              <a:rPr lang="ru-RU" dirty="0" smtClean="0"/>
              <a:t>-глазнично-решетчатый перелом (толстая черная стрелка).</a:t>
            </a:r>
            <a:endParaRPr lang="ru-RU" sz="1800" dirty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1952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u="sng" dirty="0" smtClean="0"/>
              <a:t>Трехмерное КТ-изображение:</a:t>
            </a:r>
            <a:r>
              <a:rPr lang="ru-RU" dirty="0" smtClean="0"/>
              <a:t> Состояние после последовательной репозиции. Нижнечелюстной </a:t>
            </a:r>
            <a:r>
              <a:rPr lang="ru-RU" dirty="0" err="1" smtClean="0"/>
              <a:t>парасимфиз</a:t>
            </a:r>
            <a:r>
              <a:rPr lang="ru-RU" dirty="0" smtClean="0"/>
              <a:t> был восстановлен двумя стягивающими винтами (стрелки). Восстановлен правильный наклон и прикус верхней челюсти. </a:t>
            </a:r>
            <a:r>
              <a:rPr lang="ru-RU" dirty="0" smtClean="0">
                <a:solidFill>
                  <a:srgbClr val="FF0000"/>
                </a:solidFill>
              </a:rPr>
              <a:t>Верхне-нижнечелюстная (</a:t>
            </a:r>
            <a:r>
              <a:rPr lang="en-US" dirty="0" err="1" smtClean="0">
                <a:solidFill>
                  <a:srgbClr val="FF0000"/>
                </a:solidFill>
              </a:rPr>
              <a:t>Maxillomandibula</a:t>
            </a:r>
            <a:r>
              <a:rPr lang="ru-RU" dirty="0" smtClean="0">
                <a:solidFill>
                  <a:srgbClr val="FF0000"/>
                </a:solidFill>
              </a:rPr>
              <a:t>) </a:t>
            </a:r>
            <a:r>
              <a:rPr lang="ru-RU" dirty="0" smtClean="0"/>
              <a:t>фиксация с помощью арочных дуг (</a:t>
            </a:r>
            <a:r>
              <a:rPr lang="ru-RU" dirty="0" err="1" smtClean="0"/>
              <a:t>брекетов</a:t>
            </a:r>
            <a:r>
              <a:rPr lang="ru-RU" dirty="0" smtClean="0"/>
              <a:t>) и межзубных проволок. </a:t>
            </a:r>
            <a:r>
              <a:rPr lang="ru-RU" dirty="0" err="1" smtClean="0"/>
              <a:t>Носо</a:t>
            </a:r>
            <a:r>
              <a:rPr lang="ru-RU" dirty="0" smtClean="0"/>
              <a:t>-глазнично-решетчатые переломы фиксированы </a:t>
            </a:r>
            <a:r>
              <a:rPr lang="ru-RU" dirty="0" err="1" smtClean="0"/>
              <a:t>носо</a:t>
            </a:r>
            <a:r>
              <a:rPr lang="ru-RU" dirty="0" smtClean="0"/>
              <a:t>-верхнечелюстными опорными пластинами (1, 2), а левый </a:t>
            </a:r>
            <a:r>
              <a:rPr lang="ru-RU" dirty="0" err="1" smtClean="0"/>
              <a:t>скуло</a:t>
            </a:r>
            <a:r>
              <a:rPr lang="ru-RU" dirty="0" smtClean="0"/>
              <a:t>-верхнечелюстной перелом фиксирован по лобно-скуловому шву (3). Переломы средней зоны лица (NOE и ZMC) были дополнительно фиксированы с помощью </a:t>
            </a:r>
            <a:r>
              <a:rPr lang="ru-RU" dirty="0" err="1" smtClean="0"/>
              <a:t>носо</a:t>
            </a:r>
            <a:r>
              <a:rPr lang="ru-RU" dirty="0" smtClean="0"/>
              <a:t>-челюстной опорной пластины справа (1) и билатеральных </a:t>
            </a:r>
            <a:r>
              <a:rPr lang="ru-RU" dirty="0" err="1" smtClean="0"/>
              <a:t>скуло</a:t>
            </a:r>
            <a:r>
              <a:rPr lang="ru-RU" dirty="0" smtClean="0"/>
              <a:t>-верхнечелюстных опорных пластин (4, 5).</a:t>
            </a:r>
            <a:endParaRPr lang="ru-RU" sz="1800" dirty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9889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None/>
            </a:pPr>
            <a:r>
              <a:rPr lang="ru-RU" sz="1800" dirty="0" smtClean="0"/>
              <a:t>Мужчина 35 лет после ДТП.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ru-RU" sz="1800" dirty="0" smtClean="0"/>
              <a:t>Компьютерная томография, корональная плоскость: Множественные неполные переломы по линии </a:t>
            </a:r>
            <a:r>
              <a:rPr lang="en-US" sz="1800" dirty="0" smtClean="0"/>
              <a:t>Le Fort 1</a:t>
            </a:r>
            <a:r>
              <a:rPr lang="ru-RU" sz="1800" dirty="0" smtClean="0"/>
              <a:t> (стрелки)</a:t>
            </a:r>
            <a:r>
              <a:rPr lang="en-US" sz="1800" dirty="0" smtClean="0"/>
              <a:t>, </a:t>
            </a:r>
            <a:r>
              <a:rPr lang="ru-RU" sz="1800" dirty="0" smtClean="0"/>
              <a:t>перелом неба (*), разрушение переднего </a:t>
            </a:r>
            <a:r>
              <a:rPr lang="ru-RU" sz="1800" dirty="0" err="1" smtClean="0"/>
              <a:t>зубоальвеолярная</a:t>
            </a:r>
            <a:r>
              <a:rPr lang="ru-RU" sz="1800" dirty="0" smtClean="0"/>
              <a:t> комплекса верхней челюсти, с потерей зуба. 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ru-RU" sz="1800" dirty="0" smtClean="0"/>
              <a:t> Компьютерная томография, аксиальная плоскость: </a:t>
            </a:r>
            <a:r>
              <a:rPr lang="ru-RU" sz="1800" dirty="0" err="1" smtClean="0"/>
              <a:t>Ретрузия</a:t>
            </a:r>
            <a:r>
              <a:rPr lang="ru-RU" sz="1800" dirty="0" smtClean="0"/>
              <a:t> верхней челюсти (стрелки). </a:t>
            </a:r>
            <a:endParaRPr lang="ru-RU" sz="1800" dirty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304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None/>
            </a:pPr>
            <a:r>
              <a:rPr lang="ru-RU" sz="1800" dirty="0" smtClean="0"/>
              <a:t>Мужчина 26 лет, после ДТП.</a:t>
            </a:r>
          </a:p>
          <a:p>
            <a:pPr algn="just">
              <a:buNone/>
            </a:pPr>
            <a:r>
              <a:rPr lang="ru-RU" sz="1800" u="sng" dirty="0" smtClean="0"/>
              <a:t>Трехмерная компьютерная томография:</a:t>
            </a:r>
            <a:r>
              <a:rPr lang="ru-RU" sz="1800" dirty="0" smtClean="0"/>
              <a:t> Состояние после </a:t>
            </a:r>
            <a:r>
              <a:rPr lang="en-US" sz="1800" dirty="0" smtClean="0"/>
              <a:t>ORIF</a:t>
            </a:r>
            <a:r>
              <a:rPr lang="ru-RU" sz="1800" dirty="0" smtClean="0"/>
              <a:t>, сохраняется </a:t>
            </a:r>
            <a:r>
              <a:rPr lang="ru-RU" sz="1800" dirty="0" err="1" smtClean="0"/>
              <a:t>ретрузия</a:t>
            </a:r>
            <a:r>
              <a:rPr lang="ru-RU" sz="1800" dirty="0" smtClean="0"/>
              <a:t> верхней челюсти. Правосторонний </a:t>
            </a:r>
            <a:r>
              <a:rPr lang="ru-RU" sz="1800" dirty="0" err="1" smtClean="0"/>
              <a:t>носо</a:t>
            </a:r>
            <a:r>
              <a:rPr lang="ru-RU" sz="1800" dirty="0" smtClean="0"/>
              <a:t>-глазнично-решетчатый перелом, был дополнительно фиксирован опорными пластинами и винтами к верхней челюсти. Мыщелки нижней челюсти вернулись в нормальное положение, что привело к </a:t>
            </a:r>
            <a:r>
              <a:rPr lang="ru-RU" sz="1800" dirty="0" err="1" smtClean="0"/>
              <a:t>прогнатии</a:t>
            </a:r>
            <a:r>
              <a:rPr lang="ru-RU" sz="1800" dirty="0" smtClean="0"/>
              <a:t> и неправильному прикусу.</a:t>
            </a:r>
            <a:endParaRPr lang="ru-RU" sz="1800" dirty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4507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52A629-F0B4-4B46-860A-1C824CF1069D}" type="slidenum">
              <a:rPr lang="ru-RU" altLang="ru-RU"/>
              <a:pPr>
                <a:spcBef>
                  <a:spcPct val="0"/>
                </a:spcBef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0024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Вставить фотографию 1 страницы статьи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D19663-6EF8-4F03-921D-65E30F383349}" type="slidenum">
              <a:rPr lang="ru-RU" altLang="ru-RU"/>
              <a:pPr>
                <a:spcBef>
                  <a:spcPct val="0"/>
                </a:spcBef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5709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E31036-EAC9-48CE-A829-FFF9C4077BC3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896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None/>
            </a:pPr>
            <a:r>
              <a:rPr lang="ru-RU" sz="1800" dirty="0" smtClean="0"/>
              <a:t>Абсцесс (*) удаления пластины (стрелка) </a:t>
            </a:r>
            <a:endParaRPr lang="ru-RU" sz="1800" dirty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6056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None/>
            </a:pPr>
            <a:r>
              <a:rPr lang="ru-RU" sz="1800" dirty="0" smtClean="0"/>
              <a:t>Абсцесс (*) удаления пластины (стрелка) </a:t>
            </a:r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Чаще всего используются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скуло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-верхнечелюстной контрфорс и лобно-скуловой шов,  обычно к ним подходят с помощью косметически благоприятных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внутриротовых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разрезов и верхней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блефаропластики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надбровных разрезов соответственно. </a:t>
            </a:r>
          </a:p>
          <a:p>
            <a:pPr algn="just">
              <a:buNone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Нижний край орбиты является менее подходящей точкой фиксации из-за частого измельчения и тонкого покрова мягких тканей в этой области, его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используют если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требуется дополнительная третья точка фиксации. </a:t>
            </a:r>
          </a:p>
          <a:p>
            <a:pPr algn="just">
              <a:buNone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скуловую дугу накладывают редко из-за неблагоприятных последствий хирургического рассечения в этой области. </a:t>
            </a:r>
          </a:p>
          <a:p>
            <a:pPr algn="just">
              <a:buNone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Вдавленную дугу можно выровнять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чрескожно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введя костный крючок или элеватор в подвисочное пространство посредством небольшого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внутриротового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разреза или височных разрезов за линией роста волос.</a:t>
            </a:r>
            <a:endParaRPr lang="ru-RU" sz="1800" dirty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5836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None/>
            </a:pPr>
            <a:r>
              <a:rPr lang="ru-RU" sz="1800" dirty="0" smtClean="0"/>
              <a:t>Проведена открытая репозиция с внутренней фиксацией в основных точках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800" dirty="0" err="1" smtClean="0"/>
              <a:t>Скулово</a:t>
            </a:r>
            <a:r>
              <a:rPr lang="ru-RU" sz="1800" dirty="0" smtClean="0"/>
              <a:t>-верхнечелюстной шов;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800" dirty="0" smtClean="0"/>
              <a:t>Лобно-скуловой шов;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800" dirty="0" smtClean="0"/>
              <a:t>Нижний край орбиты.</a:t>
            </a:r>
            <a:endParaRPr lang="ru-RU" sz="3100" dirty="0" smtClean="0"/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50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None/>
            </a:pPr>
            <a:r>
              <a:rPr lang="ru-RU" sz="1800" dirty="0" smtClean="0"/>
              <a:t>Ротационный </a:t>
            </a:r>
            <a:r>
              <a:rPr lang="ru-RU" sz="1800" dirty="0" err="1" smtClean="0"/>
              <a:t>скуло</a:t>
            </a:r>
            <a:r>
              <a:rPr lang="ru-RU" sz="1800" dirty="0" smtClean="0"/>
              <a:t>-верхнечелюстной прелом справа, вследствие чего образовался дефект дна глазницы с захождением отломков в гайморову пазуху, демонстрирующий </a:t>
            </a:r>
            <a:r>
              <a:rPr lang="ru-RU" sz="1800" dirty="0" smtClean="0">
                <a:solidFill>
                  <a:srgbClr val="FF0000"/>
                </a:solidFill>
              </a:rPr>
              <a:t>зигзагообразный складчатый рисунок</a:t>
            </a:r>
            <a:r>
              <a:rPr lang="ru-RU" sz="1800" dirty="0" smtClean="0"/>
              <a:t>. </a:t>
            </a:r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8656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None/>
            </a:pPr>
            <a:r>
              <a:rPr lang="ru-RU" sz="1800" dirty="0" smtClean="0"/>
              <a:t>КТ-изображение, аксиальная плоскость: ротация скуловой кости внутрь и смещение кзади (толстая стрелка). Вдавленный </a:t>
            </a:r>
            <a:r>
              <a:rPr lang="ru-RU" sz="1800" dirty="0" err="1" smtClean="0"/>
              <a:t>оскольчатый</a:t>
            </a:r>
            <a:r>
              <a:rPr lang="ru-RU" sz="1800" dirty="0" smtClean="0"/>
              <a:t> переломом скуловой дуги (тонкая сплошная стрелка)</a:t>
            </a:r>
          </a:p>
          <a:p>
            <a:pPr algn="just">
              <a:buNone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Послеоперационное трехмерное КТ-изображение скуловая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дуга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была поднята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трансорально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помощью костного крючка. Фрагмент ZMC стабилизирован с помощью одной L-образной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скулово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-верхнечелюстной опорной пластины, которая частично изображена</a:t>
            </a:r>
            <a:endParaRPr lang="ru-RU" sz="1800" dirty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5625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None/>
            </a:pPr>
            <a:r>
              <a:rPr lang="ru-RU" dirty="0"/>
              <a:t>Реконструкция не потребовалась. 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0430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None/>
            </a:pPr>
            <a:r>
              <a:rPr lang="ru-RU" dirty="0"/>
              <a:t>Реконструкция не потребовалась. 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468510-D3FB-4339-A8BB-E852EE991D3C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877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18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2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27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0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58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02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01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1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09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2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992B-6728-4A56-A832-5A39285B66B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54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0992B-6728-4A56-A832-5A39285B66B4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A9A22-8FD4-4E49-8044-771A7256B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8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39700" y="1173163"/>
            <a:ext cx="11907838" cy="31511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err="1">
                <a:latin typeface="+mn-lt"/>
              </a:rPr>
              <a:t>Мультидетекторная</a:t>
            </a:r>
            <a:r>
              <a:rPr lang="ru-RU" altLang="ru-RU" dirty="0">
                <a:latin typeface="+mn-lt"/>
              </a:rPr>
              <a:t> компьютерная томография переломов средней зоны лица: классификации, методы восстановления и осложнения. Часть </a:t>
            </a:r>
            <a:r>
              <a:rPr lang="ru-RU" altLang="ru-RU" dirty="0" smtClean="0">
                <a:latin typeface="+mn-lt"/>
              </a:rPr>
              <a:t>3</a:t>
            </a:r>
            <a:endParaRPr lang="ru-RU" altLang="ru-RU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54838" y="5000625"/>
            <a:ext cx="5237162" cy="1414463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tx1"/>
                </a:solidFill>
                <a:cs typeface="Times New Roman" panose="02020603050405020304" pitchFamily="18" charset="0"/>
              </a:rPr>
              <a:t>Выполнил: ординатор кафедры лучевой диагностики ИПО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ln w="0"/>
                <a:solidFill>
                  <a:schemeClr val="tx1"/>
                </a:solidFill>
                <a:cs typeface="Times New Roman" panose="02020603050405020304" pitchFamily="18" charset="0"/>
              </a:rPr>
              <a:t>Пономаренко Игорь Эдуардович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8163" y="249238"/>
            <a:ext cx="6096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0"/>
                <a:latin typeface="+mj-lt"/>
                <a:cs typeface="+mn-cs"/>
              </a:rPr>
              <a:t> </a:t>
            </a:r>
            <a:r>
              <a:rPr lang="ru-RU" b="1" dirty="0">
                <a:ln w="0"/>
                <a:latin typeface="+mj-lt"/>
                <a:cs typeface="+mn-cs"/>
              </a:rPr>
              <a:t>ФГБОУ ВО </a:t>
            </a:r>
            <a:r>
              <a:rPr lang="ru-RU" b="1" dirty="0" err="1">
                <a:ln w="0"/>
                <a:latin typeface="+mj-lt"/>
                <a:cs typeface="+mn-cs"/>
              </a:rPr>
              <a:t>КрасГМУим</a:t>
            </a:r>
            <a:r>
              <a:rPr lang="ru-RU" b="1" dirty="0">
                <a:ln w="0"/>
                <a:latin typeface="+mj-lt"/>
                <a:cs typeface="+mn-cs"/>
              </a:rPr>
              <a:t>. проф. В.Ф. Войно-Ясенецкого Минздрава России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/>
                <a:latin typeface="+mj-lt"/>
                <a:cs typeface="+mn-cs"/>
              </a:rPr>
              <a:t>Кафедра лучевой диагностики ИПО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2213" y="6137275"/>
            <a:ext cx="2249487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n w="0"/>
                <a:latin typeface="+mn-lt"/>
                <a:cs typeface="+mn-cs"/>
              </a:rPr>
              <a:t> </a:t>
            </a:r>
            <a:r>
              <a:rPr lang="ru-RU" dirty="0">
                <a:ln w="0"/>
                <a:latin typeface="+mn-lt"/>
                <a:cs typeface="+mn-cs"/>
              </a:rPr>
              <a:t>Красноярск, 202</a:t>
            </a:r>
            <a:r>
              <a:rPr lang="ru-RU" dirty="0">
                <a:ln w="0"/>
              </a:rPr>
              <a:t>2</a:t>
            </a:r>
            <a:r>
              <a:rPr lang="ru-RU" dirty="0">
                <a:ln w="0"/>
                <a:latin typeface="+mn-lt"/>
                <a:cs typeface="+mn-cs"/>
              </a:rPr>
              <a:t> г.</a:t>
            </a:r>
          </a:p>
        </p:txBody>
      </p:sp>
      <p:pic>
        <p:nvPicPr>
          <p:cNvPr id="14341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4735513"/>
            <a:ext cx="5021262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259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903287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 smtClean="0">
                <a:latin typeface="+mn-lt"/>
              </a:rPr>
              <a:t>КТ черепа</a:t>
            </a:r>
            <a:r>
              <a:rPr lang="ru-RU" altLang="ru-RU" sz="3600" b="1" dirty="0">
                <a:latin typeface="+mn-lt"/>
              </a:rPr>
              <a:t>, корональная плоскость. </a:t>
            </a:r>
            <a:r>
              <a:rPr lang="ru-RU" sz="3600" b="1" dirty="0">
                <a:latin typeface="+mn-lt"/>
              </a:rPr>
              <a:t>Двухсторонние переломы крыловидных </a:t>
            </a:r>
            <a:r>
              <a:rPr lang="ru-RU" sz="3600" b="1" dirty="0" smtClean="0">
                <a:latin typeface="+mn-lt"/>
              </a:rPr>
              <a:t>пластинок</a:t>
            </a:r>
            <a:endParaRPr lang="ru-RU" altLang="ru-RU" sz="3600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7885" y="5042118"/>
            <a:ext cx="119562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Мужчина 48 лет, переломы </a:t>
            </a:r>
            <a:r>
              <a:rPr lang="en-US" sz="2800" dirty="0"/>
              <a:t>Le Fort </a:t>
            </a:r>
            <a:r>
              <a:rPr lang="ru-RU" sz="2800" dirty="0"/>
              <a:t>3 справа, </a:t>
            </a:r>
            <a:r>
              <a:rPr lang="en-US" sz="2800" dirty="0"/>
              <a:t>Le Fort </a:t>
            </a:r>
            <a:r>
              <a:rPr lang="ru-RU" sz="2800" dirty="0"/>
              <a:t>2 слева и двухсторонний перелом </a:t>
            </a:r>
            <a:r>
              <a:rPr lang="en-US" sz="2800" dirty="0"/>
              <a:t>Le Fort </a:t>
            </a:r>
            <a:r>
              <a:rPr lang="en-US" sz="2800" dirty="0" smtClean="0"/>
              <a:t>1</a:t>
            </a:r>
            <a:r>
              <a:rPr lang="ru-RU" sz="28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Двухсторонние </a:t>
            </a:r>
            <a:r>
              <a:rPr lang="ru-RU" sz="2800" dirty="0" smtClean="0"/>
              <a:t>переломы крыловидных пластинок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" b="3673"/>
          <a:stretch/>
        </p:blipFill>
        <p:spPr>
          <a:xfrm>
            <a:off x="3634619" y="1287699"/>
            <a:ext cx="4922759" cy="375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5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903287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 smtClean="0">
                <a:latin typeface="+mn-lt"/>
              </a:rPr>
              <a:t>Трехмерная компьютерная томография черепа. </a:t>
            </a:r>
            <a:r>
              <a:rPr lang="ru-RU" sz="3600" b="1" dirty="0" smtClean="0">
                <a:latin typeface="+mn-lt"/>
              </a:rPr>
              <a:t>Множественные переломы лица</a:t>
            </a:r>
            <a:endParaRPr lang="ru-RU" altLang="ru-RU" sz="3600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9250" y="1339120"/>
            <a:ext cx="676701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/>
              <a:t>Мужчина 58 лет, с </a:t>
            </a:r>
            <a:r>
              <a:rPr lang="ru-RU" sz="3000" dirty="0"/>
              <a:t>переломами лица после </a:t>
            </a:r>
            <a:r>
              <a:rPr lang="ru-RU" sz="3000" dirty="0" smtClean="0"/>
              <a:t>падения.</a:t>
            </a:r>
            <a:r>
              <a:rPr lang="ru-RU" sz="3000" dirty="0"/>
              <a:t> </a:t>
            </a:r>
            <a:endParaRPr lang="ru-RU" sz="30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 err="1" smtClean="0"/>
              <a:t>Парасимфизарный</a:t>
            </a:r>
            <a:r>
              <a:rPr lang="ru-RU" sz="3000" dirty="0" smtClean="0"/>
              <a:t> </a:t>
            </a:r>
            <a:r>
              <a:rPr lang="ru-RU" sz="3000" dirty="0"/>
              <a:t>перелом нижней </a:t>
            </a:r>
            <a:r>
              <a:rPr lang="ru-RU" sz="3000" dirty="0" smtClean="0"/>
              <a:t>челюсти с повреждением фрагмента</a:t>
            </a:r>
            <a:r>
              <a:rPr lang="ru-RU" sz="3000" dirty="0"/>
              <a:t>, </a:t>
            </a:r>
            <a:r>
              <a:rPr lang="ru-RU" sz="3000" dirty="0" smtClean="0"/>
              <a:t>формирующего </a:t>
            </a:r>
            <a:r>
              <a:rPr lang="ru-RU" sz="3000" dirty="0" smtClean="0"/>
              <a:t>прикус</a:t>
            </a:r>
            <a:r>
              <a:rPr lang="en-US" sz="3000" dirty="0" smtClean="0"/>
              <a:t> </a:t>
            </a:r>
            <a:r>
              <a:rPr lang="ru-RU" sz="3000" dirty="0" smtClean="0"/>
              <a:t>верхней </a:t>
            </a:r>
            <a:r>
              <a:rPr lang="ru-RU" sz="3000" dirty="0"/>
              <a:t>челюсти </a:t>
            </a:r>
            <a:r>
              <a:rPr lang="ru-RU" sz="3000" dirty="0" smtClean="0"/>
              <a:t>(</a:t>
            </a:r>
            <a:r>
              <a:rPr lang="ru-RU" sz="3000" dirty="0" err="1" smtClean="0"/>
              <a:t>Le</a:t>
            </a:r>
            <a:r>
              <a:rPr lang="ru-RU" sz="3000" dirty="0" smtClean="0"/>
              <a:t> </a:t>
            </a:r>
            <a:r>
              <a:rPr lang="ru-RU" sz="3000" dirty="0" err="1"/>
              <a:t>Fort</a:t>
            </a:r>
            <a:r>
              <a:rPr lang="ru-RU" sz="3000" dirty="0"/>
              <a:t> </a:t>
            </a:r>
            <a:r>
              <a:rPr lang="ru-RU" sz="3000" dirty="0" smtClean="0"/>
              <a:t>1)</a:t>
            </a:r>
            <a:r>
              <a:rPr lang="ru-RU" sz="3000" dirty="0"/>
              <a:t> </a:t>
            </a:r>
            <a:r>
              <a:rPr lang="ru-RU" sz="3000" dirty="0" smtClean="0"/>
              <a:t>и потерей передних зубов верхней челюсти. Перелом </a:t>
            </a:r>
            <a:r>
              <a:rPr lang="ru-RU" sz="3000" dirty="0"/>
              <a:t>левой скуловой </a:t>
            </a:r>
            <a:r>
              <a:rPr lang="ru-RU" sz="3000" dirty="0" smtClean="0"/>
              <a:t>кости </a:t>
            </a:r>
            <a:r>
              <a:rPr lang="ru-RU" sz="3000" dirty="0"/>
              <a:t>и двусторонний </a:t>
            </a:r>
            <a:r>
              <a:rPr lang="ru-RU" sz="3000" dirty="0" err="1" smtClean="0"/>
              <a:t>носо</a:t>
            </a:r>
            <a:r>
              <a:rPr lang="ru-RU" sz="3000" dirty="0" smtClean="0"/>
              <a:t>-глазнично-решетчатый перелом.</a:t>
            </a:r>
          </a:p>
          <a:p>
            <a:pPr algn="just"/>
            <a:endParaRPr lang="ru-RU" sz="3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3"/>
          <a:stretch/>
        </p:blipFill>
        <p:spPr>
          <a:xfrm>
            <a:off x="7325858" y="1339120"/>
            <a:ext cx="4483027" cy="491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34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25689"/>
            <a:ext cx="75027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Состояние </a:t>
            </a:r>
            <a:r>
              <a:rPr lang="ru-RU" sz="2400" dirty="0" smtClean="0"/>
              <a:t>после </a:t>
            </a:r>
            <a:r>
              <a:rPr lang="ru-RU" sz="2400" dirty="0"/>
              <a:t>последовательной </a:t>
            </a:r>
            <a:r>
              <a:rPr lang="ru-RU" sz="2400" dirty="0" smtClean="0"/>
              <a:t>репозиции. </a:t>
            </a: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Нижнечелюстной </a:t>
            </a:r>
            <a:r>
              <a:rPr lang="ru-RU" sz="2400" dirty="0" err="1"/>
              <a:t>парасимфиз</a:t>
            </a:r>
            <a:r>
              <a:rPr lang="ru-RU" sz="2400" dirty="0"/>
              <a:t> был </a:t>
            </a:r>
            <a:r>
              <a:rPr lang="ru-RU" sz="2400" dirty="0" smtClean="0"/>
              <a:t>восстановлен </a:t>
            </a:r>
            <a:r>
              <a:rPr lang="ru-RU" sz="2400" dirty="0"/>
              <a:t>двумя стягивающими </a:t>
            </a:r>
            <a:r>
              <a:rPr lang="ru-RU" sz="2400" dirty="0" smtClean="0"/>
              <a:t>винтами.</a:t>
            </a:r>
            <a:r>
              <a:rPr lang="ru-RU" sz="2400" dirty="0"/>
              <a:t> </a:t>
            </a: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Восстановлен </a:t>
            </a:r>
            <a:r>
              <a:rPr lang="ru-RU" sz="2400" dirty="0" smtClean="0"/>
              <a:t>правильный наклон и прикус верхней челюсти.</a:t>
            </a:r>
            <a:r>
              <a:rPr lang="ru-RU" sz="2400" dirty="0"/>
              <a:t> </a:t>
            </a: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 smtClean="0"/>
              <a:t>Шинирование</a:t>
            </a:r>
            <a:r>
              <a:rPr lang="ru-RU" sz="2400" dirty="0" smtClean="0"/>
              <a:t> челюсти при помощи </a:t>
            </a:r>
            <a:r>
              <a:rPr lang="ru-RU" sz="2400" dirty="0" smtClean="0"/>
              <a:t>арочных дуг </a:t>
            </a:r>
            <a:r>
              <a:rPr lang="ru-RU" sz="2400" dirty="0"/>
              <a:t>и межзубных </a:t>
            </a:r>
            <a:r>
              <a:rPr lang="ru-RU" sz="2400" dirty="0" smtClean="0"/>
              <a:t>проволок.</a:t>
            </a:r>
            <a:r>
              <a:rPr lang="ru-RU" sz="2400" dirty="0"/>
              <a:t> </a:t>
            </a:r>
            <a:endParaRPr lang="ru-RU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 smtClean="0"/>
              <a:t>Носо</a:t>
            </a:r>
            <a:r>
              <a:rPr lang="ru-RU" sz="2400" dirty="0" smtClean="0"/>
              <a:t>-глазнично-решетчатые </a:t>
            </a:r>
            <a:r>
              <a:rPr lang="ru-RU" sz="2400" dirty="0" smtClean="0"/>
              <a:t>переломы фиксированы </a:t>
            </a:r>
            <a:r>
              <a:rPr lang="ru-RU" sz="2400" dirty="0" err="1" smtClean="0"/>
              <a:t>носо</a:t>
            </a:r>
            <a:r>
              <a:rPr lang="ru-RU" sz="2400" dirty="0" smtClean="0"/>
              <a:t>-верхнечелюстными </a:t>
            </a:r>
            <a:r>
              <a:rPr lang="ru-RU" sz="2400" dirty="0"/>
              <a:t>опорными </a:t>
            </a:r>
            <a:r>
              <a:rPr lang="ru-RU" sz="2400" dirty="0" smtClean="0"/>
              <a:t>пластинами, </a:t>
            </a:r>
            <a:r>
              <a:rPr lang="ru-RU" sz="2400" dirty="0"/>
              <a:t>а левый </a:t>
            </a:r>
            <a:r>
              <a:rPr lang="ru-RU" sz="2400" dirty="0" err="1" smtClean="0"/>
              <a:t>скуло</a:t>
            </a:r>
            <a:r>
              <a:rPr lang="ru-RU" sz="2400" dirty="0" smtClean="0"/>
              <a:t>-верхнечелюстной перелом фиксирован </a:t>
            </a:r>
            <a:r>
              <a:rPr lang="ru-RU" sz="2400" dirty="0"/>
              <a:t>по лобно-скуловому </a:t>
            </a:r>
            <a:r>
              <a:rPr lang="ru-RU" sz="2400" dirty="0" smtClean="0"/>
              <a:t>шву.</a:t>
            </a:r>
            <a:r>
              <a:rPr lang="ru-RU" sz="2400" dirty="0"/>
              <a:t> </a:t>
            </a:r>
            <a:endParaRPr lang="ru-RU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Переломы </a:t>
            </a:r>
            <a:r>
              <a:rPr lang="ru-RU" sz="2400" dirty="0" smtClean="0"/>
              <a:t>средней зоны лица были дополнительно фиксированы с помощью </a:t>
            </a:r>
            <a:r>
              <a:rPr lang="ru-RU" sz="2400" dirty="0" err="1" smtClean="0"/>
              <a:t>носо</a:t>
            </a:r>
            <a:r>
              <a:rPr lang="ru-RU" sz="2400" dirty="0" smtClean="0"/>
              <a:t>-верхнечелюстной </a:t>
            </a:r>
            <a:r>
              <a:rPr lang="ru-RU" sz="2400" dirty="0"/>
              <a:t>опорной пластины </a:t>
            </a:r>
            <a:r>
              <a:rPr lang="ru-RU" sz="2400" dirty="0" smtClean="0"/>
              <a:t>справа </a:t>
            </a:r>
            <a:r>
              <a:rPr lang="ru-RU" sz="2400" dirty="0"/>
              <a:t>и билатеральных </a:t>
            </a:r>
            <a:r>
              <a:rPr lang="ru-RU" sz="2400" dirty="0" err="1" smtClean="0"/>
              <a:t>скуло</a:t>
            </a:r>
            <a:r>
              <a:rPr lang="ru-RU" sz="2400" dirty="0" smtClean="0"/>
              <a:t>-верхнечелюстных </a:t>
            </a:r>
            <a:r>
              <a:rPr lang="ru-RU" sz="2400" dirty="0"/>
              <a:t>опорных </a:t>
            </a:r>
            <a:r>
              <a:rPr lang="ru-RU" sz="2400" dirty="0" smtClean="0"/>
              <a:t>пластин.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/>
          <a:stretch/>
        </p:blipFill>
        <p:spPr>
          <a:xfrm>
            <a:off x="7502749" y="1377979"/>
            <a:ext cx="4464425" cy="470913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128588"/>
            <a:ext cx="12192000" cy="903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dirty="0" smtClean="0">
                <a:latin typeface="+mn-lt"/>
              </a:rPr>
              <a:t>Трехмерная компьютерная томография черепа. </a:t>
            </a:r>
            <a:r>
              <a:rPr lang="ru-RU" sz="3600" b="1" dirty="0" smtClean="0">
                <a:latin typeface="+mn-lt"/>
              </a:rPr>
              <a:t>Множественные переломы лица</a:t>
            </a:r>
            <a:endParaRPr lang="ru-RU" altLang="ru-RU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070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0" y="4539120"/>
            <a:ext cx="11932586" cy="225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ru-RU" sz="2600" dirty="0" smtClean="0"/>
              <a:t>Мужчина 35 лет после ДТП.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ru-RU" sz="2600" dirty="0" smtClean="0"/>
              <a:t>Множественные </a:t>
            </a:r>
            <a:r>
              <a:rPr lang="ru-RU" sz="2600" dirty="0"/>
              <a:t>неполные переломы по линии </a:t>
            </a:r>
            <a:r>
              <a:rPr lang="en-US" sz="2600" dirty="0" smtClean="0"/>
              <a:t>Le Fort 1, </a:t>
            </a:r>
            <a:r>
              <a:rPr lang="ru-RU" sz="2600" dirty="0" smtClean="0"/>
              <a:t>перелом неба, разрушение переднего </a:t>
            </a:r>
            <a:r>
              <a:rPr lang="ru-RU" sz="2600" dirty="0" err="1" smtClean="0"/>
              <a:t>зубоальвеолярного</a:t>
            </a:r>
            <a:r>
              <a:rPr lang="ru-RU" sz="2600" dirty="0" smtClean="0"/>
              <a:t> комплекса верхней челюсти, с потерей зубов.</a:t>
            </a:r>
            <a:r>
              <a:rPr lang="ru-RU" sz="2600" dirty="0"/>
              <a:t> </a:t>
            </a:r>
            <a:endParaRPr lang="ru-RU" sz="2600" dirty="0" smtClean="0"/>
          </a:p>
          <a:p>
            <a:pPr marL="457200" indent="-457200" algn="just">
              <a:buFont typeface="+mj-lt"/>
              <a:buAutoNum type="alphaLcPeriod"/>
            </a:pPr>
            <a:r>
              <a:rPr lang="ru-RU" sz="2600" dirty="0" err="1" smtClean="0"/>
              <a:t>Ретрузия</a:t>
            </a:r>
            <a:r>
              <a:rPr lang="ru-RU" sz="2600" dirty="0" smtClean="0"/>
              <a:t> </a:t>
            </a:r>
            <a:r>
              <a:rPr lang="ru-RU" sz="2600" dirty="0"/>
              <a:t>верхней </a:t>
            </a:r>
            <a:r>
              <a:rPr lang="ru-RU" sz="2600" dirty="0" smtClean="0"/>
              <a:t>челюсти.</a:t>
            </a:r>
            <a:r>
              <a:rPr lang="ru-RU" sz="2600" dirty="0"/>
              <a:t> </a:t>
            </a:r>
          </a:p>
        </p:txBody>
      </p:sp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9"/>
            <a:ext cx="12192000" cy="86929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latin typeface="+mn-lt"/>
              </a:rPr>
              <a:t>Компьютерная томография черепа, </a:t>
            </a:r>
            <a:r>
              <a:rPr lang="ru-RU" altLang="ru-RU" b="1" dirty="0" smtClean="0">
                <a:latin typeface="+mn-lt"/>
              </a:rPr>
              <a:t>корональная и аксиальная плоскость. </a:t>
            </a:r>
            <a:r>
              <a:rPr lang="en-US" altLang="ru-RU" b="1" dirty="0" smtClean="0">
                <a:latin typeface="+mn-lt"/>
              </a:rPr>
              <a:t>Le Fort 1</a:t>
            </a:r>
            <a:endParaRPr lang="ru-RU" altLang="ru-RU" b="1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24" y="1202405"/>
            <a:ext cx="7378752" cy="33367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6624" y="1202405"/>
            <a:ext cx="463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a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1202404"/>
            <a:ext cx="487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b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89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441062" y="1373903"/>
            <a:ext cx="5970495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ru-RU" sz="3000" dirty="0" smtClean="0"/>
              <a:t>Мужчина 26 лет, после ДТП.</a:t>
            </a:r>
          </a:p>
          <a:p>
            <a:pPr marL="457200" indent="-457200" algn="just"/>
            <a:r>
              <a:rPr lang="ru-RU" sz="3000" dirty="0" smtClean="0"/>
              <a:t>Состояние </a:t>
            </a:r>
            <a:r>
              <a:rPr lang="ru-RU" sz="3000" dirty="0" smtClean="0"/>
              <a:t>после </a:t>
            </a:r>
            <a:r>
              <a:rPr lang="en-US" sz="3000" dirty="0" smtClean="0"/>
              <a:t>ORIF</a:t>
            </a:r>
            <a:r>
              <a:rPr lang="ru-RU" sz="3000" dirty="0" smtClean="0"/>
              <a:t>, сохраняется </a:t>
            </a:r>
            <a:r>
              <a:rPr lang="ru-RU" sz="3000" dirty="0" err="1" smtClean="0"/>
              <a:t>ретрузия</a:t>
            </a:r>
            <a:r>
              <a:rPr lang="ru-RU" sz="3000" dirty="0" smtClean="0"/>
              <a:t> верхней челюсти. </a:t>
            </a:r>
            <a:endParaRPr lang="ru-RU" sz="3000" dirty="0" smtClean="0"/>
          </a:p>
          <a:p>
            <a:pPr marL="457200" indent="-457200" algn="just"/>
            <a:r>
              <a:rPr lang="ru-RU" sz="3000" dirty="0" smtClean="0"/>
              <a:t>Правосторонний </a:t>
            </a:r>
            <a:r>
              <a:rPr lang="ru-RU" sz="3000" dirty="0" err="1" smtClean="0"/>
              <a:t>носо</a:t>
            </a:r>
            <a:r>
              <a:rPr lang="ru-RU" sz="3000" dirty="0" smtClean="0"/>
              <a:t>-глазнично-решетчатый перелом </a:t>
            </a:r>
            <a:r>
              <a:rPr lang="ru-RU" sz="3000" dirty="0"/>
              <a:t>дополнительно фиксирован опорными пластинами и винтами </a:t>
            </a:r>
            <a:r>
              <a:rPr lang="ru-RU" sz="3000" dirty="0" smtClean="0"/>
              <a:t>к </a:t>
            </a:r>
            <a:r>
              <a:rPr lang="ru-RU" sz="3000" dirty="0"/>
              <a:t>верхней челюсти</a:t>
            </a:r>
            <a:r>
              <a:rPr lang="ru-RU" sz="3000" dirty="0" smtClean="0"/>
              <a:t>, </a:t>
            </a:r>
            <a:r>
              <a:rPr lang="ru-RU" sz="3000" dirty="0" err="1" smtClean="0"/>
              <a:t>прогнатия</a:t>
            </a:r>
            <a:r>
              <a:rPr lang="ru-RU" sz="3000" dirty="0" smtClean="0"/>
              <a:t> нижней челюсти, прикус нарушен.</a:t>
            </a:r>
            <a:endParaRPr lang="ru-RU" sz="3000" dirty="0"/>
          </a:p>
        </p:txBody>
      </p:sp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9"/>
            <a:ext cx="12192000" cy="86929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latin typeface="+mn-lt"/>
              </a:rPr>
              <a:t>Компьютерная томография черепа, </a:t>
            </a:r>
            <a:r>
              <a:rPr lang="ru-RU" altLang="ru-RU" b="1" dirty="0" smtClean="0">
                <a:latin typeface="+mn-lt"/>
              </a:rPr>
              <a:t>корональная и аксиальная плоскость. </a:t>
            </a:r>
            <a:r>
              <a:rPr lang="en-US" altLang="ru-RU" b="1" dirty="0" smtClean="0">
                <a:latin typeface="+mn-lt"/>
              </a:rPr>
              <a:t>Le Fort 1</a:t>
            </a:r>
            <a:endParaRPr lang="ru-RU" altLang="ru-RU" b="1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421" y="1481480"/>
            <a:ext cx="4740226" cy="46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70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algn="ctr" eaLnBrk="1" hangingPunct="1"/>
            <a:r>
              <a:rPr lang="ru-RU" altLang="ru-RU" b="1" dirty="0"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6867" name="Прямоугольник 4"/>
          <p:cNvSpPr>
            <a:spLocks noChangeArrowheads="1"/>
          </p:cNvSpPr>
          <p:nvPr/>
        </p:nvSpPr>
        <p:spPr bwMode="auto">
          <a:xfrm>
            <a:off x="409575" y="1314450"/>
            <a:ext cx="113728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4000"/>
              <a:t>Знание радиологами классификации и методов оперативного вмешательства при переломах средней зоны лица, является ключевым фактором оценки КТ–изображений в предоперационном и послеоперационном периоде, а так же выборе правильной тактики хирургического лечения с учетом рисков осложнений и пользы</a:t>
            </a:r>
          </a:p>
        </p:txBody>
      </p:sp>
    </p:spTree>
    <p:extLst>
      <p:ext uri="{BB962C8B-B14F-4D97-AF65-F5344CB8AC3E}">
        <p14:creationId xmlns:p14="http://schemas.microsoft.com/office/powerpoint/2010/main" val="1435059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algn="ctr" eaLnBrk="1" hangingPunct="1"/>
            <a:r>
              <a:rPr lang="ru-RU" altLang="ru-RU" b="1" dirty="0">
                <a:cs typeface="Times New Roman" panose="02020603050405020304" pitchFamily="18" charset="0"/>
              </a:rPr>
              <a:t>Список литературы</a:t>
            </a:r>
          </a:p>
        </p:txBody>
      </p:sp>
      <p:sp>
        <p:nvSpPr>
          <p:cNvPr id="38915" name="Прямоугольник 4"/>
          <p:cNvSpPr>
            <a:spLocks noChangeArrowheads="1"/>
          </p:cNvSpPr>
          <p:nvPr/>
        </p:nvSpPr>
        <p:spPr bwMode="auto">
          <a:xfrm>
            <a:off x="609600" y="1143000"/>
            <a:ext cx="10553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>
                <a:solidFill>
                  <a:srgbClr val="212121"/>
                </a:solidFill>
              </a:rPr>
              <a:t>Dreizin D, Nam AJ, Diaconu SC, Bernstein MP, Bodanapally UK, Munera F. Multidetector CT of Midfacial Fractures: Classification Systems, Principles of Reduction, and Common Complications. Radiographics. 2018 Jan-Feb;38(1):248-274. doi: 10.1148/rg.2018170074. PMID: 29320322.</a:t>
            </a:r>
            <a:endParaRPr lang="ru-RU" altLang="ru-RU"/>
          </a:p>
          <a:p>
            <a:pPr algn="just" eaLnBrk="1" hangingPunct="1">
              <a:spcBef>
                <a:spcPct val="0"/>
              </a:spcBef>
            </a:pPr>
            <a:endParaRPr lang="ru-RU" altLang="ru-RU" sz="200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00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659063"/>
            <a:ext cx="10058400" cy="14509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>
                <a:latin typeface="+mn-lt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8043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255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263525" y="984250"/>
            <a:ext cx="11664950" cy="4887913"/>
          </a:xfrm>
        </p:spPr>
        <p:txBody>
          <a:bodyPr/>
          <a:lstStyle/>
          <a:p>
            <a:pPr algn="just"/>
            <a:r>
              <a:rPr lang="ru-RU" altLang="ru-RU" sz="2800" dirty="0" err="1"/>
              <a:t>Мультидетекторная</a:t>
            </a:r>
            <a:r>
              <a:rPr lang="ru-RU" altLang="ru-RU" sz="2800" dirty="0"/>
              <a:t> компьютерная томография долгое время была стандартным методом предоперационной и послеоперационной оценки пациентов с переломами средней зоны лица и играет ключевую в определении метода лечения и предупреждении осложнений.</a:t>
            </a:r>
          </a:p>
          <a:p>
            <a:pPr algn="just"/>
            <a:r>
              <a:rPr lang="ru-RU" altLang="ru-RU" sz="2800" dirty="0"/>
              <a:t>Переломы средней зоны лица включают нос, </a:t>
            </a:r>
            <a:r>
              <a:rPr lang="ru-RU" altLang="ru-RU" sz="2800" dirty="0" err="1"/>
              <a:t>носо</a:t>
            </a:r>
            <a:r>
              <a:rPr lang="ru-RU" altLang="ru-RU" sz="2800" dirty="0"/>
              <a:t>-глазнично-решетчатый комплекс (НГК</a:t>
            </a:r>
            <a:r>
              <a:rPr lang="en-US" altLang="ru-RU" sz="2800" dirty="0"/>
              <a:t>)</a:t>
            </a:r>
            <a:r>
              <a:rPr lang="ru-RU" altLang="ru-RU" sz="2800" dirty="0"/>
              <a:t>, орбиты, скуловерхнечелюстной комплекс и верхнюю челюсть. </a:t>
            </a:r>
          </a:p>
          <a:p>
            <a:pPr algn="just"/>
            <a:r>
              <a:rPr lang="ru-RU" altLang="ru-RU" sz="2800" dirty="0"/>
              <a:t>В основе лечения лежит расчет соотношения риска и пользы манипуляций, направленных на восстановление симметрии, ширины, высоты и прямой проекции лица до травмы при минимизации эстетических и функциональных осложнений</a:t>
            </a:r>
          </a:p>
        </p:txBody>
      </p:sp>
    </p:spTree>
    <p:extLst>
      <p:ext uri="{BB962C8B-B14F-4D97-AF65-F5344CB8AC3E}">
        <p14:creationId xmlns:p14="http://schemas.microsoft.com/office/powerpoint/2010/main" val="15949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228575" y="1298383"/>
            <a:ext cx="6098383" cy="462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ru-RU" sz="3100" dirty="0" smtClean="0"/>
              <a:t>Мужчина 34 года: </a:t>
            </a:r>
            <a:r>
              <a:rPr lang="ru-RU" sz="3100" dirty="0" err="1" smtClean="0"/>
              <a:t>Скуло</a:t>
            </a:r>
            <a:r>
              <a:rPr lang="ru-RU" sz="3100" dirty="0" smtClean="0"/>
              <a:t>-верхнечелюстной прелом справа.</a:t>
            </a:r>
          </a:p>
          <a:p>
            <a:pPr algn="just">
              <a:buNone/>
            </a:pPr>
            <a:r>
              <a:rPr lang="ru-RU" sz="3100" dirty="0" smtClean="0"/>
              <a:t>После успешной репозиции перелома титановой пластиной, развился абсцесс и остеомиелит, вследствие чего потребовалось удалить пластину, и провести хирургическую обработку верхней челюсти.</a:t>
            </a:r>
            <a:endParaRPr lang="ru-RU" sz="3100" dirty="0"/>
          </a:p>
        </p:txBody>
      </p:sp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9032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latin typeface="+mn-lt"/>
              </a:rPr>
              <a:t>Компьютерная томография черепа, корональная плоскость. </a:t>
            </a:r>
            <a:r>
              <a:rPr lang="ru-RU" altLang="ru-RU" b="1" dirty="0" err="1">
                <a:latin typeface="+mn-lt"/>
              </a:rPr>
              <a:t>Скуло</a:t>
            </a:r>
            <a:r>
              <a:rPr lang="ru-RU" altLang="ru-RU" b="1" dirty="0">
                <a:latin typeface="+mn-lt"/>
              </a:rPr>
              <a:t>-верхнечелюстной перелом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8509" y="1440873"/>
            <a:ext cx="486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d</a:t>
            </a:r>
            <a:r>
              <a:rPr lang="ru-RU" dirty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809" y="1440873"/>
            <a:ext cx="5262950" cy="433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96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196651" y="1580787"/>
            <a:ext cx="6365334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ru-RU" dirty="0" smtClean="0"/>
              <a:t>Наиболее распространенные точки фиксации: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err="1"/>
              <a:t>С</a:t>
            </a:r>
            <a:r>
              <a:rPr lang="ru-RU" dirty="0" err="1" smtClean="0"/>
              <a:t>кулово</a:t>
            </a:r>
            <a:r>
              <a:rPr lang="ru-RU" dirty="0" smtClean="0"/>
              <a:t>-верхнечелюстной шов;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Л</a:t>
            </a:r>
            <a:r>
              <a:rPr lang="ru-RU" dirty="0" smtClean="0"/>
              <a:t>обно-скуловой шов; </a:t>
            </a:r>
            <a:endParaRPr lang="ru-RU" dirty="0"/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Н</a:t>
            </a:r>
            <a:r>
              <a:rPr lang="ru-RU" dirty="0" smtClean="0"/>
              <a:t>ижний </a:t>
            </a:r>
            <a:r>
              <a:rPr lang="ru-RU" dirty="0"/>
              <a:t>край </a:t>
            </a:r>
            <a:r>
              <a:rPr lang="ru-RU" dirty="0" smtClean="0"/>
              <a:t>орбиты.</a:t>
            </a:r>
            <a:endParaRPr lang="ru-RU" sz="3100" dirty="0"/>
          </a:p>
        </p:txBody>
      </p:sp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9032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smtClean="0">
                <a:latin typeface="+mn-lt"/>
              </a:rPr>
              <a:t>Трехмерное КТ-изображение. Точки фиксации переломов </a:t>
            </a:r>
            <a:r>
              <a:rPr lang="ru-RU" altLang="ru-RU" b="1" dirty="0" err="1" smtClean="0">
                <a:latin typeface="+mn-lt"/>
              </a:rPr>
              <a:t>скуло</a:t>
            </a:r>
            <a:r>
              <a:rPr lang="ru-RU" altLang="ru-RU" b="1" dirty="0" smtClean="0">
                <a:latin typeface="+mn-lt"/>
              </a:rPr>
              <a:t>-верхнечелюстного комплекса</a:t>
            </a:r>
            <a:endParaRPr lang="ru-RU" altLang="ru-RU" b="1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8509" y="1440873"/>
            <a:ext cx="486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d</a:t>
            </a:r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60" y="1569965"/>
            <a:ext cx="5077543" cy="446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2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115979" y="1437581"/>
            <a:ext cx="7161929" cy="409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ru-RU" sz="3100" dirty="0" smtClean="0"/>
              <a:t>Женщина 32 года: </a:t>
            </a:r>
            <a:r>
              <a:rPr lang="ru-RU" sz="3100" dirty="0" err="1" smtClean="0"/>
              <a:t>Оскольчатый</a:t>
            </a:r>
            <a:r>
              <a:rPr lang="ru-RU" sz="3100" dirty="0" smtClean="0"/>
              <a:t> </a:t>
            </a:r>
            <a:r>
              <a:rPr lang="ru-RU" sz="3100" dirty="0" err="1" smtClean="0"/>
              <a:t>скуло</a:t>
            </a:r>
            <a:r>
              <a:rPr lang="ru-RU" sz="3100" dirty="0" smtClean="0"/>
              <a:t>-верхнечелюстной прелом в результате ДТП: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ru-RU" sz="3100" dirty="0" smtClean="0"/>
              <a:t>Ротация </a:t>
            </a:r>
            <a:r>
              <a:rPr lang="ru-RU" sz="3100" dirty="0"/>
              <a:t>и смещение левой скуловой кости относительно </a:t>
            </a:r>
            <a:r>
              <a:rPr lang="ru-RU" sz="3100" dirty="0" err="1" smtClean="0"/>
              <a:t>скуло</a:t>
            </a:r>
            <a:r>
              <a:rPr lang="ru-RU" sz="3100" dirty="0" smtClean="0"/>
              <a:t>-клиновидного шва.</a:t>
            </a:r>
            <a:r>
              <a:rPr lang="ru-RU" sz="3100" dirty="0"/>
              <a:t> </a:t>
            </a:r>
            <a:r>
              <a:rPr lang="ru-RU" sz="3100" dirty="0" smtClean="0"/>
              <a:t>Увеличение объема орбиты, энофтальм</a:t>
            </a:r>
            <a:r>
              <a:rPr lang="ru-RU" sz="3100" dirty="0"/>
              <a:t>;</a:t>
            </a:r>
            <a:endParaRPr lang="ru-RU" sz="3100" dirty="0" smtClean="0"/>
          </a:p>
          <a:p>
            <a:pPr marL="514350" indent="-514350" algn="just">
              <a:buFont typeface="+mj-lt"/>
              <a:buAutoNum type="alphaLcPeriod"/>
            </a:pPr>
            <a:r>
              <a:rPr lang="ru-RU" sz="3100" dirty="0"/>
              <a:t>Т</a:t>
            </a:r>
            <a:r>
              <a:rPr lang="ru-RU" sz="3100" dirty="0" smtClean="0"/>
              <a:t>очки </a:t>
            </a:r>
            <a:r>
              <a:rPr lang="ru-RU" sz="3100" dirty="0" smtClean="0"/>
              <a:t>фиксации перелома.</a:t>
            </a:r>
            <a:endParaRPr lang="ru-RU" sz="3100" dirty="0"/>
          </a:p>
        </p:txBody>
      </p:sp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9"/>
            <a:ext cx="12192000" cy="86929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latin typeface="+mn-lt"/>
              </a:rPr>
              <a:t>Компьютерная томография черепа, </a:t>
            </a:r>
            <a:r>
              <a:rPr lang="ru-RU" altLang="ru-RU" b="1" dirty="0" smtClean="0">
                <a:latin typeface="+mn-lt"/>
              </a:rPr>
              <a:t>аксиальная плоскость. </a:t>
            </a:r>
            <a:r>
              <a:rPr lang="ru-RU" altLang="ru-RU" b="1" dirty="0" err="1">
                <a:latin typeface="+mn-lt"/>
              </a:rPr>
              <a:t>Скуло</a:t>
            </a:r>
            <a:r>
              <a:rPr lang="ru-RU" altLang="ru-RU" b="1" dirty="0">
                <a:latin typeface="+mn-lt"/>
              </a:rPr>
              <a:t>-верхнечелюстной перелом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78" y="1254701"/>
            <a:ext cx="4426411" cy="2951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35" y="3904046"/>
            <a:ext cx="2775472" cy="27285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431975" y="1114415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51235" y="5268343"/>
            <a:ext cx="486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419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83706" y="1610410"/>
            <a:ext cx="6521489" cy="40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ru-RU" sz="3600" dirty="0" smtClean="0"/>
              <a:t>Мужчина 23 года: после ДТП.</a:t>
            </a:r>
          </a:p>
          <a:p>
            <a:pPr marL="457200" indent="-457200" algn="just"/>
            <a:r>
              <a:rPr lang="ru-RU" sz="3600" dirty="0" smtClean="0"/>
              <a:t>Ротационный </a:t>
            </a:r>
            <a:r>
              <a:rPr lang="ru-RU" sz="3600" dirty="0" err="1" smtClean="0"/>
              <a:t>скуло</a:t>
            </a:r>
            <a:r>
              <a:rPr lang="ru-RU" sz="3600" dirty="0" smtClean="0"/>
              <a:t>-верхнечелюстной прелом справа, вследствие чего образовался дефект дна глазницы </a:t>
            </a:r>
            <a:r>
              <a:rPr lang="ru-RU" sz="3600" dirty="0" smtClean="0"/>
              <a:t>со смещением </a:t>
            </a:r>
            <a:r>
              <a:rPr lang="ru-RU" sz="3600" dirty="0" smtClean="0"/>
              <a:t>в гайморову </a:t>
            </a:r>
            <a:r>
              <a:rPr lang="ru-RU" sz="3600" dirty="0" smtClean="0"/>
              <a:t>пазуху.</a:t>
            </a:r>
            <a:endParaRPr lang="ru-RU" dirty="0"/>
          </a:p>
        </p:txBody>
      </p:sp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9"/>
            <a:ext cx="12192000" cy="86929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latin typeface="+mn-lt"/>
              </a:rPr>
              <a:t>Компьютерная томография черепа, </a:t>
            </a:r>
            <a:r>
              <a:rPr lang="ru-RU" altLang="ru-RU" b="1" dirty="0" smtClean="0">
                <a:latin typeface="+mn-lt"/>
              </a:rPr>
              <a:t>корональная плоскость. </a:t>
            </a:r>
            <a:r>
              <a:rPr lang="ru-RU" altLang="ru-RU" b="1" dirty="0" err="1">
                <a:latin typeface="+mn-lt"/>
              </a:rPr>
              <a:t>Скуло</a:t>
            </a:r>
            <a:r>
              <a:rPr lang="ru-RU" altLang="ru-RU" b="1" dirty="0">
                <a:latin typeface="+mn-lt"/>
              </a:rPr>
              <a:t>-верхнечелюстной перелом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395" y="1578810"/>
            <a:ext cx="4745470" cy="433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1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0" y="4438876"/>
            <a:ext cx="11932586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ru-RU" sz="2800" dirty="0" smtClean="0"/>
              <a:t>Мужчина 34 года, </a:t>
            </a:r>
            <a:r>
              <a:rPr lang="ru-RU" sz="2800" dirty="0" err="1" smtClean="0"/>
              <a:t>скуло</a:t>
            </a:r>
            <a:r>
              <a:rPr lang="ru-RU" sz="2800" dirty="0" smtClean="0"/>
              <a:t>-верхнечелюстной перелом слева.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ru-RU" sz="2800" dirty="0" smtClean="0"/>
              <a:t>Ротация </a:t>
            </a:r>
            <a:r>
              <a:rPr lang="ru-RU" sz="2800" dirty="0" smtClean="0"/>
              <a:t>скуловой кости внутрь и смещение кзади. Вдавленный </a:t>
            </a:r>
            <a:r>
              <a:rPr lang="ru-RU" sz="2800" dirty="0" err="1" smtClean="0"/>
              <a:t>оскольчатый</a:t>
            </a:r>
            <a:r>
              <a:rPr lang="ru-RU" sz="2800" dirty="0" smtClean="0"/>
              <a:t> переломом </a:t>
            </a:r>
            <a:r>
              <a:rPr lang="ru-RU" sz="2800" dirty="0"/>
              <a:t>скуловой </a:t>
            </a:r>
            <a:r>
              <a:rPr lang="ru-RU" sz="2800" dirty="0" smtClean="0"/>
              <a:t>дуги</a:t>
            </a:r>
            <a:r>
              <a:rPr lang="ru-RU" sz="2800" dirty="0"/>
              <a:t>;</a:t>
            </a:r>
            <a:endParaRPr lang="ru-RU" sz="2800" dirty="0" smtClean="0"/>
          </a:p>
          <a:p>
            <a:pPr marL="514350" indent="-514350" algn="just">
              <a:buFont typeface="+mj-lt"/>
              <a:buAutoNum type="alphaLcPeriod"/>
            </a:pPr>
            <a:r>
              <a:rPr lang="ru-RU" sz="2800" dirty="0" smtClean="0"/>
              <a:t>Состояние </a:t>
            </a:r>
            <a:r>
              <a:rPr lang="ru-RU" sz="2800" dirty="0" smtClean="0"/>
              <a:t>после репозиции одной </a:t>
            </a:r>
            <a:r>
              <a:rPr lang="en-US" sz="2800" dirty="0" smtClean="0"/>
              <a:t>L-</a:t>
            </a:r>
            <a:r>
              <a:rPr lang="ru-RU" sz="2800" dirty="0" smtClean="0"/>
              <a:t>образной </a:t>
            </a:r>
            <a:r>
              <a:rPr lang="ru-RU" sz="2800" dirty="0" err="1" smtClean="0"/>
              <a:t>скуло-верхнчелюстной</a:t>
            </a:r>
            <a:r>
              <a:rPr lang="ru-RU" sz="2800" dirty="0" smtClean="0"/>
              <a:t> опорной пластиной.</a:t>
            </a:r>
            <a:endParaRPr lang="ru-RU" sz="2800" dirty="0"/>
          </a:p>
        </p:txBody>
      </p:sp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9"/>
            <a:ext cx="12192000" cy="86929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latin typeface="+mn-lt"/>
              </a:rPr>
              <a:t>Компьютерная томография черепа, </a:t>
            </a:r>
            <a:r>
              <a:rPr lang="ru-RU" altLang="ru-RU" b="1" dirty="0" smtClean="0">
                <a:latin typeface="+mn-lt"/>
              </a:rPr>
              <a:t>аксиальная плоскость. </a:t>
            </a:r>
            <a:r>
              <a:rPr lang="ru-RU" altLang="ru-RU" b="1" dirty="0" err="1">
                <a:latin typeface="+mn-lt"/>
              </a:rPr>
              <a:t>Скуло</a:t>
            </a:r>
            <a:r>
              <a:rPr lang="ru-RU" altLang="ru-RU" b="1" dirty="0">
                <a:latin typeface="+mn-lt"/>
              </a:rPr>
              <a:t>-верхнечелюстной перелом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9" b="4481"/>
          <a:stretch/>
        </p:blipFill>
        <p:spPr>
          <a:xfrm>
            <a:off x="1643223" y="1179308"/>
            <a:ext cx="8905553" cy="33389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223" y="1179308"/>
            <a:ext cx="463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a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5999" y="3629852"/>
            <a:ext cx="487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b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27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9032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smtClean="0">
                <a:latin typeface="+mn-lt"/>
              </a:rPr>
              <a:t>Классификация переломов верхней челюсти </a:t>
            </a:r>
            <a:r>
              <a:rPr lang="en-US" altLang="ru-RU" b="1" dirty="0" smtClean="0">
                <a:latin typeface="+mn-lt"/>
              </a:rPr>
              <a:t>Le Fort</a:t>
            </a:r>
            <a:endParaRPr lang="ru-RU" altLang="ru-RU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9814" y="1149292"/>
            <a:ext cx="111323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Нынешняя номенклатура </a:t>
            </a:r>
            <a:r>
              <a:rPr lang="ru-RU" sz="3200" dirty="0" err="1"/>
              <a:t>Ле</a:t>
            </a:r>
            <a:r>
              <a:rPr lang="ru-RU" sz="3200" dirty="0"/>
              <a:t> Фора представляет собой упрощение широкого спектра моделей переломов, описанных Рене </a:t>
            </a:r>
            <a:r>
              <a:rPr lang="ru-RU" sz="3200" dirty="0" err="1"/>
              <a:t>Ле</a:t>
            </a:r>
            <a:r>
              <a:rPr lang="ru-RU" sz="3200" dirty="0"/>
              <a:t> </a:t>
            </a:r>
            <a:r>
              <a:rPr lang="ru-RU" sz="3200" dirty="0" err="1" smtClean="0"/>
              <a:t>Фором</a:t>
            </a:r>
            <a:r>
              <a:rPr lang="ru-RU" sz="3200" dirty="0"/>
              <a:t> </a:t>
            </a:r>
            <a:r>
              <a:rPr lang="ru-RU" sz="3200" dirty="0" smtClean="0"/>
              <a:t>в начале 20 века. Переломы: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 err="1" smtClean="0"/>
              <a:t>Le</a:t>
            </a:r>
            <a:r>
              <a:rPr lang="ru-RU" sz="3200" dirty="0" smtClean="0"/>
              <a:t> </a:t>
            </a:r>
            <a:r>
              <a:rPr lang="ru-RU" sz="3200" dirty="0" err="1" smtClean="0"/>
              <a:t>Fort</a:t>
            </a:r>
            <a:r>
              <a:rPr lang="ru-RU" sz="3200" dirty="0" smtClean="0"/>
              <a:t> 1 </a:t>
            </a:r>
            <a:r>
              <a:rPr lang="ru-RU" sz="3200" dirty="0"/>
              <a:t>затрагивают латеральную и медиальную стенки гайморовой пазухи, распространяясь кзади от грушевидной апертуры. </a:t>
            </a:r>
            <a:endParaRPr lang="ru-R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 err="1" smtClean="0"/>
              <a:t>Le</a:t>
            </a:r>
            <a:r>
              <a:rPr lang="ru-RU" sz="3200" dirty="0" smtClean="0"/>
              <a:t> </a:t>
            </a:r>
            <a:r>
              <a:rPr lang="ru-RU" sz="3200" dirty="0" err="1"/>
              <a:t>Fort</a:t>
            </a:r>
            <a:r>
              <a:rPr lang="ru-RU" sz="3200" dirty="0"/>
              <a:t> 2 затрагивают лобно-носовой шов, нижний </a:t>
            </a:r>
            <a:r>
              <a:rPr lang="ru-RU" sz="3200" dirty="0" smtClean="0"/>
              <a:t>край орбиты и ее дно</a:t>
            </a:r>
            <a:r>
              <a:rPr lang="ru-RU" sz="3200" dirty="0"/>
              <a:t>, а также верхнечелюстные пазухи, образуя пирамидальную форму. </a:t>
            </a:r>
            <a:endParaRPr lang="ru-R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 err="1" smtClean="0"/>
              <a:t>Le</a:t>
            </a:r>
            <a:r>
              <a:rPr lang="ru-RU" sz="3200" dirty="0" smtClean="0"/>
              <a:t> </a:t>
            </a:r>
            <a:r>
              <a:rPr lang="ru-RU" sz="3200" dirty="0" err="1"/>
              <a:t>Fort</a:t>
            </a:r>
            <a:r>
              <a:rPr lang="ru-RU" sz="3200" dirty="0"/>
              <a:t> 3 проходит горизонтально от лобно-носового шва до </a:t>
            </a:r>
            <a:r>
              <a:rPr lang="ru-RU" sz="3200" dirty="0" smtClean="0"/>
              <a:t>лобно-скулового </a:t>
            </a:r>
            <a:r>
              <a:rPr lang="ru-RU" sz="3200" dirty="0"/>
              <a:t>шва и скуловых дуг </a:t>
            </a:r>
          </a:p>
        </p:txBody>
      </p:sp>
    </p:spTree>
    <p:extLst>
      <p:ext uri="{BB962C8B-B14F-4D97-AF65-F5344CB8AC3E}">
        <p14:creationId xmlns:p14="http://schemas.microsoft.com/office/powerpoint/2010/main" val="4068444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28588"/>
            <a:ext cx="12192000" cy="903287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 smtClean="0">
                <a:latin typeface="+mn-lt"/>
              </a:rPr>
              <a:t>Трехмерная КТ черепа. </a:t>
            </a:r>
            <a:r>
              <a:rPr lang="ru-RU" altLang="ru-RU" sz="3600" b="1" dirty="0" err="1" smtClean="0">
                <a:latin typeface="+mn-lt"/>
              </a:rPr>
              <a:t>Скуло</a:t>
            </a:r>
            <a:r>
              <a:rPr lang="ru-RU" altLang="ru-RU" sz="3600" b="1" dirty="0" smtClean="0">
                <a:latin typeface="+mn-lt"/>
              </a:rPr>
              <a:t>-верхнечелюстной и </a:t>
            </a:r>
            <a:r>
              <a:rPr lang="ru-RU" altLang="ru-RU" sz="3600" b="1" dirty="0" err="1" smtClean="0">
                <a:latin typeface="+mn-lt"/>
              </a:rPr>
              <a:t>носо</a:t>
            </a:r>
            <a:r>
              <a:rPr lang="ru-RU" altLang="ru-RU" sz="3600" b="1" dirty="0" smtClean="0">
                <a:latin typeface="+mn-lt"/>
              </a:rPr>
              <a:t>-</a:t>
            </a:r>
            <a:r>
              <a:rPr lang="ru-RU" altLang="ru-RU" sz="3600" b="1" dirty="0" err="1" smtClean="0">
                <a:latin typeface="+mn-lt"/>
              </a:rPr>
              <a:t>гразнично</a:t>
            </a:r>
            <a:r>
              <a:rPr lang="ru-RU" altLang="ru-RU" sz="3600" b="1" dirty="0" smtClean="0">
                <a:latin typeface="+mn-lt"/>
              </a:rPr>
              <a:t>-решетчатый переломы</a:t>
            </a:r>
            <a:endParaRPr lang="ru-RU" altLang="ru-RU" sz="3600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4812" y="1235353"/>
            <a:ext cx="669932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Мужчина 57 лет.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Классические </a:t>
            </a:r>
            <a:r>
              <a:rPr lang="ru-RU" sz="2800" dirty="0" smtClean="0"/>
              <a:t>линии переломов </a:t>
            </a:r>
            <a:r>
              <a:rPr lang="en-US" sz="2800" dirty="0" smtClean="0"/>
              <a:t>Le Fort </a:t>
            </a:r>
            <a:r>
              <a:rPr lang="ru-RU" sz="2800" dirty="0" smtClean="0"/>
              <a:t>(первоначально названные Рене </a:t>
            </a:r>
            <a:r>
              <a:rPr lang="ru-RU" sz="2800" dirty="0" err="1" smtClean="0"/>
              <a:t>Ле</a:t>
            </a:r>
            <a:r>
              <a:rPr lang="ru-RU" sz="2800" dirty="0" smtClean="0"/>
              <a:t> Фор линиями наименьшего сопротивления):</a:t>
            </a:r>
            <a:endParaRPr lang="en-US" sz="2800" dirty="0" smtClean="0"/>
          </a:p>
          <a:p>
            <a:pPr marL="800100" lvl="1" indent="-342900" algn="just">
              <a:buFont typeface="+mj-lt"/>
              <a:buAutoNum type="arabicPeriod"/>
            </a:pPr>
            <a:r>
              <a:rPr lang="en-US" sz="2800" dirty="0" smtClean="0"/>
              <a:t>Le Fort 1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sz="2800" dirty="0"/>
              <a:t>Le Fort </a:t>
            </a:r>
            <a:r>
              <a:rPr lang="en-US" sz="2800" dirty="0" smtClean="0"/>
              <a:t>2</a:t>
            </a:r>
            <a:endParaRPr lang="en-US" sz="2800" dirty="0"/>
          </a:p>
          <a:p>
            <a:pPr marL="800100" lvl="1" indent="-342900" algn="just">
              <a:buFont typeface="+mj-lt"/>
              <a:buAutoNum type="arabicPeriod"/>
            </a:pPr>
            <a:r>
              <a:rPr lang="en-US" sz="2800" dirty="0"/>
              <a:t>Le Fort </a:t>
            </a:r>
            <a:r>
              <a:rPr lang="en-US" sz="2800" dirty="0" smtClean="0"/>
              <a:t>3 (</a:t>
            </a:r>
            <a:r>
              <a:rPr lang="ru-RU" sz="2800" dirty="0" smtClean="0"/>
              <a:t>Как и у данного </a:t>
            </a:r>
            <a:r>
              <a:rPr lang="ru-RU" sz="2800" dirty="0"/>
              <a:t>пациента, переломы </a:t>
            </a:r>
            <a:r>
              <a:rPr lang="ru-RU" sz="2800" dirty="0" err="1" smtClean="0"/>
              <a:t>Le</a:t>
            </a:r>
            <a:r>
              <a:rPr lang="ru-RU" sz="2800" dirty="0" smtClean="0"/>
              <a:t> </a:t>
            </a:r>
            <a:r>
              <a:rPr lang="ru-RU" sz="2800" dirty="0" err="1"/>
              <a:t>Fort</a:t>
            </a:r>
            <a:r>
              <a:rPr lang="ru-RU" sz="2800" dirty="0"/>
              <a:t> 3 часто являются комбинацией</a:t>
            </a:r>
            <a:r>
              <a:rPr lang="en-US" sz="2800" dirty="0"/>
              <a:t> c</a:t>
            </a:r>
            <a:r>
              <a:rPr lang="ru-RU" altLang="ru-RU" sz="2800" dirty="0" err="1"/>
              <a:t>куло</a:t>
            </a:r>
            <a:r>
              <a:rPr lang="ru-RU" altLang="ru-RU" sz="2800" dirty="0"/>
              <a:t>-верхнечелюстных и </a:t>
            </a:r>
            <a:r>
              <a:rPr lang="ru-RU" altLang="ru-RU" sz="2800" dirty="0" err="1"/>
              <a:t>носо</a:t>
            </a:r>
            <a:r>
              <a:rPr lang="ru-RU" altLang="ru-RU" sz="2800" dirty="0"/>
              <a:t>-</a:t>
            </a:r>
            <a:r>
              <a:rPr lang="ru-RU" altLang="ru-RU" sz="2800" dirty="0" err="1"/>
              <a:t>гразнично</a:t>
            </a:r>
            <a:r>
              <a:rPr lang="ru-RU" altLang="ru-RU" sz="2800" dirty="0"/>
              <a:t>-решетчатых </a:t>
            </a:r>
            <a:r>
              <a:rPr lang="ru-RU" sz="2800" dirty="0" smtClean="0"/>
              <a:t>переломов).</a:t>
            </a:r>
            <a:endParaRPr lang="ru-RU" sz="2800" dirty="0"/>
          </a:p>
          <a:p>
            <a:pPr algn="just"/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07" y="1428991"/>
            <a:ext cx="4980529" cy="493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71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961</Words>
  <Application>Microsoft Office PowerPoint</Application>
  <PresentationFormat>Широкоэкранный</PresentationFormat>
  <Paragraphs>118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Мультидетекторная компьютерная томография переломов средней зоны лица: классификации, методы восстановления и осложнения. Часть 3</vt:lpstr>
      <vt:lpstr>Введение</vt:lpstr>
      <vt:lpstr>Компьютерная томография черепа, корональная плоскость. Скуло-верхнечелюстной перелом</vt:lpstr>
      <vt:lpstr>Трехмерное КТ-изображение. Точки фиксации переломов скуло-верхнечелюстного комплекса</vt:lpstr>
      <vt:lpstr>Компьютерная томография черепа, аксиальная плоскость. Скуло-верхнечелюстной перелом</vt:lpstr>
      <vt:lpstr>Компьютерная томография черепа, корональная плоскость. Скуло-верхнечелюстной перелом</vt:lpstr>
      <vt:lpstr>Компьютерная томография черепа, аксиальная плоскость. Скуло-верхнечелюстной перелом</vt:lpstr>
      <vt:lpstr>Классификация переломов верхней челюсти Le Fort</vt:lpstr>
      <vt:lpstr>Трехмерная КТ черепа. Скуло-верхнечелюстной и носо-гразнично-решетчатый переломы</vt:lpstr>
      <vt:lpstr>КТ черепа, корональная плоскость. Двухсторонние переломы крыловидных пластинок</vt:lpstr>
      <vt:lpstr>Трехмерная компьютерная томография черепа. Множественные переломы лица</vt:lpstr>
      <vt:lpstr>Презентация PowerPoint</vt:lpstr>
      <vt:lpstr>Компьютерная томография черепа, корональная и аксиальная плоскость. Le Fort 1</vt:lpstr>
      <vt:lpstr>Компьютерная томография черепа, корональная и аксиальная плоскость. Le Fort 1</vt:lpstr>
      <vt:lpstr>Заключение</vt:lpstr>
      <vt:lpstr>Список литературы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Мультидетекторная компьютерная томография переломов средней зоны лица: классификации, методы восстановления и осложнения. Часть 2</dc:title>
  <dc:creator>Брюханов Владимир Александрович</dc:creator>
  <cp:lastModifiedBy>Бир Ирина Августовна</cp:lastModifiedBy>
  <cp:revision>66</cp:revision>
  <dcterms:created xsi:type="dcterms:W3CDTF">2022-02-10T13:33:35Z</dcterms:created>
  <dcterms:modified xsi:type="dcterms:W3CDTF">2022-04-14T06:16:39Z</dcterms:modified>
</cp:coreProperties>
</file>