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8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51" autoAdjust="0"/>
  </p:normalViewPr>
  <p:slideViewPr>
    <p:cSldViewPr snapToGrid="0">
      <p:cViewPr>
        <p:scale>
          <a:sx n="100" d="100"/>
          <a:sy n="100" d="100"/>
        </p:scale>
        <p:origin x="-870" y="-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F756F-2B0C-4876-90EC-ADFCEBD997BF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52422-1DAE-4297-B4A6-222BC3AC2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224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7B59-54C2-43A1-A03E-B269067213FE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A614-9144-49B7-9272-0B6280DA7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006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7B59-54C2-43A1-A03E-B269067213FE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A614-9144-49B7-9272-0B6280DA7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48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7B59-54C2-43A1-A03E-B269067213FE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A614-9144-49B7-9272-0B6280DA7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038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7B59-54C2-43A1-A03E-B269067213FE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A614-9144-49B7-9272-0B6280DA7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45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7B59-54C2-43A1-A03E-B269067213FE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A614-9144-49B7-9272-0B6280DA7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05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7B59-54C2-43A1-A03E-B269067213FE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A614-9144-49B7-9272-0B6280DA7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88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7B59-54C2-43A1-A03E-B269067213FE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A614-9144-49B7-9272-0B6280DA7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372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7B59-54C2-43A1-A03E-B269067213FE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A614-9144-49B7-9272-0B6280DA7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463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7B59-54C2-43A1-A03E-B269067213FE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A614-9144-49B7-9272-0B6280DA7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50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7B59-54C2-43A1-A03E-B269067213FE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A614-9144-49B7-9272-0B6280DA7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60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7B59-54C2-43A1-A03E-B269067213FE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A614-9144-49B7-9272-0B6280DA7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087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07B59-54C2-43A1-A03E-B269067213FE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5A614-9144-49B7-9272-0B6280DA7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41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C981BB5D-3196-46F2-8B25-6BB9565D5D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0149" y="2457588"/>
            <a:ext cx="10458451" cy="239737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Неэффективность </a:t>
            </a:r>
            <a:r>
              <a:rPr lang="ru-RU" sz="4000" dirty="0"/>
              <a:t>традиционной ретроградной цистографии </a:t>
            </a:r>
            <a:r>
              <a:rPr lang="ru-RU" sz="4000" dirty="0" smtClean="0"/>
              <a:t>при обнаружении разрывов </a:t>
            </a:r>
            <a:r>
              <a:rPr lang="ru-RU" sz="4000" dirty="0"/>
              <a:t>мочевого </a:t>
            </a:r>
            <a:r>
              <a:rPr lang="ru-RU" sz="4000" dirty="0" smtClean="0"/>
              <a:t>пузыря</a:t>
            </a:r>
            <a:endParaRPr lang="ru-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="" xmlns:a16="http://schemas.microsoft.com/office/drawing/2014/main" id="{EA154066-5B6B-4C65-931A-5DFABE7694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8575" y="5200650"/>
            <a:ext cx="4183485" cy="1362867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Выполнил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ординатор 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года Банюкевич 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А.Е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DACF4EB-EB3C-460C-A33E-1C2903C0C997}"/>
              </a:ext>
            </a:extLst>
          </p:cNvPr>
          <p:cNvSpPr txBox="1"/>
          <p:nvPr/>
        </p:nvSpPr>
        <p:spPr>
          <a:xfrm>
            <a:off x="1287262" y="149264"/>
            <a:ext cx="951686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Федеральное государственное бюджетное образовательное учреждение</a:t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высшего образования «Красноярский государственный медицинский</a:t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университет имени профессора В.Ф.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Войно-Ясенецкого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  <a:p>
            <a:pPr algn="ctr">
              <a:defRPr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Кафедра лучевой диагностики ИПО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58197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73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397" y="0"/>
            <a:ext cx="9692640" cy="1325562"/>
          </a:xfrm>
        </p:spPr>
        <p:txBody>
          <a:bodyPr/>
          <a:lstStyle/>
          <a:p>
            <a:pPr algn="ctr"/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Актуальность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3600" dirty="0"/>
              <a:t>Травмы мочевого пузыря встречаются в 8% случаев при травмах </a:t>
            </a:r>
            <a:r>
              <a:rPr lang="ru-RU" sz="3600" dirty="0" smtClean="0"/>
              <a:t>таза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600" dirty="0" smtClean="0"/>
              <a:t>Смертность </a:t>
            </a:r>
            <a:r>
              <a:rPr lang="ru-RU" sz="3600" dirty="0"/>
              <a:t>колеблется от 11% до 44</a:t>
            </a:r>
            <a:r>
              <a:rPr lang="ru-RU" sz="3600" dirty="0" smtClean="0"/>
              <a:t>%, </a:t>
            </a:r>
            <a:r>
              <a:rPr lang="ru-RU" sz="3600" dirty="0"/>
              <a:t>но обычно это связано с сопутствующей </a:t>
            </a:r>
            <a:r>
              <a:rPr lang="ru-RU" sz="3600" dirty="0" err="1" smtClean="0"/>
              <a:t>политравмой</a:t>
            </a:r>
            <a:r>
              <a:rPr lang="ru-RU" sz="3600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600" dirty="0" smtClean="0"/>
              <a:t>Традиционная </a:t>
            </a:r>
            <a:r>
              <a:rPr lang="ru-RU" sz="3600" dirty="0"/>
              <a:t>ретроградная цистография считается золотым стандартом для исследования таких пациентов </a:t>
            </a:r>
            <a:r>
              <a:rPr lang="ru-RU" sz="3600" dirty="0" smtClean="0"/>
              <a:t>и </a:t>
            </a:r>
            <a:r>
              <a:rPr lang="ru-RU" sz="3600" dirty="0"/>
              <a:t>имеет зарегистрированную чувствительность 100</a:t>
            </a:r>
            <a:r>
              <a:rPr lang="ru-RU" sz="3600" dirty="0" smtClean="0"/>
              <a:t>% </a:t>
            </a:r>
            <a:endParaRPr lang="ru-R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79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397" y="0"/>
            <a:ext cx="9692640" cy="1325562"/>
          </a:xfrm>
        </p:spPr>
        <p:txBody>
          <a:bodyPr/>
          <a:lstStyle/>
          <a:p>
            <a:pPr algn="ctr"/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Введение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Обычная ретроградная цистография часто используется для исследования пациентов с подозрением на разрыв мочевого пузыря при травме </a:t>
            </a:r>
            <a:r>
              <a:rPr lang="ru-RU" dirty="0" smtClean="0"/>
              <a:t>таза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Клинические </a:t>
            </a:r>
            <a:r>
              <a:rPr lang="ru-RU" dirty="0"/>
              <a:t>признаки, указывающие на разрыв, включают гематурию и надлобковую болезненность и должны усилить подозрение на повреждение мочевого пузыря и мочевыводящих путей и побудить клинициста провести дальнейшие </a:t>
            </a:r>
            <a:r>
              <a:rPr lang="ru-RU" dirty="0" smtClean="0"/>
              <a:t>исследования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83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Рентгенограмма костей таза в прямой проекции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2" y="1981199"/>
            <a:ext cx="4581193" cy="401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600075" y="1981199"/>
            <a:ext cx="5305425" cy="374332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26-летняя женщина получила множественные травмы, в том числе перелом костей таза, после падения с высоты </a:t>
            </a:r>
            <a:r>
              <a:rPr lang="ru-RU" dirty="0" smtClean="0"/>
              <a:t>6 метров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П</a:t>
            </a:r>
            <a:r>
              <a:rPr lang="ru-RU" dirty="0" smtClean="0"/>
              <a:t>ереломы </a:t>
            </a:r>
            <a:r>
              <a:rPr lang="ru-RU" dirty="0"/>
              <a:t>правой верхней и нижней </a:t>
            </a:r>
            <a:r>
              <a:rPr lang="ru-RU" dirty="0" smtClean="0"/>
              <a:t>ветви </a:t>
            </a:r>
            <a:r>
              <a:rPr lang="ru-RU" dirty="0"/>
              <a:t>с ассоциированным диастазом лонного симфиза и перелом </a:t>
            </a:r>
            <a:r>
              <a:rPr lang="ru-RU" dirty="0" smtClean="0"/>
              <a:t>крестца слева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043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Ретроградная цистография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699" y="1833562"/>
            <a:ext cx="4248151" cy="2386013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Ретроградная </a:t>
            </a:r>
            <a:r>
              <a:rPr lang="ru-RU" dirty="0" smtClean="0"/>
              <a:t>цистография, </a:t>
            </a:r>
            <a:r>
              <a:rPr lang="ru-RU" dirty="0"/>
              <a:t>демонстрирующая полную (а) и </a:t>
            </a:r>
            <a:r>
              <a:rPr lang="ru-RU" dirty="0" err="1"/>
              <a:t>постдренажную</a:t>
            </a:r>
            <a:r>
              <a:rPr lang="ru-RU" dirty="0"/>
              <a:t> (б) пленки при оценке повреждения мочевого </a:t>
            </a:r>
            <a:r>
              <a:rPr lang="ru-RU" dirty="0" smtClean="0"/>
              <a:t>пузыря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При </a:t>
            </a:r>
            <a:r>
              <a:rPr lang="ru-RU" dirty="0" smtClean="0"/>
              <a:t>введении 350 мл контрастного вещества, выхода контраста за пределы полости мочевого пузыря не отмечается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785" y="1833562"/>
            <a:ext cx="6598722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Интраоперационное</a:t>
            </a:r>
            <a:r>
              <a:rPr lang="ru-RU" dirty="0"/>
              <a:t> изображение, демонстрирующее разрыв мочевого пузыря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075" y="1697928"/>
            <a:ext cx="5276850" cy="300989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400" dirty="0"/>
              <a:t>Доступ по </a:t>
            </a:r>
            <a:r>
              <a:rPr lang="ru-RU" sz="2400" dirty="0" err="1" smtClean="0"/>
              <a:t>Пфанненштилю</a:t>
            </a:r>
            <a:r>
              <a:rPr lang="ru-RU" sz="2400" dirty="0" smtClean="0"/>
              <a:t>. В ране визуализируется раздутый баллон катетера </a:t>
            </a:r>
            <a:r>
              <a:rPr lang="ru-RU" sz="2400" dirty="0" err="1" smtClean="0"/>
              <a:t>Фоллея</a:t>
            </a:r>
            <a:endParaRPr lang="ru-RU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/>
              <a:t>Разрыв </a:t>
            </a:r>
            <a:r>
              <a:rPr lang="ru-RU" sz="2400" dirty="0"/>
              <a:t>длиной около 5 см </a:t>
            </a:r>
            <a:r>
              <a:rPr lang="ru-RU" sz="2400" dirty="0" smtClean="0"/>
              <a:t>простирается за лобковым симфизом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1697928"/>
            <a:ext cx="4795839" cy="446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2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Рентгенограмма костей таза в прямой проекции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075" y="1781175"/>
            <a:ext cx="5391150" cy="2686045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36-летний мужчина попал в автомобильную аварию на скорости </a:t>
            </a:r>
            <a:r>
              <a:rPr lang="ru-RU" dirty="0" smtClean="0"/>
              <a:t>72  км/час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Д</a:t>
            </a:r>
            <a:r>
              <a:rPr lang="ru-RU" dirty="0" smtClean="0"/>
              <a:t>иастаз </a:t>
            </a:r>
            <a:r>
              <a:rPr lang="ru-RU" dirty="0"/>
              <a:t>лонного симфиза, правый крестцово-подвздошный диастаз и перелом </a:t>
            </a:r>
            <a:r>
              <a:rPr lang="ru-RU" dirty="0" smtClean="0"/>
              <a:t>правого крыла крестца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1781175"/>
            <a:ext cx="496681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96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Обсуждение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При подозрении на повреждение мочевого пузыря </a:t>
            </a:r>
            <a:r>
              <a:rPr lang="ru-RU" dirty="0" smtClean="0"/>
              <a:t>выбирают </a:t>
            </a:r>
            <a:r>
              <a:rPr lang="ru-RU" dirty="0"/>
              <a:t>метод ретроградной </a:t>
            </a:r>
            <a:r>
              <a:rPr lang="ru-RU" dirty="0" smtClean="0"/>
              <a:t>цистографии: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Во избежание ложноотрицательных результатов мочевой пузырь должен быть </a:t>
            </a:r>
            <a:r>
              <a:rPr lang="ru-RU" dirty="0" smtClean="0"/>
              <a:t>наполнен 250–300 мл жидкости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Рентгенограммы </a:t>
            </a:r>
            <a:r>
              <a:rPr lang="ru-RU" dirty="0"/>
              <a:t>должны быть сделаны как минимум в двух проекциях и включать </a:t>
            </a:r>
            <a:r>
              <a:rPr lang="ru-RU" dirty="0" err="1"/>
              <a:t>постдренажную</a:t>
            </a:r>
            <a:r>
              <a:rPr lang="ru-RU" dirty="0"/>
              <a:t> пленку для визуализации </a:t>
            </a:r>
            <a:r>
              <a:rPr lang="ru-RU" dirty="0" err="1"/>
              <a:t>экстравазированного</a:t>
            </a:r>
            <a:r>
              <a:rPr lang="ru-RU" dirty="0"/>
              <a:t> контраста 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922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0447" y="0"/>
            <a:ext cx="9692640" cy="1325562"/>
          </a:xfrm>
        </p:spPr>
        <p:txBody>
          <a:bodyPr/>
          <a:lstStyle/>
          <a:p>
            <a:pPr algn="ctr"/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Заключение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 err="1" smtClean="0"/>
              <a:t>Итраоперационная</a:t>
            </a:r>
            <a:r>
              <a:rPr lang="ru-RU" dirty="0" smtClean="0"/>
              <a:t> диагностика разрыва мочевого пузыря имеет ряд последствий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Не </a:t>
            </a:r>
            <a:r>
              <a:rPr lang="ru-RU" dirty="0"/>
              <a:t>во всех больницах, </a:t>
            </a:r>
            <a:r>
              <a:rPr lang="ru-RU" dirty="0" smtClean="0"/>
              <a:t>есть </a:t>
            </a:r>
            <a:r>
              <a:rPr lang="ru-RU" dirty="0"/>
              <a:t>уролог, который может помочь с восстановлением мочевого </a:t>
            </a:r>
            <a:r>
              <a:rPr lang="ru-RU" dirty="0" smtClean="0"/>
              <a:t>пузыря</a:t>
            </a:r>
            <a:endParaRPr lang="ru-RU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Отсутствие повреждений мочевого пузыря при ретроградной цистографии </a:t>
            </a:r>
            <a:r>
              <a:rPr lang="ru-RU" dirty="0"/>
              <a:t>не означает, что разрыв, обнаруженный во время операции или даже после операции, был вызван </a:t>
            </a:r>
            <a:r>
              <a:rPr lang="ru-RU" dirty="0" smtClean="0"/>
              <a:t>хирургическим вмешательством </a:t>
            </a:r>
            <a:r>
              <a:rPr lang="ru-RU" dirty="0"/>
              <a:t>во время восстановления </a:t>
            </a:r>
            <a:r>
              <a:rPr lang="ru-RU" dirty="0" smtClean="0"/>
              <a:t>перелома </a:t>
            </a:r>
            <a:endParaRPr lang="ru-RU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Пациенты </a:t>
            </a:r>
            <a:r>
              <a:rPr lang="ru-RU" dirty="0"/>
              <a:t>и хирурги должны знать, что даже </a:t>
            </a:r>
            <a:r>
              <a:rPr lang="ru-RU" dirty="0" smtClean="0"/>
              <a:t>ретроградная цистография </a:t>
            </a:r>
            <a:r>
              <a:rPr lang="ru-RU" dirty="0" smtClean="0"/>
              <a:t>мочевого </a:t>
            </a:r>
            <a:r>
              <a:rPr lang="ru-RU" dirty="0"/>
              <a:t>пузыря </a:t>
            </a:r>
            <a:r>
              <a:rPr lang="ru-RU" dirty="0" smtClean="0"/>
              <a:t>не всегда выявляет все повреждения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386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1662</TotalTime>
  <Words>355</Words>
  <Application>Microsoft Office PowerPoint</Application>
  <PresentationFormat>Произвольный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Неэффективность традиционной ретроградной цистографии при обнаружении разрывов мочевого пузыря</vt:lpstr>
      <vt:lpstr>Актуальность</vt:lpstr>
      <vt:lpstr>Введение</vt:lpstr>
      <vt:lpstr>Рентгенограмма костей таза в прямой проекции</vt:lpstr>
      <vt:lpstr>Ретроградная цистография</vt:lpstr>
      <vt:lpstr>Интраоперационное изображение, демонстрирующее разрыв мочевого пузыря </vt:lpstr>
      <vt:lpstr>Рентгенограмма костей таза в прямой проекции</vt:lpstr>
      <vt:lpstr>Обсуждение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Красненко</dc:creator>
  <cp:lastModifiedBy>Антон Банюкевич</cp:lastModifiedBy>
  <cp:revision>168</cp:revision>
  <dcterms:created xsi:type="dcterms:W3CDTF">2021-02-07T08:28:55Z</dcterms:created>
  <dcterms:modified xsi:type="dcterms:W3CDTF">2021-04-21T14:42:34Z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731901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D9.0.3</vt:lpwstr>
  </property>
</Properties>
</file>