
<file path=[Content_Types].xml><?xml version="1.0" encoding="utf-8"?>
<Types xmlns="http://schemas.openxmlformats.org/package/2006/content-types"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data71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drawing29.xml" ContentType="application/vnd.ms-office.drawingml.diagramDrawing+xml"/>
  <Override PartName="/ppt/diagrams/quickStyle75.xml" ContentType="application/vnd.openxmlformats-officedocument.drawingml.diagramStyle+xml"/>
  <Override PartName="/ppt/diagrams/drawing76.xml" ContentType="application/vnd.ms-office.drawingml.diagramDrawing+xml"/>
  <Default Extension="xml" ContentType="application/xml"/>
  <Override PartName="/ppt/diagrams/layout39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layout64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data2.xml" ContentType="application/vnd.openxmlformats-officedocument.drawingml.diagramData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diagrams/colors74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diagrams/colors52.xml" ContentType="application/vnd.openxmlformats-officedocument.drawingml.diagramColors+xml"/>
  <Override PartName="/ppt/diagrams/data65.xml" ContentType="application/vnd.openxmlformats-officedocument.drawingml.diagramData+xml"/>
  <Override PartName="/ppt/slides/slide19.xml" ContentType="application/vnd.openxmlformats-officedocument.presentationml.slide+xml"/>
  <Default Extension="png" ContentType="image/png"/>
  <Override PartName="/ppt/diagrams/layout20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43.xml" ContentType="application/vnd.openxmlformats-officedocument.drawingml.diagramData+xml"/>
  <Override PartName="/ppt/diagrams/quickStyle69.xml" ContentType="application/vnd.openxmlformats-officedocument.drawingml.diagramStyl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layout5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colors68.xml" ContentType="application/vnd.openxmlformats-officedocument.drawingml.diagramColors+xml"/>
  <Override PartName="/ppt/diagrams/quickStyle72.xml" ContentType="application/vnd.openxmlformats-officedocument.drawingml.diagramStyle+xml"/>
  <Override PartName="/ppt/diagrams/drawing73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colors57.xml" ContentType="application/vnd.openxmlformats-officedocument.drawingml.diagramColors+xml"/>
  <Override PartName="/ppt/diagrams/layout72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diagrams/colors71.xml" ContentType="application/vnd.openxmlformats-officedocument.drawingml.diagramColor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diagrams/data73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diagrams/data62.xml" ContentType="application/vnd.openxmlformats-officedocument.drawingml.diagramData+xml"/>
  <Override PartName="/ppt/diagrams/quickStyle77.xml" ContentType="application/vnd.openxmlformats-officedocument.drawingml.diagramStyle+xml"/>
  <Override PartName="/ppt/diagrams/drawing78.xml" ContentType="application/vnd.ms-office.drawingml.diagramDrawing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diagrams/quickStyle66.xml" ContentType="application/vnd.openxmlformats-officedocument.drawingml.diagramStyle+xml"/>
  <Override PartName="/ppt/diagrams/drawing67.xml" ContentType="application/vnd.ms-office.drawingml.diagramDrawing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diagrams/layout77.xml" ContentType="application/vnd.openxmlformats-officedocument.drawingml.diagramLayout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layout66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drawing70.xml" ContentType="application/vnd.ms-office.drawingml.diagramDrawing+xml"/>
  <Override PartName="/ppt/diagrams/colors76.xml" ContentType="application/vnd.openxmlformats-officedocument.drawingml.diagramColors+xml"/>
  <Override PartName="/ppt/diagrams/data78.xml" ContentType="application/vnd.openxmlformats-officedocument.drawingml.diagramData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diagrams/colors65.xml" ContentType="application/vnd.openxmlformats-officedocument.drawingml.diagramColors+xml"/>
  <Override PartName="/ppt/diagrams/data67.xml" ContentType="application/vnd.openxmlformats-officedocument.drawingml.diagramData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70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diagrams/drawing64.xml" ContentType="application/vnd.ms-office.drawingml.diagramDrawing+xml"/>
  <Override PartName="/ppt/diagrams/quickStyle74.xml" ContentType="application/vnd.openxmlformats-officedocument.drawingml.diagramStyle+xml"/>
  <Override PartName="/ppt/diagrams/drawing75.xml" ContentType="application/vnd.ms-office.drawingml.diagramDrawing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colors59.xml" ContentType="application/vnd.openxmlformats-officedocument.drawingml.diagramColors+xml"/>
  <Override PartName="/ppt/diagrams/quickStyle63.xml" ContentType="application/vnd.openxmlformats-officedocument.drawingml.diagramStyle+xml"/>
  <Override PartName="/ppt/diagrams/layout74.xml" ContentType="application/vnd.openxmlformats-officedocument.drawingml.diagramLayout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colors48.xml" ContentType="application/vnd.openxmlformats-officedocument.drawingml.diagramColors+xml"/>
  <Override PartName="/ppt/diagrams/layout63.xml" ContentType="application/vnd.openxmlformats-officedocument.drawingml.diagramLayout+xml"/>
  <Override PartName="/ppt/diagrams/drawing20.xml" ContentType="application/vnd.ms-office.drawingml.diagramDrawing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73.xml" ContentType="application/vnd.openxmlformats-officedocument.drawingml.diagramColor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diagrams/data75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ata64.xml" ContentType="application/vnd.openxmlformats-officedocument.drawingml.diagramData+xml"/>
  <Override PartName="/ppt/diagrams/quickStyle79.xml" ContentType="application/vnd.openxmlformats-officedocument.drawingml.diagram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diagrams/quickStyle68.xml" ContentType="application/vnd.openxmlformats-officedocument.drawingml.diagramStyle+xml"/>
  <Override PartName="/ppt/diagrams/drawing69.xml" ContentType="application/vnd.ms-office.drawingml.diagramDrawing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diagrams/layout79.xml" ContentType="application/vnd.openxmlformats-officedocument.drawingml.diagramLayou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diagrams/layout68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quickStyle71.xml" ContentType="application/vnd.openxmlformats-officedocument.drawingml.diagramStyle+xml"/>
  <Override PartName="/ppt/diagrams/drawing72.xml" ContentType="application/vnd.ms-office.drawingml.diagramDrawing+xml"/>
  <Override PartName="/ppt/diagrams/colors78.xml" ContentType="application/vnd.openxmlformats-officedocument.drawingml.diagramColor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61.xml" ContentType="application/vnd.ms-office.drawingml.diagramDrawing+xml"/>
  <Override PartName="/ppt/diagrams/colors67.xml" ContentType="application/vnd.openxmlformats-officedocument.drawingml.diagramColors+xml"/>
  <Override PartName="/ppt/diagrams/data69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diagrams/layout7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diagrams/colors70.xml" ContentType="application/vnd.openxmlformats-officedocument.drawingml.diagramColors+xml"/>
  <Override PartName="/ppt/diagrams/data72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drawing66.xml" ContentType="application/vnd.ms-office.drawingml.diagramDrawing+xml"/>
  <Override PartName="/ppt/diagrams/quickStyle76.xml" ContentType="application/vnd.openxmlformats-officedocument.drawingml.diagramStyle+xml"/>
  <Override PartName="/ppt/diagrams/drawing77.xml" ContentType="application/vnd.ms-office.drawingml.diagramDrawing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diagrams/quickStyle65.xml" ContentType="application/vnd.openxmlformats-officedocument.drawingml.diagramStyle+xml"/>
  <Override PartName="/ppt/diagrams/layout76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65.xml" ContentType="application/vnd.openxmlformats-officedocument.drawingml.diagramLayout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colors75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colors64.xml" ContentType="application/vnd.openxmlformats-officedocument.drawingml.diagramColors+xml"/>
  <Override PartName="/ppt/diagrams/data77.xml" ContentType="application/vnd.openxmlformats-officedocument.drawingml.diagramData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ppt/diagrams/data66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diagrams/quickStyle73.xml" ContentType="application/vnd.openxmlformats-officedocument.drawingml.diagramStyle+xml"/>
  <Override PartName="/ppt/diagrams/drawing74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drawing63.xml" ContentType="application/vnd.ms-office.drawingml.diagramDrawing+xml"/>
  <Override PartName="/ppt/diagrams/colors69.xml" ContentType="application/vnd.openxmlformats-officedocument.drawingml.diagramColors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layout62.xml" ContentType="application/vnd.openxmlformats-officedocument.drawingml.diagramLayout+xml"/>
  <Override PartName="/ppt/diagrams/layout73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diagrams/colors72.xml" ContentType="application/vnd.openxmlformats-officedocument.drawingml.diagramColors+xml"/>
  <Override PartName="/ppt/diagrams/data74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diagrams/data63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data52.xml" ContentType="application/vnd.openxmlformats-officedocument.drawingml.diagramData+xml"/>
  <Override PartName="/ppt/diagrams/quickStyle78.xml" ContentType="application/vnd.openxmlformats-officedocument.drawingml.diagramStyle+xml"/>
  <Override PartName="/ppt/diagrams/drawing79.xml" ContentType="application/vnd.ms-office.drawingml.diagramDrawing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diagrams/quickStyle67.xml" ContentType="application/vnd.openxmlformats-officedocument.drawingml.diagramStyle+xml"/>
  <Override PartName="/ppt/diagrams/drawing68.xml" ContentType="application/vnd.ms-office.drawingml.diagramDrawing+xml"/>
  <Override PartName="/ppt/diagrams/layout78.xml" ContentType="application/vnd.openxmlformats-officedocument.drawingml.diagramLayout+xml"/>
  <Override PartName="/ppt/slides/slide31.xml" ContentType="application/vnd.openxmlformats-officedocument.presentationml.slide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67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layout56.xml" ContentType="application/vnd.openxmlformats-officedocument.drawingml.diagramLayout+xml"/>
  <Override PartName="/ppt/diagrams/colors77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drawing60.xml" ContentType="application/vnd.ms-office.drawingml.diagramDrawing+xml"/>
  <Override PartName="/ppt/diagrams/colors66.xml" ContentType="application/vnd.openxmlformats-officedocument.drawingml.diagramColors+xml"/>
  <Override PartName="/ppt/diagrams/quickStyle70.xml" ContentType="application/vnd.openxmlformats-officedocument.drawingml.diagramStyle+xml"/>
  <Override PartName="/ppt/diagrams/drawing71.xml" ContentType="application/vnd.ms-office.drawingml.diagramDrawing+xml"/>
  <Override PartName="/ppt/diagrams/data79.xml" ContentType="application/vnd.openxmlformats-officedocument.drawingml.diagramData+xml"/>
  <Override PartName="/ppt/diagrams/drawing6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diagrams/data68.xml" ContentType="application/vnd.openxmlformats-officedocument.drawingml.diagramData+xml"/>
  <Override PartName="/ppt/diagrams/layout70.xml" ContentType="application/vnd.openxmlformats-officedocument.drawingml.diagramLayout+xml"/>
  <Override PartName="/ppt/slides/slide8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quickStyle39.xml" ContentType="application/vnd.openxmlformats-officedocument.drawingml.diagramStyle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quickStyle64.xml" ContentType="application/vnd.openxmlformats-officedocument.drawingml.diagramStyle+xml"/>
  <Override PartName="/ppt/diagrams/drawing65.xml" ContentType="application/vnd.ms-office.drawingml.diagramDrawing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layout75.xml" ContentType="application/vnd.openxmlformats-officedocument.drawingml.diagramLayout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ata29.xml" ContentType="application/vnd.openxmlformats-officedocument.drawingml.diagramData+xml"/>
  <Override PartName="/ppt/diagrams/data76.xml" ContentType="application/vnd.openxmlformats-officedocument.drawingml.diagramData+xml"/>
  <Override PartName="/ppt/diagrams/colors16.xml" ContentType="application/vnd.openxmlformats-officedocument.drawingml.diagramColors+xml"/>
  <Override PartName="/ppt/diagrams/layout31.xml" ContentType="application/vnd.openxmlformats-officedocument.drawingml.diagramLayout+xml"/>
  <Override PartName="/ppt/diagrams/colors63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ata32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diagrams/layout69.xml" ContentType="application/vnd.openxmlformats-officedocument.drawingml.diagramLayout+xml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ppt/diagrams/colors79.xml" ContentType="application/vnd.openxmlformats-officedocument.drawingml.diagramColor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drawing6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307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4DF2B-7112-4301-A5BC-66F99B422E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1FCCFA-3A67-4611-BFB6-EBE70AD8964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Женское бесплодие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832CC5-A5DB-49A8-B581-FF85A698A55F}" type="parTrans" cxnId="{88D707C3-1D16-41C8-A77C-C870D308B50E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43AE-C1AD-44C3-8997-A8F2EF773FD6}" type="sibTrans" cxnId="{88D707C3-1D16-41C8-A77C-C870D308B50E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FA56AD-0C65-400D-B390-941E9319361B}" type="pres">
      <dgm:prSet presAssocID="{9214DF2B-7112-4301-A5BC-66F99B422E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A4C608-19B8-4ED4-9156-508C0DB416A5}" type="pres">
      <dgm:prSet presAssocID="{801FCCFA-3A67-4611-BFB6-EBE70AD8964F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610143F-08FA-4E52-A292-E830428EE5A5}" type="presOf" srcId="{9214DF2B-7112-4301-A5BC-66F99B422E99}" destId="{84FA56AD-0C65-400D-B390-941E9319361B}" srcOrd="0" destOrd="0" presId="urn:microsoft.com/office/officeart/2005/8/layout/vList2"/>
    <dgm:cxn modelId="{44010F53-9E1F-4E67-B774-E12EBC7F5169}" type="presOf" srcId="{801FCCFA-3A67-4611-BFB6-EBE70AD8964F}" destId="{54A4C608-19B8-4ED4-9156-508C0DB416A5}" srcOrd="0" destOrd="0" presId="urn:microsoft.com/office/officeart/2005/8/layout/vList2"/>
    <dgm:cxn modelId="{88D707C3-1D16-41C8-A77C-C870D308B50E}" srcId="{9214DF2B-7112-4301-A5BC-66F99B422E99}" destId="{801FCCFA-3A67-4611-BFB6-EBE70AD8964F}" srcOrd="0" destOrd="0" parTransId="{37832CC5-A5DB-49A8-B581-FF85A698A55F}" sibTransId="{E00E43AE-C1AD-44C3-8997-A8F2EF773FD6}"/>
    <dgm:cxn modelId="{A87083E6-E8C8-4BA7-A8FC-552BED844D5A}" type="presParOf" srcId="{84FA56AD-0C65-400D-B390-941E9319361B}" destId="{54A4C608-19B8-4ED4-9156-508C0DB416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A14B1D-AABC-4538-9B8E-2D59B45E89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B3B099-4661-4304-A275-73672C1B7755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Клиническая беременность</a:t>
          </a:r>
          <a:endParaRPr lang="ru-RU" dirty="0">
            <a:solidFill>
              <a:schemeClr val="tx1"/>
            </a:solidFill>
          </a:endParaRPr>
        </a:p>
      </dgm:t>
    </dgm:pt>
    <dgm:pt modelId="{AE3F07AE-7C1B-4FA8-92AE-DF16AA28EA8A}" type="parTrans" cxnId="{C0034DA7-0675-4F6D-815E-80EA0037D6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C15726-9BE5-4EAF-AFC9-5EBDE56AE2C1}" type="sibTrans" cxnId="{C0034DA7-0675-4F6D-815E-80EA0037D6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8FBAF0-08BE-4CBB-B3EC-DC33F30CED13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беременность</a:t>
          </a:r>
          <a:r>
            <a:rPr lang="ru-RU" dirty="0" smtClean="0">
              <a:solidFill>
                <a:schemeClr val="tx1"/>
              </a:solidFill>
            </a:rPr>
            <a:t>, диагностированная путем визуализации при ультразвуковом исследовании одного или более плодных яиц, или наличия достоверных клинических признаков беременности. Кроме маточной беременности, термин включает клинически подтвержденную эктопическую беременность.</a:t>
          </a:r>
          <a:endParaRPr lang="ru-RU" dirty="0">
            <a:solidFill>
              <a:schemeClr val="tx1"/>
            </a:solidFill>
          </a:endParaRPr>
        </a:p>
      </dgm:t>
    </dgm:pt>
    <dgm:pt modelId="{4B06EBA7-8536-401C-A258-B7E77B25525B}" type="parTrans" cxnId="{F3403699-F2E1-4A2F-8416-85FF0BFC9C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BB2ED3-B8C4-4101-B93A-83CDD42CE816}" type="sibTrans" cxnId="{F3403699-F2E1-4A2F-8416-85FF0BFC9C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5B4609-C047-45BB-875B-766368F06402}" type="pres">
      <dgm:prSet presAssocID="{2AA14B1D-AABC-4538-9B8E-2D59B45E89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3A082B-DF5D-48E1-8486-C1D0D3DA4D89}" type="pres">
      <dgm:prSet presAssocID="{3BB3B099-4661-4304-A275-73672C1B7755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066BF42-E03B-4138-836D-76AD0E7F4CD8}" type="pres">
      <dgm:prSet presAssocID="{3BB3B099-4661-4304-A275-73672C1B775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34DA7-0675-4F6D-815E-80EA0037D617}" srcId="{2AA14B1D-AABC-4538-9B8E-2D59B45E89DD}" destId="{3BB3B099-4661-4304-A275-73672C1B7755}" srcOrd="0" destOrd="0" parTransId="{AE3F07AE-7C1B-4FA8-92AE-DF16AA28EA8A}" sibTransId="{0AC15726-9BE5-4EAF-AFC9-5EBDE56AE2C1}"/>
    <dgm:cxn modelId="{C797A87D-5A29-4297-BDBC-5714B2071E55}" type="presOf" srcId="{2AA14B1D-AABC-4538-9B8E-2D59B45E89DD}" destId="{925B4609-C047-45BB-875B-766368F06402}" srcOrd="0" destOrd="0" presId="urn:microsoft.com/office/officeart/2005/8/layout/vList2"/>
    <dgm:cxn modelId="{F3403699-F2E1-4A2F-8416-85FF0BFC9CD3}" srcId="{3BB3B099-4661-4304-A275-73672C1B7755}" destId="{198FBAF0-08BE-4CBB-B3EC-DC33F30CED13}" srcOrd="0" destOrd="0" parTransId="{4B06EBA7-8536-401C-A258-B7E77B25525B}" sibTransId="{E4BB2ED3-B8C4-4101-B93A-83CDD42CE816}"/>
    <dgm:cxn modelId="{00FC4E47-70AD-4CDD-93B7-1EBAD86D5929}" type="presOf" srcId="{3BB3B099-4661-4304-A275-73672C1B7755}" destId="{B63A082B-DF5D-48E1-8486-C1D0D3DA4D89}" srcOrd="0" destOrd="0" presId="urn:microsoft.com/office/officeart/2005/8/layout/vList2"/>
    <dgm:cxn modelId="{C7A0C103-BEAB-4475-B29D-771DC95A6B7C}" type="presOf" srcId="{198FBAF0-08BE-4CBB-B3EC-DC33F30CED13}" destId="{B066BF42-E03B-4138-836D-76AD0E7F4CD8}" srcOrd="0" destOrd="0" presId="urn:microsoft.com/office/officeart/2005/8/layout/vList2"/>
    <dgm:cxn modelId="{3350BE1C-AD30-42BD-8132-90FB63404D51}" type="presParOf" srcId="{925B4609-C047-45BB-875B-766368F06402}" destId="{B63A082B-DF5D-48E1-8486-C1D0D3DA4D89}" srcOrd="0" destOrd="0" presId="urn:microsoft.com/office/officeart/2005/8/layout/vList2"/>
    <dgm:cxn modelId="{6A627A99-F568-42A9-B97A-897DFCBE20F1}" type="presParOf" srcId="{925B4609-C047-45BB-875B-766368F06402}" destId="{B066BF42-E03B-4138-836D-76AD0E7F4CD8}" srcOrd="1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0D538F8-35E6-4AF6-912F-464EA8998732}" type="presOf" srcId="{1ECAF6C5-FA84-433C-8604-77CDBB3BC066}" destId="{C1A2A779-FD2A-4DE6-B1C0-FF1C7A077C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53D26E-6A55-4C64-8FC6-C8E5F2BBAB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9E2039-72BC-4766-A99D-41A6C4910F7C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err="1" smtClean="0">
              <a:solidFill>
                <a:schemeClr val="tx1"/>
              </a:solidFill>
            </a:rPr>
            <a:t>Криоконсервация</a:t>
          </a:r>
          <a:r>
            <a:rPr lang="ru-RU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77705432-9877-42A8-87B5-C2983F5FDF5B}" type="parTrans" cxnId="{3ED33BEF-D33D-4152-A21F-EB40C14CAC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69053F-2995-4E0B-8786-60CCE7FEFFDA}" type="sibTrans" cxnId="{3ED33BEF-D33D-4152-A21F-EB40C14CACD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A01397-F0BD-4E19-8113-C896CBE539A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процесс медленного замораживания или витрификации для сохранения биологического материала (например, гамет, зигот, эмбрионов на стадии дробления, </a:t>
          </a:r>
          <a:r>
            <a:rPr lang="ru-RU" dirty="0" err="1" smtClean="0">
              <a:solidFill>
                <a:schemeClr val="tx1"/>
              </a:solidFill>
            </a:rPr>
            <a:t>бластоцист</a:t>
          </a:r>
          <a:r>
            <a:rPr lang="ru-RU" dirty="0" smtClean="0">
              <a:solidFill>
                <a:schemeClr val="tx1"/>
              </a:solidFill>
            </a:rPr>
            <a:t> или ткани гонад) при экстремально низких температурах.</a:t>
          </a:r>
          <a:endParaRPr lang="ru-RU" dirty="0">
            <a:solidFill>
              <a:schemeClr val="tx1"/>
            </a:solidFill>
          </a:endParaRPr>
        </a:p>
      </dgm:t>
    </dgm:pt>
    <dgm:pt modelId="{E34C8113-9B65-4289-A5CE-B81D02AEF608}" type="parTrans" cxnId="{E626DEC9-5539-44F3-8B15-8DCE8F6C0E4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2F82E4-2A0B-4F64-BF16-E6E93DEC1A5E}" type="sibTrans" cxnId="{E626DEC9-5539-44F3-8B15-8DCE8F6C0E4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A0B07A-3E3F-4AA4-AAAA-09C623F92886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Овариальная стимуляция/</a:t>
          </a:r>
          <a:r>
            <a:rPr lang="ru-RU" b="1" dirty="0" err="1" smtClean="0">
              <a:solidFill>
                <a:schemeClr val="tx1"/>
              </a:solidFill>
            </a:rPr>
            <a:t>стимуляция</a:t>
          </a:r>
          <a:r>
            <a:rPr lang="ru-RU" b="1" dirty="0" smtClean="0">
              <a:solidFill>
                <a:schemeClr val="tx1"/>
              </a:solidFill>
            </a:rPr>
            <a:t> яичников (ОС) </a:t>
          </a:r>
          <a:endParaRPr lang="en-US" b="1" dirty="0">
            <a:solidFill>
              <a:schemeClr val="tx1"/>
            </a:solidFill>
          </a:endParaRPr>
        </a:p>
      </dgm:t>
    </dgm:pt>
    <dgm:pt modelId="{FC5C7EFE-B0CC-4574-9D42-5A8BB13C87AC}" type="parTrans" cxnId="{AC8C5954-E199-4613-8C9C-6FA8A122C6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D0E86F-8C32-4808-9C8C-C5214C3D6AAE}" type="sibTrans" cxnId="{AC8C5954-E199-4613-8C9C-6FA8A122C6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3CDE96-3071-4605-BE41-BBF57C243AA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фармакологическая терапия с целью индуцировать развитие фолликулов в яичниках.</a:t>
          </a:r>
          <a:endParaRPr lang="ru-RU" dirty="0">
            <a:solidFill>
              <a:schemeClr val="tx1"/>
            </a:solidFill>
          </a:endParaRPr>
        </a:p>
      </dgm:t>
    </dgm:pt>
    <dgm:pt modelId="{E8666D98-304F-4FAD-A123-0458D0B797A0}" type="parTrans" cxnId="{EF97BC34-9871-40FF-A275-1075AC35D0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C20844-4C5D-4932-B6BE-4D917804200E}" type="sibTrans" cxnId="{EF97BC34-9871-40FF-A275-1075AC35D0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1A9920-CE85-40D7-ACC2-4188070030F6}" type="pres">
      <dgm:prSet presAssocID="{5853D26E-6A55-4C64-8FC6-C8E5F2BBAB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D031E0-7044-4513-BD34-CD4868EC6E9D}" type="pres">
      <dgm:prSet presAssocID="{C89E2039-72BC-4766-A99D-41A6C4910F7C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B4C59AC-6615-41F5-8ED3-7F58EDFFACD3}" type="pres">
      <dgm:prSet presAssocID="{C89E2039-72BC-4766-A99D-41A6C4910F7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C0F5C-E351-45C7-B71B-F82CB6A84E88}" type="pres">
      <dgm:prSet presAssocID="{58A0B07A-3E3F-4AA4-AAAA-09C623F92886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BCF4D40-E255-4932-97C2-A2185B3FC2CE}" type="pres">
      <dgm:prSet presAssocID="{58A0B07A-3E3F-4AA4-AAAA-09C623F9288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985E30-47C8-40FD-AD68-0459E6FBC8FA}" type="presOf" srcId="{85A01397-F0BD-4E19-8113-C896CBE539A4}" destId="{8B4C59AC-6615-41F5-8ED3-7F58EDFFACD3}" srcOrd="0" destOrd="0" presId="urn:microsoft.com/office/officeart/2005/8/layout/vList2"/>
    <dgm:cxn modelId="{F10867B4-6194-489A-BF46-671700FF4769}" type="presOf" srcId="{5E3CDE96-3071-4605-BE41-BBF57C243AA4}" destId="{7BCF4D40-E255-4932-97C2-A2185B3FC2CE}" srcOrd="0" destOrd="0" presId="urn:microsoft.com/office/officeart/2005/8/layout/vList2"/>
    <dgm:cxn modelId="{3ED33BEF-D33D-4152-A21F-EB40C14CACD4}" srcId="{5853D26E-6A55-4C64-8FC6-C8E5F2BBAB5E}" destId="{C89E2039-72BC-4766-A99D-41A6C4910F7C}" srcOrd="0" destOrd="0" parTransId="{77705432-9877-42A8-87B5-C2983F5FDF5B}" sibTransId="{C369053F-2995-4E0B-8786-60CCE7FEFFDA}"/>
    <dgm:cxn modelId="{98E69E20-5A64-414C-8576-C3195BCFEC94}" type="presOf" srcId="{C89E2039-72BC-4766-A99D-41A6C4910F7C}" destId="{4BD031E0-7044-4513-BD34-CD4868EC6E9D}" srcOrd="0" destOrd="0" presId="urn:microsoft.com/office/officeart/2005/8/layout/vList2"/>
    <dgm:cxn modelId="{EF97BC34-9871-40FF-A275-1075AC35D0BC}" srcId="{58A0B07A-3E3F-4AA4-AAAA-09C623F92886}" destId="{5E3CDE96-3071-4605-BE41-BBF57C243AA4}" srcOrd="0" destOrd="0" parTransId="{E8666D98-304F-4FAD-A123-0458D0B797A0}" sibTransId="{4EC20844-4C5D-4932-B6BE-4D917804200E}"/>
    <dgm:cxn modelId="{E626DEC9-5539-44F3-8B15-8DCE8F6C0E43}" srcId="{C89E2039-72BC-4766-A99D-41A6C4910F7C}" destId="{85A01397-F0BD-4E19-8113-C896CBE539A4}" srcOrd="0" destOrd="0" parTransId="{E34C8113-9B65-4289-A5CE-B81D02AEF608}" sibTransId="{EA2F82E4-2A0B-4F64-BF16-E6E93DEC1A5E}"/>
    <dgm:cxn modelId="{B1C5E70F-7A7E-4DE9-B5CB-A041C73E34F4}" type="presOf" srcId="{5853D26E-6A55-4C64-8FC6-C8E5F2BBAB5E}" destId="{681A9920-CE85-40D7-ACC2-4188070030F6}" srcOrd="0" destOrd="0" presId="urn:microsoft.com/office/officeart/2005/8/layout/vList2"/>
    <dgm:cxn modelId="{9CB922B7-7E1E-4E74-973B-76696C141AE7}" type="presOf" srcId="{58A0B07A-3E3F-4AA4-AAAA-09C623F92886}" destId="{28FC0F5C-E351-45C7-B71B-F82CB6A84E88}" srcOrd="0" destOrd="0" presId="urn:microsoft.com/office/officeart/2005/8/layout/vList2"/>
    <dgm:cxn modelId="{AC8C5954-E199-4613-8C9C-6FA8A122C6D6}" srcId="{5853D26E-6A55-4C64-8FC6-C8E5F2BBAB5E}" destId="{58A0B07A-3E3F-4AA4-AAAA-09C623F92886}" srcOrd="1" destOrd="0" parTransId="{FC5C7EFE-B0CC-4574-9D42-5A8BB13C87AC}" sibTransId="{F0D0E86F-8C32-4808-9C8C-C5214C3D6AAE}"/>
    <dgm:cxn modelId="{68174CDC-5814-4055-8EEF-43BBD52AF486}" type="presParOf" srcId="{681A9920-CE85-40D7-ACC2-4188070030F6}" destId="{4BD031E0-7044-4513-BD34-CD4868EC6E9D}" srcOrd="0" destOrd="0" presId="urn:microsoft.com/office/officeart/2005/8/layout/vList2"/>
    <dgm:cxn modelId="{0D1ACE83-FF22-4EF5-B1F5-9A0272AA5E2A}" type="presParOf" srcId="{681A9920-CE85-40D7-ACC2-4188070030F6}" destId="{8B4C59AC-6615-41F5-8ED3-7F58EDFFACD3}" srcOrd="1" destOrd="0" presId="urn:microsoft.com/office/officeart/2005/8/layout/vList2"/>
    <dgm:cxn modelId="{4F53B0DC-1E39-4BE2-B5F2-6C1720744C69}" type="presParOf" srcId="{681A9920-CE85-40D7-ACC2-4188070030F6}" destId="{28FC0F5C-E351-45C7-B71B-F82CB6A84E88}" srcOrd="2" destOrd="0" presId="urn:microsoft.com/office/officeart/2005/8/layout/vList2"/>
    <dgm:cxn modelId="{EF50CDFA-D801-4F6F-813E-E5320C693053}" type="presParOf" srcId="{681A9920-CE85-40D7-ACC2-4188070030F6}" destId="{7BCF4D40-E255-4932-97C2-A2185B3FC2CE}" srcOrd="3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A7CE6A-ED2B-4951-A215-1AFA58AB7B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31AEFB-957D-4E3E-AD91-081D518F335D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Первичное бесплодие</a:t>
          </a:r>
          <a:endParaRPr lang="ru-RU" dirty="0">
            <a:solidFill>
              <a:schemeClr val="tx1"/>
            </a:solidFill>
          </a:endParaRPr>
        </a:p>
      </dgm:t>
    </dgm:pt>
    <dgm:pt modelId="{33239836-1B04-47B3-816A-82242BF964FA}" type="parTrans" cxnId="{62FB4010-76AD-4318-BEED-9827715FFF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77E464-5FBA-4858-B03A-5D32BEC974C5}" type="sibTrans" cxnId="{62FB4010-76AD-4318-BEED-9827715FFF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4D62B7-C47C-4DDB-BDCB-B3853F516B58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Перенос эмбриона(</a:t>
          </a:r>
          <a:r>
            <a:rPr lang="ru-RU" b="1" dirty="0" err="1" smtClean="0">
              <a:solidFill>
                <a:schemeClr val="tx1"/>
              </a:solidFill>
            </a:rPr>
            <a:t>ов</a:t>
          </a:r>
          <a:r>
            <a:rPr lang="ru-RU" b="1" dirty="0" smtClean="0">
              <a:solidFill>
                <a:schemeClr val="tx1"/>
              </a:solidFill>
            </a:rPr>
            <a:t>) (ПЭ)</a:t>
          </a:r>
          <a:endParaRPr lang="ru-RU" dirty="0">
            <a:solidFill>
              <a:schemeClr val="tx1"/>
            </a:solidFill>
          </a:endParaRPr>
        </a:p>
      </dgm:t>
    </dgm:pt>
    <dgm:pt modelId="{52A81A0D-C998-4B96-87BB-8D9A57B3AC2A}" type="parTrans" cxnId="{FE6C52CB-FC8C-41F3-900A-6EB2BDC6133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4C24E3-326E-4811-AAB7-8902BFF05FBE}" type="sibTrans" cxnId="{FE6C52CB-FC8C-41F3-900A-6EB2BDC6133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50827A-851D-44F4-8FB2-48E41E93B5D3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состояние, при котором у женщины не было ни одной бе­ременности, несмотря на регулярную половую жизнь в течение года без при­менения контрацептивных средств. </a:t>
          </a:r>
          <a:endParaRPr lang="ru-RU" dirty="0">
            <a:solidFill>
              <a:schemeClr val="tx1"/>
            </a:solidFill>
          </a:endParaRPr>
        </a:p>
      </dgm:t>
    </dgm:pt>
    <dgm:pt modelId="{120F5880-238B-4A3F-954C-48FBD67A9813}" type="parTrans" cxnId="{A92DA196-8F06-4D0A-B173-6FBD671AC0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A0E0AD-3EFF-48DD-8C3A-54DED907BE47}" type="sibTrans" cxnId="{A92DA196-8F06-4D0A-B173-6FBD671AC0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044CE6-0343-4D3A-B81A-2B8E3ACF7CF1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введение в полость матки эмбриона на любой стадии его развития с 1 по 7 день после </a:t>
          </a:r>
          <a:r>
            <a:rPr lang="ru-RU" dirty="0" err="1" smtClean="0">
              <a:solidFill>
                <a:schemeClr val="tx1"/>
              </a:solidFill>
            </a:rPr>
            <a:t>экстракорпального</a:t>
          </a:r>
          <a:r>
            <a:rPr lang="ru-RU" dirty="0" smtClean="0">
              <a:solidFill>
                <a:schemeClr val="tx1"/>
              </a:solidFill>
            </a:rPr>
            <a:t> оплодотворения (ЭКО/ ИКСИ), или размороженного эмбриона после </a:t>
          </a:r>
          <a:r>
            <a:rPr lang="ru-RU" dirty="0" err="1" smtClean="0">
              <a:solidFill>
                <a:schemeClr val="tx1"/>
              </a:solidFill>
            </a:rPr>
            <a:t>криоконсервации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DB4CB5B9-6992-4F1A-98B2-E20F5DE81007}" type="parTrans" cxnId="{674389CE-7D60-48AA-BC27-36D4422704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D05F34-9AF1-4C57-88BC-1D8A41D47488}" type="sibTrans" cxnId="{674389CE-7D60-48AA-BC27-36D4422704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3B9FBB-26F0-4DFE-8CFF-A826DD136C1F}" type="pres">
      <dgm:prSet presAssocID="{0BA7CE6A-ED2B-4951-A215-1AFA58AB7B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6AD3B-F89C-4C87-93E9-4A01029F195B}" type="pres">
      <dgm:prSet presAssocID="{D831AEFB-957D-4E3E-AD91-081D518F335D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41CF590-552F-47A7-802E-49C0697B1F21}" type="pres">
      <dgm:prSet presAssocID="{D831AEFB-957D-4E3E-AD91-081D518F335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C3049-E0D4-4C0F-9E92-3C13E12CDEFC}" type="pres">
      <dgm:prSet presAssocID="{5E4D62B7-C47C-4DDB-BDCB-B3853F516B58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D517E7D-B4FD-4ED2-89BC-F69D7D22703D}" type="pres">
      <dgm:prSet presAssocID="{5E4D62B7-C47C-4DDB-BDCB-B3853F516B5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9289B6-F00B-462D-BCFA-1387DFF507E1}" type="presOf" srcId="{B050827A-851D-44F4-8FB2-48E41E93B5D3}" destId="{341CF590-552F-47A7-802E-49C0697B1F21}" srcOrd="0" destOrd="0" presId="urn:microsoft.com/office/officeart/2005/8/layout/vList2"/>
    <dgm:cxn modelId="{64D6A428-2583-4AB8-BFDE-BD534FA7E219}" type="presOf" srcId="{5E4D62B7-C47C-4DDB-BDCB-B3853F516B58}" destId="{E32C3049-E0D4-4C0F-9E92-3C13E12CDEFC}" srcOrd="0" destOrd="0" presId="urn:microsoft.com/office/officeart/2005/8/layout/vList2"/>
    <dgm:cxn modelId="{62FB4010-76AD-4318-BEED-9827715FFF14}" srcId="{0BA7CE6A-ED2B-4951-A215-1AFA58AB7B74}" destId="{D831AEFB-957D-4E3E-AD91-081D518F335D}" srcOrd="0" destOrd="0" parTransId="{33239836-1B04-47B3-816A-82242BF964FA}" sibTransId="{EF77E464-5FBA-4858-B03A-5D32BEC974C5}"/>
    <dgm:cxn modelId="{D16E0142-74A7-4D1D-86FC-DBF92B9EA642}" type="presOf" srcId="{19044CE6-0343-4D3A-B81A-2B8E3ACF7CF1}" destId="{FD517E7D-B4FD-4ED2-89BC-F69D7D22703D}" srcOrd="0" destOrd="0" presId="urn:microsoft.com/office/officeart/2005/8/layout/vList2"/>
    <dgm:cxn modelId="{46A2B7CF-BC49-472D-BB0B-0DF1F5036FAA}" type="presOf" srcId="{D831AEFB-957D-4E3E-AD91-081D518F335D}" destId="{F2E6AD3B-F89C-4C87-93E9-4A01029F195B}" srcOrd="0" destOrd="0" presId="urn:microsoft.com/office/officeart/2005/8/layout/vList2"/>
    <dgm:cxn modelId="{A92DA196-8F06-4D0A-B173-6FBD671AC0AE}" srcId="{D831AEFB-957D-4E3E-AD91-081D518F335D}" destId="{B050827A-851D-44F4-8FB2-48E41E93B5D3}" srcOrd="0" destOrd="0" parTransId="{120F5880-238B-4A3F-954C-48FBD67A9813}" sibTransId="{08A0E0AD-3EFF-48DD-8C3A-54DED907BE47}"/>
    <dgm:cxn modelId="{D0D29FD9-7E29-4066-8775-908E3F8ADEC6}" type="presOf" srcId="{0BA7CE6A-ED2B-4951-A215-1AFA58AB7B74}" destId="{BE3B9FBB-26F0-4DFE-8CFF-A826DD136C1F}" srcOrd="0" destOrd="0" presId="urn:microsoft.com/office/officeart/2005/8/layout/vList2"/>
    <dgm:cxn modelId="{FE6C52CB-FC8C-41F3-900A-6EB2BDC61331}" srcId="{0BA7CE6A-ED2B-4951-A215-1AFA58AB7B74}" destId="{5E4D62B7-C47C-4DDB-BDCB-B3853F516B58}" srcOrd="1" destOrd="0" parTransId="{52A81A0D-C998-4B96-87BB-8D9A57B3AC2A}" sibTransId="{BF4C24E3-326E-4811-AAB7-8902BFF05FBE}"/>
    <dgm:cxn modelId="{674389CE-7D60-48AA-BC27-36D442270465}" srcId="{5E4D62B7-C47C-4DDB-BDCB-B3853F516B58}" destId="{19044CE6-0343-4D3A-B81A-2B8E3ACF7CF1}" srcOrd="0" destOrd="0" parTransId="{DB4CB5B9-6992-4F1A-98B2-E20F5DE81007}" sibTransId="{E2D05F34-9AF1-4C57-88BC-1D8A41D47488}"/>
    <dgm:cxn modelId="{A337E64A-2F87-4453-9C9C-C842DF285E13}" type="presParOf" srcId="{BE3B9FBB-26F0-4DFE-8CFF-A826DD136C1F}" destId="{F2E6AD3B-F89C-4C87-93E9-4A01029F195B}" srcOrd="0" destOrd="0" presId="urn:microsoft.com/office/officeart/2005/8/layout/vList2"/>
    <dgm:cxn modelId="{76ED58EF-93B4-46AE-884E-76DF47E1DF9F}" type="presParOf" srcId="{BE3B9FBB-26F0-4DFE-8CFF-A826DD136C1F}" destId="{341CF590-552F-47A7-802E-49C0697B1F21}" srcOrd="1" destOrd="0" presId="urn:microsoft.com/office/officeart/2005/8/layout/vList2"/>
    <dgm:cxn modelId="{E5FDF2F6-BF48-479F-9558-B505D0484637}" type="presParOf" srcId="{BE3B9FBB-26F0-4DFE-8CFF-A826DD136C1F}" destId="{E32C3049-E0D4-4C0F-9E92-3C13E12CDEFC}" srcOrd="2" destOrd="0" presId="urn:microsoft.com/office/officeart/2005/8/layout/vList2"/>
    <dgm:cxn modelId="{14C0A915-710F-4933-ABF3-CF9604FDA220}" type="presParOf" srcId="{BE3B9FBB-26F0-4DFE-8CFF-A826DD136C1F}" destId="{FD517E7D-B4FD-4ED2-89BC-F69D7D22703D}" srcOrd="3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637F871-E255-4E1D-9513-CC3A7BE53521}" type="presOf" srcId="{1ECAF6C5-FA84-433C-8604-77CDBB3BC066}" destId="{C1A2A779-FD2A-4DE6-B1C0-FF1C7A077C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B55148-ECE3-4FC2-BBEE-48B91266E5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9EF9C7-3AA5-433B-B356-494BF3946CE8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err="1" smtClean="0">
              <a:solidFill>
                <a:schemeClr val="tx1"/>
              </a:solidFill>
            </a:rPr>
            <a:t>Преимплантационное</a:t>
          </a:r>
          <a:r>
            <a:rPr lang="ru-RU" b="1" dirty="0" smtClean="0">
              <a:solidFill>
                <a:schemeClr val="tx1"/>
              </a:solidFill>
            </a:rPr>
            <a:t> генетическое тестирование (ПГТ) </a:t>
          </a:r>
          <a:endParaRPr lang="en-US" b="1" dirty="0">
            <a:solidFill>
              <a:schemeClr val="tx1"/>
            </a:solidFill>
          </a:endParaRPr>
        </a:p>
      </dgm:t>
    </dgm:pt>
    <dgm:pt modelId="{CA4D5B2B-2C29-4732-9380-79257CED2701}" type="parTrans" cxnId="{07057F3C-89FF-4623-A613-50C3F4577C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FCC5FB-6D03-43EC-9160-89AC7CFF5EFA}" type="sibTrans" cxnId="{07057F3C-89FF-4623-A613-50C3F4577C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ABE235-20C7-4003-B4AE-5FACF6C7987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тест, выполняемый для анализа ДНК ооцитов (полярных телец) или эмбрионов (на стадии дробления или </a:t>
          </a:r>
          <a:r>
            <a:rPr lang="ru-RU" dirty="0" err="1" smtClean="0">
              <a:solidFill>
                <a:schemeClr val="tx1"/>
              </a:solidFill>
            </a:rPr>
            <a:t>бластоцисты</a:t>
          </a:r>
          <a:r>
            <a:rPr lang="ru-RU" dirty="0" smtClean="0">
              <a:solidFill>
                <a:schemeClr val="tx1"/>
              </a:solidFill>
            </a:rPr>
            <a:t>) для определения генетических аномалий. Он включает: ПГТ на анеуплоидии (ПГТ-А); ПГТ на </a:t>
          </a:r>
          <a:r>
            <a:rPr lang="ru-RU" dirty="0" err="1" smtClean="0">
              <a:solidFill>
                <a:schemeClr val="tx1"/>
              </a:solidFill>
            </a:rPr>
            <a:t>моногенные</a:t>
          </a:r>
          <a:r>
            <a:rPr lang="ru-RU" dirty="0" smtClean="0">
              <a:solidFill>
                <a:schemeClr val="tx1"/>
              </a:solidFill>
            </a:rPr>
            <a:t> заболевания/дефекты одного гена (ПГТ-М); и ПГТ на хромосомные структурные перестройки (ПГТ-СП).</a:t>
          </a:r>
          <a:endParaRPr lang="ru-RU" dirty="0">
            <a:solidFill>
              <a:schemeClr val="tx1"/>
            </a:solidFill>
          </a:endParaRPr>
        </a:p>
      </dgm:t>
    </dgm:pt>
    <dgm:pt modelId="{3C409D8B-23FA-4A27-BF78-BBE0521C8BC4}" type="parTrans" cxnId="{4265B9C3-2B92-45F4-834C-6484009FF64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04EF16-CDE2-4E21-A59C-C9BFD1A91031}" type="sibTrans" cxnId="{4265B9C3-2B92-45F4-834C-6484009FF64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547398-C1A1-4D15-AB3D-E2CE68896C2A}" type="pres">
      <dgm:prSet presAssocID="{71B55148-ECE3-4FC2-BBEE-48B91266E5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0C7B81-E9C6-4165-8DB5-EAEAFEFB8AC0}" type="pres">
      <dgm:prSet presAssocID="{7C9EF9C7-3AA5-433B-B356-494BF3946CE8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0496F1F-D3C6-4F60-882F-B0760530B796}" type="pres">
      <dgm:prSet presAssocID="{7C9EF9C7-3AA5-433B-B356-494BF3946CE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6FB0DA-2BAD-4492-9280-6E9669C82DE1}" type="presOf" srcId="{4EABE235-20C7-4003-B4AE-5FACF6C7987D}" destId="{90496F1F-D3C6-4F60-882F-B0760530B796}" srcOrd="0" destOrd="0" presId="urn:microsoft.com/office/officeart/2005/8/layout/vList2"/>
    <dgm:cxn modelId="{07057F3C-89FF-4623-A613-50C3F4577C53}" srcId="{71B55148-ECE3-4FC2-BBEE-48B91266E571}" destId="{7C9EF9C7-3AA5-433B-B356-494BF3946CE8}" srcOrd="0" destOrd="0" parTransId="{CA4D5B2B-2C29-4732-9380-79257CED2701}" sibTransId="{8EFCC5FB-6D03-43EC-9160-89AC7CFF5EFA}"/>
    <dgm:cxn modelId="{51ADFEF1-B19F-44B9-9F62-E4C76A0CB9A1}" type="presOf" srcId="{71B55148-ECE3-4FC2-BBEE-48B91266E571}" destId="{C4547398-C1A1-4D15-AB3D-E2CE68896C2A}" srcOrd="0" destOrd="0" presId="urn:microsoft.com/office/officeart/2005/8/layout/vList2"/>
    <dgm:cxn modelId="{DAD0CFD8-9F2F-46E9-BD7B-D1EE9B83C4B7}" type="presOf" srcId="{7C9EF9C7-3AA5-433B-B356-494BF3946CE8}" destId="{E80C7B81-E9C6-4165-8DB5-EAEAFEFB8AC0}" srcOrd="0" destOrd="0" presId="urn:microsoft.com/office/officeart/2005/8/layout/vList2"/>
    <dgm:cxn modelId="{4265B9C3-2B92-45F4-834C-6484009FF642}" srcId="{7C9EF9C7-3AA5-433B-B356-494BF3946CE8}" destId="{4EABE235-20C7-4003-B4AE-5FACF6C7987D}" srcOrd="0" destOrd="0" parTransId="{3C409D8B-23FA-4A27-BF78-BBE0521C8BC4}" sibTransId="{A504EF16-CDE2-4E21-A59C-C9BFD1A91031}"/>
    <dgm:cxn modelId="{477ABA7F-EEA1-4D0A-9E5A-75AADDBED804}" type="presParOf" srcId="{C4547398-C1A1-4D15-AB3D-E2CE68896C2A}" destId="{E80C7B81-E9C6-4165-8DB5-EAEAFEFB8AC0}" srcOrd="0" destOrd="0" presId="urn:microsoft.com/office/officeart/2005/8/layout/vList2"/>
    <dgm:cxn modelId="{7D3056EC-32CF-43E5-9865-6DD2D7D744FF}" type="presParOf" srcId="{C4547398-C1A1-4D15-AB3D-E2CE68896C2A}" destId="{90496F1F-D3C6-4F60-882F-B0760530B796}" srcOrd="1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BD35645-28A7-47A8-9EC8-DDB76144BE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2C718C-0252-40FD-920D-C7EEF6770967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Синдром </a:t>
          </a:r>
          <a:r>
            <a:rPr lang="ru-RU" b="1" dirty="0" err="1" smtClean="0">
              <a:solidFill>
                <a:schemeClr val="tx1"/>
              </a:solidFill>
            </a:rPr>
            <a:t>гиперстимуляции</a:t>
          </a:r>
          <a:r>
            <a:rPr lang="ru-RU" b="1" dirty="0" smtClean="0">
              <a:solidFill>
                <a:schemeClr val="tx1"/>
              </a:solidFill>
            </a:rPr>
            <a:t> яичников</a:t>
          </a:r>
          <a:endParaRPr lang="en-US" b="1" dirty="0">
            <a:solidFill>
              <a:schemeClr val="tx1"/>
            </a:solidFill>
          </a:endParaRPr>
        </a:p>
      </dgm:t>
    </dgm:pt>
    <dgm:pt modelId="{399DE304-1BE4-4B78-88F0-093AAA1BD75C}" type="parTrans" cxnId="{C95BB890-AE1C-41E6-950F-8E3958254D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9C8268-DF14-49D8-88E2-28A9BF5887A1}" type="sibTrans" cxnId="{C95BB890-AE1C-41E6-950F-8E3958254D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4580B7-3CAE-47B9-9949-2B8D74457A0E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чрезмерный системный ответ на стимуляцию яичников, характеризующийся широким спектром клинических и лабораторных проявлений. Может быть классифицирован как легкий, умеренный или тяжелый, в соответствии со степенью напряженности асцита, увеличения яичников и дыхательных, гемодинамических и метаболических осложнений.</a:t>
          </a:r>
          <a:endParaRPr lang="ru-RU" dirty="0">
            <a:solidFill>
              <a:schemeClr val="tx1"/>
            </a:solidFill>
          </a:endParaRPr>
        </a:p>
      </dgm:t>
    </dgm:pt>
    <dgm:pt modelId="{BD3DCC0F-D648-4BF4-B319-A9836F70C81F}" type="parTrans" cxnId="{D07C41FC-20E9-4EB2-9CDF-B26C6C72BB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B5A7EC-FFF5-415F-B97E-52F9B37CA80F}" type="sibTrans" cxnId="{D07C41FC-20E9-4EB2-9CDF-B26C6C72BB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F18357-90FB-439E-B6E1-A6A02639C5CD}" type="pres">
      <dgm:prSet presAssocID="{FBD35645-28A7-47A8-9EC8-DDB76144BE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DF7B4-026B-4DA1-A80A-8B404A927A59}" type="pres">
      <dgm:prSet presAssocID="{CA2C718C-0252-40FD-920D-C7EEF6770967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7A08468-52DF-4CE5-9633-DB5734CBC1DB}" type="pres">
      <dgm:prSet presAssocID="{CA2C718C-0252-40FD-920D-C7EEF677096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C41FC-20E9-4EB2-9CDF-B26C6C72BB2B}" srcId="{CA2C718C-0252-40FD-920D-C7EEF6770967}" destId="{2C4580B7-3CAE-47B9-9949-2B8D74457A0E}" srcOrd="0" destOrd="0" parTransId="{BD3DCC0F-D648-4BF4-B319-A9836F70C81F}" sibTransId="{5CB5A7EC-FFF5-415F-B97E-52F9B37CA80F}"/>
    <dgm:cxn modelId="{C95BB890-AE1C-41E6-950F-8E3958254D70}" srcId="{FBD35645-28A7-47A8-9EC8-DDB76144BEA0}" destId="{CA2C718C-0252-40FD-920D-C7EEF6770967}" srcOrd="0" destOrd="0" parTransId="{399DE304-1BE4-4B78-88F0-093AAA1BD75C}" sibTransId="{919C8268-DF14-49D8-88E2-28A9BF5887A1}"/>
    <dgm:cxn modelId="{7A29D505-A134-484C-8ADF-9F3C2DB99165}" type="presOf" srcId="{CA2C718C-0252-40FD-920D-C7EEF6770967}" destId="{7F1DF7B4-026B-4DA1-A80A-8B404A927A59}" srcOrd="0" destOrd="0" presId="urn:microsoft.com/office/officeart/2005/8/layout/vList2"/>
    <dgm:cxn modelId="{B447D0D8-F1DC-42FE-BB5D-E027E44FCD81}" type="presOf" srcId="{2C4580B7-3CAE-47B9-9949-2B8D74457A0E}" destId="{C7A08468-52DF-4CE5-9633-DB5734CBC1DB}" srcOrd="0" destOrd="0" presId="urn:microsoft.com/office/officeart/2005/8/layout/vList2"/>
    <dgm:cxn modelId="{AB0AADD0-A0E3-4058-8955-0FF6B2664D9C}" type="presOf" srcId="{FBD35645-28A7-47A8-9EC8-DDB76144BEA0}" destId="{4DF18357-90FB-439E-B6E1-A6A02639C5CD}" srcOrd="0" destOrd="0" presId="urn:microsoft.com/office/officeart/2005/8/layout/vList2"/>
    <dgm:cxn modelId="{31E57D98-88B6-4FCF-9741-5F2600DCDBA2}" type="presParOf" srcId="{4DF18357-90FB-439E-B6E1-A6A02639C5CD}" destId="{7F1DF7B4-026B-4DA1-A80A-8B404A927A59}" srcOrd="0" destOrd="0" presId="urn:microsoft.com/office/officeart/2005/8/layout/vList2"/>
    <dgm:cxn modelId="{2DA3E997-8F6E-47BB-8806-99679EF76925}" type="presParOf" srcId="{4DF18357-90FB-439E-B6E1-A6A02639C5CD}" destId="{C7A08468-52DF-4CE5-9633-DB5734CBC1DB}" srcOrd="1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CDEE40-B749-443A-865B-17419AC8C0F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491A8-0E9A-4A2F-9705-1460B86E4488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Бесплодие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A0AC9B89-8F52-4ED8-9B68-F7489EC0995F}" type="parTrans" cxnId="{995889CC-1BF3-4453-87C5-2399434E12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261DFA-EF39-4B0F-8F6E-0BF8FE8081D6}" type="sibTrans" cxnId="{995889CC-1BF3-4453-87C5-2399434E124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3A2E8C-40F8-4ABD-BC70-A9BF19450D0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заболевание, характеризующееся невозможностью достичь клинической беременности после 12 месяцев регулярной половой жизни без контрацепции вследствие нарушения способности субъекта к репродукции, либо индивидуальной, либо совместно с его/ее партнером.</a:t>
          </a:r>
          <a:endParaRPr lang="ru-RU" dirty="0">
            <a:solidFill>
              <a:schemeClr val="tx1"/>
            </a:solidFill>
          </a:endParaRPr>
        </a:p>
      </dgm:t>
    </dgm:pt>
    <dgm:pt modelId="{EF01BDF7-6046-4E1A-A34A-170414F07B96}" type="parTrans" cxnId="{8BFEA8FA-99C3-4F3E-89F3-137487CE8FE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F182CA-A4AA-470A-AB48-92C1A65272F9}" type="sibTrans" cxnId="{8BFEA8FA-99C3-4F3E-89F3-137487CE8FE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35DD64-73FA-4E26-83A4-9FCC435C5E1A}" type="pres">
      <dgm:prSet presAssocID="{56CDEE40-B749-443A-865B-17419AC8C0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0C4FFB-D48C-41CB-A139-D4F21EB4F757}" type="pres">
      <dgm:prSet presAssocID="{11A491A8-0E9A-4A2F-9705-1460B86E4488}" presName="composite" presStyleCnt="0"/>
      <dgm:spPr/>
    </dgm:pt>
    <dgm:pt modelId="{0ED26791-6695-4B4C-9ED3-67B173140A49}" type="pres">
      <dgm:prSet presAssocID="{11A491A8-0E9A-4A2F-9705-1460B86E4488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554047-60FE-4752-9299-57494BE5A13F}" type="pres">
      <dgm:prSet presAssocID="{11A491A8-0E9A-4A2F-9705-1460B86E4488}" presName="txShp" presStyleLbl="node1" presStyleIdx="0" presStyleCnt="1" custScaleX="121523" custScaleY="13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FEA8FA-99C3-4F3E-89F3-137487CE8FE5}" srcId="{11A491A8-0E9A-4A2F-9705-1460B86E4488}" destId="{9D3A2E8C-40F8-4ABD-BC70-A9BF19450D00}" srcOrd="0" destOrd="0" parTransId="{EF01BDF7-6046-4E1A-A34A-170414F07B96}" sibTransId="{7DF182CA-A4AA-470A-AB48-92C1A65272F9}"/>
    <dgm:cxn modelId="{26CCE876-D487-4421-BD29-6FD4AAD1D18B}" type="presOf" srcId="{9D3A2E8C-40F8-4ABD-BC70-A9BF19450D00}" destId="{29554047-60FE-4752-9299-57494BE5A13F}" srcOrd="0" destOrd="1" presId="urn:microsoft.com/office/officeart/2005/8/layout/vList3"/>
    <dgm:cxn modelId="{995889CC-1BF3-4453-87C5-2399434E1241}" srcId="{56CDEE40-B749-443A-865B-17419AC8C0F6}" destId="{11A491A8-0E9A-4A2F-9705-1460B86E4488}" srcOrd="0" destOrd="0" parTransId="{A0AC9B89-8F52-4ED8-9B68-F7489EC0995F}" sibTransId="{76261DFA-EF39-4B0F-8F6E-0BF8FE8081D6}"/>
    <dgm:cxn modelId="{73183214-C462-44C0-B1F3-F1FB213E706B}" type="presOf" srcId="{11A491A8-0E9A-4A2F-9705-1460B86E4488}" destId="{29554047-60FE-4752-9299-57494BE5A13F}" srcOrd="0" destOrd="0" presId="urn:microsoft.com/office/officeart/2005/8/layout/vList3"/>
    <dgm:cxn modelId="{6B274CCB-A5D7-41DE-983F-F4D606A6125C}" type="presOf" srcId="{56CDEE40-B749-443A-865B-17419AC8C0F6}" destId="{E835DD64-73FA-4E26-83A4-9FCC435C5E1A}" srcOrd="0" destOrd="0" presId="urn:microsoft.com/office/officeart/2005/8/layout/vList3"/>
    <dgm:cxn modelId="{F3480A1B-A727-473E-B838-85BA640AB0A9}" type="presParOf" srcId="{E835DD64-73FA-4E26-83A4-9FCC435C5E1A}" destId="{110C4FFB-D48C-41CB-A139-D4F21EB4F757}" srcOrd="0" destOrd="0" presId="urn:microsoft.com/office/officeart/2005/8/layout/vList3"/>
    <dgm:cxn modelId="{9BD636B7-4B9B-45D9-8127-AD488CF4C7F0}" type="presParOf" srcId="{110C4FFB-D48C-41CB-A139-D4F21EB4F757}" destId="{0ED26791-6695-4B4C-9ED3-67B173140A49}" srcOrd="0" destOrd="0" presId="urn:microsoft.com/office/officeart/2005/8/layout/vList3"/>
    <dgm:cxn modelId="{15D6EFFC-8086-4DB4-9C82-0CABAA2DD35B}" type="presParOf" srcId="{110C4FFB-D48C-41CB-A139-D4F21EB4F757}" destId="{29554047-60FE-4752-9299-57494BE5A13F}" srcOrd="1" destOrd="0" presId="urn:microsoft.com/office/officeart/2005/8/layout/vList3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заболевания или состояния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26937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B295F8F2-5FEB-4D38-93C6-B96730DF0C19}" type="presOf" srcId="{1ECAF6C5-FA84-433C-8604-77CDBB3BC066}" destId="{C1A2A779-FD2A-4DE6-B1C0-FF1C7A077CA6}" srcOrd="0" destOrd="0" presId="urn:microsoft.com/office/officeart/2005/8/layout/vList2"/>
    <dgm:cxn modelId="{917E5143-BDCD-4DC5-9972-D2E9DFD0E539}" type="presOf" srcId="{4F1542AC-5126-4790-BD90-E8992E5E267F}" destId="{0BDB24D4-18B0-464C-8BDD-167F8371361A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AFC3569C-9D8B-4C20-AD0E-39BF39CD7126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E70EB59-4681-435E-B94B-47A15CFEE52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48D431-9260-456E-A272-D6F1C0AA7BD5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Женское бесплодие возникает вследствие различных патологических процессов в репродуктивной системе женщины. </a:t>
          </a:r>
          <a:endParaRPr lang="en-US" dirty="0" smtClean="0">
            <a:solidFill>
              <a:schemeClr val="tx1"/>
            </a:solidFill>
          </a:endParaRPr>
        </a:p>
        <a:p>
          <a:pPr rtl="0"/>
          <a:r>
            <a:rPr lang="ru-RU" dirty="0" smtClean="0">
              <a:solidFill>
                <a:schemeClr val="tx1"/>
              </a:solidFill>
            </a:rPr>
            <a:t>Этиологические и патогенетические факторы бесплодия целесообразно рассматривать в контексте его различных форм. </a:t>
          </a:r>
          <a:endParaRPr lang="ru-RU" dirty="0">
            <a:solidFill>
              <a:schemeClr val="tx1"/>
            </a:solidFill>
          </a:endParaRPr>
        </a:p>
      </dgm:t>
    </dgm:pt>
    <dgm:pt modelId="{1CE98E48-4F02-4109-B3E8-7A0844212A94}" type="parTrans" cxnId="{4318A11A-15E4-43A0-A88F-5DA3F96900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E67E92-23A7-423C-96B1-B6E59D7055FA}" type="sibTrans" cxnId="{4318A11A-15E4-43A0-A88F-5DA3F96900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EC2B9C-248F-4D05-AD20-07BD80EA04E0}">
      <dgm:prSet/>
      <dgm:spPr>
        <a:noFill/>
        <a:ln>
          <a:noFill/>
        </a:ln>
      </dgm:spPr>
      <dgm:t>
        <a:bodyPr/>
        <a:lstStyle/>
        <a:p>
          <a:pPr algn="ctr" rtl="0"/>
          <a:r>
            <a:rPr lang="ru-RU" i="1" dirty="0" smtClean="0">
              <a:solidFill>
                <a:schemeClr val="tx1"/>
              </a:solidFill>
            </a:rPr>
            <a:t>Способность к зачатию снижается почти в 2 раза у женщин в возрасте после 30 лет по сравнению с женщинами 20 лет и значительно уменьшается после 35 лет</a:t>
          </a:r>
          <a:endParaRPr lang="ru-RU" i="1" dirty="0">
            <a:solidFill>
              <a:schemeClr val="tx1"/>
            </a:solidFill>
          </a:endParaRPr>
        </a:p>
      </dgm:t>
    </dgm:pt>
    <dgm:pt modelId="{37F91253-D650-442A-94C6-DAC1D20CF9FD}" type="parTrans" cxnId="{8638911F-270A-4204-A02D-07E84BCAF6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39748A-729F-4B76-BA3A-ECCEAA3CBFB0}" type="sibTrans" cxnId="{8638911F-270A-4204-A02D-07E84BCAF6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2C39B1-CA4D-407F-9752-99662266A267}" type="pres">
      <dgm:prSet presAssocID="{0E70EB59-4681-435E-B94B-47A15CFEE5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046F25-FC22-45A6-9196-49E83A6DFC5E}" type="pres">
      <dgm:prSet presAssocID="{0C48D431-9260-456E-A272-D6F1C0AA7BD5}" presName="comp" presStyleCnt="0"/>
      <dgm:spPr/>
    </dgm:pt>
    <dgm:pt modelId="{1E8C18DF-0D58-444A-91E3-3A0192B8CE82}" type="pres">
      <dgm:prSet presAssocID="{0C48D431-9260-456E-A272-D6F1C0AA7BD5}" presName="box" presStyleLbl="node1" presStyleIdx="0" presStyleCnt="1" custLinFactNeighborY="1429"/>
      <dgm:spPr/>
      <dgm:t>
        <a:bodyPr/>
        <a:lstStyle/>
        <a:p>
          <a:endParaRPr lang="ru-RU"/>
        </a:p>
      </dgm:t>
    </dgm:pt>
    <dgm:pt modelId="{D05C345E-AA14-471B-BA13-FCA8CA1D9050}" type="pres">
      <dgm:prSet presAssocID="{0C48D431-9260-456E-A272-D6F1C0AA7BD5}" presName="img" presStyleLbl="fgImgPlace1" presStyleIdx="0" presStyleCnt="1" custScaleX="112954" custScaleY="48334" custLinFactNeighborX="-15149" custLinFactNeighborY="-51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C288B4-D884-4F95-8C61-22BCF0D9FB34}" type="pres">
      <dgm:prSet presAssocID="{0C48D431-9260-456E-A272-D6F1C0AA7BD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C5D81-F700-48B5-B21C-F43432B9EFC6}" type="presOf" srcId="{0C48D431-9260-456E-A272-D6F1C0AA7BD5}" destId="{1E8C18DF-0D58-444A-91E3-3A0192B8CE82}" srcOrd="0" destOrd="0" presId="urn:microsoft.com/office/officeart/2005/8/layout/vList4"/>
    <dgm:cxn modelId="{4318A11A-15E4-43A0-A88F-5DA3F96900E3}" srcId="{0E70EB59-4681-435E-B94B-47A15CFEE524}" destId="{0C48D431-9260-456E-A272-D6F1C0AA7BD5}" srcOrd="0" destOrd="0" parTransId="{1CE98E48-4F02-4109-B3E8-7A0844212A94}" sibTransId="{E2E67E92-23A7-423C-96B1-B6E59D7055FA}"/>
    <dgm:cxn modelId="{3BCF081A-06EC-41DE-B45F-A69E4D8C9646}" type="presOf" srcId="{12EC2B9C-248F-4D05-AD20-07BD80EA04E0}" destId="{7FC288B4-D884-4F95-8C61-22BCF0D9FB34}" srcOrd="1" destOrd="1" presId="urn:microsoft.com/office/officeart/2005/8/layout/vList4"/>
    <dgm:cxn modelId="{8638911F-270A-4204-A02D-07E84BCAF62A}" srcId="{0C48D431-9260-456E-A272-D6F1C0AA7BD5}" destId="{12EC2B9C-248F-4D05-AD20-07BD80EA04E0}" srcOrd="0" destOrd="0" parTransId="{37F91253-D650-442A-94C6-DAC1D20CF9FD}" sibTransId="{6F39748A-729F-4B76-BA3A-ECCEAA3CBFB0}"/>
    <dgm:cxn modelId="{9ED16A24-1F4E-4B4D-9F00-A7DC36B9027D}" type="presOf" srcId="{0E70EB59-4681-435E-B94B-47A15CFEE524}" destId="{FC2C39B1-CA4D-407F-9752-99662266A267}" srcOrd="0" destOrd="0" presId="urn:microsoft.com/office/officeart/2005/8/layout/vList4"/>
    <dgm:cxn modelId="{86409E56-361F-40FC-B69F-8A9F2D3BD0FB}" type="presOf" srcId="{0C48D431-9260-456E-A272-D6F1C0AA7BD5}" destId="{7FC288B4-D884-4F95-8C61-22BCF0D9FB34}" srcOrd="1" destOrd="0" presId="urn:microsoft.com/office/officeart/2005/8/layout/vList4"/>
    <dgm:cxn modelId="{F75BB876-13F3-462A-9C26-6CAEB5433170}" type="presOf" srcId="{12EC2B9C-248F-4D05-AD20-07BD80EA04E0}" destId="{1E8C18DF-0D58-444A-91E3-3A0192B8CE82}" srcOrd="0" destOrd="1" presId="urn:microsoft.com/office/officeart/2005/8/layout/vList4"/>
    <dgm:cxn modelId="{2999CEC3-04F5-42E9-A2CC-89DBE24D127C}" type="presParOf" srcId="{FC2C39B1-CA4D-407F-9752-99662266A267}" destId="{D6046F25-FC22-45A6-9196-49E83A6DFC5E}" srcOrd="0" destOrd="0" presId="urn:microsoft.com/office/officeart/2005/8/layout/vList4"/>
    <dgm:cxn modelId="{CCABA7FA-5C16-4383-B575-AB59558D4541}" type="presParOf" srcId="{D6046F25-FC22-45A6-9196-49E83A6DFC5E}" destId="{1E8C18DF-0D58-444A-91E3-3A0192B8CE82}" srcOrd="0" destOrd="0" presId="urn:microsoft.com/office/officeart/2005/8/layout/vList4"/>
    <dgm:cxn modelId="{A0F7A7F6-8F32-4083-84D4-E9B548526E8A}" type="presParOf" srcId="{D6046F25-FC22-45A6-9196-49E83A6DFC5E}" destId="{D05C345E-AA14-471B-BA13-FCA8CA1D9050}" srcOrd="1" destOrd="0" presId="urn:microsoft.com/office/officeart/2005/8/layout/vList4"/>
    <dgm:cxn modelId="{66F58244-DDCB-482A-B971-B4B876B965B4}" type="presParOf" srcId="{D6046F25-FC22-45A6-9196-49E83A6DFC5E}" destId="{7FC288B4-D884-4F95-8C61-22BCF0D9FB34}" srcOrd="2" destOrd="0" presId="urn:microsoft.com/office/officeart/2005/8/layout/vList4"/>
  </dgm:cxnLst>
  <dgm:bg>
    <a:solidFill>
      <a:schemeClr val="accent1">
        <a:tint val="40000"/>
        <a:hueOff val="0"/>
        <a:satOff val="0"/>
        <a:lumOff val="0"/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734BC07-2F97-4B7F-AD92-7161951D44AD}" type="presOf" srcId="{1ECAF6C5-FA84-433C-8604-77CDBB3BC066}" destId="{C1A2A779-FD2A-4DE6-B1C0-FF1C7A077C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Этиология и патогенез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26937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9C38C1A-248B-4B71-B0CC-EB2DB84E4D61}" type="presOf" srcId="{1ECAF6C5-FA84-433C-8604-77CDBB3BC066}" destId="{C1A2A779-FD2A-4DE6-B1C0-FF1C7A077CA6}" srcOrd="0" destOrd="0" presId="urn:microsoft.com/office/officeart/2005/8/layout/vList2"/>
    <dgm:cxn modelId="{8C721FC6-8E07-4806-996A-0D31A0866395}" type="presOf" srcId="{4F1542AC-5126-4790-BD90-E8992E5E267F}" destId="{0BDB24D4-18B0-464C-8BDD-167F8371361A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F834581F-3FEB-4256-8A0B-B433EF4C43C2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77E9D0-BC8E-46BD-9538-6B8BB6FF804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32EFD9-766A-46CF-A466-37B006A01918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i="1" dirty="0" smtClean="0">
              <a:solidFill>
                <a:schemeClr val="tx1"/>
              </a:solidFill>
            </a:rPr>
            <a:t>В России частота бесплодных браков колеблется </a:t>
          </a:r>
          <a:endParaRPr lang="en-US" i="1" dirty="0" smtClean="0">
            <a:solidFill>
              <a:schemeClr val="tx1"/>
            </a:solidFill>
          </a:endParaRPr>
        </a:p>
        <a:p>
          <a:pPr rtl="0"/>
          <a:r>
            <a:rPr lang="ru-RU" i="1" dirty="0" smtClean="0">
              <a:solidFill>
                <a:schemeClr val="tx1"/>
              </a:solidFill>
            </a:rPr>
            <a:t>от 17,2% до 24% </a:t>
          </a:r>
          <a:endParaRPr lang="en-US" i="1" dirty="0" smtClean="0">
            <a:solidFill>
              <a:schemeClr val="tx1"/>
            </a:solidFill>
          </a:endParaRPr>
        </a:p>
        <a:p>
          <a:pPr rtl="0"/>
          <a:r>
            <a:rPr lang="ru-RU" i="1" dirty="0" smtClean="0">
              <a:solidFill>
                <a:schemeClr val="tx1"/>
              </a:solidFill>
            </a:rPr>
            <a:t>в различных регионах</a:t>
          </a:r>
          <a:endParaRPr lang="ru-RU" i="1" dirty="0">
            <a:solidFill>
              <a:schemeClr val="tx1"/>
            </a:solidFill>
          </a:endParaRPr>
        </a:p>
      </dgm:t>
    </dgm:pt>
    <dgm:pt modelId="{9F6AFAEB-3F2A-43AD-B43A-11FA049063C0}" type="parTrans" cxnId="{3BDA6323-5847-4E75-BBB7-F015DFB9EBD9}">
      <dgm:prSet/>
      <dgm:spPr/>
      <dgm:t>
        <a:bodyPr/>
        <a:lstStyle/>
        <a:p>
          <a:endParaRPr lang="ru-RU" i="1">
            <a:solidFill>
              <a:schemeClr val="tx1"/>
            </a:solidFill>
          </a:endParaRPr>
        </a:p>
      </dgm:t>
    </dgm:pt>
    <dgm:pt modelId="{15B45F11-C0BF-40EC-AADD-5D3D54D96B80}" type="sibTrans" cxnId="{3BDA6323-5847-4E75-BBB7-F015DFB9EBD9}">
      <dgm:prSet/>
      <dgm:spPr/>
      <dgm:t>
        <a:bodyPr/>
        <a:lstStyle/>
        <a:p>
          <a:endParaRPr lang="ru-RU" i="1">
            <a:solidFill>
              <a:schemeClr val="tx1"/>
            </a:solidFill>
          </a:endParaRPr>
        </a:p>
      </dgm:t>
    </dgm:pt>
    <dgm:pt modelId="{7E4AC84C-0879-46E1-8889-6E9439A05003}" type="pres">
      <dgm:prSet presAssocID="{F777E9D0-BC8E-46BD-9538-6B8BB6FF804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C501B9-E033-4D15-917B-D2D67119D8E5}" type="pres">
      <dgm:prSet presAssocID="{7632EFD9-766A-46CF-A466-37B006A01918}" presName="composite" presStyleCnt="0"/>
      <dgm:spPr/>
    </dgm:pt>
    <dgm:pt modelId="{672A3DE6-158E-4806-817C-5F4C94D8AD1D}" type="pres">
      <dgm:prSet presAssocID="{7632EFD9-766A-46CF-A466-37B006A01918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180484-57FA-463B-9D10-8268F11C3F0E}" type="pres">
      <dgm:prSet presAssocID="{7632EFD9-766A-46CF-A466-37B006A01918}" presName="txShp" presStyleLbl="node1" presStyleIdx="0" presStyleCnt="1" custScaleX="110150" custScaleY="134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62157-7F6B-4C49-A916-0F739E0E31FB}" type="presOf" srcId="{7632EFD9-766A-46CF-A466-37B006A01918}" destId="{E9180484-57FA-463B-9D10-8268F11C3F0E}" srcOrd="0" destOrd="0" presId="urn:microsoft.com/office/officeart/2005/8/layout/vList3"/>
    <dgm:cxn modelId="{3BDA6323-5847-4E75-BBB7-F015DFB9EBD9}" srcId="{F777E9D0-BC8E-46BD-9538-6B8BB6FF8048}" destId="{7632EFD9-766A-46CF-A466-37B006A01918}" srcOrd="0" destOrd="0" parTransId="{9F6AFAEB-3F2A-43AD-B43A-11FA049063C0}" sibTransId="{15B45F11-C0BF-40EC-AADD-5D3D54D96B80}"/>
    <dgm:cxn modelId="{F6C4CC21-64CC-45A7-877D-977FF2C01973}" type="presOf" srcId="{F777E9D0-BC8E-46BD-9538-6B8BB6FF8048}" destId="{7E4AC84C-0879-46E1-8889-6E9439A05003}" srcOrd="0" destOrd="0" presId="urn:microsoft.com/office/officeart/2005/8/layout/vList3"/>
    <dgm:cxn modelId="{7180AF00-492D-465A-935B-04E9B412F408}" type="presParOf" srcId="{7E4AC84C-0879-46E1-8889-6E9439A05003}" destId="{2DC501B9-E033-4D15-917B-D2D67119D8E5}" srcOrd="0" destOrd="0" presId="urn:microsoft.com/office/officeart/2005/8/layout/vList3"/>
    <dgm:cxn modelId="{A32A9E9C-F769-43BE-A6DC-2798FF523F48}" type="presParOf" srcId="{2DC501B9-E033-4D15-917B-D2D67119D8E5}" destId="{672A3DE6-158E-4806-817C-5F4C94D8AD1D}" srcOrd="0" destOrd="0" presId="urn:microsoft.com/office/officeart/2005/8/layout/vList3"/>
    <dgm:cxn modelId="{A2A62029-F878-4BB4-944F-FAD92E556255}" type="presParOf" srcId="{2DC501B9-E033-4D15-917B-D2D67119D8E5}" destId="{E9180484-57FA-463B-9D10-8268F11C3F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Эпидемиология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26937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2433806-846A-4FA6-8552-7186B0DDBC35}" type="presOf" srcId="{1ECAF6C5-FA84-433C-8604-77CDBB3BC066}" destId="{C1A2A779-FD2A-4DE6-B1C0-FF1C7A077CA6}" srcOrd="0" destOrd="0" presId="urn:microsoft.com/office/officeart/2005/8/layout/vList2"/>
    <dgm:cxn modelId="{9F9C2D56-A3BA-4975-8CBA-886E8BE28010}" type="presOf" srcId="{4F1542AC-5126-4790-BD90-E8992E5E267F}" destId="{0BDB24D4-18B0-464C-8BDD-167F8371361A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FAB4A617-A82E-4C6D-A120-D9D15B842C0D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B7455CD-41C6-4BDF-9AC3-42582A5FCD7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E24E1-99F8-46C7-B648-011E63121224}">
      <dgm:prSet phldrT="[Текст]"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N</a:t>
          </a:r>
          <a:r>
            <a:rPr lang="ru-RU" sz="3200" dirty="0" smtClean="0">
              <a:solidFill>
                <a:schemeClr val="tx1"/>
              </a:solidFill>
            </a:rPr>
            <a:t>97</a:t>
          </a:r>
          <a:endParaRPr lang="ru-RU" sz="3200" dirty="0">
            <a:solidFill>
              <a:schemeClr val="tx1"/>
            </a:solidFill>
          </a:endParaRPr>
        </a:p>
      </dgm:t>
    </dgm:pt>
    <dgm:pt modelId="{3CA34509-434A-42AB-BA07-4D6BD591FA7E}" type="parTrans" cxnId="{92FD06A2-39B4-49A5-9349-735C305966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D4E351-8D95-4D25-AB92-40EDE8CB4839}" type="sibTrans" cxnId="{92FD06A2-39B4-49A5-9349-735C305966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BD378E-3022-47F0-9C55-AC74F48510B5}">
      <dgm:prSet phldrT="[Текст]" custT="1"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Женское бесплодие (включены: неспособность забеременеть, стерильность женская); (исключены: относительное бесплодие).</a:t>
          </a:r>
          <a:endParaRPr lang="ru-RU" sz="1400" dirty="0">
            <a:solidFill>
              <a:schemeClr val="tx1"/>
            </a:solidFill>
          </a:endParaRPr>
        </a:p>
      </dgm:t>
    </dgm:pt>
    <dgm:pt modelId="{62191010-6C30-4DA5-B5EB-BBF85C79ACF0}" type="parTrans" cxnId="{B076C2D1-8466-4B51-AD03-8D23F675B6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CD22CF-46A5-4256-9688-BC4FD657E7D0}" type="sibTrans" cxnId="{B076C2D1-8466-4B51-AD03-8D23F675B6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D47942-2287-48BD-B328-5924ABC155E6}">
      <dgm:prSet phldrT="[Текст]"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N</a:t>
          </a:r>
          <a:r>
            <a:rPr lang="ru-RU" sz="3200" dirty="0" smtClean="0">
              <a:solidFill>
                <a:schemeClr val="tx1"/>
              </a:solidFill>
            </a:rPr>
            <a:t>97.0</a:t>
          </a:r>
          <a:endParaRPr lang="ru-RU" sz="3200" dirty="0">
            <a:solidFill>
              <a:schemeClr val="tx1"/>
            </a:solidFill>
          </a:endParaRPr>
        </a:p>
      </dgm:t>
    </dgm:pt>
    <dgm:pt modelId="{A3382F5D-9292-4871-838C-7E6AC6EC361D}" type="parTrans" cxnId="{51128912-17F7-4377-BE10-99C0E21564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03189D-1FDC-4F38-AD4F-B23A6ADC111F}" type="sibTrans" cxnId="{51128912-17F7-4377-BE10-99C0E21564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6E225F-63F6-4648-A89D-8264F405A0D7}">
      <dgm:prSet phldrT="[Текст]" custT="1"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Женское бесплодие, связанное с отсутствием овуляции</a:t>
          </a:r>
          <a:endParaRPr lang="ru-RU" sz="1400" dirty="0">
            <a:solidFill>
              <a:schemeClr val="tx1"/>
            </a:solidFill>
          </a:endParaRPr>
        </a:p>
      </dgm:t>
    </dgm:pt>
    <dgm:pt modelId="{73C09AB4-7028-4D14-A5DB-0F7CCAE0C687}" type="parTrans" cxnId="{ABB074AD-71DF-4152-B3F4-0493AF7ED4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4B9ABF-F980-4DA4-BAF8-4F4F7BF6393B}" type="sibTrans" cxnId="{ABB074AD-71DF-4152-B3F4-0493AF7ED4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44A1B4-9841-41B9-B45F-C57A3E84C863}">
      <dgm:prSet phldrT="[Текст]"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N</a:t>
          </a:r>
          <a:r>
            <a:rPr lang="ru-RU" sz="3200" dirty="0" smtClean="0">
              <a:solidFill>
                <a:schemeClr val="tx1"/>
              </a:solidFill>
            </a:rPr>
            <a:t>97.1</a:t>
          </a:r>
          <a:endParaRPr lang="ru-RU" sz="3200" dirty="0">
            <a:solidFill>
              <a:schemeClr val="tx1"/>
            </a:solidFill>
          </a:endParaRPr>
        </a:p>
      </dgm:t>
    </dgm:pt>
    <dgm:pt modelId="{9F355194-7F9F-4102-AAEB-4FE09B934782}" type="parTrans" cxnId="{E56B6436-453D-4E23-BCE2-0AA9953FF1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0AAA81-9F5D-4B63-8AB0-00C78FEE1532}" type="sibTrans" cxnId="{E56B6436-453D-4E23-BCE2-0AA9953FF1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62F4D0-A696-406F-B331-6C50F7A2A3AA}">
      <dgm:prSet phldrT="[Текст]" custT="1"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Женское бесплодие трубного происхождения (связанное с врожденной аномалией маточных труб или трубной непроходимостью)</a:t>
          </a:r>
          <a:endParaRPr lang="ru-RU" sz="1400" dirty="0">
            <a:solidFill>
              <a:schemeClr val="tx1"/>
            </a:solidFill>
          </a:endParaRPr>
        </a:p>
      </dgm:t>
    </dgm:pt>
    <dgm:pt modelId="{24762161-928C-469E-8EF7-4CBBF8135218}" type="parTrans" cxnId="{0B1BF777-C70D-4695-AB8E-F41D5AA811C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67DBCB-5EB8-49B2-BE85-BBE3050C26E2}" type="sibTrans" cxnId="{0B1BF777-C70D-4695-AB8E-F41D5AA811C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129FB5-9E2F-4C9E-8C43-E247080E188E}">
      <dgm:prSet phldrT="[Текст]" custT="1"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Женское бесплодие </a:t>
          </a:r>
          <a:r>
            <a:rPr lang="ru-RU" sz="1400" dirty="0" err="1" smtClean="0">
              <a:solidFill>
                <a:schemeClr val="tx1"/>
              </a:solidFill>
            </a:rPr>
            <a:t>неуточненное</a:t>
          </a:r>
          <a:endParaRPr lang="ru-RU" sz="1400" dirty="0">
            <a:solidFill>
              <a:schemeClr val="tx1"/>
            </a:solidFill>
          </a:endParaRPr>
        </a:p>
      </dgm:t>
    </dgm:pt>
    <dgm:pt modelId="{65126448-BCFC-4BCD-8BC0-656748E894FD}" type="parTrans" cxnId="{6E3BAF9C-5F45-46ED-86BE-2B993D6836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C6CC65-6A46-413D-BCFA-57343A7FAC04}" type="sibTrans" cxnId="{6E3BAF9C-5F45-46ED-86BE-2B993D6836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D30571-32D2-45BF-8575-45D9DE396397}">
      <dgm:prSet phldrT="[Текст]" custT="1"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Женское бесплодие маточного происхождения (связанное с врожденной аномалией матки, дефектами имплантации яйцеклетки)</a:t>
          </a:r>
          <a:endParaRPr lang="ru-RU" sz="1400" dirty="0">
            <a:solidFill>
              <a:schemeClr val="tx1"/>
            </a:solidFill>
          </a:endParaRPr>
        </a:p>
      </dgm:t>
    </dgm:pt>
    <dgm:pt modelId="{52EDE3A3-7575-4DEF-90FC-F4B22DA1115F}" type="parTrans" cxnId="{01AC1112-CE9B-461C-A424-234471595D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C20CBC-7D2C-4DAE-81EA-03B8BF34098E}" type="sibTrans" cxnId="{01AC1112-CE9B-461C-A424-234471595D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C837B5-DD2B-4FCC-BC52-3C1AB0774BAB}">
      <dgm:prSet phldrT="[Текст]" custT="1"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Женское бесплодие цервикального происхождения</a:t>
          </a:r>
          <a:endParaRPr lang="ru-RU" sz="1400" dirty="0">
            <a:solidFill>
              <a:schemeClr val="tx1"/>
            </a:solidFill>
          </a:endParaRPr>
        </a:p>
      </dgm:t>
    </dgm:pt>
    <dgm:pt modelId="{0F85360A-D75E-4D3F-AF52-FC8FC8BC1E5A}" type="parTrans" cxnId="{27BE512A-AA12-49C1-AB16-A318D27C60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10BCD7-E3A1-4779-9172-97210B1D8C73}" type="sibTrans" cxnId="{27BE512A-AA12-49C1-AB16-A318D27C60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236DB2-A76A-41C5-81A0-1B84B159D41D}">
      <dgm:prSet phldrT="[Текст]" custT="1"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Женское бесплодие, связанное с мужскими факторами</a:t>
          </a:r>
          <a:endParaRPr lang="ru-RU" sz="1400" dirty="0">
            <a:solidFill>
              <a:schemeClr val="tx1"/>
            </a:solidFill>
          </a:endParaRPr>
        </a:p>
      </dgm:t>
    </dgm:pt>
    <dgm:pt modelId="{5D8B32AC-8C35-4ACD-BDF9-7D0699272B24}" type="parTrans" cxnId="{E4354CBE-FED4-4412-822E-A1658234E6A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8D3081-3CA2-4C6B-8D95-436323EB792F}" type="sibTrans" cxnId="{E4354CBE-FED4-4412-822E-A1658234E6A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04FE06-6B58-4C4D-BAD2-8743BD96DD8D}">
      <dgm:prSet phldrT="[Текст]" custT="1"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Другие формы женского бесплодия</a:t>
          </a:r>
          <a:endParaRPr lang="ru-RU" sz="1400" dirty="0">
            <a:solidFill>
              <a:schemeClr val="tx1"/>
            </a:solidFill>
          </a:endParaRPr>
        </a:p>
      </dgm:t>
    </dgm:pt>
    <dgm:pt modelId="{C5EE11ED-F0F1-4D6F-9FAA-B815D78965BA}" type="parTrans" cxnId="{6F609D5F-E3E4-442E-9134-57F7FCCF1E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CB7581-D68D-4154-B49A-C490A07E18EC}" type="sibTrans" cxnId="{6F609D5F-E3E4-442E-9134-57F7FCCF1E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2CFBE2-EF1A-4D8A-A3B5-2445A978F249}">
      <dgm:prSet phldrT="[Текст]"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N</a:t>
          </a:r>
          <a:r>
            <a:rPr lang="ru-RU" sz="3200" dirty="0" smtClean="0">
              <a:solidFill>
                <a:schemeClr val="tx1"/>
              </a:solidFill>
            </a:rPr>
            <a:t>97.2</a:t>
          </a:r>
          <a:endParaRPr lang="ru-RU" sz="3200" dirty="0">
            <a:solidFill>
              <a:schemeClr val="tx1"/>
            </a:solidFill>
          </a:endParaRPr>
        </a:p>
      </dgm:t>
    </dgm:pt>
    <dgm:pt modelId="{8D613DE8-BD20-498C-9D01-5F010151DCC9}" type="parTrans" cxnId="{F177F7C6-7018-4441-A9F8-4A9D28D606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B0FA27-DD96-4746-98B3-D33813FD5356}" type="sibTrans" cxnId="{F177F7C6-7018-4441-A9F8-4A9D28D606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51610B-6F35-4756-8EB6-70B37E4BD36C}">
      <dgm:prSet phldrT="[Текст]"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N</a:t>
          </a:r>
          <a:r>
            <a:rPr lang="ru-RU" sz="3200" dirty="0" smtClean="0">
              <a:solidFill>
                <a:schemeClr val="tx1"/>
              </a:solidFill>
            </a:rPr>
            <a:t>97.3</a:t>
          </a:r>
          <a:endParaRPr lang="ru-RU" sz="3200" dirty="0">
            <a:solidFill>
              <a:schemeClr val="tx1"/>
            </a:solidFill>
          </a:endParaRPr>
        </a:p>
      </dgm:t>
    </dgm:pt>
    <dgm:pt modelId="{5AB9A313-A681-4403-82D6-1599DD3290DA}" type="parTrans" cxnId="{9DA2633E-6911-4B6F-B3CB-1FFD97C601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CE0940-D41B-4FD4-8583-7FA3E53DFAFC}" type="sibTrans" cxnId="{9DA2633E-6911-4B6F-B3CB-1FFD97C601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9410E3-4C1E-44BB-A88A-DC83511D5F91}">
      <dgm:prSet phldrT="[Текст]"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N</a:t>
          </a:r>
          <a:r>
            <a:rPr lang="ru-RU" sz="3200" dirty="0" smtClean="0">
              <a:solidFill>
                <a:schemeClr val="tx1"/>
              </a:solidFill>
            </a:rPr>
            <a:t>97.4</a:t>
          </a:r>
          <a:endParaRPr lang="ru-RU" sz="3200" dirty="0">
            <a:solidFill>
              <a:schemeClr val="tx1"/>
            </a:solidFill>
          </a:endParaRPr>
        </a:p>
      </dgm:t>
    </dgm:pt>
    <dgm:pt modelId="{DE455716-6E51-4E18-9D41-EA661B2BE77D}" type="parTrans" cxnId="{3DD780E3-5443-488E-9B10-A56747D54C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583356-0102-45A2-BD1A-E5E6776031D3}" type="sibTrans" cxnId="{3DD780E3-5443-488E-9B10-A56747D54C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A56AF5-E4EA-4ACD-AE5F-91A15B96ABB8}">
      <dgm:prSet phldrT="[Текст]"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N</a:t>
          </a:r>
          <a:r>
            <a:rPr lang="ru-RU" sz="3200" dirty="0" smtClean="0">
              <a:solidFill>
                <a:schemeClr val="tx1"/>
              </a:solidFill>
            </a:rPr>
            <a:t>97.8</a:t>
          </a:r>
          <a:endParaRPr lang="ru-RU" sz="3200" dirty="0">
            <a:solidFill>
              <a:schemeClr val="tx1"/>
            </a:solidFill>
          </a:endParaRPr>
        </a:p>
      </dgm:t>
    </dgm:pt>
    <dgm:pt modelId="{4D8273FF-C89C-4DE6-9DDC-5C4A9B1FAFFF}" type="parTrans" cxnId="{F3ED0437-1771-40E7-84BD-B9B5EB8F1F9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9C295F-22FD-485C-8BB0-0F28EB259657}" type="sibTrans" cxnId="{F3ED0437-1771-40E7-84BD-B9B5EB8F1F9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952862-4D87-448D-8949-F3A3A22A144B}">
      <dgm:prSet phldrT="[Текст]"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N</a:t>
          </a:r>
          <a:r>
            <a:rPr lang="ru-RU" sz="3200" dirty="0" smtClean="0">
              <a:solidFill>
                <a:schemeClr val="tx1"/>
              </a:solidFill>
            </a:rPr>
            <a:t>97.9</a:t>
          </a:r>
          <a:endParaRPr lang="ru-RU" sz="3200" dirty="0">
            <a:solidFill>
              <a:schemeClr val="tx1"/>
            </a:solidFill>
          </a:endParaRPr>
        </a:p>
      </dgm:t>
    </dgm:pt>
    <dgm:pt modelId="{1EF9E098-6790-42D6-B874-5B41AA07AB3F}" type="parTrans" cxnId="{67C5D63B-D6EB-4E8A-90EF-EAA18744DD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4D6A26-019B-4689-8AFD-CC59FFB7ADF5}" type="sibTrans" cxnId="{67C5D63B-D6EB-4E8A-90EF-EAA18744DD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479312-6EE0-451D-922A-E14073FC4AB0}" type="pres">
      <dgm:prSet presAssocID="{1B7455CD-41C6-4BDF-9AC3-42582A5FCD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EA81D-C49C-46CA-9419-8B28BCFF3D3C}" type="pres">
      <dgm:prSet presAssocID="{8D1E24E1-99F8-46C7-B648-011E63121224}" presName="linNode" presStyleCnt="0"/>
      <dgm:spPr/>
    </dgm:pt>
    <dgm:pt modelId="{A23157E9-4A67-4D1F-A857-A51233BDBE5E}" type="pres">
      <dgm:prSet presAssocID="{8D1E24E1-99F8-46C7-B648-011E63121224}" presName="parentText" presStyleLbl="node1" presStyleIdx="0" presStyleCnt="8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AEE41DA-5C04-4085-A0F3-F6A6D0954D1B}" type="pres">
      <dgm:prSet presAssocID="{8D1E24E1-99F8-46C7-B648-011E63121224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19AE9-7136-40E4-8BE6-F3D5689F6649}" type="pres">
      <dgm:prSet presAssocID="{34D4E351-8D95-4D25-AB92-40EDE8CB4839}" presName="sp" presStyleCnt="0"/>
      <dgm:spPr/>
    </dgm:pt>
    <dgm:pt modelId="{AF37A08C-087E-410C-9B6A-A9E9C56BF560}" type="pres">
      <dgm:prSet presAssocID="{29D47942-2287-48BD-B328-5924ABC155E6}" presName="linNode" presStyleCnt="0"/>
      <dgm:spPr/>
    </dgm:pt>
    <dgm:pt modelId="{7DE09709-FC67-4E5B-91B5-0598F338503B}" type="pres">
      <dgm:prSet presAssocID="{29D47942-2287-48BD-B328-5924ABC155E6}" presName="parentText" presStyleLbl="node1" presStyleIdx="1" presStyleCnt="8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6A8A6E0-A331-4742-AB08-5C38866DBACE}" type="pres">
      <dgm:prSet presAssocID="{29D47942-2287-48BD-B328-5924ABC155E6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6E3F3-3E65-433E-AE39-C9569104E9FA}" type="pres">
      <dgm:prSet presAssocID="{5403189D-1FDC-4F38-AD4F-B23A6ADC111F}" presName="sp" presStyleCnt="0"/>
      <dgm:spPr/>
    </dgm:pt>
    <dgm:pt modelId="{9193C0EB-A1CE-4198-82DB-AE8969DABEDA}" type="pres">
      <dgm:prSet presAssocID="{1544A1B4-9841-41B9-B45F-C57A3E84C863}" presName="linNode" presStyleCnt="0"/>
      <dgm:spPr/>
    </dgm:pt>
    <dgm:pt modelId="{4F145133-8BCF-4216-A9CB-017DA82C486B}" type="pres">
      <dgm:prSet presAssocID="{1544A1B4-9841-41B9-B45F-C57A3E84C863}" presName="parentText" presStyleLbl="node1" presStyleIdx="2" presStyleCnt="8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2AF7296-87D6-4B68-896F-BD95A95C1D49}" type="pres">
      <dgm:prSet presAssocID="{1544A1B4-9841-41B9-B45F-C57A3E84C863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99779-3C08-4718-9B8B-2946D2A78496}" type="pres">
      <dgm:prSet presAssocID="{470AAA81-9F5D-4B63-8AB0-00C78FEE1532}" presName="sp" presStyleCnt="0"/>
      <dgm:spPr/>
    </dgm:pt>
    <dgm:pt modelId="{932084B5-0C71-45DA-9EE8-DDF80D0F6A06}" type="pres">
      <dgm:prSet presAssocID="{F22CFBE2-EF1A-4D8A-A3B5-2445A978F249}" presName="linNode" presStyleCnt="0"/>
      <dgm:spPr/>
    </dgm:pt>
    <dgm:pt modelId="{04D69B83-CA91-4466-81EF-A6FBD46662DC}" type="pres">
      <dgm:prSet presAssocID="{F22CFBE2-EF1A-4D8A-A3B5-2445A978F249}" presName="parentText" presStyleLbl="node1" presStyleIdx="3" presStyleCnt="8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57E466-F678-4BD1-BB10-7D55B5FFBF4C}" type="pres">
      <dgm:prSet presAssocID="{F22CFBE2-EF1A-4D8A-A3B5-2445A978F249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EE7B7-7191-449E-8307-53520EFC174D}" type="pres">
      <dgm:prSet presAssocID="{2BB0FA27-DD96-4746-98B3-D33813FD5356}" presName="sp" presStyleCnt="0"/>
      <dgm:spPr/>
    </dgm:pt>
    <dgm:pt modelId="{D92469E9-56CE-4623-A3A1-FC7FD1BD2BDF}" type="pres">
      <dgm:prSet presAssocID="{BF51610B-6F35-4756-8EB6-70B37E4BD36C}" presName="linNode" presStyleCnt="0"/>
      <dgm:spPr/>
    </dgm:pt>
    <dgm:pt modelId="{E26320C1-2E69-449E-81CD-84201949D6D6}" type="pres">
      <dgm:prSet presAssocID="{BF51610B-6F35-4756-8EB6-70B37E4BD36C}" presName="parentText" presStyleLbl="node1" presStyleIdx="4" presStyleCnt="8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0BF5436-F25E-46EB-B6C9-314CF70052A0}" type="pres">
      <dgm:prSet presAssocID="{BF51610B-6F35-4756-8EB6-70B37E4BD36C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0D3B9-4CFB-4C5C-91E8-901AECEB77E7}" type="pres">
      <dgm:prSet presAssocID="{A5CE0940-D41B-4FD4-8583-7FA3E53DFAFC}" presName="sp" presStyleCnt="0"/>
      <dgm:spPr/>
    </dgm:pt>
    <dgm:pt modelId="{2FB5ED88-146B-4B11-9173-05D5B0871483}" type="pres">
      <dgm:prSet presAssocID="{489410E3-4C1E-44BB-A88A-DC83511D5F91}" presName="linNode" presStyleCnt="0"/>
      <dgm:spPr/>
    </dgm:pt>
    <dgm:pt modelId="{C5AE68AF-0F36-46DB-8404-5A8F3BF53CAA}" type="pres">
      <dgm:prSet presAssocID="{489410E3-4C1E-44BB-A88A-DC83511D5F91}" presName="parentText" presStyleLbl="node1" presStyleIdx="5" presStyleCnt="8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6A44C6E-368F-4C93-AEE9-D4D3E6EAE715}" type="pres">
      <dgm:prSet presAssocID="{489410E3-4C1E-44BB-A88A-DC83511D5F91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1A94A-6E9C-439E-B0E8-20EC3BE7BE8A}" type="pres">
      <dgm:prSet presAssocID="{4E583356-0102-45A2-BD1A-E5E6776031D3}" presName="sp" presStyleCnt="0"/>
      <dgm:spPr/>
    </dgm:pt>
    <dgm:pt modelId="{58F8B798-4879-4892-A136-67271594EC53}" type="pres">
      <dgm:prSet presAssocID="{70A56AF5-E4EA-4ACD-AE5F-91A15B96ABB8}" presName="linNode" presStyleCnt="0"/>
      <dgm:spPr/>
    </dgm:pt>
    <dgm:pt modelId="{DC688685-A953-4B95-BFD3-9C1FF1B693ED}" type="pres">
      <dgm:prSet presAssocID="{70A56AF5-E4EA-4ACD-AE5F-91A15B96ABB8}" presName="parentText" presStyleLbl="node1" presStyleIdx="6" presStyleCnt="8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65FAB55-7591-455F-A190-3AFF4D24B792}" type="pres">
      <dgm:prSet presAssocID="{70A56AF5-E4EA-4ACD-AE5F-91A15B96ABB8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26290-01B5-47B8-B093-DA325CDC9C75}" type="pres">
      <dgm:prSet presAssocID="{129C295F-22FD-485C-8BB0-0F28EB259657}" presName="sp" presStyleCnt="0"/>
      <dgm:spPr/>
    </dgm:pt>
    <dgm:pt modelId="{9A60B688-40DF-4453-8DB4-B67979B305C9}" type="pres">
      <dgm:prSet presAssocID="{74952862-4D87-448D-8949-F3A3A22A144B}" presName="linNode" presStyleCnt="0"/>
      <dgm:spPr/>
    </dgm:pt>
    <dgm:pt modelId="{7646B014-5737-47BD-A9BF-480D71F507CD}" type="pres">
      <dgm:prSet presAssocID="{74952862-4D87-448D-8949-F3A3A22A144B}" presName="parentText" presStyleLbl="node1" presStyleIdx="7" presStyleCnt="8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378F70C-A852-4FFD-92C1-A623FC6FE543}" type="pres">
      <dgm:prSet presAssocID="{74952862-4D87-448D-8949-F3A3A22A144B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399ACB-6423-4F16-9AE2-14371ACD71F9}" type="presOf" srcId="{22C837B5-DD2B-4FCC-BC52-3C1AB0774BAB}" destId="{A0BF5436-F25E-46EB-B6C9-314CF70052A0}" srcOrd="0" destOrd="0" presId="urn:microsoft.com/office/officeart/2005/8/layout/vList5"/>
    <dgm:cxn modelId="{BCF6D9EF-EC82-4D2D-AF81-4FB9C6F31E9C}" type="presOf" srcId="{489410E3-4C1E-44BB-A88A-DC83511D5F91}" destId="{C5AE68AF-0F36-46DB-8404-5A8F3BF53CAA}" srcOrd="0" destOrd="0" presId="urn:microsoft.com/office/officeart/2005/8/layout/vList5"/>
    <dgm:cxn modelId="{2AA41326-13F7-4862-9A4E-0BC02831B571}" type="presOf" srcId="{29D47942-2287-48BD-B328-5924ABC155E6}" destId="{7DE09709-FC67-4E5B-91B5-0598F338503B}" srcOrd="0" destOrd="0" presId="urn:microsoft.com/office/officeart/2005/8/layout/vList5"/>
    <dgm:cxn modelId="{9AAA69FF-54B2-4B69-8C24-416D44DD0BB9}" type="presOf" srcId="{1B7455CD-41C6-4BDF-9AC3-42582A5FCD70}" destId="{0E479312-6EE0-451D-922A-E14073FC4AB0}" srcOrd="0" destOrd="0" presId="urn:microsoft.com/office/officeart/2005/8/layout/vList5"/>
    <dgm:cxn modelId="{ABB074AD-71DF-4152-B3F4-0493AF7ED48C}" srcId="{29D47942-2287-48BD-B328-5924ABC155E6}" destId="{F56E225F-63F6-4648-A89D-8264F405A0D7}" srcOrd="0" destOrd="0" parTransId="{73C09AB4-7028-4D14-A5DB-0F7CCAE0C687}" sibTransId="{054B9ABF-F980-4DA4-BAF8-4F4F7BF6393B}"/>
    <dgm:cxn modelId="{9DA2633E-6911-4B6F-B3CB-1FFD97C6014F}" srcId="{1B7455CD-41C6-4BDF-9AC3-42582A5FCD70}" destId="{BF51610B-6F35-4756-8EB6-70B37E4BD36C}" srcOrd="4" destOrd="0" parTransId="{5AB9A313-A681-4403-82D6-1599DD3290DA}" sibTransId="{A5CE0940-D41B-4FD4-8583-7FA3E53DFAFC}"/>
    <dgm:cxn modelId="{940E7737-8F80-4863-9C6F-618E8D1609B0}" type="presOf" srcId="{FF129FB5-9E2F-4C9E-8C43-E247080E188E}" destId="{3378F70C-A852-4FFD-92C1-A623FC6FE543}" srcOrd="0" destOrd="0" presId="urn:microsoft.com/office/officeart/2005/8/layout/vList5"/>
    <dgm:cxn modelId="{51128912-17F7-4377-BE10-99C0E2156400}" srcId="{1B7455CD-41C6-4BDF-9AC3-42582A5FCD70}" destId="{29D47942-2287-48BD-B328-5924ABC155E6}" srcOrd="1" destOrd="0" parTransId="{A3382F5D-9292-4871-838C-7E6AC6EC361D}" sibTransId="{5403189D-1FDC-4F38-AD4F-B23A6ADC111F}"/>
    <dgm:cxn modelId="{E56B6436-453D-4E23-BCE2-0AA9953FF109}" srcId="{1B7455CD-41C6-4BDF-9AC3-42582A5FCD70}" destId="{1544A1B4-9841-41B9-B45F-C57A3E84C863}" srcOrd="2" destOrd="0" parTransId="{9F355194-7F9F-4102-AAEB-4FE09B934782}" sibTransId="{470AAA81-9F5D-4B63-8AB0-00C78FEE1532}"/>
    <dgm:cxn modelId="{8736BD8F-4FBA-47B7-A180-3B8FF66F4451}" type="presOf" srcId="{93BD378E-3022-47F0-9C55-AC74F48510B5}" destId="{2AEE41DA-5C04-4085-A0F3-F6A6D0954D1B}" srcOrd="0" destOrd="0" presId="urn:microsoft.com/office/officeart/2005/8/layout/vList5"/>
    <dgm:cxn modelId="{01AC1112-CE9B-461C-A424-234471595D60}" srcId="{F22CFBE2-EF1A-4D8A-A3B5-2445A978F249}" destId="{B3D30571-32D2-45BF-8575-45D9DE396397}" srcOrd="0" destOrd="0" parTransId="{52EDE3A3-7575-4DEF-90FC-F4B22DA1115F}" sibTransId="{E9C20CBC-7D2C-4DAE-81EA-03B8BF34098E}"/>
    <dgm:cxn modelId="{531209C2-780D-4562-BC72-28486AC6B475}" type="presOf" srcId="{BF51610B-6F35-4756-8EB6-70B37E4BD36C}" destId="{E26320C1-2E69-449E-81CD-84201949D6D6}" srcOrd="0" destOrd="0" presId="urn:microsoft.com/office/officeart/2005/8/layout/vList5"/>
    <dgm:cxn modelId="{6E3BAF9C-5F45-46ED-86BE-2B993D68363B}" srcId="{74952862-4D87-448D-8949-F3A3A22A144B}" destId="{FF129FB5-9E2F-4C9E-8C43-E247080E188E}" srcOrd="0" destOrd="0" parTransId="{65126448-BCFC-4BCD-8BC0-656748E894FD}" sibTransId="{C1C6CC65-6A46-413D-BCFA-57343A7FAC04}"/>
    <dgm:cxn modelId="{67C5D63B-D6EB-4E8A-90EF-EAA18744DD72}" srcId="{1B7455CD-41C6-4BDF-9AC3-42582A5FCD70}" destId="{74952862-4D87-448D-8949-F3A3A22A144B}" srcOrd="7" destOrd="0" parTransId="{1EF9E098-6790-42D6-B874-5B41AA07AB3F}" sibTransId="{CC4D6A26-019B-4689-8AFD-CC59FFB7ADF5}"/>
    <dgm:cxn modelId="{345C42A8-9886-4FFA-AC4F-7FD72EB9D8E4}" type="presOf" srcId="{0162F4D0-A696-406F-B331-6C50F7A2A3AA}" destId="{D2AF7296-87D6-4B68-896F-BD95A95C1D49}" srcOrd="0" destOrd="0" presId="urn:microsoft.com/office/officeart/2005/8/layout/vList5"/>
    <dgm:cxn modelId="{3DD780E3-5443-488E-9B10-A56747D54CA0}" srcId="{1B7455CD-41C6-4BDF-9AC3-42582A5FCD70}" destId="{489410E3-4C1E-44BB-A88A-DC83511D5F91}" srcOrd="5" destOrd="0" parTransId="{DE455716-6E51-4E18-9D41-EA661B2BE77D}" sibTransId="{4E583356-0102-45A2-BD1A-E5E6776031D3}"/>
    <dgm:cxn modelId="{B076C2D1-8466-4B51-AD03-8D23F675B6E8}" srcId="{8D1E24E1-99F8-46C7-B648-011E63121224}" destId="{93BD378E-3022-47F0-9C55-AC74F48510B5}" srcOrd="0" destOrd="0" parTransId="{62191010-6C30-4DA5-B5EB-BBF85C79ACF0}" sibTransId="{E3CD22CF-46A5-4256-9688-BC4FD657E7D0}"/>
    <dgm:cxn modelId="{27BE512A-AA12-49C1-AB16-A318D27C6075}" srcId="{BF51610B-6F35-4756-8EB6-70B37E4BD36C}" destId="{22C837B5-DD2B-4FCC-BC52-3C1AB0774BAB}" srcOrd="0" destOrd="0" parTransId="{0F85360A-D75E-4D3F-AF52-FC8FC8BC1E5A}" sibTransId="{6710BCD7-E3A1-4779-9172-97210B1D8C73}"/>
    <dgm:cxn modelId="{0B1BF777-C70D-4695-AB8E-F41D5AA811CC}" srcId="{1544A1B4-9841-41B9-B45F-C57A3E84C863}" destId="{0162F4D0-A696-406F-B331-6C50F7A2A3AA}" srcOrd="0" destOrd="0" parTransId="{24762161-928C-469E-8EF7-4CBBF8135218}" sibTransId="{8D67DBCB-5EB8-49B2-BE85-BBE3050C26E2}"/>
    <dgm:cxn modelId="{CF5439C4-DFD0-49E2-B1A5-8F6B44C5284D}" type="presOf" srcId="{B9236DB2-A76A-41C5-81A0-1B84B159D41D}" destId="{26A44C6E-368F-4C93-AEE9-D4D3E6EAE715}" srcOrd="0" destOrd="0" presId="urn:microsoft.com/office/officeart/2005/8/layout/vList5"/>
    <dgm:cxn modelId="{A32D67E5-B0E3-4EA7-9716-342F4F3C9FCB}" type="presOf" srcId="{F22CFBE2-EF1A-4D8A-A3B5-2445A978F249}" destId="{04D69B83-CA91-4466-81EF-A6FBD46662DC}" srcOrd="0" destOrd="0" presId="urn:microsoft.com/office/officeart/2005/8/layout/vList5"/>
    <dgm:cxn modelId="{B4990D52-24A9-4D64-9BC0-E2FECE899292}" type="presOf" srcId="{70A56AF5-E4EA-4ACD-AE5F-91A15B96ABB8}" destId="{DC688685-A953-4B95-BFD3-9C1FF1B693ED}" srcOrd="0" destOrd="0" presId="urn:microsoft.com/office/officeart/2005/8/layout/vList5"/>
    <dgm:cxn modelId="{49D26E16-122B-4BDF-A7B8-31879A9252ED}" type="presOf" srcId="{74952862-4D87-448D-8949-F3A3A22A144B}" destId="{7646B014-5737-47BD-A9BF-480D71F507CD}" srcOrd="0" destOrd="0" presId="urn:microsoft.com/office/officeart/2005/8/layout/vList5"/>
    <dgm:cxn modelId="{E4354CBE-FED4-4412-822E-A1658234E6A4}" srcId="{489410E3-4C1E-44BB-A88A-DC83511D5F91}" destId="{B9236DB2-A76A-41C5-81A0-1B84B159D41D}" srcOrd="0" destOrd="0" parTransId="{5D8B32AC-8C35-4ACD-BDF9-7D0699272B24}" sibTransId="{938D3081-3CA2-4C6B-8D95-436323EB792F}"/>
    <dgm:cxn modelId="{DE9514F8-681C-44FE-BE5B-DB9C4E185ECC}" type="presOf" srcId="{B3D30571-32D2-45BF-8575-45D9DE396397}" destId="{5B57E466-F678-4BD1-BB10-7D55B5FFBF4C}" srcOrd="0" destOrd="0" presId="urn:microsoft.com/office/officeart/2005/8/layout/vList5"/>
    <dgm:cxn modelId="{F3ED0437-1771-40E7-84BD-B9B5EB8F1F9B}" srcId="{1B7455CD-41C6-4BDF-9AC3-42582A5FCD70}" destId="{70A56AF5-E4EA-4ACD-AE5F-91A15B96ABB8}" srcOrd="6" destOrd="0" parTransId="{4D8273FF-C89C-4DE6-9DDC-5C4A9B1FAFFF}" sibTransId="{129C295F-22FD-485C-8BB0-0F28EB259657}"/>
    <dgm:cxn modelId="{BD88F049-9749-43AC-979E-1F3AE0CA16A3}" type="presOf" srcId="{9204FE06-6B58-4C4D-BAD2-8743BD96DD8D}" destId="{965FAB55-7591-455F-A190-3AFF4D24B792}" srcOrd="0" destOrd="0" presId="urn:microsoft.com/office/officeart/2005/8/layout/vList5"/>
    <dgm:cxn modelId="{2279DBF5-EFB1-4C26-96DE-100ECDB39A1E}" type="presOf" srcId="{F56E225F-63F6-4648-A89D-8264F405A0D7}" destId="{16A8A6E0-A331-4742-AB08-5C38866DBACE}" srcOrd="0" destOrd="0" presId="urn:microsoft.com/office/officeart/2005/8/layout/vList5"/>
    <dgm:cxn modelId="{58D7744C-7B29-4B09-9352-88ADF154C52A}" type="presOf" srcId="{8D1E24E1-99F8-46C7-B648-011E63121224}" destId="{A23157E9-4A67-4D1F-A857-A51233BDBE5E}" srcOrd="0" destOrd="0" presId="urn:microsoft.com/office/officeart/2005/8/layout/vList5"/>
    <dgm:cxn modelId="{92FD06A2-39B4-49A5-9349-735C305966C1}" srcId="{1B7455CD-41C6-4BDF-9AC3-42582A5FCD70}" destId="{8D1E24E1-99F8-46C7-B648-011E63121224}" srcOrd="0" destOrd="0" parTransId="{3CA34509-434A-42AB-BA07-4D6BD591FA7E}" sibTransId="{34D4E351-8D95-4D25-AB92-40EDE8CB4839}"/>
    <dgm:cxn modelId="{384E2AB9-1FA8-4007-9DBA-407AD0451B3F}" type="presOf" srcId="{1544A1B4-9841-41B9-B45F-C57A3E84C863}" destId="{4F145133-8BCF-4216-A9CB-017DA82C486B}" srcOrd="0" destOrd="0" presId="urn:microsoft.com/office/officeart/2005/8/layout/vList5"/>
    <dgm:cxn modelId="{6F609D5F-E3E4-442E-9134-57F7FCCF1EA7}" srcId="{70A56AF5-E4EA-4ACD-AE5F-91A15B96ABB8}" destId="{9204FE06-6B58-4C4D-BAD2-8743BD96DD8D}" srcOrd="0" destOrd="0" parTransId="{C5EE11ED-F0F1-4D6F-9FAA-B815D78965BA}" sibTransId="{CECB7581-D68D-4154-B49A-C490A07E18EC}"/>
    <dgm:cxn modelId="{F177F7C6-7018-4441-A9F8-4A9D28D606F3}" srcId="{1B7455CD-41C6-4BDF-9AC3-42582A5FCD70}" destId="{F22CFBE2-EF1A-4D8A-A3B5-2445A978F249}" srcOrd="3" destOrd="0" parTransId="{8D613DE8-BD20-498C-9D01-5F010151DCC9}" sibTransId="{2BB0FA27-DD96-4746-98B3-D33813FD5356}"/>
    <dgm:cxn modelId="{88D3747A-D93E-44AE-B0B0-339EA780EBA8}" type="presParOf" srcId="{0E479312-6EE0-451D-922A-E14073FC4AB0}" destId="{417EA81D-C49C-46CA-9419-8B28BCFF3D3C}" srcOrd="0" destOrd="0" presId="urn:microsoft.com/office/officeart/2005/8/layout/vList5"/>
    <dgm:cxn modelId="{5DC33733-D454-4072-8647-EEA84219746F}" type="presParOf" srcId="{417EA81D-C49C-46CA-9419-8B28BCFF3D3C}" destId="{A23157E9-4A67-4D1F-A857-A51233BDBE5E}" srcOrd="0" destOrd="0" presId="urn:microsoft.com/office/officeart/2005/8/layout/vList5"/>
    <dgm:cxn modelId="{EAF94468-69AC-4AE1-AE6B-02C333DF93E6}" type="presParOf" srcId="{417EA81D-C49C-46CA-9419-8B28BCFF3D3C}" destId="{2AEE41DA-5C04-4085-A0F3-F6A6D0954D1B}" srcOrd="1" destOrd="0" presId="urn:microsoft.com/office/officeart/2005/8/layout/vList5"/>
    <dgm:cxn modelId="{785CD90A-9495-4A2F-AFB4-B3609B9B7BFC}" type="presParOf" srcId="{0E479312-6EE0-451D-922A-E14073FC4AB0}" destId="{A0219AE9-7136-40E4-8BE6-F3D5689F6649}" srcOrd="1" destOrd="0" presId="urn:microsoft.com/office/officeart/2005/8/layout/vList5"/>
    <dgm:cxn modelId="{85E918EF-F727-4654-920C-2DC966457EB3}" type="presParOf" srcId="{0E479312-6EE0-451D-922A-E14073FC4AB0}" destId="{AF37A08C-087E-410C-9B6A-A9E9C56BF560}" srcOrd="2" destOrd="0" presId="urn:microsoft.com/office/officeart/2005/8/layout/vList5"/>
    <dgm:cxn modelId="{1D551256-AB56-4E9D-A486-9B01AE039610}" type="presParOf" srcId="{AF37A08C-087E-410C-9B6A-A9E9C56BF560}" destId="{7DE09709-FC67-4E5B-91B5-0598F338503B}" srcOrd="0" destOrd="0" presId="urn:microsoft.com/office/officeart/2005/8/layout/vList5"/>
    <dgm:cxn modelId="{CE26F9F7-DD06-400D-AE24-A62D70D84EED}" type="presParOf" srcId="{AF37A08C-087E-410C-9B6A-A9E9C56BF560}" destId="{16A8A6E0-A331-4742-AB08-5C38866DBACE}" srcOrd="1" destOrd="0" presId="urn:microsoft.com/office/officeart/2005/8/layout/vList5"/>
    <dgm:cxn modelId="{5172422C-9CA8-4D7E-B6C5-F89A3C4A3C5C}" type="presParOf" srcId="{0E479312-6EE0-451D-922A-E14073FC4AB0}" destId="{08E6E3F3-3E65-433E-AE39-C9569104E9FA}" srcOrd="3" destOrd="0" presId="urn:microsoft.com/office/officeart/2005/8/layout/vList5"/>
    <dgm:cxn modelId="{937AFDF0-DAC6-4411-87A0-1640185F32C4}" type="presParOf" srcId="{0E479312-6EE0-451D-922A-E14073FC4AB0}" destId="{9193C0EB-A1CE-4198-82DB-AE8969DABEDA}" srcOrd="4" destOrd="0" presId="urn:microsoft.com/office/officeart/2005/8/layout/vList5"/>
    <dgm:cxn modelId="{711E5AB6-3A08-44DC-B460-0113EBDD2894}" type="presParOf" srcId="{9193C0EB-A1CE-4198-82DB-AE8969DABEDA}" destId="{4F145133-8BCF-4216-A9CB-017DA82C486B}" srcOrd="0" destOrd="0" presId="urn:microsoft.com/office/officeart/2005/8/layout/vList5"/>
    <dgm:cxn modelId="{356F4A6B-D977-482F-9B44-4D5EACEFF782}" type="presParOf" srcId="{9193C0EB-A1CE-4198-82DB-AE8969DABEDA}" destId="{D2AF7296-87D6-4B68-896F-BD95A95C1D49}" srcOrd="1" destOrd="0" presId="urn:microsoft.com/office/officeart/2005/8/layout/vList5"/>
    <dgm:cxn modelId="{E45787BB-E0FF-4D1B-9B62-F424CA7FDFB3}" type="presParOf" srcId="{0E479312-6EE0-451D-922A-E14073FC4AB0}" destId="{84D99779-3C08-4718-9B8B-2946D2A78496}" srcOrd="5" destOrd="0" presId="urn:microsoft.com/office/officeart/2005/8/layout/vList5"/>
    <dgm:cxn modelId="{52830712-C7B7-48AE-88F7-32BB73099BC4}" type="presParOf" srcId="{0E479312-6EE0-451D-922A-E14073FC4AB0}" destId="{932084B5-0C71-45DA-9EE8-DDF80D0F6A06}" srcOrd="6" destOrd="0" presId="urn:microsoft.com/office/officeart/2005/8/layout/vList5"/>
    <dgm:cxn modelId="{37217499-4CB2-4EC3-8C22-75FE5FD4EFB3}" type="presParOf" srcId="{932084B5-0C71-45DA-9EE8-DDF80D0F6A06}" destId="{04D69B83-CA91-4466-81EF-A6FBD46662DC}" srcOrd="0" destOrd="0" presId="urn:microsoft.com/office/officeart/2005/8/layout/vList5"/>
    <dgm:cxn modelId="{B35A75F6-E78D-4552-B61B-E40EBB181B2D}" type="presParOf" srcId="{932084B5-0C71-45DA-9EE8-DDF80D0F6A06}" destId="{5B57E466-F678-4BD1-BB10-7D55B5FFBF4C}" srcOrd="1" destOrd="0" presId="urn:microsoft.com/office/officeart/2005/8/layout/vList5"/>
    <dgm:cxn modelId="{F517F239-C3F5-44C7-8388-83A8665C51B0}" type="presParOf" srcId="{0E479312-6EE0-451D-922A-E14073FC4AB0}" destId="{455EE7B7-7191-449E-8307-53520EFC174D}" srcOrd="7" destOrd="0" presId="urn:microsoft.com/office/officeart/2005/8/layout/vList5"/>
    <dgm:cxn modelId="{6DACC338-ECF8-4C06-BA3D-DCE1EC91FB3C}" type="presParOf" srcId="{0E479312-6EE0-451D-922A-E14073FC4AB0}" destId="{D92469E9-56CE-4623-A3A1-FC7FD1BD2BDF}" srcOrd="8" destOrd="0" presId="urn:microsoft.com/office/officeart/2005/8/layout/vList5"/>
    <dgm:cxn modelId="{2BDDF476-7770-470E-8CEE-67251E370E63}" type="presParOf" srcId="{D92469E9-56CE-4623-A3A1-FC7FD1BD2BDF}" destId="{E26320C1-2E69-449E-81CD-84201949D6D6}" srcOrd="0" destOrd="0" presId="urn:microsoft.com/office/officeart/2005/8/layout/vList5"/>
    <dgm:cxn modelId="{37669EAB-455D-4B1D-89A5-7ACE8134793B}" type="presParOf" srcId="{D92469E9-56CE-4623-A3A1-FC7FD1BD2BDF}" destId="{A0BF5436-F25E-46EB-B6C9-314CF70052A0}" srcOrd="1" destOrd="0" presId="urn:microsoft.com/office/officeart/2005/8/layout/vList5"/>
    <dgm:cxn modelId="{196365D4-B49A-4190-BC1A-A631BE41BAEB}" type="presParOf" srcId="{0E479312-6EE0-451D-922A-E14073FC4AB0}" destId="{6550D3B9-4CFB-4C5C-91E8-901AECEB77E7}" srcOrd="9" destOrd="0" presId="urn:microsoft.com/office/officeart/2005/8/layout/vList5"/>
    <dgm:cxn modelId="{D61B3AB9-D042-4FB9-AC97-1C36F95D6F5C}" type="presParOf" srcId="{0E479312-6EE0-451D-922A-E14073FC4AB0}" destId="{2FB5ED88-146B-4B11-9173-05D5B0871483}" srcOrd="10" destOrd="0" presId="urn:microsoft.com/office/officeart/2005/8/layout/vList5"/>
    <dgm:cxn modelId="{24396889-8CF3-45C8-9021-3FA42237A4BC}" type="presParOf" srcId="{2FB5ED88-146B-4B11-9173-05D5B0871483}" destId="{C5AE68AF-0F36-46DB-8404-5A8F3BF53CAA}" srcOrd="0" destOrd="0" presId="urn:microsoft.com/office/officeart/2005/8/layout/vList5"/>
    <dgm:cxn modelId="{5EB4A250-30E9-4631-8089-ADB7315287D3}" type="presParOf" srcId="{2FB5ED88-146B-4B11-9173-05D5B0871483}" destId="{26A44C6E-368F-4C93-AEE9-D4D3E6EAE715}" srcOrd="1" destOrd="0" presId="urn:microsoft.com/office/officeart/2005/8/layout/vList5"/>
    <dgm:cxn modelId="{DF42E650-46AD-46A2-A809-EBCA55EC4879}" type="presParOf" srcId="{0E479312-6EE0-451D-922A-E14073FC4AB0}" destId="{9DC1A94A-6E9C-439E-B0E8-20EC3BE7BE8A}" srcOrd="11" destOrd="0" presId="urn:microsoft.com/office/officeart/2005/8/layout/vList5"/>
    <dgm:cxn modelId="{5AD3B259-D43E-4931-83D7-306872E3B988}" type="presParOf" srcId="{0E479312-6EE0-451D-922A-E14073FC4AB0}" destId="{58F8B798-4879-4892-A136-67271594EC53}" srcOrd="12" destOrd="0" presId="urn:microsoft.com/office/officeart/2005/8/layout/vList5"/>
    <dgm:cxn modelId="{D8D6305D-DC7E-497D-A081-9F1BB57F210A}" type="presParOf" srcId="{58F8B798-4879-4892-A136-67271594EC53}" destId="{DC688685-A953-4B95-BFD3-9C1FF1B693ED}" srcOrd="0" destOrd="0" presId="urn:microsoft.com/office/officeart/2005/8/layout/vList5"/>
    <dgm:cxn modelId="{08F4C17F-E587-4DDA-983C-922DA2C65C36}" type="presParOf" srcId="{58F8B798-4879-4892-A136-67271594EC53}" destId="{965FAB55-7591-455F-A190-3AFF4D24B792}" srcOrd="1" destOrd="0" presId="urn:microsoft.com/office/officeart/2005/8/layout/vList5"/>
    <dgm:cxn modelId="{45C8E0B3-D89B-4A27-B887-3B016649B027}" type="presParOf" srcId="{0E479312-6EE0-451D-922A-E14073FC4AB0}" destId="{61E26290-01B5-47B8-B093-DA325CDC9C75}" srcOrd="13" destOrd="0" presId="urn:microsoft.com/office/officeart/2005/8/layout/vList5"/>
    <dgm:cxn modelId="{0B7B8714-A9FD-4447-AA35-21E89B224496}" type="presParOf" srcId="{0E479312-6EE0-451D-922A-E14073FC4AB0}" destId="{9A60B688-40DF-4453-8DB4-B67979B305C9}" srcOrd="14" destOrd="0" presId="urn:microsoft.com/office/officeart/2005/8/layout/vList5"/>
    <dgm:cxn modelId="{A303D53F-EE1A-4679-B45E-8A77C7EA9F53}" type="presParOf" srcId="{9A60B688-40DF-4453-8DB4-B67979B305C9}" destId="{7646B014-5737-47BD-A9BF-480D71F507CD}" srcOrd="0" destOrd="0" presId="urn:microsoft.com/office/officeart/2005/8/layout/vList5"/>
    <dgm:cxn modelId="{651C019B-F76D-4921-83DB-EC21582C9891}" type="presParOf" srcId="{9A60B688-40DF-4453-8DB4-B67979B305C9}" destId="{3378F70C-A852-4FFD-92C1-A623FC6FE5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МКБ-10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26937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6FBDB07-A8ED-4761-A17D-3B4851A0B74C}" type="presOf" srcId="{4F1542AC-5126-4790-BD90-E8992E5E267F}" destId="{0BDB24D4-18B0-464C-8BDD-167F8371361A}" srcOrd="0" destOrd="0" presId="urn:microsoft.com/office/officeart/2005/8/layout/vList2"/>
    <dgm:cxn modelId="{470C73B1-C928-4592-8705-2653934A7E60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90D7698D-CADF-40BC-95DA-B587EBD14435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5C19797-6C3C-48E2-BACC-B620A755422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2B86B6-7555-4913-B233-6D104BBE55A3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Классификация бесплодия </a:t>
          </a:r>
          <a:r>
            <a:rPr lang="ru-RU" dirty="0" smtClean="0">
              <a:solidFill>
                <a:schemeClr val="tx1"/>
              </a:solidFill>
            </a:rPr>
            <a:t>соответствует кодам </a:t>
          </a:r>
          <a:r>
            <a:rPr lang="ru-RU" dirty="0" smtClean="0">
              <a:solidFill>
                <a:schemeClr val="tx1"/>
              </a:solidFill>
            </a:rPr>
            <a:t>Международной статистической классификации болезней и проблем, связанных со здоровьем.</a:t>
          </a:r>
          <a:endParaRPr lang="ru-RU" dirty="0">
            <a:solidFill>
              <a:schemeClr val="tx1"/>
            </a:solidFill>
          </a:endParaRPr>
        </a:p>
      </dgm:t>
    </dgm:pt>
    <dgm:pt modelId="{CC53AF32-F971-4098-88DC-B868E040E51A}" type="parTrans" cxnId="{9C396C01-106C-4660-BEC9-7D2DAAEC69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AD398D-80C9-455E-A8C8-3FB7AFA1F937}" type="sibTrans" cxnId="{9C396C01-106C-4660-BEC9-7D2DAAEC69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34441A-1225-42E4-B537-A36CD1C965B5}">
      <dgm:prSet/>
      <dgm:spPr>
        <a:noFill/>
        <a:ln>
          <a:noFill/>
        </a:ln>
      </dgm:spPr>
      <dgm:t>
        <a:bodyPr/>
        <a:lstStyle/>
        <a:p>
          <a:pPr algn="ctr" rtl="0"/>
          <a:r>
            <a:rPr lang="ru-RU" i="1" dirty="0" smtClean="0">
              <a:solidFill>
                <a:schemeClr val="tx1"/>
              </a:solidFill>
            </a:rPr>
            <a:t>Также женское бесплодие классифицируется на первичное и вторичное бесплодие</a:t>
          </a:r>
          <a:endParaRPr lang="ru-RU" i="1" dirty="0">
            <a:solidFill>
              <a:schemeClr val="tx1"/>
            </a:solidFill>
          </a:endParaRPr>
        </a:p>
      </dgm:t>
    </dgm:pt>
    <dgm:pt modelId="{1C175AEB-546A-48AA-96D2-DA0ADC73A1FF}" type="parTrans" cxnId="{D902E81E-C600-4153-9903-2706D7BAB8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260D32-89E0-4F5B-B3A3-40E9C03E0B72}" type="sibTrans" cxnId="{D902E81E-C600-4153-9903-2706D7BAB8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6F4148-A23A-499A-9CA5-779614EB1AAB}" type="pres">
      <dgm:prSet presAssocID="{B5C19797-6C3C-48E2-BACC-B620A75542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73D869-65A1-4279-B89D-FE6797DF3A7C}" type="pres">
      <dgm:prSet presAssocID="{C22B86B6-7555-4913-B233-6D104BBE55A3}" presName="composite" presStyleCnt="0"/>
      <dgm:spPr/>
    </dgm:pt>
    <dgm:pt modelId="{289838E0-C2DB-4CAB-9178-349CD9D31C48}" type="pres">
      <dgm:prSet presAssocID="{C22B86B6-7555-4913-B233-6D104BBE55A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12308-4816-4AD1-907A-D13E1CD944A9}" type="pres">
      <dgm:prSet presAssocID="{C22B86B6-7555-4913-B233-6D104BBE55A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2E81E-C600-4153-9903-2706D7BAB8F5}" srcId="{C22B86B6-7555-4913-B233-6D104BBE55A3}" destId="{B734441A-1225-42E4-B537-A36CD1C965B5}" srcOrd="0" destOrd="0" parTransId="{1C175AEB-546A-48AA-96D2-DA0ADC73A1FF}" sibTransId="{EE260D32-89E0-4F5B-B3A3-40E9C03E0B72}"/>
    <dgm:cxn modelId="{9C396C01-106C-4660-BEC9-7D2DAAEC6912}" srcId="{B5C19797-6C3C-48E2-BACC-B620A7554223}" destId="{C22B86B6-7555-4913-B233-6D104BBE55A3}" srcOrd="0" destOrd="0" parTransId="{CC53AF32-F971-4098-88DC-B868E040E51A}" sibTransId="{29AD398D-80C9-455E-A8C8-3FB7AFA1F937}"/>
    <dgm:cxn modelId="{B50E3CB5-911B-42B4-875A-4B9E430A99EA}" type="presOf" srcId="{B734441A-1225-42E4-B537-A36CD1C965B5}" destId="{73512308-4816-4AD1-907A-D13E1CD944A9}" srcOrd="0" destOrd="0" presId="urn:microsoft.com/office/officeart/2005/8/layout/hList1"/>
    <dgm:cxn modelId="{348CB6E8-8F69-4C30-B399-747C412A43FE}" type="presOf" srcId="{C22B86B6-7555-4913-B233-6D104BBE55A3}" destId="{289838E0-C2DB-4CAB-9178-349CD9D31C48}" srcOrd="0" destOrd="0" presId="urn:microsoft.com/office/officeart/2005/8/layout/hList1"/>
    <dgm:cxn modelId="{CAAC62DD-5BB8-478A-9E0F-B95FC490B5A5}" type="presOf" srcId="{B5C19797-6C3C-48E2-BACC-B620A7554223}" destId="{7D6F4148-A23A-499A-9CA5-779614EB1AAB}" srcOrd="0" destOrd="0" presId="urn:microsoft.com/office/officeart/2005/8/layout/hList1"/>
    <dgm:cxn modelId="{530F2E2B-BA5D-4464-A156-0CB1E982926E}" type="presParOf" srcId="{7D6F4148-A23A-499A-9CA5-779614EB1AAB}" destId="{6873D869-65A1-4279-B89D-FE6797DF3A7C}" srcOrd="0" destOrd="0" presId="urn:microsoft.com/office/officeart/2005/8/layout/hList1"/>
    <dgm:cxn modelId="{F250AFDC-5DA0-4D20-ADDB-4E098C96F61F}" type="presParOf" srcId="{6873D869-65A1-4279-B89D-FE6797DF3A7C}" destId="{289838E0-C2DB-4CAB-9178-349CD9D31C48}" srcOrd="0" destOrd="0" presId="urn:microsoft.com/office/officeart/2005/8/layout/hList1"/>
    <dgm:cxn modelId="{C43C035D-00BD-4EC6-9372-63DA4182D82C}" type="presParOf" srcId="{6873D869-65A1-4279-B89D-FE6797DF3A7C}" destId="{73512308-4816-4AD1-907A-D13E1CD944A9}" srcOrd="1" destOrd="0" presId="urn:microsoft.com/office/officeart/2005/8/layout/hList1"/>
  </dgm:cxnLst>
  <dgm:bg>
    <a:solidFill>
      <a:schemeClr val="accent1">
        <a:tint val="40000"/>
        <a:hueOff val="0"/>
        <a:satOff val="0"/>
        <a:lumOff val="0"/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Классификация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26937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0977AC1-0C54-41CE-8F37-F89FEA944DF1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39D7CBCD-4089-4189-B391-FDE253887FDC}" type="presOf" srcId="{4F1542AC-5126-4790-BD90-E8992E5E267F}" destId="{0BDB24D4-18B0-464C-8BDD-167F8371361A}" srcOrd="0" destOrd="0" presId="urn:microsoft.com/office/officeart/2005/8/layout/vList2"/>
    <dgm:cxn modelId="{C5B0C780-87D1-4B46-9801-9FA6A1CF43EA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A54C4FE-9140-4606-937F-4F9995338A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3D00C8-6162-4600-AA10-784C572D841E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Критерии установления диагноза:</a:t>
          </a:r>
          <a:endParaRPr lang="ru-RU" dirty="0">
            <a:solidFill>
              <a:schemeClr val="tx1"/>
            </a:solidFill>
          </a:endParaRPr>
        </a:p>
      </dgm:t>
    </dgm:pt>
    <dgm:pt modelId="{D5DC6B0A-C6B7-4E41-8960-7C66BE040076}" type="parTrans" cxnId="{AA38E7AF-42B3-49CE-8D4A-ED87CB3CE4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144BA2-20E0-4A94-8104-FB238E3519DE}" type="sibTrans" cxnId="{AA38E7AF-42B3-49CE-8D4A-ED87CB3CE4A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5CCB78-1126-4A99-A945-082B2C29894E}">
      <dgm:prSet/>
      <dgm:spPr>
        <a:noFill/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Бесплодие диагностируется при жалобе пациентки в возрасте &lt;35 лет на неспособность к зачатию в течение 1 года, </a:t>
          </a:r>
          <a:endParaRPr lang="ru-RU" dirty="0">
            <a:solidFill>
              <a:schemeClr val="tx1"/>
            </a:solidFill>
          </a:endParaRPr>
        </a:p>
      </dgm:t>
    </dgm:pt>
    <dgm:pt modelId="{50CD1D95-C23E-400C-8878-3400694BA7C6}" type="parTrans" cxnId="{2662CA64-896E-443A-9D1C-07596E1DDE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2E5DB2-C83A-4ECF-8B42-0504A9641E68}" type="sibTrans" cxnId="{2662CA64-896E-443A-9D1C-07596E1DDE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FAE034-9593-4BA8-B11A-4E647EF15CD6}">
      <dgm:prSet/>
      <dgm:spPr>
        <a:noFill/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пациентки в возрасте ≥35 лет на неспособность к зачатию в течение 6 месяцев, регулярной половой жизни без контрацепции</a:t>
          </a:r>
          <a:endParaRPr lang="ru-RU" dirty="0">
            <a:solidFill>
              <a:schemeClr val="tx1"/>
            </a:solidFill>
          </a:endParaRPr>
        </a:p>
      </dgm:t>
    </dgm:pt>
    <dgm:pt modelId="{54CC2F8C-7EEE-4A41-87A9-E7D174B78C63}" type="parTrans" cxnId="{703A7929-F72C-4805-A774-1322915B87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4070CD-D40D-4035-8FB5-3840FFB52EA4}" type="sibTrans" cxnId="{703A7929-F72C-4805-A774-1322915B87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84FB39-15F9-44F5-862E-EDE2DA29E18A}" type="pres">
      <dgm:prSet presAssocID="{2A54C4FE-9140-4606-937F-4F9995338A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DFB7D-C14B-445D-966D-1A1C9F62DB6C}" type="pres">
      <dgm:prSet presAssocID="{E23D00C8-6162-4600-AA10-784C572D841E}" presName="composite" presStyleCnt="0"/>
      <dgm:spPr/>
    </dgm:pt>
    <dgm:pt modelId="{A1DDCA5F-2653-4051-8A0D-8922CFF47FD8}" type="pres">
      <dgm:prSet presAssocID="{E23D00C8-6162-4600-AA10-784C572D841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1CD18-06A3-43EA-B303-586C819487D4}" type="pres">
      <dgm:prSet presAssocID="{E23D00C8-6162-4600-AA10-784C572D841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39781-3C6F-4A64-A7A3-2D408F7EDDB9}" type="presOf" srcId="{E23D00C8-6162-4600-AA10-784C572D841E}" destId="{A1DDCA5F-2653-4051-8A0D-8922CFF47FD8}" srcOrd="0" destOrd="0" presId="urn:microsoft.com/office/officeart/2005/8/layout/hList1"/>
    <dgm:cxn modelId="{1B2B0A63-E15D-46F1-B4A2-5BE5FBF06058}" type="presOf" srcId="{2A54C4FE-9140-4606-937F-4F9995338A07}" destId="{0084FB39-15F9-44F5-862E-EDE2DA29E18A}" srcOrd="0" destOrd="0" presId="urn:microsoft.com/office/officeart/2005/8/layout/hList1"/>
    <dgm:cxn modelId="{AA38E7AF-42B3-49CE-8D4A-ED87CB3CE4A1}" srcId="{2A54C4FE-9140-4606-937F-4F9995338A07}" destId="{E23D00C8-6162-4600-AA10-784C572D841E}" srcOrd="0" destOrd="0" parTransId="{D5DC6B0A-C6B7-4E41-8960-7C66BE040076}" sibTransId="{B3144BA2-20E0-4A94-8104-FB238E3519DE}"/>
    <dgm:cxn modelId="{CDC06F46-B0BB-4073-92AF-98795FD5EA8F}" type="presOf" srcId="{D8FAE034-9593-4BA8-B11A-4E647EF15CD6}" destId="{46D1CD18-06A3-43EA-B303-586C819487D4}" srcOrd="0" destOrd="1" presId="urn:microsoft.com/office/officeart/2005/8/layout/hList1"/>
    <dgm:cxn modelId="{2662CA64-896E-443A-9D1C-07596E1DDEB9}" srcId="{E23D00C8-6162-4600-AA10-784C572D841E}" destId="{295CCB78-1126-4A99-A945-082B2C29894E}" srcOrd="0" destOrd="0" parTransId="{50CD1D95-C23E-400C-8878-3400694BA7C6}" sibTransId="{852E5DB2-C83A-4ECF-8B42-0504A9641E68}"/>
    <dgm:cxn modelId="{29C726B3-3CF9-4321-AE24-0E9EDA9FCAA1}" type="presOf" srcId="{295CCB78-1126-4A99-A945-082B2C29894E}" destId="{46D1CD18-06A3-43EA-B303-586C819487D4}" srcOrd="0" destOrd="0" presId="urn:microsoft.com/office/officeart/2005/8/layout/hList1"/>
    <dgm:cxn modelId="{703A7929-F72C-4805-A774-1322915B8758}" srcId="{E23D00C8-6162-4600-AA10-784C572D841E}" destId="{D8FAE034-9593-4BA8-B11A-4E647EF15CD6}" srcOrd="1" destOrd="0" parTransId="{54CC2F8C-7EEE-4A41-87A9-E7D174B78C63}" sibTransId="{874070CD-D40D-4035-8FB5-3840FFB52EA4}"/>
    <dgm:cxn modelId="{61AA70DB-3924-4F8F-BD81-87808D43A5EF}" type="presParOf" srcId="{0084FB39-15F9-44F5-862E-EDE2DA29E18A}" destId="{028DFB7D-C14B-445D-966D-1A1C9F62DB6C}" srcOrd="0" destOrd="0" presId="urn:microsoft.com/office/officeart/2005/8/layout/hList1"/>
    <dgm:cxn modelId="{E8808286-4977-4A5C-8581-51327BC27478}" type="presParOf" srcId="{028DFB7D-C14B-445D-966D-1A1C9F62DB6C}" destId="{A1DDCA5F-2653-4051-8A0D-8922CFF47FD8}" srcOrd="0" destOrd="0" presId="urn:microsoft.com/office/officeart/2005/8/layout/hList1"/>
    <dgm:cxn modelId="{729AB200-3111-4749-A721-1E71CED92C13}" type="presParOf" srcId="{028DFB7D-C14B-445D-966D-1A1C9F62DB6C}" destId="{46D1CD18-06A3-43EA-B303-586C819487D4}" srcOrd="1" destOrd="0" presId="urn:microsoft.com/office/officeart/2005/8/layout/hList1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Диагностика заболевания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26937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B441D73-B951-464C-B1A6-989EE06CE258}" type="presOf" srcId="{4F1542AC-5126-4790-BD90-E8992E5E267F}" destId="{0BDB24D4-18B0-464C-8BDD-167F8371361A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AEE5E242-7F5F-438B-AEDA-04CFA3DC4B2B}" type="presOf" srcId="{1ECAF6C5-FA84-433C-8604-77CDBB3BC066}" destId="{C1A2A779-FD2A-4DE6-B1C0-FF1C7A077CA6}" srcOrd="0" destOrd="0" presId="urn:microsoft.com/office/officeart/2005/8/layout/vList2"/>
    <dgm:cxn modelId="{29666009-9C34-4579-A5FC-47DEB4A3C3E7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4D3F202-8725-4F05-8A83-37DD4B0A82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D2E950-C295-4004-9B94-D04B0E8760F4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наличие жалоб</a:t>
          </a:r>
          <a:endParaRPr lang="ru-RU" b="1" dirty="0">
            <a:solidFill>
              <a:schemeClr val="tx1"/>
            </a:solidFill>
          </a:endParaRPr>
        </a:p>
      </dgm:t>
    </dgm:pt>
    <dgm:pt modelId="{A7A3A82A-E198-479A-B6F2-516352C4EE24}" type="parTrans" cxnId="{313B39FE-29F9-4337-8A7D-10EC6AFCDA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8CD675-C08B-4224-9944-F8687385A167}" type="sibTrans" cxnId="{313B39FE-29F9-4337-8A7D-10EC6AFCDA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E262B8-2852-455B-AF8F-9E5728B6E09A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возраст,</a:t>
          </a:r>
          <a:endParaRPr lang="ru-RU" b="1" dirty="0">
            <a:solidFill>
              <a:schemeClr val="tx1"/>
            </a:solidFill>
          </a:endParaRPr>
        </a:p>
      </dgm:t>
    </dgm:pt>
    <dgm:pt modelId="{87702970-C308-408F-8433-85961C000EF6}" type="parTrans" cxnId="{7344C6FF-A442-4124-B5BE-92C085C7E0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1A17E9-29A9-4836-B804-F8831B89DD48}" type="sibTrans" cxnId="{7344C6FF-A442-4124-B5BE-92C085C7E0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47DEBA-2524-4047-A017-9400717D7CDB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наличие профессиональных вредностей,</a:t>
          </a:r>
          <a:endParaRPr lang="ru-RU" b="1" dirty="0">
            <a:solidFill>
              <a:schemeClr val="tx1"/>
            </a:solidFill>
          </a:endParaRPr>
        </a:p>
      </dgm:t>
    </dgm:pt>
    <dgm:pt modelId="{F3E220ED-5BFE-46BA-A56E-5B2BB13E11CE}" type="parTrans" cxnId="{4A0AC023-E431-4C28-8576-ECCA374D0E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0FD132-6B3B-45D6-8CBF-C10A623202A9}" type="sibTrans" cxnId="{4A0AC023-E431-4C28-8576-ECCA374D0E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1659F3-0448-478B-B413-C4A5BCD92255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наличие вредных привычек</a:t>
          </a:r>
          <a:endParaRPr lang="ru-RU" b="1" dirty="0">
            <a:solidFill>
              <a:schemeClr val="tx1"/>
            </a:solidFill>
          </a:endParaRPr>
        </a:p>
      </dgm:t>
    </dgm:pt>
    <dgm:pt modelId="{5D19B031-22EE-433A-8310-78916D90B3AC}" type="parTrans" cxnId="{575BD826-C9E0-4502-A3F3-0289D69020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3CE36E-2D92-45CC-AAE1-2D6BBC59DA5F}" type="sibTrans" cxnId="{575BD826-C9E0-4502-A3F3-0289D69020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0266DC-0855-4D0D-B233-607EE79D36B8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семейный анамнез</a:t>
          </a:r>
          <a:endParaRPr lang="ru-RU" b="1" dirty="0">
            <a:solidFill>
              <a:schemeClr val="tx1"/>
            </a:solidFill>
          </a:endParaRPr>
        </a:p>
      </dgm:t>
    </dgm:pt>
    <dgm:pt modelId="{D5CBD613-21A5-4A55-925F-456CD0EE2ED4}" type="parTrans" cxnId="{FA6520FB-8DF9-4835-838B-8C4E8A684C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C6CE30-B512-42E1-8CF8-BEDAA8ADA787}" type="sibTrans" cxnId="{FA6520FB-8DF9-4835-838B-8C4E8A684C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9D5F94-8658-4649-8E25-BD51A8B28575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характер менструаций</a:t>
          </a:r>
          <a:endParaRPr lang="ru-RU" b="1" dirty="0">
            <a:solidFill>
              <a:schemeClr val="tx1"/>
            </a:solidFill>
          </a:endParaRPr>
        </a:p>
      </dgm:t>
    </dgm:pt>
    <dgm:pt modelId="{E231AAEB-73B2-4317-BD4C-F7F39A3E3523}" type="parTrans" cxnId="{9C1D3072-26F0-447C-9ACA-9A66212C7A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E0AD34-F10A-4FA3-B397-DA65E04AF6D0}" type="sibTrans" cxnId="{9C1D3072-26F0-447C-9ACA-9A66212C7A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8BABBC-7373-4F12-9FDD-D8C778EF9B41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характер половой жизни</a:t>
          </a:r>
          <a:endParaRPr lang="ru-RU" b="1" dirty="0">
            <a:solidFill>
              <a:schemeClr val="tx1"/>
            </a:solidFill>
          </a:endParaRPr>
        </a:p>
      </dgm:t>
    </dgm:pt>
    <dgm:pt modelId="{7626191F-7F07-4453-9E73-D263EA67A74C}" type="parTrans" cxnId="{6DC1CEF8-C082-482B-85EC-13336485BC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01CB50-4BEC-4536-8E72-2BB9DD4FF161}" type="sibTrans" cxnId="{6DC1CEF8-C082-482B-85EC-13336485BC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20B1A4-4FAE-4531-B1F0-58661FAD4A8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длительность бесплодия, наличие и характер болей, и др.</a:t>
          </a:r>
          <a:endParaRPr lang="ru-RU" dirty="0">
            <a:solidFill>
              <a:schemeClr val="tx1"/>
            </a:solidFill>
          </a:endParaRPr>
        </a:p>
      </dgm:t>
    </dgm:pt>
    <dgm:pt modelId="{991DBB04-89A9-4BD6-8FB3-4B2DF603CAD9}" type="parTrans" cxnId="{A351E4C1-B99A-491C-8676-FE203F7173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EDF7D8-B437-4F09-9983-9EF1DD527EFE}" type="sibTrans" cxnId="{A351E4C1-B99A-491C-8676-FE203F7173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3AA76E-9F26-4E82-80B0-7264A6B1EB18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 курение, алкоголь, наркотические препараты</a:t>
          </a:r>
          <a:endParaRPr lang="ru-RU" dirty="0">
            <a:solidFill>
              <a:schemeClr val="tx1"/>
            </a:solidFill>
          </a:endParaRPr>
        </a:p>
      </dgm:t>
    </dgm:pt>
    <dgm:pt modelId="{3D06E35C-2A2C-47B7-BE59-F3AE8A60F2AB}" type="parTrans" cxnId="{07955FEC-2CAE-42F6-B2A1-278D932ABD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F646CF-791E-4E0F-AB5A-9FB1BAA77EF1}" type="sibTrans" cxnId="{07955FEC-2CAE-42F6-B2A1-278D932ABD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CD67ED5-AD14-4AAC-9DDF-6E6271212E5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указание на наличие у родственников 1-й линии таких заболеваний как, </a:t>
          </a:r>
          <a:r>
            <a:rPr lang="en-US" dirty="0" smtClean="0">
              <a:solidFill>
                <a:schemeClr val="tx1"/>
              </a:solidFill>
            </a:rPr>
            <a:t>C</a:t>
          </a:r>
          <a:r>
            <a:rPr lang="ru-RU" dirty="0" smtClean="0">
              <a:solidFill>
                <a:schemeClr val="tx1"/>
              </a:solidFill>
            </a:rPr>
            <a:t>Д, ТЭО, ГБ, психические заболевания, акушерские и перинатальные осложнения</a:t>
          </a:r>
          <a:endParaRPr lang="ru-RU" dirty="0">
            <a:solidFill>
              <a:schemeClr val="tx1"/>
            </a:solidFill>
          </a:endParaRPr>
        </a:p>
      </dgm:t>
    </dgm:pt>
    <dgm:pt modelId="{87F53EA0-F6EB-4685-ACB9-5DB41141559A}" type="parTrans" cxnId="{5D052422-CB80-420D-B750-D807390DEE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96205E-09B2-49DF-B361-94CB9FC1DF5E}" type="sibTrans" cxnId="{5D052422-CB80-420D-B750-D807390DEE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6D7F47-6A99-4777-865B-E12E8528E99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возраст </a:t>
          </a:r>
          <a:r>
            <a:rPr lang="ru-RU" dirty="0" err="1" smtClean="0">
              <a:solidFill>
                <a:schemeClr val="tx1"/>
              </a:solidFill>
            </a:rPr>
            <a:t>менархе</a:t>
          </a:r>
          <a:r>
            <a:rPr lang="ru-RU" dirty="0" smtClean="0">
              <a:solidFill>
                <a:schemeClr val="tx1"/>
              </a:solidFill>
            </a:rPr>
            <a:t>, длительность и регулярность МЦ, продолжительность и объем менструального кровотечения, болезненность</a:t>
          </a:r>
          <a:endParaRPr lang="ru-RU" dirty="0">
            <a:solidFill>
              <a:schemeClr val="tx1"/>
            </a:solidFill>
          </a:endParaRPr>
        </a:p>
      </dgm:t>
    </dgm:pt>
    <dgm:pt modelId="{1AC0B06B-FFD0-426A-A40A-4F68D5944320}" type="parTrans" cxnId="{DD83EA10-5038-47A7-BA91-93C6515776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3025AB-A147-440B-B2EC-3C1C119C83C6}" type="sibTrans" cxnId="{DD83EA10-5038-47A7-BA91-93C6515776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9A24D2-1AE4-4C12-BC67-90798D495885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 в каком возрасте началась, какой брак по счету, его продолжительность, особенности сексуальной жизни, либидо, оргазм, частота половых контактов, болезненность полового акта – </a:t>
          </a:r>
          <a:r>
            <a:rPr lang="ru-RU" dirty="0" err="1" smtClean="0">
              <a:solidFill>
                <a:schemeClr val="tx1"/>
              </a:solidFill>
            </a:rPr>
            <a:t>диспареуния</a:t>
          </a:r>
          <a:r>
            <a:rPr lang="ru-RU" dirty="0" smtClean="0">
              <a:solidFill>
                <a:schemeClr val="tx1"/>
              </a:solidFill>
            </a:rPr>
            <a:t>, количество половых партнеров;</a:t>
          </a:r>
          <a:endParaRPr lang="ru-RU" dirty="0">
            <a:solidFill>
              <a:schemeClr val="tx1"/>
            </a:solidFill>
          </a:endParaRPr>
        </a:p>
      </dgm:t>
    </dgm:pt>
    <dgm:pt modelId="{9A22BE21-3DC8-4CE7-AED3-B5DF1CB2E173}" type="parTrans" cxnId="{3ED50ED5-E8FE-4433-9D08-B05E6835F4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6934F8-61A1-45B4-9722-9B6AD6F02488}" type="sibTrans" cxnId="{3ED50ED5-E8FE-4433-9D08-B05E6835F4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F6B9C4-5C9B-4CED-BFC4-333326114541}" type="pres">
      <dgm:prSet presAssocID="{74D3F202-8725-4F05-8A83-37DD4B0A82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CF99E0-0C39-4EC9-BF8F-1DF3351B33D4}" type="pres">
      <dgm:prSet presAssocID="{F3D2E950-C295-4004-9B94-D04B0E8760F4}" presName="parentText" presStyleLbl="node1" presStyleIdx="0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8CA58C9-5D71-48A5-93B7-71851C315BC8}" type="pres">
      <dgm:prSet presAssocID="{F3D2E950-C295-4004-9B94-D04B0E8760F4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BE6CB-B17F-4817-A144-6DBBEDF6073F}" type="pres">
      <dgm:prSet presAssocID="{1FE262B8-2852-455B-AF8F-9E5728B6E09A}" presName="parentText" presStyleLbl="node1" presStyleIdx="1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8AFC03C-026B-4E57-8774-AC51A620880E}" type="pres">
      <dgm:prSet presAssocID="{A91A17E9-29A9-4836-B804-F8831B89DD48}" presName="spacer" presStyleCnt="0"/>
      <dgm:spPr/>
    </dgm:pt>
    <dgm:pt modelId="{5CADF90E-C9C0-47E6-9BBC-74B90D9CA2D2}" type="pres">
      <dgm:prSet presAssocID="{8E47DEBA-2524-4047-A017-9400717D7CDB}" presName="parentText" presStyleLbl="node1" presStyleIdx="2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871A1AA-2D21-4DCF-984F-0FC660037EB7}" type="pres">
      <dgm:prSet presAssocID="{CF0FD132-6B3B-45D6-8CBF-C10A623202A9}" presName="spacer" presStyleCnt="0"/>
      <dgm:spPr/>
    </dgm:pt>
    <dgm:pt modelId="{E929937D-606C-4F3A-8412-5DEB64A2C9D2}" type="pres">
      <dgm:prSet presAssocID="{071659F3-0448-478B-B413-C4A5BCD92255}" presName="parentText" presStyleLbl="node1" presStyleIdx="3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141C58E-9A31-46DD-8173-D8FAA9B4FBD9}" type="pres">
      <dgm:prSet presAssocID="{071659F3-0448-478B-B413-C4A5BCD92255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337B5-1145-4F50-B188-4C57388384C6}" type="pres">
      <dgm:prSet presAssocID="{000266DC-0855-4D0D-B233-607EE79D36B8}" presName="parentText" presStyleLbl="node1" presStyleIdx="4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2E95F01-C812-4AC9-85EC-EAFE6F4C2766}" type="pres">
      <dgm:prSet presAssocID="{000266DC-0855-4D0D-B233-607EE79D36B8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C8D53-3BF2-47CD-ACD3-F7B75E2E4B63}" type="pres">
      <dgm:prSet presAssocID="{299D5F94-8658-4649-8E25-BD51A8B28575}" presName="parentText" presStyleLbl="node1" presStyleIdx="5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3599AAB-9C9B-4FDF-AEA0-00870B3022D0}" type="pres">
      <dgm:prSet presAssocID="{299D5F94-8658-4649-8E25-BD51A8B28575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9ABC5-6D27-4E85-BC9E-19F28901E682}" type="pres">
      <dgm:prSet presAssocID="{768BABBC-7373-4F12-9FDD-D8C778EF9B41}" presName="parentText" presStyleLbl="node1" presStyleIdx="6" presStyleCnt="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9C9EDA9-569D-48F6-9D76-153978D8518D}" type="pres">
      <dgm:prSet presAssocID="{768BABBC-7373-4F12-9FDD-D8C778EF9B41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55FEC-2CAE-42F6-B2A1-278D932ABD86}" srcId="{071659F3-0448-478B-B413-C4A5BCD92255}" destId="{4D3AA76E-9F26-4E82-80B0-7264A6B1EB18}" srcOrd="0" destOrd="0" parTransId="{3D06E35C-2A2C-47B7-BE59-F3AE8A60F2AB}" sibTransId="{ABF646CF-791E-4E0F-AB5A-9FB1BAA77EF1}"/>
    <dgm:cxn modelId="{5D052422-CB80-420D-B750-D807390DEE1F}" srcId="{000266DC-0855-4D0D-B233-607EE79D36B8}" destId="{8CD67ED5-AD14-4AAC-9DDF-6E6271212E53}" srcOrd="0" destOrd="0" parTransId="{87F53EA0-F6EB-4685-ACB9-5DB41141559A}" sibTransId="{EB96205E-09B2-49DF-B361-94CB9FC1DF5E}"/>
    <dgm:cxn modelId="{8B82C785-CB5B-48AE-ABE5-EF341241EB39}" type="presOf" srcId="{F3D2E950-C295-4004-9B94-D04B0E8760F4}" destId="{E5CF99E0-0C39-4EC9-BF8F-1DF3351B33D4}" srcOrd="0" destOrd="0" presId="urn:microsoft.com/office/officeart/2005/8/layout/vList2"/>
    <dgm:cxn modelId="{9C1D3072-26F0-447C-9ACA-9A66212C7A87}" srcId="{74D3F202-8725-4F05-8A83-37DD4B0A8225}" destId="{299D5F94-8658-4649-8E25-BD51A8B28575}" srcOrd="5" destOrd="0" parTransId="{E231AAEB-73B2-4317-BD4C-F7F39A3E3523}" sibTransId="{B1E0AD34-F10A-4FA3-B397-DA65E04AF6D0}"/>
    <dgm:cxn modelId="{313B39FE-29F9-4337-8A7D-10EC6AFCDAA0}" srcId="{74D3F202-8725-4F05-8A83-37DD4B0A8225}" destId="{F3D2E950-C295-4004-9B94-D04B0E8760F4}" srcOrd="0" destOrd="0" parTransId="{A7A3A82A-E198-479A-B6F2-516352C4EE24}" sibTransId="{A08CD675-C08B-4224-9944-F8687385A167}"/>
    <dgm:cxn modelId="{2B098901-38D1-41EC-9DDF-02B3F64E68E0}" type="presOf" srcId="{2F9A24D2-1AE4-4C12-BC67-90798D495885}" destId="{39C9EDA9-569D-48F6-9D76-153978D8518D}" srcOrd="0" destOrd="0" presId="urn:microsoft.com/office/officeart/2005/8/layout/vList2"/>
    <dgm:cxn modelId="{DD83EA10-5038-47A7-BA91-93C651577668}" srcId="{299D5F94-8658-4649-8E25-BD51A8B28575}" destId="{A46D7F47-6A99-4777-865B-E12E8528E997}" srcOrd="0" destOrd="0" parTransId="{1AC0B06B-FFD0-426A-A40A-4F68D5944320}" sibTransId="{9C3025AB-A147-440B-B2EC-3C1C119C83C6}"/>
    <dgm:cxn modelId="{7344C6FF-A442-4124-B5BE-92C085C7E0CD}" srcId="{74D3F202-8725-4F05-8A83-37DD4B0A8225}" destId="{1FE262B8-2852-455B-AF8F-9E5728B6E09A}" srcOrd="1" destOrd="0" parTransId="{87702970-C308-408F-8433-85961C000EF6}" sibTransId="{A91A17E9-29A9-4836-B804-F8831B89DD48}"/>
    <dgm:cxn modelId="{FF13EC75-46AF-4AB9-961F-7FA2A58870C5}" type="presOf" srcId="{8E47DEBA-2524-4047-A017-9400717D7CDB}" destId="{5CADF90E-C9C0-47E6-9BBC-74B90D9CA2D2}" srcOrd="0" destOrd="0" presId="urn:microsoft.com/office/officeart/2005/8/layout/vList2"/>
    <dgm:cxn modelId="{3ED50ED5-E8FE-4433-9D08-B05E6835F4A2}" srcId="{768BABBC-7373-4F12-9FDD-D8C778EF9B41}" destId="{2F9A24D2-1AE4-4C12-BC67-90798D495885}" srcOrd="0" destOrd="0" parTransId="{9A22BE21-3DC8-4CE7-AED3-B5DF1CB2E173}" sibTransId="{F96934F8-61A1-45B4-9722-9B6AD6F02488}"/>
    <dgm:cxn modelId="{1E2255CE-E202-41E8-B836-2B4C81C96198}" type="presOf" srcId="{7B20B1A4-4FAE-4531-B1F0-58661FAD4A89}" destId="{48CA58C9-5D71-48A5-93B7-71851C315BC8}" srcOrd="0" destOrd="0" presId="urn:microsoft.com/office/officeart/2005/8/layout/vList2"/>
    <dgm:cxn modelId="{01F71EAF-01DE-43E1-AFE2-A2C6FB4F0686}" type="presOf" srcId="{299D5F94-8658-4649-8E25-BD51A8B28575}" destId="{869C8D53-3BF2-47CD-ACD3-F7B75E2E4B63}" srcOrd="0" destOrd="0" presId="urn:microsoft.com/office/officeart/2005/8/layout/vList2"/>
    <dgm:cxn modelId="{76DCDFB4-9AA9-494C-8ABA-3EFCD8B39F1A}" type="presOf" srcId="{8CD67ED5-AD14-4AAC-9DDF-6E6271212E53}" destId="{22E95F01-C812-4AC9-85EC-EAFE6F4C2766}" srcOrd="0" destOrd="0" presId="urn:microsoft.com/office/officeart/2005/8/layout/vList2"/>
    <dgm:cxn modelId="{72F90AAC-1103-4C98-A1F5-60E3E58B3A7F}" type="presOf" srcId="{74D3F202-8725-4F05-8A83-37DD4B0A8225}" destId="{AFF6B9C4-5C9B-4CED-BFC4-333326114541}" srcOrd="0" destOrd="0" presId="urn:microsoft.com/office/officeart/2005/8/layout/vList2"/>
    <dgm:cxn modelId="{A351E4C1-B99A-491C-8676-FE203F7173AC}" srcId="{F3D2E950-C295-4004-9B94-D04B0E8760F4}" destId="{7B20B1A4-4FAE-4531-B1F0-58661FAD4A89}" srcOrd="0" destOrd="0" parTransId="{991DBB04-89A9-4BD6-8FB3-4B2DF603CAD9}" sibTransId="{28EDF7D8-B437-4F09-9983-9EF1DD527EFE}"/>
    <dgm:cxn modelId="{575BD826-C9E0-4502-A3F3-0289D6902082}" srcId="{74D3F202-8725-4F05-8A83-37DD4B0A8225}" destId="{071659F3-0448-478B-B413-C4A5BCD92255}" srcOrd="3" destOrd="0" parTransId="{5D19B031-22EE-433A-8310-78916D90B3AC}" sibTransId="{BF3CE36E-2D92-45CC-AAE1-2D6BBC59DA5F}"/>
    <dgm:cxn modelId="{6DC1CEF8-C082-482B-85EC-13336485BCE3}" srcId="{74D3F202-8725-4F05-8A83-37DD4B0A8225}" destId="{768BABBC-7373-4F12-9FDD-D8C778EF9B41}" srcOrd="6" destOrd="0" parTransId="{7626191F-7F07-4453-9E73-D263EA67A74C}" sibTransId="{6001CB50-4BEC-4536-8E72-2BB9DD4FF161}"/>
    <dgm:cxn modelId="{2A60C313-420E-4B4D-8103-2D2672BEB886}" type="presOf" srcId="{A46D7F47-6A99-4777-865B-E12E8528E997}" destId="{43599AAB-9C9B-4FDF-AEA0-00870B3022D0}" srcOrd="0" destOrd="0" presId="urn:microsoft.com/office/officeart/2005/8/layout/vList2"/>
    <dgm:cxn modelId="{6CB7E7EC-5C86-4F6E-A456-54F7CC5B51FF}" type="presOf" srcId="{4D3AA76E-9F26-4E82-80B0-7264A6B1EB18}" destId="{3141C58E-9A31-46DD-8173-D8FAA9B4FBD9}" srcOrd="0" destOrd="0" presId="urn:microsoft.com/office/officeart/2005/8/layout/vList2"/>
    <dgm:cxn modelId="{1469DE42-4889-4D03-B8C7-C711D3474037}" type="presOf" srcId="{768BABBC-7373-4F12-9FDD-D8C778EF9B41}" destId="{B069ABC5-6D27-4E85-BC9E-19F28901E682}" srcOrd="0" destOrd="0" presId="urn:microsoft.com/office/officeart/2005/8/layout/vList2"/>
    <dgm:cxn modelId="{DE24CEA3-6F56-4B93-BEC6-03AF3452BD40}" type="presOf" srcId="{071659F3-0448-478B-B413-C4A5BCD92255}" destId="{E929937D-606C-4F3A-8412-5DEB64A2C9D2}" srcOrd="0" destOrd="0" presId="urn:microsoft.com/office/officeart/2005/8/layout/vList2"/>
    <dgm:cxn modelId="{67D7E27B-53B6-422C-8AEC-4603FE5ED642}" type="presOf" srcId="{1FE262B8-2852-455B-AF8F-9E5728B6E09A}" destId="{792BE6CB-B17F-4817-A144-6DBBEDF6073F}" srcOrd="0" destOrd="0" presId="urn:microsoft.com/office/officeart/2005/8/layout/vList2"/>
    <dgm:cxn modelId="{FA6520FB-8DF9-4835-838B-8C4E8A684C8C}" srcId="{74D3F202-8725-4F05-8A83-37DD4B0A8225}" destId="{000266DC-0855-4D0D-B233-607EE79D36B8}" srcOrd="4" destOrd="0" parTransId="{D5CBD613-21A5-4A55-925F-456CD0EE2ED4}" sibTransId="{DDC6CE30-B512-42E1-8CF8-BEDAA8ADA787}"/>
    <dgm:cxn modelId="{4A0AC023-E431-4C28-8576-ECCA374D0E45}" srcId="{74D3F202-8725-4F05-8A83-37DD4B0A8225}" destId="{8E47DEBA-2524-4047-A017-9400717D7CDB}" srcOrd="2" destOrd="0" parTransId="{F3E220ED-5BFE-46BA-A56E-5B2BB13E11CE}" sibTransId="{CF0FD132-6B3B-45D6-8CBF-C10A623202A9}"/>
    <dgm:cxn modelId="{155FBD50-8496-4160-94EF-3EB2236DE469}" type="presOf" srcId="{000266DC-0855-4D0D-B233-607EE79D36B8}" destId="{BAD337B5-1145-4F50-B188-4C57388384C6}" srcOrd="0" destOrd="0" presId="urn:microsoft.com/office/officeart/2005/8/layout/vList2"/>
    <dgm:cxn modelId="{D981BDAD-7321-485A-8261-CB76B7CF1C44}" type="presParOf" srcId="{AFF6B9C4-5C9B-4CED-BFC4-333326114541}" destId="{E5CF99E0-0C39-4EC9-BF8F-1DF3351B33D4}" srcOrd="0" destOrd="0" presId="urn:microsoft.com/office/officeart/2005/8/layout/vList2"/>
    <dgm:cxn modelId="{36EC834C-754E-40C9-9C59-7FBFB2B2542C}" type="presParOf" srcId="{AFF6B9C4-5C9B-4CED-BFC4-333326114541}" destId="{48CA58C9-5D71-48A5-93B7-71851C315BC8}" srcOrd="1" destOrd="0" presId="urn:microsoft.com/office/officeart/2005/8/layout/vList2"/>
    <dgm:cxn modelId="{06B7E678-1FBD-42F1-BDD8-6634BB34C38A}" type="presParOf" srcId="{AFF6B9C4-5C9B-4CED-BFC4-333326114541}" destId="{792BE6CB-B17F-4817-A144-6DBBEDF6073F}" srcOrd="2" destOrd="0" presId="urn:microsoft.com/office/officeart/2005/8/layout/vList2"/>
    <dgm:cxn modelId="{FAAADD82-884B-42D2-B2C9-1578A7C8FAC0}" type="presParOf" srcId="{AFF6B9C4-5C9B-4CED-BFC4-333326114541}" destId="{48AFC03C-026B-4E57-8774-AC51A620880E}" srcOrd="3" destOrd="0" presId="urn:microsoft.com/office/officeart/2005/8/layout/vList2"/>
    <dgm:cxn modelId="{080B8B6D-056A-4C3A-9058-4A111652CFF0}" type="presParOf" srcId="{AFF6B9C4-5C9B-4CED-BFC4-333326114541}" destId="{5CADF90E-C9C0-47E6-9BBC-74B90D9CA2D2}" srcOrd="4" destOrd="0" presId="urn:microsoft.com/office/officeart/2005/8/layout/vList2"/>
    <dgm:cxn modelId="{E75FFB8C-BB20-4D52-A1B6-BDD33222F18A}" type="presParOf" srcId="{AFF6B9C4-5C9B-4CED-BFC4-333326114541}" destId="{B871A1AA-2D21-4DCF-984F-0FC660037EB7}" srcOrd="5" destOrd="0" presId="urn:microsoft.com/office/officeart/2005/8/layout/vList2"/>
    <dgm:cxn modelId="{005E27DF-4B8C-419B-805D-0CB7945F04C5}" type="presParOf" srcId="{AFF6B9C4-5C9B-4CED-BFC4-333326114541}" destId="{E929937D-606C-4F3A-8412-5DEB64A2C9D2}" srcOrd="6" destOrd="0" presId="urn:microsoft.com/office/officeart/2005/8/layout/vList2"/>
    <dgm:cxn modelId="{50121BAE-C08A-4532-B1BA-4701295B0D3A}" type="presParOf" srcId="{AFF6B9C4-5C9B-4CED-BFC4-333326114541}" destId="{3141C58E-9A31-46DD-8173-D8FAA9B4FBD9}" srcOrd="7" destOrd="0" presId="urn:microsoft.com/office/officeart/2005/8/layout/vList2"/>
    <dgm:cxn modelId="{497DE22D-F202-4362-ABD3-44C76C2AC2E4}" type="presParOf" srcId="{AFF6B9C4-5C9B-4CED-BFC4-333326114541}" destId="{BAD337B5-1145-4F50-B188-4C57388384C6}" srcOrd="8" destOrd="0" presId="urn:microsoft.com/office/officeart/2005/8/layout/vList2"/>
    <dgm:cxn modelId="{D043AA92-DE89-439D-8B93-4A4093A6D66A}" type="presParOf" srcId="{AFF6B9C4-5C9B-4CED-BFC4-333326114541}" destId="{22E95F01-C812-4AC9-85EC-EAFE6F4C2766}" srcOrd="9" destOrd="0" presId="urn:microsoft.com/office/officeart/2005/8/layout/vList2"/>
    <dgm:cxn modelId="{D8AE1E7A-1F25-4DC9-BB7D-49EFB1F75EDF}" type="presParOf" srcId="{AFF6B9C4-5C9B-4CED-BFC4-333326114541}" destId="{869C8D53-3BF2-47CD-ACD3-F7B75E2E4B63}" srcOrd="10" destOrd="0" presId="urn:microsoft.com/office/officeart/2005/8/layout/vList2"/>
    <dgm:cxn modelId="{4422F01F-CBC7-494E-AF76-C3FFE497B84D}" type="presParOf" srcId="{AFF6B9C4-5C9B-4CED-BFC4-333326114541}" destId="{43599AAB-9C9B-4FDF-AEA0-00870B3022D0}" srcOrd="11" destOrd="0" presId="urn:microsoft.com/office/officeart/2005/8/layout/vList2"/>
    <dgm:cxn modelId="{897266B6-08B1-4BC9-9A51-0C183D1027D2}" type="presParOf" srcId="{AFF6B9C4-5C9B-4CED-BFC4-333326114541}" destId="{B069ABC5-6D27-4E85-BC9E-19F28901E682}" srcOrd="12" destOrd="0" presId="urn:microsoft.com/office/officeart/2005/8/layout/vList2"/>
    <dgm:cxn modelId="{24FB093E-27C0-4E4A-B4B1-5B74AFBDB847}" type="presParOf" srcId="{AFF6B9C4-5C9B-4CED-BFC4-333326114541}" destId="{39C9EDA9-569D-48F6-9D76-153978D8518D}" srcOrd="13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7EF4D-4C2A-48E8-83CC-7A9B55A73A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FD6E8-0A66-4CBE-9642-BC01AD7648EA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Бесплодие</a:t>
          </a:r>
          <a:endParaRPr lang="en-US" b="1" dirty="0">
            <a:solidFill>
              <a:schemeClr val="tx1"/>
            </a:solidFill>
          </a:endParaRPr>
        </a:p>
      </dgm:t>
    </dgm:pt>
    <dgm:pt modelId="{E8A89C8D-E14A-462F-AF02-C0473D307C4C}" type="parTrans" cxnId="{6D35AF1D-D7B0-4D0F-9095-B3D07A32DC7C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A32C2CA6-1950-4FF6-9654-3FE17F8AA7B4}" type="sibTrans" cxnId="{6D35AF1D-D7B0-4D0F-9095-B3D07A32DC7C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E4D0FAF9-D277-4300-85C0-5956A8665F57}">
      <dgm:prSet/>
      <dgm:spPr>
        <a:noFill/>
      </dgm:spPr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заболевание, характеризующееся невозможностью достичь клинической беременности после 12 месяцев регулярной половой жизни без контрацепции вследствие нарушения способности субъекта к репродукции, либо индивидуальной, либо совместно с его/ее партнером.</a:t>
          </a:r>
          <a:endParaRPr lang="ru-RU" dirty="0">
            <a:solidFill>
              <a:schemeClr val="tx1"/>
            </a:solidFill>
          </a:endParaRPr>
        </a:p>
      </dgm:t>
    </dgm:pt>
    <dgm:pt modelId="{8CF6B484-B1CD-4CB5-9919-B426A90D2211}" type="parTrans" cxnId="{D6B2EF9D-80FA-4A40-8D94-EBC1EC8370E9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89AC6DFA-E330-454F-B47B-E5C37FE7E792}" type="sibTrans" cxnId="{D6B2EF9D-80FA-4A40-8D94-EBC1EC8370E9}">
      <dgm:prSet/>
      <dgm:spPr/>
      <dgm:t>
        <a:bodyPr/>
        <a:lstStyle/>
        <a:p>
          <a:pPr algn="just"/>
          <a:endParaRPr lang="ru-RU">
            <a:solidFill>
              <a:schemeClr val="tx1"/>
            </a:solidFill>
          </a:endParaRPr>
        </a:p>
      </dgm:t>
    </dgm:pt>
    <dgm:pt modelId="{778F7D66-9963-4BB2-9298-E30C88BDD10B}" type="pres">
      <dgm:prSet presAssocID="{0A47EF4D-4C2A-48E8-83CC-7A9B55A73A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E33C8A-F345-4279-9D92-F6C619B96F9D}" type="pres">
      <dgm:prSet presAssocID="{26DFD6E8-0A66-4CBE-9642-BC01AD7648EA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CD0F281-FA9E-44AD-839C-088D73D6A5C1}" type="pres">
      <dgm:prSet presAssocID="{26DFD6E8-0A66-4CBE-9642-BC01AD7648E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AE369-CA57-496E-AED3-46C0FABDCF32}" type="presOf" srcId="{E4D0FAF9-D277-4300-85C0-5956A8665F57}" destId="{5CD0F281-FA9E-44AD-839C-088D73D6A5C1}" srcOrd="0" destOrd="0" presId="urn:microsoft.com/office/officeart/2005/8/layout/vList2"/>
    <dgm:cxn modelId="{D6B2EF9D-80FA-4A40-8D94-EBC1EC8370E9}" srcId="{26DFD6E8-0A66-4CBE-9642-BC01AD7648EA}" destId="{E4D0FAF9-D277-4300-85C0-5956A8665F57}" srcOrd="0" destOrd="0" parTransId="{8CF6B484-B1CD-4CB5-9919-B426A90D2211}" sibTransId="{89AC6DFA-E330-454F-B47B-E5C37FE7E792}"/>
    <dgm:cxn modelId="{F410162E-059C-4007-B37F-DA9428AAE33B}" type="presOf" srcId="{26DFD6E8-0A66-4CBE-9642-BC01AD7648EA}" destId="{8FE33C8A-F345-4279-9D92-F6C619B96F9D}" srcOrd="0" destOrd="0" presId="urn:microsoft.com/office/officeart/2005/8/layout/vList2"/>
    <dgm:cxn modelId="{27FD842C-A06F-48BA-BB3D-BAD74D11E024}" type="presOf" srcId="{0A47EF4D-4C2A-48E8-83CC-7A9B55A73ACA}" destId="{778F7D66-9963-4BB2-9298-E30C88BDD10B}" srcOrd="0" destOrd="0" presId="urn:microsoft.com/office/officeart/2005/8/layout/vList2"/>
    <dgm:cxn modelId="{6D35AF1D-D7B0-4D0F-9095-B3D07A32DC7C}" srcId="{0A47EF4D-4C2A-48E8-83CC-7A9B55A73ACA}" destId="{26DFD6E8-0A66-4CBE-9642-BC01AD7648EA}" srcOrd="0" destOrd="0" parTransId="{E8A89C8D-E14A-462F-AF02-C0473D307C4C}" sibTransId="{A32C2CA6-1950-4FF6-9654-3FE17F8AA7B4}"/>
    <dgm:cxn modelId="{CC39AFCC-E183-4377-898C-B90514D48547}" type="presParOf" srcId="{778F7D66-9963-4BB2-9298-E30C88BDD10B}" destId="{8FE33C8A-F345-4279-9D92-F6C619B96F9D}" srcOrd="0" destOrd="0" presId="urn:microsoft.com/office/officeart/2005/8/layout/vList2"/>
    <dgm:cxn modelId="{F6FEA738-BE31-4793-9086-F912C4CB076A}" type="presParOf" srcId="{778F7D66-9963-4BB2-9298-E30C88BDD10B}" destId="{5CD0F281-FA9E-44AD-839C-088D73D6A5C1}" srcOrd="1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Жалобы и анамнез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26937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32BD9EFE-DFD8-43DD-A2EF-0C0B0BD1836D}" type="presOf" srcId="{4F1542AC-5126-4790-BD90-E8992E5E267F}" destId="{0BDB24D4-18B0-464C-8BDD-167F8371361A}" srcOrd="0" destOrd="0" presId="urn:microsoft.com/office/officeart/2005/8/layout/vList2"/>
    <dgm:cxn modelId="{D21A683F-7D76-498F-90E7-A934DA183627}" type="presOf" srcId="{1ECAF6C5-FA84-433C-8604-77CDBB3BC066}" destId="{C1A2A779-FD2A-4DE6-B1C0-FF1C7A077CA6}" srcOrd="0" destOrd="0" presId="urn:microsoft.com/office/officeart/2005/8/layout/vList2"/>
    <dgm:cxn modelId="{682B1470-2508-426F-B700-AD3A89330B65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0167E67-AD00-41D7-A4E0-8103DB914D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F623A-7077-4412-9C9F-8FF2F0157C62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предшествующие методы контрацепции;</a:t>
          </a:r>
          <a:endParaRPr lang="ru-RU" b="1" dirty="0">
            <a:solidFill>
              <a:schemeClr val="tx1"/>
            </a:solidFill>
          </a:endParaRPr>
        </a:p>
      </dgm:t>
    </dgm:pt>
    <dgm:pt modelId="{1FBEA648-479D-49E7-BCA3-A39A0618FFC0}" type="parTrans" cxnId="{EE5982E3-FEB8-4313-8C3E-D5431A811D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D34732-CA9F-4114-ACA0-C45EBE525263}" type="sibTrans" cxnId="{EE5982E3-FEB8-4313-8C3E-D5431A811D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A2DA43-4AFA-4E7C-9AAD-0EB28A186021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акушерский анамнез</a:t>
          </a:r>
          <a:endParaRPr lang="ru-RU" b="1" dirty="0">
            <a:solidFill>
              <a:schemeClr val="tx1"/>
            </a:solidFill>
          </a:endParaRPr>
        </a:p>
      </dgm:t>
    </dgm:pt>
    <dgm:pt modelId="{1B58BD07-E6CB-478C-9FCF-54715BFCD625}" type="parTrans" cxnId="{52B47756-3AB5-4A98-AFC3-C6BBF4B4DE7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8A5ECC-3FD7-42BE-AA8E-C4AC40BC9B2A}" type="sibTrans" cxnId="{52B47756-3AB5-4A98-AFC3-C6BBF4B4DE7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F4587B-BFF4-4B94-8359-A4BE3975E2C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число беременностей и родов в анамнезе и их исход, наличие осложнений беременности, родов и/или абортов, весоростовые показатели и состояние здоровья рожденных детей, способ достижения беременности - самопроизвольная беременность или беременность в результате ВРТ,</a:t>
          </a:r>
          <a:endParaRPr lang="ru-RU" dirty="0">
            <a:solidFill>
              <a:schemeClr val="tx1"/>
            </a:solidFill>
          </a:endParaRPr>
        </a:p>
      </dgm:t>
    </dgm:pt>
    <dgm:pt modelId="{73AFF797-ECC5-49AF-BD01-83BD783A6B65}" type="parTrans" cxnId="{39C17008-53ED-4345-9DCB-B16EBE07A4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76F419-36A0-4C48-8A3F-5514F105539C}" type="sibTrans" cxnId="{39C17008-53ED-4345-9DCB-B16EBE07A4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E99177-5011-45F3-86C8-3B1440EB7BF4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перенесенные и имеющиеся гинекологические заболевания, оперативные вмешательства на органах малого таза,</a:t>
          </a:r>
          <a:endParaRPr lang="ru-RU" b="1" dirty="0">
            <a:solidFill>
              <a:schemeClr val="tx1"/>
            </a:solidFill>
          </a:endParaRPr>
        </a:p>
      </dgm:t>
    </dgm:pt>
    <dgm:pt modelId="{0F6B3316-FF7B-4154-9D45-5478C086A027}" type="parTrans" cxnId="{0E91A493-3D5E-4AD8-89E4-6F8092F4A7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8C0000-EDA9-4963-928A-29D4440A8A0A}" type="sibTrans" cxnId="{0E91A493-3D5E-4AD8-89E4-6F8092F4A7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51563A-EFF4-4DC6-94FF-D2DA3929B34D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перенесенные и имеющиеся соматические заболевания </a:t>
          </a:r>
          <a:endParaRPr lang="ru-RU" b="1" dirty="0">
            <a:solidFill>
              <a:schemeClr val="tx1"/>
            </a:solidFill>
          </a:endParaRPr>
        </a:p>
      </dgm:t>
    </dgm:pt>
    <dgm:pt modelId="{42E05204-545E-4F1B-B400-A1C410BC22CE}" type="parTrans" cxnId="{391929E6-09DC-4303-B9DC-5111BEA20A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568C72-0D89-4D7B-A659-1E5B54CA426A}" type="sibTrans" cxnId="{391929E6-09DC-4303-B9DC-5111BEA20A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D8F657-D20D-475C-A6DC-0B184D70030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 частности, детские инфекции, заболевания </a:t>
          </a:r>
          <a:r>
            <a:rPr lang="ru-RU" dirty="0" err="1" smtClean="0">
              <a:solidFill>
                <a:schemeClr val="tx1"/>
              </a:solidFill>
            </a:rPr>
            <a:t>сердечно-сосудистой</a:t>
          </a:r>
          <a:r>
            <a:rPr lang="ru-RU" dirty="0" smtClean="0">
              <a:solidFill>
                <a:schemeClr val="tx1"/>
              </a:solidFill>
            </a:rPr>
            <a:t> системы, заболевания почек, эндокринные заболевания, аллергические заболевания, ТЭО и др.</a:t>
          </a:r>
          <a:endParaRPr lang="ru-RU" dirty="0">
            <a:solidFill>
              <a:schemeClr val="tx1"/>
            </a:solidFill>
          </a:endParaRPr>
        </a:p>
      </dgm:t>
    </dgm:pt>
    <dgm:pt modelId="{8EC82C22-F67F-485B-9C01-575ED5A2142A}" type="parTrans" cxnId="{C5720F86-96FD-4EB9-B3E9-E94E350F61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E5C497-D914-48D0-9115-89875583CED6}" type="sibTrans" cxnId="{C5720F86-96FD-4EB9-B3E9-E94E350F61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F88F0F-AEFA-453B-9711-04A6AEE7E871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наличие травм, оперативных вмешательств и переливаний крови и ее компонентов в анамнезе,</a:t>
          </a:r>
          <a:endParaRPr lang="ru-RU" b="1" dirty="0">
            <a:solidFill>
              <a:schemeClr val="tx1"/>
            </a:solidFill>
          </a:endParaRPr>
        </a:p>
      </dgm:t>
    </dgm:pt>
    <dgm:pt modelId="{FF98087D-B6DF-499A-B3DE-7F0A6DC43F5F}" type="parTrans" cxnId="{98D766D7-40DF-4AA9-9D65-EC7B71F633E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A8B0D4-6200-47E6-8A04-39D50A38F581}" type="sibTrans" cxnId="{98D766D7-40DF-4AA9-9D65-EC7B71F633E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967AA1-FAFA-42A9-95EE-DA9A525E9DC0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аллергические реакции,</a:t>
          </a:r>
          <a:endParaRPr lang="ru-RU" b="1" dirty="0">
            <a:solidFill>
              <a:schemeClr val="tx1"/>
            </a:solidFill>
          </a:endParaRPr>
        </a:p>
      </dgm:t>
    </dgm:pt>
    <dgm:pt modelId="{65BD14EF-6A10-4977-8180-773564F0A846}" type="parTrans" cxnId="{3E5AE821-61C8-49E0-9C4E-55837AD406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54E1D9-6DF9-499E-8FBC-02BE634DB7D2}" type="sibTrans" cxnId="{3E5AE821-61C8-49E0-9C4E-55837AD406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8A4B82-777E-4297-8EC5-798BAB5E6014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принимаемые лекарственные препараты,</a:t>
          </a:r>
          <a:endParaRPr lang="ru-RU" b="1" dirty="0">
            <a:solidFill>
              <a:schemeClr val="tx1"/>
            </a:solidFill>
          </a:endParaRPr>
        </a:p>
      </dgm:t>
    </dgm:pt>
    <dgm:pt modelId="{01DEEAF7-04F8-4633-8EFC-7460BA3F3A24}" type="parTrans" cxnId="{AD12876E-6C68-4EDB-85AF-2DF47015A0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B7AED3-435D-48D5-862C-79B946D4999A}" type="sibTrans" cxnId="{AD12876E-6C68-4EDB-85AF-2DF47015A0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C852C2-9B3A-4A5C-BD95-6FB776CD309A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возраст и состояние здоровья мужа/партнера, его группа крови и резус-фактор, наличие у него профессиональных вредностей и вредных привычек.</a:t>
          </a:r>
          <a:endParaRPr lang="ru-RU" b="1" dirty="0">
            <a:solidFill>
              <a:schemeClr val="tx1"/>
            </a:solidFill>
          </a:endParaRPr>
        </a:p>
      </dgm:t>
    </dgm:pt>
    <dgm:pt modelId="{4313AB13-293E-474B-AD1B-DFA7BBE55615}" type="parTrans" cxnId="{5E73B5EA-3868-4A04-97F6-20FBCEB7B3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EDB7D4-CDFC-4F06-9DBB-64BBFBCF22A3}" type="sibTrans" cxnId="{5E73B5EA-3868-4A04-97F6-20FBCEB7B3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D22B65-61DC-4A78-9C44-05BC4FEFBAF3}" type="pres">
      <dgm:prSet presAssocID="{A0167E67-AD00-41D7-A4E0-8103DB914D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78AE6F-2B25-4A1B-87F1-DD744ACCE3D4}" type="pres">
      <dgm:prSet presAssocID="{8F9F623A-7077-4412-9C9F-8FF2F0157C62}" presName="parentText" presStyleLbl="node1" presStyleIdx="0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DDFDDCD-F11A-4D06-BFDC-8A6357152486}" type="pres">
      <dgm:prSet presAssocID="{76D34732-CA9F-4114-ACA0-C45EBE525263}" presName="spacer" presStyleCnt="0"/>
      <dgm:spPr/>
    </dgm:pt>
    <dgm:pt modelId="{867E9808-3B52-4985-A915-E9B8D173B465}" type="pres">
      <dgm:prSet presAssocID="{FCA2DA43-4AFA-4E7C-9AAD-0EB28A186021}" presName="parentText" presStyleLbl="node1" presStyleIdx="1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5BC5C64-3531-4B61-94B7-8542BC4099F4}" type="pres">
      <dgm:prSet presAssocID="{FCA2DA43-4AFA-4E7C-9AAD-0EB28A18602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51A3E-93B0-43E5-986F-F4CE5B4A4425}" type="pres">
      <dgm:prSet presAssocID="{C3E99177-5011-45F3-86C8-3B1440EB7BF4}" presName="parentText" presStyleLbl="node1" presStyleIdx="2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0370FBA-3A58-4DAC-A7BA-C51E1B8BDA79}" type="pres">
      <dgm:prSet presAssocID="{B08C0000-EDA9-4963-928A-29D4440A8A0A}" presName="spacer" presStyleCnt="0"/>
      <dgm:spPr/>
    </dgm:pt>
    <dgm:pt modelId="{84BE9D11-4595-4EB9-B81F-F012B7E8377B}" type="pres">
      <dgm:prSet presAssocID="{4651563A-EFF4-4DC6-94FF-D2DA3929B34D}" presName="parentText" presStyleLbl="node1" presStyleIdx="3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32CD72E-76E4-41E2-A1EF-EB00F8CEB0B9}" type="pres">
      <dgm:prSet presAssocID="{4651563A-EFF4-4DC6-94FF-D2DA3929B34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01C88-005F-4F11-813F-17F6CC22E3E9}" type="pres">
      <dgm:prSet presAssocID="{9BF88F0F-AEFA-453B-9711-04A6AEE7E871}" presName="parentText" presStyleLbl="node1" presStyleIdx="4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1EC28A9-1736-4617-83C9-51827C3390DB}" type="pres">
      <dgm:prSet presAssocID="{15A8B0D4-6200-47E6-8A04-39D50A38F581}" presName="spacer" presStyleCnt="0"/>
      <dgm:spPr/>
    </dgm:pt>
    <dgm:pt modelId="{D2D1E673-7928-40C4-B12F-1852AFF2E433}" type="pres">
      <dgm:prSet presAssocID="{25967AA1-FAFA-42A9-95EE-DA9A525E9DC0}" presName="parentText" presStyleLbl="node1" presStyleIdx="5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CF3C768-5CBC-41FE-A361-6EFF43DE521E}" type="pres">
      <dgm:prSet presAssocID="{8A54E1D9-6DF9-499E-8FBC-02BE634DB7D2}" presName="spacer" presStyleCnt="0"/>
      <dgm:spPr/>
    </dgm:pt>
    <dgm:pt modelId="{714693E4-6D41-4E61-977B-462CFB5A6BC6}" type="pres">
      <dgm:prSet presAssocID="{878A4B82-777E-4297-8EC5-798BAB5E6014}" presName="parentText" presStyleLbl="node1" presStyleIdx="6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D998AD4-D881-4594-9523-01011DC00BEC}" type="pres">
      <dgm:prSet presAssocID="{92B7AED3-435D-48D5-862C-79B946D4999A}" presName="spacer" presStyleCnt="0"/>
      <dgm:spPr/>
    </dgm:pt>
    <dgm:pt modelId="{62CCD27B-FABD-4830-80A4-B90A81DC71CC}" type="pres">
      <dgm:prSet presAssocID="{01C852C2-9B3A-4A5C-BD95-6FB776CD309A}" presName="parentText" presStyleLbl="node1" presStyleIdx="7" presStyleCnt="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B62951FF-CCEE-48A4-BC93-D8DA1DAD2A02}" type="presOf" srcId="{C3E99177-5011-45F3-86C8-3B1440EB7BF4}" destId="{D9851A3E-93B0-43E5-986F-F4CE5B4A4425}" srcOrd="0" destOrd="0" presId="urn:microsoft.com/office/officeart/2005/8/layout/vList2"/>
    <dgm:cxn modelId="{5E73B5EA-3868-4A04-97F6-20FBCEB7B3C9}" srcId="{A0167E67-AD00-41D7-A4E0-8103DB914D2D}" destId="{01C852C2-9B3A-4A5C-BD95-6FB776CD309A}" srcOrd="7" destOrd="0" parTransId="{4313AB13-293E-474B-AD1B-DFA7BBE55615}" sibTransId="{B9EDB7D4-CDFC-4F06-9DBB-64BBFBCF22A3}"/>
    <dgm:cxn modelId="{AD12876E-6C68-4EDB-85AF-2DF47015A019}" srcId="{A0167E67-AD00-41D7-A4E0-8103DB914D2D}" destId="{878A4B82-777E-4297-8EC5-798BAB5E6014}" srcOrd="6" destOrd="0" parTransId="{01DEEAF7-04F8-4633-8EFC-7460BA3F3A24}" sibTransId="{92B7AED3-435D-48D5-862C-79B946D4999A}"/>
    <dgm:cxn modelId="{3E5AE821-61C8-49E0-9C4E-55837AD40615}" srcId="{A0167E67-AD00-41D7-A4E0-8103DB914D2D}" destId="{25967AA1-FAFA-42A9-95EE-DA9A525E9DC0}" srcOrd="5" destOrd="0" parTransId="{65BD14EF-6A10-4977-8180-773564F0A846}" sibTransId="{8A54E1D9-6DF9-499E-8FBC-02BE634DB7D2}"/>
    <dgm:cxn modelId="{52B47756-3AB5-4A98-AFC3-C6BBF4B4DE78}" srcId="{A0167E67-AD00-41D7-A4E0-8103DB914D2D}" destId="{FCA2DA43-4AFA-4E7C-9AAD-0EB28A186021}" srcOrd="1" destOrd="0" parTransId="{1B58BD07-E6CB-478C-9FCF-54715BFCD625}" sibTransId="{BB8A5ECC-3FD7-42BE-AA8E-C4AC40BC9B2A}"/>
    <dgm:cxn modelId="{EE5982E3-FEB8-4313-8C3E-D5431A811D0D}" srcId="{A0167E67-AD00-41D7-A4E0-8103DB914D2D}" destId="{8F9F623A-7077-4412-9C9F-8FF2F0157C62}" srcOrd="0" destOrd="0" parTransId="{1FBEA648-479D-49E7-BCA3-A39A0618FFC0}" sibTransId="{76D34732-CA9F-4114-ACA0-C45EBE525263}"/>
    <dgm:cxn modelId="{C0A42F7A-1ED3-4480-B313-217EF651F9BB}" type="presOf" srcId="{FCA2DA43-4AFA-4E7C-9AAD-0EB28A186021}" destId="{867E9808-3B52-4985-A915-E9B8D173B465}" srcOrd="0" destOrd="0" presId="urn:microsoft.com/office/officeart/2005/8/layout/vList2"/>
    <dgm:cxn modelId="{488B1B1D-8B18-456B-9061-548D159C402F}" type="presOf" srcId="{25967AA1-FAFA-42A9-95EE-DA9A525E9DC0}" destId="{D2D1E673-7928-40C4-B12F-1852AFF2E433}" srcOrd="0" destOrd="0" presId="urn:microsoft.com/office/officeart/2005/8/layout/vList2"/>
    <dgm:cxn modelId="{39C17008-53ED-4345-9DCB-B16EBE07A4B3}" srcId="{FCA2DA43-4AFA-4E7C-9AAD-0EB28A186021}" destId="{33F4587B-BFF4-4B94-8359-A4BE3975E2CB}" srcOrd="0" destOrd="0" parTransId="{73AFF797-ECC5-49AF-BD01-83BD783A6B65}" sibTransId="{E676F419-36A0-4C48-8A3F-5514F105539C}"/>
    <dgm:cxn modelId="{C6759A38-43EB-4BA1-BFF7-B72BE8F26ACD}" type="presOf" srcId="{8F9F623A-7077-4412-9C9F-8FF2F0157C62}" destId="{A978AE6F-2B25-4A1B-87F1-DD744ACCE3D4}" srcOrd="0" destOrd="0" presId="urn:microsoft.com/office/officeart/2005/8/layout/vList2"/>
    <dgm:cxn modelId="{5FED01D8-0E69-40F0-B68B-48E00436B197}" type="presOf" srcId="{A0167E67-AD00-41D7-A4E0-8103DB914D2D}" destId="{A1D22B65-61DC-4A78-9C44-05BC4FEFBAF3}" srcOrd="0" destOrd="0" presId="urn:microsoft.com/office/officeart/2005/8/layout/vList2"/>
    <dgm:cxn modelId="{059715B0-5E00-48BA-80A0-A36C942A4491}" type="presOf" srcId="{878A4B82-777E-4297-8EC5-798BAB5E6014}" destId="{714693E4-6D41-4E61-977B-462CFB5A6BC6}" srcOrd="0" destOrd="0" presId="urn:microsoft.com/office/officeart/2005/8/layout/vList2"/>
    <dgm:cxn modelId="{0E91A493-3D5E-4AD8-89E4-6F8092F4A7A3}" srcId="{A0167E67-AD00-41D7-A4E0-8103DB914D2D}" destId="{C3E99177-5011-45F3-86C8-3B1440EB7BF4}" srcOrd="2" destOrd="0" parTransId="{0F6B3316-FF7B-4154-9D45-5478C086A027}" sibTransId="{B08C0000-EDA9-4963-928A-29D4440A8A0A}"/>
    <dgm:cxn modelId="{112C08F0-6CE0-45DC-BA35-4281D33EEF7D}" type="presOf" srcId="{9CD8F657-D20D-475C-A6DC-0B184D700307}" destId="{832CD72E-76E4-41E2-A1EF-EB00F8CEB0B9}" srcOrd="0" destOrd="0" presId="urn:microsoft.com/office/officeart/2005/8/layout/vList2"/>
    <dgm:cxn modelId="{9A6BE30F-CA14-4F3D-BD44-14E470BD3DDE}" type="presOf" srcId="{4651563A-EFF4-4DC6-94FF-D2DA3929B34D}" destId="{84BE9D11-4595-4EB9-B81F-F012B7E8377B}" srcOrd="0" destOrd="0" presId="urn:microsoft.com/office/officeart/2005/8/layout/vList2"/>
    <dgm:cxn modelId="{391929E6-09DC-4303-B9DC-5111BEA20AE8}" srcId="{A0167E67-AD00-41D7-A4E0-8103DB914D2D}" destId="{4651563A-EFF4-4DC6-94FF-D2DA3929B34D}" srcOrd="3" destOrd="0" parTransId="{42E05204-545E-4F1B-B400-A1C410BC22CE}" sibTransId="{5D568C72-0D89-4D7B-A659-1E5B54CA426A}"/>
    <dgm:cxn modelId="{98D766D7-40DF-4AA9-9D65-EC7B71F633EC}" srcId="{A0167E67-AD00-41D7-A4E0-8103DB914D2D}" destId="{9BF88F0F-AEFA-453B-9711-04A6AEE7E871}" srcOrd="4" destOrd="0" parTransId="{FF98087D-B6DF-499A-B3DE-7F0A6DC43F5F}" sibTransId="{15A8B0D4-6200-47E6-8A04-39D50A38F581}"/>
    <dgm:cxn modelId="{A56291D0-F71A-46A6-BD6D-73345FD333C6}" type="presOf" srcId="{01C852C2-9B3A-4A5C-BD95-6FB776CD309A}" destId="{62CCD27B-FABD-4830-80A4-B90A81DC71CC}" srcOrd="0" destOrd="0" presId="urn:microsoft.com/office/officeart/2005/8/layout/vList2"/>
    <dgm:cxn modelId="{C5720F86-96FD-4EB9-B3E9-E94E350F61B3}" srcId="{4651563A-EFF4-4DC6-94FF-D2DA3929B34D}" destId="{9CD8F657-D20D-475C-A6DC-0B184D700307}" srcOrd="0" destOrd="0" parTransId="{8EC82C22-F67F-485B-9C01-575ED5A2142A}" sibTransId="{4DE5C497-D914-48D0-9115-89875583CED6}"/>
    <dgm:cxn modelId="{2CD64E9A-6AE8-4EC0-8444-6A662A2C88A1}" type="presOf" srcId="{9BF88F0F-AEFA-453B-9711-04A6AEE7E871}" destId="{DA501C88-005F-4F11-813F-17F6CC22E3E9}" srcOrd="0" destOrd="0" presId="urn:microsoft.com/office/officeart/2005/8/layout/vList2"/>
    <dgm:cxn modelId="{54732C28-E185-44CB-A85A-7680F6CD88A6}" type="presOf" srcId="{33F4587B-BFF4-4B94-8359-A4BE3975E2CB}" destId="{25BC5C64-3531-4B61-94B7-8542BC4099F4}" srcOrd="0" destOrd="0" presId="urn:microsoft.com/office/officeart/2005/8/layout/vList2"/>
    <dgm:cxn modelId="{129E20B0-852A-4829-A2E7-527D9195F22E}" type="presParOf" srcId="{A1D22B65-61DC-4A78-9C44-05BC4FEFBAF3}" destId="{A978AE6F-2B25-4A1B-87F1-DD744ACCE3D4}" srcOrd="0" destOrd="0" presId="urn:microsoft.com/office/officeart/2005/8/layout/vList2"/>
    <dgm:cxn modelId="{496ED7B9-7D97-4533-8BD1-3BAE9DA521BC}" type="presParOf" srcId="{A1D22B65-61DC-4A78-9C44-05BC4FEFBAF3}" destId="{8DDFDDCD-F11A-4D06-BFDC-8A6357152486}" srcOrd="1" destOrd="0" presId="urn:microsoft.com/office/officeart/2005/8/layout/vList2"/>
    <dgm:cxn modelId="{923F9C50-6263-4E1B-A79B-47478462FCA0}" type="presParOf" srcId="{A1D22B65-61DC-4A78-9C44-05BC4FEFBAF3}" destId="{867E9808-3B52-4985-A915-E9B8D173B465}" srcOrd="2" destOrd="0" presId="urn:microsoft.com/office/officeart/2005/8/layout/vList2"/>
    <dgm:cxn modelId="{D1E28591-AC72-47BF-99B6-CBB73B61E700}" type="presParOf" srcId="{A1D22B65-61DC-4A78-9C44-05BC4FEFBAF3}" destId="{25BC5C64-3531-4B61-94B7-8542BC4099F4}" srcOrd="3" destOrd="0" presId="urn:microsoft.com/office/officeart/2005/8/layout/vList2"/>
    <dgm:cxn modelId="{99410E9A-F89C-4703-BCC9-CA8881674503}" type="presParOf" srcId="{A1D22B65-61DC-4A78-9C44-05BC4FEFBAF3}" destId="{D9851A3E-93B0-43E5-986F-F4CE5B4A4425}" srcOrd="4" destOrd="0" presId="urn:microsoft.com/office/officeart/2005/8/layout/vList2"/>
    <dgm:cxn modelId="{2830BC61-2E1D-43FF-91FB-3897D17A5567}" type="presParOf" srcId="{A1D22B65-61DC-4A78-9C44-05BC4FEFBAF3}" destId="{50370FBA-3A58-4DAC-A7BA-C51E1B8BDA79}" srcOrd="5" destOrd="0" presId="urn:microsoft.com/office/officeart/2005/8/layout/vList2"/>
    <dgm:cxn modelId="{3381CA38-69D4-4C1C-A829-9D00C81FC889}" type="presParOf" srcId="{A1D22B65-61DC-4A78-9C44-05BC4FEFBAF3}" destId="{84BE9D11-4595-4EB9-B81F-F012B7E8377B}" srcOrd="6" destOrd="0" presId="urn:microsoft.com/office/officeart/2005/8/layout/vList2"/>
    <dgm:cxn modelId="{65C9AD1D-83A1-44C3-B380-570A8777BDAD}" type="presParOf" srcId="{A1D22B65-61DC-4A78-9C44-05BC4FEFBAF3}" destId="{832CD72E-76E4-41E2-A1EF-EB00F8CEB0B9}" srcOrd="7" destOrd="0" presId="urn:microsoft.com/office/officeart/2005/8/layout/vList2"/>
    <dgm:cxn modelId="{9E5E86F3-ECD3-4974-AF44-01572C064C24}" type="presParOf" srcId="{A1D22B65-61DC-4A78-9C44-05BC4FEFBAF3}" destId="{DA501C88-005F-4F11-813F-17F6CC22E3E9}" srcOrd="8" destOrd="0" presId="urn:microsoft.com/office/officeart/2005/8/layout/vList2"/>
    <dgm:cxn modelId="{78DDE58D-AD19-4EA6-86C8-4AB4546F5422}" type="presParOf" srcId="{A1D22B65-61DC-4A78-9C44-05BC4FEFBAF3}" destId="{41EC28A9-1736-4617-83C9-51827C3390DB}" srcOrd="9" destOrd="0" presId="urn:microsoft.com/office/officeart/2005/8/layout/vList2"/>
    <dgm:cxn modelId="{9E41A465-19E4-429B-BE9A-2EB47A84F68C}" type="presParOf" srcId="{A1D22B65-61DC-4A78-9C44-05BC4FEFBAF3}" destId="{D2D1E673-7928-40C4-B12F-1852AFF2E433}" srcOrd="10" destOrd="0" presId="urn:microsoft.com/office/officeart/2005/8/layout/vList2"/>
    <dgm:cxn modelId="{78F7CD34-BD9A-4932-B0F9-82F45E79E09D}" type="presParOf" srcId="{A1D22B65-61DC-4A78-9C44-05BC4FEFBAF3}" destId="{ECF3C768-5CBC-41FE-A361-6EFF43DE521E}" srcOrd="11" destOrd="0" presId="urn:microsoft.com/office/officeart/2005/8/layout/vList2"/>
    <dgm:cxn modelId="{89B32A63-23E8-41BC-A692-35D6ECF015B6}" type="presParOf" srcId="{A1D22B65-61DC-4A78-9C44-05BC4FEFBAF3}" destId="{714693E4-6D41-4E61-977B-462CFB5A6BC6}" srcOrd="12" destOrd="0" presId="urn:microsoft.com/office/officeart/2005/8/layout/vList2"/>
    <dgm:cxn modelId="{56BBF40A-DB9B-4607-8486-E97FE7BB172B}" type="presParOf" srcId="{A1D22B65-61DC-4A78-9C44-05BC4FEFBAF3}" destId="{3D998AD4-D881-4594-9523-01011DC00BEC}" srcOrd="13" destOrd="0" presId="urn:microsoft.com/office/officeart/2005/8/layout/vList2"/>
    <dgm:cxn modelId="{C94DDF98-6FB2-40F5-A4BE-77372E2888B4}" type="presParOf" srcId="{A1D22B65-61DC-4A78-9C44-05BC4FEFBAF3}" destId="{62CCD27B-FABD-4830-80A4-B90A81DC71CC}" srcOrd="14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Жалобы и анамнез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26937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DE39869-60E0-4C71-9814-BECF7C420CB9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A24863EB-23B3-4F10-BB28-DB4803F2E9D6}" type="presOf" srcId="{4F1542AC-5126-4790-BD90-E8992E5E267F}" destId="{0BDB24D4-18B0-464C-8BDD-167F8371361A}" srcOrd="0" destOrd="0" presId="urn:microsoft.com/office/officeart/2005/8/layout/vList2"/>
    <dgm:cxn modelId="{6F7D9D69-85E1-4FDC-BF1F-C1C193B0E01C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BF2EE4F-081A-465D-8F35-8875FC7AA21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2FC33B-CD59-415A-B441-FB5953825AB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Общий осмотр включает </a:t>
          </a:r>
          <a:r>
            <a:rPr lang="ru-RU" dirty="0" smtClean="0">
              <a:solidFill>
                <a:schemeClr val="tx1"/>
              </a:solidFill>
            </a:rPr>
            <a:t>оценку:</a:t>
          </a:r>
          <a:endParaRPr lang="ru-RU" dirty="0">
            <a:solidFill>
              <a:schemeClr val="tx1"/>
            </a:solidFill>
          </a:endParaRPr>
        </a:p>
      </dgm:t>
    </dgm:pt>
    <dgm:pt modelId="{0AE94910-38EA-4359-B655-28DEB90339C2}" type="parTrans" cxnId="{3D1A6C7E-2F20-42EF-9953-561994654E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3773E2-72E8-47A0-921F-BAE823324BAD}" type="sibTrans" cxnId="{3D1A6C7E-2F20-42EF-9953-561994654E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87BAE7-EAA6-4F7B-9002-4843361BBA62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i="1" dirty="0" smtClean="0">
              <a:solidFill>
                <a:schemeClr val="tx1"/>
              </a:solidFill>
            </a:rPr>
            <a:t>Рекомендовано провести общий осмотр пациентки</a:t>
          </a:r>
          <a:endParaRPr lang="ru-RU" b="1" i="1" dirty="0">
            <a:solidFill>
              <a:schemeClr val="tx1"/>
            </a:solidFill>
          </a:endParaRPr>
        </a:p>
      </dgm:t>
    </dgm:pt>
    <dgm:pt modelId="{0EBB85C1-9EB4-44DE-B3DB-82C1F7A0E683}" type="parTrans" cxnId="{39C0DB23-44D3-492B-959A-DE47126D6C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3E5F90-2174-4DBA-847A-A4F47369B3FC}" type="sibTrans" cxnId="{39C0DB23-44D3-492B-959A-DE47126D6C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DBBB48-3A3D-4E92-A3FA-3921A5762DF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типа телосложения, типа распределения подкожной жировой клетчатки, состояния кожных покровов и видимых слизистых, степени и типа </a:t>
          </a:r>
          <a:r>
            <a:rPr lang="ru-RU" dirty="0" err="1" smtClean="0">
              <a:solidFill>
                <a:schemeClr val="tx1"/>
              </a:solidFill>
            </a:rPr>
            <a:t>оволосения</a:t>
          </a:r>
          <a:endParaRPr lang="ru-RU" dirty="0">
            <a:solidFill>
              <a:schemeClr val="tx1"/>
            </a:solidFill>
          </a:endParaRPr>
        </a:p>
      </dgm:t>
    </dgm:pt>
    <dgm:pt modelId="{F4BDE388-ABDB-4E09-B9B7-399ACB7516AF}" type="parTrans" cxnId="{8893D397-314F-4BF7-81A9-AF506F35E30B}">
      <dgm:prSet/>
      <dgm:spPr/>
      <dgm:t>
        <a:bodyPr/>
        <a:lstStyle/>
        <a:p>
          <a:endParaRPr lang="ru-RU"/>
        </a:p>
      </dgm:t>
    </dgm:pt>
    <dgm:pt modelId="{911324F3-F739-4BD6-AD24-E11EEE1B01B1}" type="sibTrans" cxnId="{8893D397-314F-4BF7-81A9-AF506F35E30B}">
      <dgm:prSet/>
      <dgm:spPr/>
      <dgm:t>
        <a:bodyPr/>
        <a:lstStyle/>
        <a:p>
          <a:endParaRPr lang="ru-RU"/>
        </a:p>
      </dgm:t>
    </dgm:pt>
    <dgm:pt modelId="{FF45D376-44C3-489E-8491-AA40F71CF05A}" type="pres">
      <dgm:prSet presAssocID="{FBF2EE4F-081A-465D-8F35-8875FC7AA2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8496C-6276-494C-AECB-614DE858681E}" type="pres">
      <dgm:prSet presAssocID="{9387BAE7-EAA6-4F7B-9002-4843361BBA62}" presName="comp" presStyleCnt="0"/>
      <dgm:spPr/>
    </dgm:pt>
    <dgm:pt modelId="{D50D3CF6-B3AF-4277-A07D-2EF1A107B617}" type="pres">
      <dgm:prSet presAssocID="{9387BAE7-EAA6-4F7B-9002-4843361BBA62}" presName="box" presStyleLbl="node1" presStyleIdx="0" presStyleCnt="1" custLinFactNeighborX="126" custLinFactNeighborY="745"/>
      <dgm:spPr/>
      <dgm:t>
        <a:bodyPr/>
        <a:lstStyle/>
        <a:p>
          <a:endParaRPr lang="ru-RU"/>
        </a:p>
      </dgm:t>
    </dgm:pt>
    <dgm:pt modelId="{F2605BB7-C0AD-474F-98CE-2EEFB43EAA65}" type="pres">
      <dgm:prSet presAssocID="{9387BAE7-EAA6-4F7B-9002-4843361BBA62}" presName="img" presStyleLbl="fgImgPlace1" presStyleIdx="0" presStyleCnt="1" custFlipVert="0" custFlipHor="1" custScaleX="3329" custScaleY="3786" custLinFactNeighborX="-71110" custLinFactNeighborY="604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56BCA4-3910-4237-8D55-CD3DE7062AA3}" type="pres">
      <dgm:prSet presAssocID="{9387BAE7-EAA6-4F7B-9002-4843361BBA6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9FF62-5898-41AF-A3B2-770AE36E18F4}" type="presOf" srcId="{FBF2EE4F-081A-465D-8F35-8875FC7AA214}" destId="{FF45D376-44C3-489E-8491-AA40F71CF05A}" srcOrd="0" destOrd="0" presId="urn:microsoft.com/office/officeart/2005/8/layout/vList4"/>
    <dgm:cxn modelId="{1E7AC801-E5CE-4850-B5C6-303CC1E4EE8B}" type="presOf" srcId="{5A2FC33B-CD59-415A-B441-FB5953825AB3}" destId="{D50D3CF6-B3AF-4277-A07D-2EF1A107B617}" srcOrd="0" destOrd="1" presId="urn:microsoft.com/office/officeart/2005/8/layout/vList4"/>
    <dgm:cxn modelId="{39C0DB23-44D3-492B-959A-DE47126D6CC5}" srcId="{FBF2EE4F-081A-465D-8F35-8875FC7AA214}" destId="{9387BAE7-EAA6-4F7B-9002-4843361BBA62}" srcOrd="0" destOrd="0" parTransId="{0EBB85C1-9EB4-44DE-B3DB-82C1F7A0E683}" sibTransId="{493E5F90-2174-4DBA-847A-A4F47369B3FC}"/>
    <dgm:cxn modelId="{8893D397-314F-4BF7-81A9-AF506F35E30B}" srcId="{9387BAE7-EAA6-4F7B-9002-4843361BBA62}" destId="{F0DBBB48-3A3D-4E92-A3FA-3921A5762DF0}" srcOrd="1" destOrd="0" parTransId="{F4BDE388-ABDB-4E09-B9B7-399ACB7516AF}" sibTransId="{911324F3-F739-4BD6-AD24-E11EEE1B01B1}"/>
    <dgm:cxn modelId="{BD0895E4-67B8-4C1B-BC0A-1D94B7E01593}" type="presOf" srcId="{5A2FC33B-CD59-415A-B441-FB5953825AB3}" destId="{5856BCA4-3910-4237-8D55-CD3DE7062AA3}" srcOrd="1" destOrd="1" presId="urn:microsoft.com/office/officeart/2005/8/layout/vList4"/>
    <dgm:cxn modelId="{F640B6E1-0CAA-4744-B85C-4283675AB234}" type="presOf" srcId="{F0DBBB48-3A3D-4E92-A3FA-3921A5762DF0}" destId="{5856BCA4-3910-4237-8D55-CD3DE7062AA3}" srcOrd="1" destOrd="2" presId="urn:microsoft.com/office/officeart/2005/8/layout/vList4"/>
    <dgm:cxn modelId="{3D1A6C7E-2F20-42EF-9953-561994654E2B}" srcId="{9387BAE7-EAA6-4F7B-9002-4843361BBA62}" destId="{5A2FC33B-CD59-415A-B441-FB5953825AB3}" srcOrd="0" destOrd="0" parTransId="{0AE94910-38EA-4359-B655-28DEB90339C2}" sibTransId="{6D3773E2-72E8-47A0-921F-BAE823324BAD}"/>
    <dgm:cxn modelId="{92366CF8-1404-4D27-81BE-3548022D2733}" type="presOf" srcId="{9387BAE7-EAA6-4F7B-9002-4843361BBA62}" destId="{5856BCA4-3910-4237-8D55-CD3DE7062AA3}" srcOrd="1" destOrd="0" presId="urn:microsoft.com/office/officeart/2005/8/layout/vList4"/>
    <dgm:cxn modelId="{5D147045-38D7-4588-98AE-65FAD6D7DB55}" type="presOf" srcId="{9387BAE7-EAA6-4F7B-9002-4843361BBA62}" destId="{D50D3CF6-B3AF-4277-A07D-2EF1A107B617}" srcOrd="0" destOrd="0" presId="urn:microsoft.com/office/officeart/2005/8/layout/vList4"/>
    <dgm:cxn modelId="{D1ABF6AE-CFCC-463B-820F-AF355DE617C5}" type="presOf" srcId="{F0DBBB48-3A3D-4E92-A3FA-3921A5762DF0}" destId="{D50D3CF6-B3AF-4277-A07D-2EF1A107B617}" srcOrd="0" destOrd="2" presId="urn:microsoft.com/office/officeart/2005/8/layout/vList4"/>
    <dgm:cxn modelId="{C5E3A749-CB63-4D25-B2E8-E623E8DCA992}" type="presParOf" srcId="{FF45D376-44C3-489E-8491-AA40F71CF05A}" destId="{6068496C-6276-494C-AECB-614DE858681E}" srcOrd="0" destOrd="0" presId="urn:microsoft.com/office/officeart/2005/8/layout/vList4"/>
    <dgm:cxn modelId="{401CCEEF-9BF1-43C6-9AD5-FCFF7C7DACC8}" type="presParOf" srcId="{6068496C-6276-494C-AECB-614DE858681E}" destId="{D50D3CF6-B3AF-4277-A07D-2EF1A107B617}" srcOrd="0" destOrd="0" presId="urn:microsoft.com/office/officeart/2005/8/layout/vList4"/>
    <dgm:cxn modelId="{8943FBED-2F5F-4387-A5D9-D016392961F1}" type="presParOf" srcId="{6068496C-6276-494C-AECB-614DE858681E}" destId="{F2605BB7-C0AD-474F-98CE-2EEFB43EAA65}" srcOrd="1" destOrd="0" presId="urn:microsoft.com/office/officeart/2005/8/layout/vList4"/>
    <dgm:cxn modelId="{FCB042A3-32FD-4AE3-8C52-BDCFC30571DC}" type="presParOf" srcId="{6068496C-6276-494C-AECB-614DE858681E}" destId="{5856BCA4-3910-4237-8D55-CD3DE7062AA3}" srcOrd="2" destOrd="0" presId="urn:microsoft.com/office/officeart/2005/8/layout/vList4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Физикальное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обследование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26937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F8FFFC1-3CA6-4D2A-B1FB-332C1E15E8F2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3ADE17CA-37FB-4B7B-8D3C-41DF7AE02800}" type="presOf" srcId="{4F1542AC-5126-4790-BD90-E8992E5E267F}" destId="{0BDB24D4-18B0-464C-8BDD-167F8371361A}" srcOrd="0" destOrd="0" presId="urn:microsoft.com/office/officeart/2005/8/layout/vList2"/>
    <dgm:cxn modelId="{B9BE260D-AA41-4361-913A-BFA619443B89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1F8F822-B66B-4866-A4B6-CBF84C651DE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26712-1AF7-4FA3-91DB-263BC6AFC16E}">
      <dgm:prSet/>
      <dgm:spPr>
        <a:solidFill>
          <a:schemeClr val="bg1">
            <a:alpha val="3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Рекомендовано измерить массу тела, рост и рассчитать ИМТ пациентки</a:t>
          </a:r>
        </a:p>
        <a:p>
          <a:pPr rtl="0"/>
          <a:r>
            <a:rPr lang="ru-RU" dirty="0" smtClean="0">
              <a:solidFill>
                <a:schemeClr val="tx1"/>
              </a:solidFill>
            </a:rPr>
            <a:t> (масса тела в кг / рост в м2)</a:t>
          </a:r>
          <a:endParaRPr lang="ru-RU" dirty="0">
            <a:solidFill>
              <a:schemeClr val="tx1"/>
            </a:solidFill>
          </a:endParaRPr>
        </a:p>
      </dgm:t>
    </dgm:pt>
    <dgm:pt modelId="{8D6416A9-6A9B-4A06-976E-72AA9C3D5F9C}" type="parTrans" cxnId="{509BADA2-C03B-4EB8-89B6-8FB338DA17F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BB0F54-CCEA-49F7-8917-C20AA22C73C1}" type="sibTrans" cxnId="{509BADA2-C03B-4EB8-89B6-8FB338DA17F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861C52-311B-4713-B86A-6D525FB38F76}">
      <dgm:prSet/>
      <dgm:spPr>
        <a:solidFill>
          <a:schemeClr val="bg1">
            <a:alpha val="3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Как избыточная, так и недостаточная масса тела ассоциирована с бесплодием.</a:t>
          </a:r>
          <a:endParaRPr lang="ru-RU" dirty="0">
            <a:solidFill>
              <a:schemeClr val="tx1"/>
            </a:solidFill>
          </a:endParaRPr>
        </a:p>
      </dgm:t>
    </dgm:pt>
    <dgm:pt modelId="{3A6C4A4D-5482-4397-AF47-2D319C128933}" type="parTrans" cxnId="{43ED0763-994B-4F38-8966-D573066D83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3BA2F2-6755-421E-B78C-2ADFFD7C8F34}" type="sibTrans" cxnId="{43ED0763-994B-4F38-8966-D573066D83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19AF52-7D16-4D04-99CC-3F4ED5A1578F}" type="pres">
      <dgm:prSet presAssocID="{D1F8F822-B66B-4866-A4B6-CBF84C651DE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F6865-B762-4CB7-AFE7-19363C91ECC4}" type="pres">
      <dgm:prSet presAssocID="{9B226712-1AF7-4FA3-91DB-263BC6AFC16E}" presName="comp" presStyleCnt="0"/>
      <dgm:spPr/>
    </dgm:pt>
    <dgm:pt modelId="{8EDC03FF-3CAC-435F-BF1E-1202CE3908FA}" type="pres">
      <dgm:prSet presAssocID="{9B226712-1AF7-4FA3-91DB-263BC6AFC16E}" presName="box" presStyleLbl="node1" presStyleIdx="0" presStyleCnt="1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29BE84F-868C-411A-8FB0-95CA0697F080}" type="pres">
      <dgm:prSet presAssocID="{9B226712-1AF7-4FA3-91DB-263BC6AFC16E}" presName="img" presStyleLbl="fgImgPlace1" presStyleIdx="0" presStyleCnt="1" custScaleX="110627" custScaleY="588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5F3E94-6322-4AB3-9430-B36CE626610B}" type="pres">
      <dgm:prSet presAssocID="{9B226712-1AF7-4FA3-91DB-263BC6AFC16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A6BD6C-7640-4373-9FB2-2C66EBE999DA}" type="presOf" srcId="{9B226712-1AF7-4FA3-91DB-263BC6AFC16E}" destId="{8EDC03FF-3CAC-435F-BF1E-1202CE3908FA}" srcOrd="0" destOrd="0" presId="urn:microsoft.com/office/officeart/2005/8/layout/vList4"/>
    <dgm:cxn modelId="{509BADA2-C03B-4EB8-89B6-8FB338DA17F0}" srcId="{D1F8F822-B66B-4866-A4B6-CBF84C651DE2}" destId="{9B226712-1AF7-4FA3-91DB-263BC6AFC16E}" srcOrd="0" destOrd="0" parTransId="{8D6416A9-6A9B-4A06-976E-72AA9C3D5F9C}" sibTransId="{61BB0F54-CCEA-49F7-8917-C20AA22C73C1}"/>
    <dgm:cxn modelId="{60BDFF20-0FEC-4582-A82F-4E82E5F2971A}" type="presOf" srcId="{D1F8F822-B66B-4866-A4B6-CBF84C651DE2}" destId="{8E19AF52-7D16-4D04-99CC-3F4ED5A1578F}" srcOrd="0" destOrd="0" presId="urn:microsoft.com/office/officeart/2005/8/layout/vList4"/>
    <dgm:cxn modelId="{19764A1D-9FBD-4FF6-8409-BF0D7F94A8D7}" type="presOf" srcId="{F8861C52-311B-4713-B86A-6D525FB38F76}" destId="{6E5F3E94-6322-4AB3-9430-B36CE626610B}" srcOrd="1" destOrd="1" presId="urn:microsoft.com/office/officeart/2005/8/layout/vList4"/>
    <dgm:cxn modelId="{43ED0763-994B-4F38-8966-D573066D8338}" srcId="{9B226712-1AF7-4FA3-91DB-263BC6AFC16E}" destId="{F8861C52-311B-4713-B86A-6D525FB38F76}" srcOrd="0" destOrd="0" parTransId="{3A6C4A4D-5482-4397-AF47-2D319C128933}" sibTransId="{3D3BA2F2-6755-421E-B78C-2ADFFD7C8F34}"/>
    <dgm:cxn modelId="{5FA4DA3C-D95E-4648-9F0D-11C658D7E077}" type="presOf" srcId="{F8861C52-311B-4713-B86A-6D525FB38F76}" destId="{8EDC03FF-3CAC-435F-BF1E-1202CE3908FA}" srcOrd="0" destOrd="1" presId="urn:microsoft.com/office/officeart/2005/8/layout/vList4"/>
    <dgm:cxn modelId="{52A279EE-EA9C-4807-8BDB-A909C7FED5CF}" type="presOf" srcId="{9B226712-1AF7-4FA3-91DB-263BC6AFC16E}" destId="{6E5F3E94-6322-4AB3-9430-B36CE626610B}" srcOrd="1" destOrd="0" presId="urn:microsoft.com/office/officeart/2005/8/layout/vList4"/>
    <dgm:cxn modelId="{9142A959-7D5F-40B3-8270-169CE46E2B5C}" type="presParOf" srcId="{8E19AF52-7D16-4D04-99CC-3F4ED5A1578F}" destId="{B96F6865-B762-4CB7-AFE7-19363C91ECC4}" srcOrd="0" destOrd="0" presId="urn:microsoft.com/office/officeart/2005/8/layout/vList4"/>
    <dgm:cxn modelId="{C8A29C34-28EB-41E2-BAB7-1FFAC3B1652A}" type="presParOf" srcId="{B96F6865-B762-4CB7-AFE7-19363C91ECC4}" destId="{8EDC03FF-3CAC-435F-BF1E-1202CE3908FA}" srcOrd="0" destOrd="0" presId="urn:microsoft.com/office/officeart/2005/8/layout/vList4"/>
    <dgm:cxn modelId="{A78CF6F4-F2C2-4344-A4BB-DC261A523C35}" type="presParOf" srcId="{B96F6865-B762-4CB7-AFE7-19363C91ECC4}" destId="{B29BE84F-868C-411A-8FB0-95CA0697F080}" srcOrd="1" destOrd="0" presId="urn:microsoft.com/office/officeart/2005/8/layout/vList4"/>
    <dgm:cxn modelId="{8E757521-D614-4AF3-BDB7-57AACF60FBB9}" type="presParOf" srcId="{B96F6865-B762-4CB7-AFE7-19363C91ECC4}" destId="{6E5F3E94-6322-4AB3-9430-B36CE626610B}" srcOrd="2" destOrd="0" presId="urn:microsoft.com/office/officeart/2005/8/layout/vList4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Физикальное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обследование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26937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D044FEC-706A-4ABB-991C-1D345057AD91}" type="presOf" srcId="{4F1542AC-5126-4790-BD90-E8992E5E267F}" destId="{0BDB24D4-18B0-464C-8BDD-167F8371361A}" srcOrd="0" destOrd="0" presId="urn:microsoft.com/office/officeart/2005/8/layout/vList2"/>
    <dgm:cxn modelId="{26D092B0-A5F8-4DB6-9A27-1A24148FF3B3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CC5F1BA3-3D03-4E11-89F6-6A39E776511F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1EB9EEC-9837-48CB-A63C-A9EF055E2E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F32C3A-D4BA-400B-9488-F13CF46926B7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i="1" dirty="0" smtClean="0">
              <a:solidFill>
                <a:schemeClr val="tx1"/>
              </a:solidFill>
            </a:rPr>
            <a:t>Рекомендовано провести гинекологический осмотр пациентки </a:t>
          </a:r>
          <a:endParaRPr lang="ru-RU" b="1" i="1" dirty="0">
            <a:solidFill>
              <a:schemeClr val="tx1"/>
            </a:solidFill>
          </a:endParaRPr>
        </a:p>
      </dgm:t>
    </dgm:pt>
    <dgm:pt modelId="{D69E4468-6F04-4019-A108-E4B722EF60D1}" type="parTrans" cxnId="{42A4CE08-5781-4190-A4B2-58176926F295}">
      <dgm:prSet/>
      <dgm:spPr/>
      <dgm:t>
        <a:bodyPr/>
        <a:lstStyle/>
        <a:p>
          <a:endParaRPr lang="ru-RU"/>
        </a:p>
      </dgm:t>
    </dgm:pt>
    <dgm:pt modelId="{A32715D0-3CE7-42E9-A8CF-5C8787913CD8}" type="sibTrans" cxnId="{42A4CE08-5781-4190-A4B2-58176926F295}">
      <dgm:prSet/>
      <dgm:spPr/>
      <dgm:t>
        <a:bodyPr/>
        <a:lstStyle/>
        <a:p>
          <a:endParaRPr lang="ru-RU"/>
        </a:p>
      </dgm:t>
    </dgm:pt>
    <dgm:pt modelId="{6539EAB3-5F24-4845-942D-381933F0AA0D}">
      <dgm:prSet/>
      <dgm:spPr/>
      <dgm:t>
        <a:bodyPr/>
        <a:lstStyle/>
        <a:p>
          <a:pPr rtl="0"/>
          <a:r>
            <a:rPr lang="ru-RU" dirty="0" smtClean="0"/>
            <a:t>Гинекологический осмотр включает:</a:t>
          </a:r>
          <a:endParaRPr lang="ru-RU" dirty="0"/>
        </a:p>
      </dgm:t>
    </dgm:pt>
    <dgm:pt modelId="{F2EC4310-6706-46AF-97E7-2691370CC222}" type="parTrans" cxnId="{EF719038-4121-48D8-8A10-7EC3DC3E8DCD}">
      <dgm:prSet/>
      <dgm:spPr/>
      <dgm:t>
        <a:bodyPr/>
        <a:lstStyle/>
        <a:p>
          <a:endParaRPr lang="ru-RU"/>
        </a:p>
      </dgm:t>
    </dgm:pt>
    <dgm:pt modelId="{6F6744CC-DB06-45B0-8F65-7E0247777E6A}" type="sibTrans" cxnId="{EF719038-4121-48D8-8A10-7EC3DC3E8DCD}">
      <dgm:prSet/>
      <dgm:spPr/>
      <dgm:t>
        <a:bodyPr/>
        <a:lstStyle/>
        <a:p>
          <a:endParaRPr lang="ru-RU"/>
        </a:p>
      </dgm:t>
    </dgm:pt>
    <dgm:pt modelId="{DC7B3015-0D4A-43D5-8B66-38BF338B64E4}">
      <dgm:prSet/>
      <dgm:spPr/>
      <dgm:t>
        <a:bodyPr/>
        <a:lstStyle/>
        <a:p>
          <a:pPr rtl="0"/>
          <a:r>
            <a:rPr lang="ru-RU" dirty="0" smtClean="0"/>
            <a:t>визуальный осмотр наружных половых органов, </a:t>
          </a:r>
          <a:endParaRPr lang="ru-RU" dirty="0"/>
        </a:p>
      </dgm:t>
    </dgm:pt>
    <dgm:pt modelId="{2565BBC8-BD17-4796-9634-3C05B1AFC5C3}" type="parTrans" cxnId="{31704D77-652A-4F08-AB88-94F0F1034924}">
      <dgm:prSet/>
      <dgm:spPr/>
      <dgm:t>
        <a:bodyPr/>
        <a:lstStyle/>
        <a:p>
          <a:endParaRPr lang="ru-RU"/>
        </a:p>
      </dgm:t>
    </dgm:pt>
    <dgm:pt modelId="{00F089B6-F873-4B5E-BD34-E9DADB070696}" type="sibTrans" cxnId="{31704D77-652A-4F08-AB88-94F0F1034924}">
      <dgm:prSet/>
      <dgm:spPr/>
      <dgm:t>
        <a:bodyPr/>
        <a:lstStyle/>
        <a:p>
          <a:endParaRPr lang="ru-RU"/>
        </a:p>
      </dgm:t>
    </dgm:pt>
    <dgm:pt modelId="{4CB65F85-7200-42A2-B006-3EBD6CD07931}">
      <dgm:prSet/>
      <dgm:spPr/>
      <dgm:t>
        <a:bodyPr/>
        <a:lstStyle/>
        <a:p>
          <a:pPr rtl="0"/>
          <a:r>
            <a:rPr lang="ru-RU" dirty="0" smtClean="0"/>
            <a:t>осмотр влагалища и шейки матки в зеркалах, </a:t>
          </a:r>
          <a:endParaRPr lang="ru-RU" dirty="0"/>
        </a:p>
      </dgm:t>
    </dgm:pt>
    <dgm:pt modelId="{E477064D-8184-4A95-A677-20408DE4270E}" type="parTrans" cxnId="{468801A7-0357-4C5C-BADC-57AB43B4033D}">
      <dgm:prSet/>
      <dgm:spPr/>
      <dgm:t>
        <a:bodyPr/>
        <a:lstStyle/>
        <a:p>
          <a:endParaRPr lang="ru-RU"/>
        </a:p>
      </dgm:t>
    </dgm:pt>
    <dgm:pt modelId="{92535C78-8FB9-462F-9451-3BC3D8D8F20B}" type="sibTrans" cxnId="{468801A7-0357-4C5C-BADC-57AB43B4033D}">
      <dgm:prSet/>
      <dgm:spPr/>
      <dgm:t>
        <a:bodyPr/>
        <a:lstStyle/>
        <a:p>
          <a:endParaRPr lang="ru-RU"/>
        </a:p>
      </dgm:t>
    </dgm:pt>
    <dgm:pt modelId="{EED23E81-44C8-4866-82E2-DB5C8BC27B91}">
      <dgm:prSet/>
      <dgm:spPr/>
      <dgm:t>
        <a:bodyPr/>
        <a:lstStyle/>
        <a:p>
          <a:pPr rtl="0"/>
          <a:r>
            <a:rPr lang="ru-RU" dirty="0" err="1" smtClean="0"/>
            <a:t>бимануальное</a:t>
          </a:r>
          <a:r>
            <a:rPr lang="ru-RU" dirty="0" smtClean="0"/>
            <a:t> влагалищное исследование с определением размеров, консистенции, подвижности и болезненности матки, и придатков матки, с обращением особого внимания на зону </a:t>
          </a:r>
          <a:r>
            <a:rPr lang="ru-RU" dirty="0" err="1" smtClean="0"/>
            <a:t>позадишеечной</a:t>
          </a:r>
          <a:r>
            <a:rPr lang="ru-RU" dirty="0" smtClean="0"/>
            <a:t> области и </a:t>
          </a:r>
          <a:r>
            <a:rPr lang="ru-RU" dirty="0" err="1" smtClean="0"/>
            <a:t>параметрия</a:t>
          </a:r>
          <a:r>
            <a:rPr lang="ru-RU" dirty="0" smtClean="0"/>
            <a:t>.</a:t>
          </a:r>
          <a:endParaRPr lang="ru-RU" dirty="0"/>
        </a:p>
      </dgm:t>
    </dgm:pt>
    <dgm:pt modelId="{8B670F60-E763-423E-BA72-4EB03D440AF8}" type="parTrans" cxnId="{07B47AFB-CBBE-453E-9392-7A6908EAB4B2}">
      <dgm:prSet/>
      <dgm:spPr/>
      <dgm:t>
        <a:bodyPr/>
        <a:lstStyle/>
        <a:p>
          <a:endParaRPr lang="ru-RU"/>
        </a:p>
      </dgm:t>
    </dgm:pt>
    <dgm:pt modelId="{2EA2CFBC-B85B-4B19-976E-43C01EC28D71}" type="sibTrans" cxnId="{07B47AFB-CBBE-453E-9392-7A6908EAB4B2}">
      <dgm:prSet/>
      <dgm:spPr/>
      <dgm:t>
        <a:bodyPr/>
        <a:lstStyle/>
        <a:p>
          <a:endParaRPr lang="ru-RU"/>
        </a:p>
      </dgm:t>
    </dgm:pt>
    <dgm:pt modelId="{24D7FE45-3A16-4F45-AB24-1CEBC6BA38D8}" type="pres">
      <dgm:prSet presAssocID="{71EB9EEC-9837-48CB-A63C-A9EF055E2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FF845-006B-4024-90D7-BEF28CD01455}" type="pres">
      <dgm:prSet presAssocID="{1FF32C3A-D4BA-400B-9488-F13CF46926B7}" presName="parentText" presStyleLbl="node1" presStyleIdx="0" presStyleCnt="1" custLinFactNeighborX="-348" custLinFactNeighborY="108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C4A07BA-1726-4D64-BC75-CD92849ECF00}" type="pres">
      <dgm:prSet presAssocID="{1FF32C3A-D4BA-400B-9488-F13CF46926B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719038-4121-48D8-8A10-7EC3DC3E8DCD}" srcId="{1FF32C3A-D4BA-400B-9488-F13CF46926B7}" destId="{6539EAB3-5F24-4845-942D-381933F0AA0D}" srcOrd="0" destOrd="0" parTransId="{F2EC4310-6706-46AF-97E7-2691370CC222}" sibTransId="{6F6744CC-DB06-45B0-8F65-7E0247777E6A}"/>
    <dgm:cxn modelId="{0989E616-2161-4A86-A490-FF8DC8F9B177}" type="presOf" srcId="{EED23E81-44C8-4866-82E2-DB5C8BC27B91}" destId="{6C4A07BA-1726-4D64-BC75-CD92849ECF00}" srcOrd="0" destOrd="3" presId="urn:microsoft.com/office/officeart/2005/8/layout/vList2"/>
    <dgm:cxn modelId="{FFC52868-1CE7-4C27-8B62-C06EF9529E9C}" type="presOf" srcId="{4CB65F85-7200-42A2-B006-3EBD6CD07931}" destId="{6C4A07BA-1726-4D64-BC75-CD92849ECF00}" srcOrd="0" destOrd="2" presId="urn:microsoft.com/office/officeart/2005/8/layout/vList2"/>
    <dgm:cxn modelId="{07B47AFB-CBBE-453E-9392-7A6908EAB4B2}" srcId="{6539EAB3-5F24-4845-942D-381933F0AA0D}" destId="{EED23E81-44C8-4866-82E2-DB5C8BC27B91}" srcOrd="2" destOrd="0" parTransId="{8B670F60-E763-423E-BA72-4EB03D440AF8}" sibTransId="{2EA2CFBC-B85B-4B19-976E-43C01EC28D71}"/>
    <dgm:cxn modelId="{31704D77-652A-4F08-AB88-94F0F1034924}" srcId="{6539EAB3-5F24-4845-942D-381933F0AA0D}" destId="{DC7B3015-0D4A-43D5-8B66-38BF338B64E4}" srcOrd="0" destOrd="0" parTransId="{2565BBC8-BD17-4796-9634-3C05B1AFC5C3}" sibTransId="{00F089B6-F873-4B5E-BD34-E9DADB070696}"/>
    <dgm:cxn modelId="{783C66B9-E173-4490-B51E-3A7B7BD1C6C7}" type="presOf" srcId="{1FF32C3A-D4BA-400B-9488-F13CF46926B7}" destId="{71CFF845-006B-4024-90D7-BEF28CD01455}" srcOrd="0" destOrd="0" presId="urn:microsoft.com/office/officeart/2005/8/layout/vList2"/>
    <dgm:cxn modelId="{0844442C-312F-448F-BD90-EBB07EB17664}" type="presOf" srcId="{6539EAB3-5F24-4845-942D-381933F0AA0D}" destId="{6C4A07BA-1726-4D64-BC75-CD92849ECF00}" srcOrd="0" destOrd="0" presId="urn:microsoft.com/office/officeart/2005/8/layout/vList2"/>
    <dgm:cxn modelId="{468801A7-0357-4C5C-BADC-57AB43B4033D}" srcId="{6539EAB3-5F24-4845-942D-381933F0AA0D}" destId="{4CB65F85-7200-42A2-B006-3EBD6CD07931}" srcOrd="1" destOrd="0" parTransId="{E477064D-8184-4A95-A677-20408DE4270E}" sibTransId="{92535C78-8FB9-462F-9451-3BC3D8D8F20B}"/>
    <dgm:cxn modelId="{42A4CE08-5781-4190-A4B2-58176926F295}" srcId="{71EB9EEC-9837-48CB-A63C-A9EF055E2EA4}" destId="{1FF32C3A-D4BA-400B-9488-F13CF46926B7}" srcOrd="0" destOrd="0" parTransId="{D69E4468-6F04-4019-A108-E4B722EF60D1}" sibTransId="{A32715D0-3CE7-42E9-A8CF-5C8787913CD8}"/>
    <dgm:cxn modelId="{E4A3C444-C8C1-45B6-B3FF-238C0F15620E}" type="presOf" srcId="{71EB9EEC-9837-48CB-A63C-A9EF055E2EA4}" destId="{24D7FE45-3A16-4F45-AB24-1CEBC6BA38D8}" srcOrd="0" destOrd="0" presId="urn:microsoft.com/office/officeart/2005/8/layout/vList2"/>
    <dgm:cxn modelId="{666CB02E-35FF-43A2-9169-E4E34598A8FF}" type="presOf" srcId="{DC7B3015-0D4A-43D5-8B66-38BF338B64E4}" destId="{6C4A07BA-1726-4D64-BC75-CD92849ECF00}" srcOrd="0" destOrd="1" presId="urn:microsoft.com/office/officeart/2005/8/layout/vList2"/>
    <dgm:cxn modelId="{519466ED-5F4A-4F00-A6A8-AEC01A0E1579}" type="presParOf" srcId="{24D7FE45-3A16-4F45-AB24-1CEBC6BA38D8}" destId="{71CFF845-006B-4024-90D7-BEF28CD01455}" srcOrd="0" destOrd="0" presId="urn:microsoft.com/office/officeart/2005/8/layout/vList2"/>
    <dgm:cxn modelId="{1BCEE262-EB63-425D-8507-58117B05D229}" type="presParOf" srcId="{24D7FE45-3A16-4F45-AB24-1CEBC6BA38D8}" destId="{6C4A07BA-1726-4D64-BC75-CD92849ECF00}" srcOrd="1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Физикальное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обследование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26937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E8178959-A40C-4404-8B6A-4E40921BF597}" type="presOf" srcId="{4F1542AC-5126-4790-BD90-E8992E5E267F}" destId="{0BDB24D4-18B0-464C-8BDD-167F8371361A}" srcOrd="0" destOrd="0" presId="urn:microsoft.com/office/officeart/2005/8/layout/vList2"/>
    <dgm:cxn modelId="{FFFE682C-EB89-4942-B86D-008542B0D2F1}" type="presOf" srcId="{1ECAF6C5-FA84-433C-8604-77CDBB3BC066}" destId="{C1A2A779-FD2A-4DE6-B1C0-FF1C7A077CA6}" srcOrd="0" destOrd="0" presId="urn:microsoft.com/office/officeart/2005/8/layout/vList2"/>
    <dgm:cxn modelId="{6B4E1F62-4112-4A07-A1FF-345EFCA9C173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Лабораторные диагностические исследования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45604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B291F5D-1A98-4E17-AB0C-F0F8F017F54C}" type="presOf" srcId="{4F1542AC-5126-4790-BD90-E8992E5E267F}" destId="{0BDB24D4-18B0-464C-8BDD-167F8371361A}" srcOrd="0" destOrd="0" presId="urn:microsoft.com/office/officeart/2005/8/layout/vList2"/>
    <dgm:cxn modelId="{F68A4ED5-56F1-4927-B631-C02634CC55BF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090B6918-6B52-457F-9892-5DFA8DEE1D04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23F743-7F06-4B84-98C3-F17AD0DB17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092F05-E7B8-4706-8ECF-00684EB9B3CA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Биохимическая беременность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F79172AF-EAA1-4FD8-8B5A-8C2C7094E49C}" type="parTrans" cxnId="{EBA73AC4-A85A-4B44-9442-A01DCAE293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C3830A-845D-41AB-9007-F3B98A85C5BF}" type="sibTrans" cxnId="{EBA73AC4-A85A-4B44-9442-A01DCAE293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D0C1EC-A4FD-4427-9B8A-7636C22FB05A}">
      <dgm:prSet/>
      <dgm:spPr>
        <a:noFill/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беременность, диагностированная только путем определения </a:t>
          </a:r>
          <a:r>
            <a:rPr lang="ru-RU" dirty="0" err="1" smtClean="0">
              <a:solidFill>
                <a:schemeClr val="tx1"/>
              </a:solidFill>
            </a:rPr>
            <a:t>бета-ХГЧ</a:t>
          </a:r>
          <a:r>
            <a:rPr lang="ru-RU" dirty="0" smtClean="0">
              <a:solidFill>
                <a:schemeClr val="tx1"/>
              </a:solidFill>
            </a:rPr>
            <a:t> в сыворотке крови или в моче.</a:t>
          </a:r>
          <a:endParaRPr lang="ru-RU" dirty="0">
            <a:solidFill>
              <a:schemeClr val="tx1"/>
            </a:solidFill>
          </a:endParaRPr>
        </a:p>
      </dgm:t>
    </dgm:pt>
    <dgm:pt modelId="{6F0D1439-3B59-43A2-8AB0-A5585675E1DF}" type="parTrans" cxnId="{0467B449-2493-492F-BD0C-95681D43F6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41D7EE-0FEC-419E-8652-3FB9A1840027}" type="sibTrans" cxnId="{0467B449-2493-492F-BD0C-95681D43F6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1300DF-1F7F-4320-9A43-F45DFD0C2211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Внутриматочная </a:t>
          </a:r>
          <a:r>
            <a:rPr lang="ru-RU" b="1" dirty="0" err="1" smtClean="0">
              <a:solidFill>
                <a:schemeClr val="tx1"/>
              </a:solidFill>
            </a:rPr>
            <a:t>инсеминация</a:t>
          </a:r>
          <a:r>
            <a:rPr lang="ru-RU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E9FA40A7-1E4B-4500-809B-FDA4C9D0D6E8}" type="parTrans" cxnId="{B0B8E9A3-BD49-40E9-BD16-10D731BCAD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792F52-FE56-4508-9F53-ACA45FE8FDEC}" type="sibTrans" cxnId="{B0B8E9A3-BD49-40E9-BD16-10D731BCAD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FAADD1-3668-4D68-9F5B-2A7E281118C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процедура, во время которой обработанная в лабораторных условиях сперма вводится в полость матки с целью достижения беременности.</a:t>
          </a:r>
          <a:endParaRPr lang="ru-RU" dirty="0">
            <a:solidFill>
              <a:schemeClr val="tx1"/>
            </a:solidFill>
          </a:endParaRPr>
        </a:p>
      </dgm:t>
    </dgm:pt>
    <dgm:pt modelId="{B395FB77-7CDA-4074-B121-B706FB0BF3B7}" type="parTrans" cxnId="{013E1C9B-E93A-40B3-B933-54A3FE51CE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52FFC2-8FEE-4BAA-A8C6-7A098E8BD591}" type="sibTrans" cxnId="{013E1C9B-E93A-40B3-B933-54A3FE51CE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1679E52-7958-43C4-87A9-25637FF4F289}" type="pres">
      <dgm:prSet presAssocID="{5A23F743-7F06-4B84-98C3-F17AD0DB17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E136F-DFA2-4916-90C0-FC6A2C188C6B}" type="pres">
      <dgm:prSet presAssocID="{A7092F05-E7B8-4706-8ECF-00684EB9B3CA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0FC6B93-9944-4F2C-9EA9-A4252EA79040}" type="pres">
      <dgm:prSet presAssocID="{A7092F05-E7B8-4706-8ECF-00684EB9B3C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312CF-7A22-49E8-B2DB-C2B30F3A1E45}" type="pres">
      <dgm:prSet presAssocID="{831300DF-1F7F-4320-9A43-F45DFD0C2211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5F4A759-2E8D-42A8-81A9-1BE513B1A572}" type="pres">
      <dgm:prSet presAssocID="{831300DF-1F7F-4320-9A43-F45DFD0C221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ADC16-0906-4019-BB12-F7E7D5538FF8}" type="presOf" srcId="{5A23F743-7F06-4B84-98C3-F17AD0DB17B7}" destId="{11679E52-7958-43C4-87A9-25637FF4F289}" srcOrd="0" destOrd="0" presId="urn:microsoft.com/office/officeart/2005/8/layout/vList2"/>
    <dgm:cxn modelId="{B0B8E9A3-BD49-40E9-BD16-10D731BCAD52}" srcId="{5A23F743-7F06-4B84-98C3-F17AD0DB17B7}" destId="{831300DF-1F7F-4320-9A43-F45DFD0C2211}" srcOrd="1" destOrd="0" parTransId="{E9FA40A7-1E4B-4500-809B-FDA4C9D0D6E8}" sibTransId="{EC792F52-FE56-4508-9F53-ACA45FE8FDEC}"/>
    <dgm:cxn modelId="{D4F20684-B517-4268-A5C0-6BC5F7072494}" type="presOf" srcId="{7CD0C1EC-A4FD-4427-9B8A-7636C22FB05A}" destId="{30FC6B93-9944-4F2C-9EA9-A4252EA79040}" srcOrd="0" destOrd="0" presId="urn:microsoft.com/office/officeart/2005/8/layout/vList2"/>
    <dgm:cxn modelId="{EBA73AC4-A85A-4B44-9442-A01DCAE293B7}" srcId="{5A23F743-7F06-4B84-98C3-F17AD0DB17B7}" destId="{A7092F05-E7B8-4706-8ECF-00684EB9B3CA}" srcOrd="0" destOrd="0" parTransId="{F79172AF-EAA1-4FD8-8B5A-8C2C7094E49C}" sibTransId="{EBC3830A-845D-41AB-9007-F3B98A85C5BF}"/>
    <dgm:cxn modelId="{6850F34F-E7EA-405F-849F-5D83011F6E35}" type="presOf" srcId="{A7092F05-E7B8-4706-8ECF-00684EB9B3CA}" destId="{E0DE136F-DFA2-4916-90C0-FC6A2C188C6B}" srcOrd="0" destOrd="0" presId="urn:microsoft.com/office/officeart/2005/8/layout/vList2"/>
    <dgm:cxn modelId="{0467B449-2493-492F-BD0C-95681D43F65B}" srcId="{A7092F05-E7B8-4706-8ECF-00684EB9B3CA}" destId="{7CD0C1EC-A4FD-4427-9B8A-7636C22FB05A}" srcOrd="0" destOrd="0" parTransId="{6F0D1439-3B59-43A2-8AB0-A5585675E1DF}" sibTransId="{1641D7EE-0FEC-419E-8652-3FB9A1840027}"/>
    <dgm:cxn modelId="{01D12292-5CE3-493F-8369-EED1F224E4DA}" type="presOf" srcId="{831300DF-1F7F-4320-9A43-F45DFD0C2211}" destId="{B93312CF-7A22-49E8-B2DB-C2B30F3A1E45}" srcOrd="0" destOrd="0" presId="urn:microsoft.com/office/officeart/2005/8/layout/vList2"/>
    <dgm:cxn modelId="{0365BF9D-E1CD-4D59-AFB7-B4629694A17E}" type="presOf" srcId="{67FAADD1-3668-4D68-9F5B-2A7E281118C4}" destId="{35F4A759-2E8D-42A8-81A9-1BE513B1A572}" srcOrd="0" destOrd="0" presId="urn:microsoft.com/office/officeart/2005/8/layout/vList2"/>
    <dgm:cxn modelId="{013E1C9B-E93A-40B3-B933-54A3FE51CEF8}" srcId="{831300DF-1F7F-4320-9A43-F45DFD0C2211}" destId="{67FAADD1-3668-4D68-9F5B-2A7E281118C4}" srcOrd="0" destOrd="0" parTransId="{B395FB77-7CDA-4074-B121-B706FB0BF3B7}" sibTransId="{3052FFC2-8FEE-4BAA-A8C6-7A098E8BD591}"/>
    <dgm:cxn modelId="{2035013C-F6C3-471E-9380-68D72476B62F}" type="presParOf" srcId="{11679E52-7958-43C4-87A9-25637FF4F289}" destId="{E0DE136F-DFA2-4916-90C0-FC6A2C188C6B}" srcOrd="0" destOrd="0" presId="urn:microsoft.com/office/officeart/2005/8/layout/vList2"/>
    <dgm:cxn modelId="{4E606F9B-8FF0-4428-838D-F9A465ABC2F8}" type="presParOf" srcId="{11679E52-7958-43C4-87A9-25637FF4F289}" destId="{30FC6B93-9944-4F2C-9EA9-A4252EA79040}" srcOrd="1" destOrd="0" presId="urn:microsoft.com/office/officeart/2005/8/layout/vList2"/>
    <dgm:cxn modelId="{D1BECE8E-670D-4C35-82C1-33B4C149F185}" type="presParOf" srcId="{11679E52-7958-43C4-87A9-25637FF4F289}" destId="{B93312CF-7A22-49E8-B2DB-C2B30F3A1E45}" srcOrd="2" destOrd="0" presId="urn:microsoft.com/office/officeart/2005/8/layout/vList2"/>
    <dgm:cxn modelId="{C5112D2C-B889-4FCE-8C3C-F5D3D6922C93}" type="presParOf" srcId="{11679E52-7958-43C4-87A9-25637FF4F289}" destId="{35F4A759-2E8D-42A8-81A9-1BE513B1A572}" srcOrd="3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E27796D-00E8-4F26-9632-18720B933B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88CFA-E880-43FB-B726-1B86A08ACD34}">
      <dgm:prSet phldrT="[Текст]" custT="1"/>
      <dgm:spPr>
        <a:solidFill>
          <a:schemeClr val="accent3">
            <a:alpha val="3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С целью уточнения причины бесплодия </a:t>
          </a:r>
          <a:r>
            <a:rPr lang="ru-RU" sz="1800" b="1" i="1" u="sng" dirty="0" smtClean="0">
              <a:solidFill>
                <a:schemeClr val="tx1"/>
              </a:solidFill>
            </a:rPr>
            <a:t>рекомендовано</a:t>
          </a:r>
          <a:r>
            <a:rPr lang="ru-RU" sz="1800" b="1" dirty="0" smtClean="0">
              <a:solidFill>
                <a:schemeClr val="tx1"/>
              </a:solidFill>
            </a:rPr>
            <a:t> направлять пациентку на  </a:t>
          </a:r>
          <a:endParaRPr lang="ru-RU" sz="1800" b="1" dirty="0">
            <a:solidFill>
              <a:schemeClr val="tx1"/>
            </a:solidFill>
          </a:endParaRPr>
        </a:p>
      </dgm:t>
    </dgm:pt>
    <dgm:pt modelId="{0644ABC0-8791-4931-BA5F-5E63F3D40A72}" type="parTrans" cxnId="{0504FDC4-3867-4276-A7ED-1C4BC862BF41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C34336A7-279E-4DAD-B6F4-4BBAB467140E}" type="sibTrans" cxnId="{0504FDC4-3867-4276-A7ED-1C4BC862BF41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732145E1-A386-4196-9CAF-409A95367B7E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chemeClr val="tx1"/>
              </a:solidFill>
            </a:rPr>
            <a:t>микроскопическое исследование влагалищных мазков</a:t>
          </a:r>
          <a:endParaRPr lang="ru-RU" sz="1600" b="0" i="0" dirty="0">
            <a:solidFill>
              <a:schemeClr val="tx1"/>
            </a:solidFill>
          </a:endParaRPr>
        </a:p>
      </dgm:t>
    </dgm:pt>
    <dgm:pt modelId="{02B04EBF-C3FA-4DEB-AFC2-EF98A8554C37}" type="parTrans" cxnId="{A97C3A8D-5A5D-4ACF-AACE-C15B6868D857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7AA9B3AA-CA53-4AB9-8165-5606C0900969}" type="sibTrans" cxnId="{A97C3A8D-5A5D-4ACF-AACE-C15B6868D857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DF856AE7-8232-44E1-B00F-EF78FD7B963B}">
      <dgm:prSet phldrT="[Текст]" custT="1"/>
      <dgm:spPr/>
      <dgm:t>
        <a:bodyPr/>
        <a:lstStyle/>
        <a:p>
          <a:endParaRPr lang="ru-RU" sz="1600" b="0" dirty="0">
            <a:solidFill>
              <a:schemeClr val="tx1"/>
            </a:solidFill>
          </a:endParaRPr>
        </a:p>
      </dgm:t>
    </dgm:pt>
    <dgm:pt modelId="{BAC6C251-C7D4-4A79-B4B3-F1434CD57A4B}" type="parTrans" cxnId="{B27C2B76-B730-422C-A529-E1C78C022944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C9AA0006-113F-4946-9C21-38C11287A0AF}" type="sibTrans" cxnId="{B27C2B76-B730-422C-A529-E1C78C022944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13E11CEC-3B86-46F8-B30D-FCAE41A23BBA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молекулярно-биологическое исследование отделяемого слизистых оболочек женских половых органов на возбудители инфекций, передаваемых половым путем (</a:t>
          </a:r>
          <a:r>
            <a:rPr lang="ru-RU" sz="1600" b="0" i="1" dirty="0" err="1" smtClean="0">
              <a:solidFill>
                <a:schemeClr val="tx1"/>
              </a:solidFill>
            </a:rPr>
            <a:t>Neisseria</a:t>
          </a:r>
          <a:r>
            <a:rPr lang="ru-RU" sz="1600" b="0" i="1" dirty="0" smtClean="0">
              <a:solidFill>
                <a:schemeClr val="tx1"/>
              </a:solidFill>
            </a:rPr>
            <a:t> </a:t>
          </a:r>
          <a:r>
            <a:rPr lang="ru-RU" sz="1600" b="0" i="1" dirty="0" err="1" smtClean="0">
              <a:solidFill>
                <a:schemeClr val="tx1"/>
              </a:solidFill>
            </a:rPr>
            <a:t>gonorrhoeae</a:t>
          </a:r>
          <a:r>
            <a:rPr lang="ru-RU" sz="1600" b="0" i="1" dirty="0" smtClean="0">
              <a:solidFill>
                <a:schemeClr val="tx1"/>
              </a:solidFill>
            </a:rPr>
            <a:t>, </a:t>
          </a:r>
          <a:r>
            <a:rPr lang="ru-RU" sz="1600" b="0" i="1" dirty="0" err="1" smtClean="0">
              <a:solidFill>
                <a:schemeClr val="tx1"/>
              </a:solidFill>
            </a:rPr>
            <a:t>Trichomonas</a:t>
          </a:r>
          <a:r>
            <a:rPr lang="ru-RU" sz="1600" b="0" i="1" dirty="0" smtClean="0">
              <a:solidFill>
                <a:schemeClr val="tx1"/>
              </a:solidFill>
            </a:rPr>
            <a:t> </a:t>
          </a:r>
          <a:r>
            <a:rPr lang="ru-RU" sz="1600" b="0" i="1" dirty="0" err="1" smtClean="0">
              <a:solidFill>
                <a:schemeClr val="tx1"/>
              </a:solidFill>
            </a:rPr>
            <a:t>vaginalis</a:t>
          </a:r>
          <a:r>
            <a:rPr lang="ru-RU" sz="1600" b="0" i="1" dirty="0" smtClean="0">
              <a:solidFill>
                <a:schemeClr val="tx1"/>
              </a:solidFill>
            </a:rPr>
            <a:t>, </a:t>
          </a:r>
          <a:r>
            <a:rPr lang="ru-RU" sz="1600" b="0" i="1" dirty="0" err="1" smtClean="0">
              <a:solidFill>
                <a:schemeClr val="tx1"/>
              </a:solidFill>
            </a:rPr>
            <a:t>Chlamydia</a:t>
          </a:r>
          <a:r>
            <a:rPr lang="ru-RU" sz="1600" b="0" i="1" dirty="0" smtClean="0">
              <a:solidFill>
                <a:schemeClr val="tx1"/>
              </a:solidFill>
            </a:rPr>
            <a:t> </a:t>
          </a:r>
          <a:r>
            <a:rPr lang="ru-RU" sz="1600" b="0" i="1" dirty="0" err="1" smtClean="0">
              <a:solidFill>
                <a:schemeClr val="tx1"/>
              </a:solidFill>
            </a:rPr>
            <a:t>trachomatis</a:t>
          </a:r>
          <a:r>
            <a:rPr lang="ru-RU" sz="1600" b="0" i="1" dirty="0" smtClean="0">
              <a:solidFill>
                <a:schemeClr val="tx1"/>
              </a:solidFill>
            </a:rPr>
            <a:t>, </a:t>
          </a:r>
          <a:r>
            <a:rPr lang="ru-RU" sz="1600" b="0" i="1" dirty="0" err="1" smtClean="0">
              <a:solidFill>
                <a:schemeClr val="tx1"/>
              </a:solidFill>
            </a:rPr>
            <a:t>Mycoplasma</a:t>
          </a:r>
          <a:r>
            <a:rPr lang="ru-RU" sz="1600" b="0" i="1" dirty="0" smtClean="0">
              <a:solidFill>
                <a:schemeClr val="tx1"/>
              </a:solidFill>
            </a:rPr>
            <a:t> </a:t>
          </a:r>
          <a:r>
            <a:rPr lang="ru-RU" sz="1600" b="0" i="1" dirty="0" err="1" smtClean="0">
              <a:solidFill>
                <a:schemeClr val="tx1"/>
              </a:solidFill>
            </a:rPr>
            <a:t>genitalium</a:t>
          </a:r>
          <a:r>
            <a:rPr lang="ru-RU" sz="1600" b="0" dirty="0" smtClean="0">
              <a:solidFill>
                <a:schemeClr val="tx1"/>
              </a:solidFill>
            </a:rPr>
            <a:t>)</a:t>
          </a:r>
          <a:endParaRPr lang="ru-RU" sz="1600" b="0" dirty="0">
            <a:solidFill>
              <a:schemeClr val="tx1"/>
            </a:solidFill>
          </a:endParaRPr>
        </a:p>
      </dgm:t>
    </dgm:pt>
    <dgm:pt modelId="{1F79D851-1CFD-454A-A06E-BA7335DB64EE}" type="parTrans" cxnId="{069DDC89-E325-44F1-86DB-806F18C1D12F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AB5211DD-C70F-4332-9B21-7E745C5FE318}" type="sibTrans" cxnId="{069DDC89-E325-44F1-86DB-806F18C1D12F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91A60D3F-BD87-4DC6-AB0C-1C5DD5DFF9D6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пациентку с нарушением менструального цикла на исследование уровня ФСГ в сыворотке крови, исследование уровня ЛГ в сыворотке крови и исследование уровня общего Е</a:t>
          </a:r>
          <a:r>
            <a:rPr lang="ru-RU" sz="1600" b="0" baseline="-25000" dirty="0" smtClean="0">
              <a:solidFill>
                <a:schemeClr val="tx1"/>
              </a:solidFill>
            </a:rPr>
            <a:t>2</a:t>
          </a:r>
          <a:r>
            <a:rPr lang="ru-RU" sz="1600" b="0" dirty="0" smtClean="0">
              <a:solidFill>
                <a:schemeClr val="tx1"/>
              </a:solidFill>
            </a:rPr>
            <a:t>в крови на 2-5 день менструального цикла</a:t>
          </a:r>
          <a:endParaRPr lang="ru-RU" sz="1600" b="0" dirty="0">
            <a:solidFill>
              <a:schemeClr val="tx1"/>
            </a:solidFill>
          </a:endParaRPr>
        </a:p>
      </dgm:t>
    </dgm:pt>
    <dgm:pt modelId="{0D5FF96F-5926-46B7-A2D1-8186AFC85DD2}" type="parTrans" cxnId="{8F4EE22D-92AF-4CF3-B264-995CF0D4FC9C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630AE51C-C30E-4989-A95C-6B13A648A864}" type="sibTrans" cxnId="{8F4EE22D-92AF-4CF3-B264-995CF0D4FC9C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285804DD-F450-428D-8506-7B124E18FED0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исследование уровня пролактина в крови на 2-5 день менструального цикла</a:t>
          </a:r>
          <a:endParaRPr lang="ru-RU" sz="1600" b="0" dirty="0">
            <a:solidFill>
              <a:schemeClr val="tx1"/>
            </a:solidFill>
          </a:endParaRPr>
        </a:p>
      </dgm:t>
    </dgm:pt>
    <dgm:pt modelId="{F59755B8-F30B-4538-9D52-38AC872925FA}" type="parTrans" cxnId="{5BBC994A-1786-49A7-BA06-A50E55E14C24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6D3A2665-41E2-48C6-B9E1-1732007DD9B0}" type="sibTrans" cxnId="{5BBC994A-1786-49A7-BA06-A50E55E14C24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B2581A53-31BC-4453-B440-0AF1F125D9E8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исследование уровня ТТГ и определение содержания антител к </a:t>
          </a:r>
          <a:r>
            <a:rPr lang="ru-RU" sz="1600" b="0" dirty="0" err="1" smtClean="0">
              <a:solidFill>
                <a:schemeClr val="tx1"/>
              </a:solidFill>
            </a:rPr>
            <a:t>тиреопероксидазе</a:t>
          </a:r>
          <a:r>
            <a:rPr lang="ru-RU" sz="1600" b="0" dirty="0" smtClean="0">
              <a:solidFill>
                <a:schemeClr val="tx1"/>
              </a:solidFill>
            </a:rPr>
            <a:t> в крови</a:t>
          </a:r>
          <a:endParaRPr lang="ru-RU" sz="1600" b="0" dirty="0">
            <a:solidFill>
              <a:schemeClr val="tx1"/>
            </a:solidFill>
          </a:endParaRPr>
        </a:p>
      </dgm:t>
    </dgm:pt>
    <dgm:pt modelId="{D2A42514-A02A-4C21-8BC0-69C5615FD61C}" type="parTrans" cxnId="{CBBE0532-2CC1-44EC-967D-53464E3F5279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460CEA31-D924-4A83-9AFA-44AF5D839E52}" type="sibTrans" cxnId="{CBBE0532-2CC1-44EC-967D-53464E3F5279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BD2C9E01-4947-4E5A-8326-D8402CCBE857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пациентку с нарушением менструального цикла и/или признаками гирсутизма на исследование уровня свободного тестостерона в </a:t>
          </a:r>
          <a:r>
            <a:rPr lang="ru-RU" sz="1600" b="0" dirty="0" err="1" smtClean="0">
              <a:solidFill>
                <a:schemeClr val="tx1"/>
              </a:solidFill>
            </a:rPr>
            <a:t>кровина</a:t>
          </a:r>
          <a:r>
            <a:rPr lang="ru-RU" sz="1600" b="0" dirty="0" smtClean="0">
              <a:solidFill>
                <a:schemeClr val="tx1"/>
              </a:solidFill>
            </a:rPr>
            <a:t> 2-5 день менструального цикла</a:t>
          </a:r>
          <a:endParaRPr lang="ru-RU" sz="1600" b="0" dirty="0">
            <a:solidFill>
              <a:schemeClr val="tx1"/>
            </a:solidFill>
          </a:endParaRPr>
        </a:p>
      </dgm:t>
    </dgm:pt>
    <dgm:pt modelId="{A6A25E30-7E5E-4AD0-9136-E38F1B5B0317}" type="parTrans" cxnId="{2CAC1210-56B4-4E38-8EFC-2D17BE8C4EF8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15DB8D39-236E-4D22-8E3F-7523F37DB57F}" type="sibTrans" cxnId="{2CAC1210-56B4-4E38-8EFC-2D17BE8C4EF8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E4F06203-72E9-454D-8820-00731E8D5F6A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на установление наличия овуляции путем исследования уровня прогестерона в крови через 5-7 дней после предполагаемой овуляции или за 5-7 дней до предполагаемой менструации, или путем использования мочевого теста на овуляцию, позволяющего исследовать уровень ЛГ в моче</a:t>
          </a:r>
          <a:endParaRPr lang="ru-RU" sz="1600" b="0" dirty="0">
            <a:solidFill>
              <a:schemeClr val="tx1"/>
            </a:solidFill>
          </a:endParaRPr>
        </a:p>
      </dgm:t>
    </dgm:pt>
    <dgm:pt modelId="{F2C84453-6044-43A0-BC7E-F0D5F8A4D585}" type="parTrans" cxnId="{452D8C4B-16FD-4934-95BE-1BF079D73719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E894554E-3735-4715-98EC-A7CDD31434B1}" type="sibTrans" cxnId="{452D8C4B-16FD-4934-95BE-1BF079D73719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E8BF0482-5129-42DE-BA9E-C269B9C3B2B3}">
      <dgm:prSet phldrT="[Текст]" custT="1"/>
      <dgm:spPr/>
      <dgm:t>
        <a:bodyPr/>
        <a:lstStyle/>
        <a:p>
          <a:endParaRPr lang="ru-RU" sz="1600" b="0" dirty="0">
            <a:solidFill>
              <a:schemeClr val="tx1"/>
            </a:solidFill>
          </a:endParaRPr>
        </a:p>
      </dgm:t>
    </dgm:pt>
    <dgm:pt modelId="{A7B2BA47-7018-4EC8-A7C0-18594E113036}" type="parTrans" cxnId="{39F311A4-CE7F-46D6-AA15-3D79219CAE1A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CB3CACD9-CB61-458F-AC08-20CBE1A272C6}" type="sibTrans" cxnId="{39F311A4-CE7F-46D6-AA15-3D79219CAE1A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631295C8-20FA-4DE0-96BD-E0C6DAF5854E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</a:rPr>
            <a:t>направлять партнера пациентки на проведение </a:t>
          </a:r>
          <a:r>
            <a:rPr lang="ru-RU" sz="1600" b="0" dirty="0" err="1" smtClean="0">
              <a:solidFill>
                <a:schemeClr val="tx1"/>
              </a:solidFill>
            </a:rPr>
            <a:t>спермограммы</a:t>
          </a:r>
          <a:endParaRPr lang="ru-RU" sz="1600" b="0" dirty="0">
            <a:solidFill>
              <a:schemeClr val="tx1"/>
            </a:solidFill>
          </a:endParaRPr>
        </a:p>
      </dgm:t>
    </dgm:pt>
    <dgm:pt modelId="{2013DDF9-26BE-44E1-90E5-CF36766BFBBE}" type="parTrans" cxnId="{916DFC0E-B29D-4B75-865A-819D49515419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D9BBF0B3-885A-480E-AD62-A0C8BE885498}" type="sibTrans" cxnId="{916DFC0E-B29D-4B75-865A-819D49515419}">
      <dgm:prSet/>
      <dgm:spPr/>
      <dgm:t>
        <a:bodyPr/>
        <a:lstStyle/>
        <a:p>
          <a:endParaRPr lang="ru-RU" sz="2400" b="0">
            <a:solidFill>
              <a:schemeClr val="tx1"/>
            </a:solidFill>
          </a:endParaRPr>
        </a:p>
      </dgm:t>
    </dgm:pt>
    <dgm:pt modelId="{B38C5107-C256-4808-A921-2173851CFE1C}" type="pres">
      <dgm:prSet presAssocID="{FE27796D-00E8-4F26-9632-18720B933B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F3DD38-AE0D-4E11-8D88-CE77A187ACD6}" type="pres">
      <dgm:prSet presAssocID="{0E288CFA-E880-43FB-B726-1B86A08ACD34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698D0CD-4A0F-44BC-92AF-DF83EC02B6D0}" type="pres">
      <dgm:prSet presAssocID="{0E288CFA-E880-43FB-B726-1B86A08ACD3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555435-C44C-447D-8EC2-235CECA3884D}" type="presOf" srcId="{B2581A53-31BC-4453-B440-0AF1F125D9E8}" destId="{3698D0CD-4A0F-44BC-92AF-DF83EC02B6D0}" srcOrd="0" destOrd="4" presId="urn:microsoft.com/office/officeart/2005/8/layout/vList2"/>
    <dgm:cxn modelId="{433B53C4-4172-40E0-8437-C565C851CD20}" type="presOf" srcId="{DF856AE7-8232-44E1-B00F-EF78FD7B963B}" destId="{3698D0CD-4A0F-44BC-92AF-DF83EC02B6D0}" srcOrd="0" destOrd="9" presId="urn:microsoft.com/office/officeart/2005/8/layout/vList2"/>
    <dgm:cxn modelId="{CBBE0532-2CC1-44EC-967D-53464E3F5279}" srcId="{0E288CFA-E880-43FB-B726-1B86A08ACD34}" destId="{B2581A53-31BC-4453-B440-0AF1F125D9E8}" srcOrd="4" destOrd="0" parTransId="{D2A42514-A02A-4C21-8BC0-69C5615FD61C}" sibTransId="{460CEA31-D924-4A83-9AFA-44AF5D839E52}"/>
    <dgm:cxn modelId="{39F311A4-CE7F-46D6-AA15-3D79219CAE1A}" srcId="{0E288CFA-E880-43FB-B726-1B86A08ACD34}" destId="{E8BF0482-5129-42DE-BA9E-C269B9C3B2B3}" srcOrd="8" destOrd="0" parTransId="{A7B2BA47-7018-4EC8-A7C0-18594E113036}" sibTransId="{CB3CACD9-CB61-458F-AC08-20CBE1A272C6}"/>
    <dgm:cxn modelId="{096E0E25-3342-4D72-BF1B-E145348E97C7}" type="presOf" srcId="{732145E1-A386-4196-9CAF-409A95367B7E}" destId="{3698D0CD-4A0F-44BC-92AF-DF83EC02B6D0}" srcOrd="0" destOrd="0" presId="urn:microsoft.com/office/officeart/2005/8/layout/vList2"/>
    <dgm:cxn modelId="{5BBC994A-1786-49A7-BA06-A50E55E14C24}" srcId="{0E288CFA-E880-43FB-B726-1B86A08ACD34}" destId="{285804DD-F450-428D-8506-7B124E18FED0}" srcOrd="3" destOrd="0" parTransId="{F59755B8-F30B-4538-9D52-38AC872925FA}" sibTransId="{6D3A2665-41E2-48C6-B9E1-1732007DD9B0}"/>
    <dgm:cxn modelId="{0504FDC4-3867-4276-A7ED-1C4BC862BF41}" srcId="{FE27796D-00E8-4F26-9632-18720B933B1A}" destId="{0E288CFA-E880-43FB-B726-1B86A08ACD34}" srcOrd="0" destOrd="0" parTransId="{0644ABC0-8791-4931-BA5F-5E63F3D40A72}" sibTransId="{C34336A7-279E-4DAD-B6F4-4BBAB467140E}"/>
    <dgm:cxn modelId="{916DFC0E-B29D-4B75-865A-819D49515419}" srcId="{0E288CFA-E880-43FB-B726-1B86A08ACD34}" destId="{631295C8-20FA-4DE0-96BD-E0C6DAF5854E}" srcOrd="7" destOrd="0" parTransId="{2013DDF9-26BE-44E1-90E5-CF36766BFBBE}" sibTransId="{D9BBF0B3-885A-480E-AD62-A0C8BE885498}"/>
    <dgm:cxn modelId="{069DDC89-E325-44F1-86DB-806F18C1D12F}" srcId="{0E288CFA-E880-43FB-B726-1B86A08ACD34}" destId="{13E11CEC-3B86-46F8-B30D-FCAE41A23BBA}" srcOrd="1" destOrd="0" parTransId="{1F79D851-1CFD-454A-A06E-BA7335DB64EE}" sibTransId="{AB5211DD-C70F-4332-9B21-7E745C5FE318}"/>
    <dgm:cxn modelId="{8F4EE22D-92AF-4CF3-B264-995CF0D4FC9C}" srcId="{0E288CFA-E880-43FB-B726-1B86A08ACD34}" destId="{91A60D3F-BD87-4DC6-AB0C-1C5DD5DFF9D6}" srcOrd="2" destOrd="0" parTransId="{0D5FF96F-5926-46B7-A2D1-8186AFC85DD2}" sibTransId="{630AE51C-C30E-4989-A95C-6B13A648A864}"/>
    <dgm:cxn modelId="{B27C2B76-B730-422C-A529-E1C78C022944}" srcId="{0E288CFA-E880-43FB-B726-1B86A08ACD34}" destId="{DF856AE7-8232-44E1-B00F-EF78FD7B963B}" srcOrd="9" destOrd="0" parTransId="{BAC6C251-C7D4-4A79-B4B3-F1434CD57A4B}" sibTransId="{C9AA0006-113F-4946-9C21-38C11287A0AF}"/>
    <dgm:cxn modelId="{2CAC1210-56B4-4E38-8EFC-2D17BE8C4EF8}" srcId="{0E288CFA-E880-43FB-B726-1B86A08ACD34}" destId="{BD2C9E01-4947-4E5A-8326-D8402CCBE857}" srcOrd="5" destOrd="0" parTransId="{A6A25E30-7E5E-4AD0-9136-E38F1B5B0317}" sibTransId="{15DB8D39-236E-4D22-8E3F-7523F37DB57F}"/>
    <dgm:cxn modelId="{3BD189B0-11BE-49CA-AE13-15972FF26246}" type="presOf" srcId="{91A60D3F-BD87-4DC6-AB0C-1C5DD5DFF9D6}" destId="{3698D0CD-4A0F-44BC-92AF-DF83EC02B6D0}" srcOrd="0" destOrd="2" presId="urn:microsoft.com/office/officeart/2005/8/layout/vList2"/>
    <dgm:cxn modelId="{08AB35DD-410B-4CD7-B4F7-DF1E2D1BF9E8}" type="presOf" srcId="{FE27796D-00E8-4F26-9632-18720B933B1A}" destId="{B38C5107-C256-4808-A921-2173851CFE1C}" srcOrd="0" destOrd="0" presId="urn:microsoft.com/office/officeart/2005/8/layout/vList2"/>
    <dgm:cxn modelId="{452D8C4B-16FD-4934-95BE-1BF079D73719}" srcId="{0E288CFA-E880-43FB-B726-1B86A08ACD34}" destId="{E4F06203-72E9-454D-8820-00731E8D5F6A}" srcOrd="6" destOrd="0" parTransId="{F2C84453-6044-43A0-BC7E-F0D5F8A4D585}" sibTransId="{E894554E-3735-4715-98EC-A7CDD31434B1}"/>
    <dgm:cxn modelId="{B21AAF30-0ADA-4705-B05D-E74AD3AE7F9B}" type="presOf" srcId="{13E11CEC-3B86-46F8-B30D-FCAE41A23BBA}" destId="{3698D0CD-4A0F-44BC-92AF-DF83EC02B6D0}" srcOrd="0" destOrd="1" presId="urn:microsoft.com/office/officeart/2005/8/layout/vList2"/>
    <dgm:cxn modelId="{2EC66C15-B14B-4689-B722-2AD334B1A9A7}" type="presOf" srcId="{285804DD-F450-428D-8506-7B124E18FED0}" destId="{3698D0CD-4A0F-44BC-92AF-DF83EC02B6D0}" srcOrd="0" destOrd="3" presId="urn:microsoft.com/office/officeart/2005/8/layout/vList2"/>
    <dgm:cxn modelId="{77ADED1A-CC2D-49F5-9876-5BA5F0A4E1B4}" type="presOf" srcId="{E8BF0482-5129-42DE-BA9E-C269B9C3B2B3}" destId="{3698D0CD-4A0F-44BC-92AF-DF83EC02B6D0}" srcOrd="0" destOrd="8" presId="urn:microsoft.com/office/officeart/2005/8/layout/vList2"/>
    <dgm:cxn modelId="{8C474D88-E539-4BA5-8D34-E6FBFE41DBF2}" type="presOf" srcId="{0E288CFA-E880-43FB-B726-1B86A08ACD34}" destId="{9AF3DD38-AE0D-4E11-8D88-CE77A187ACD6}" srcOrd="0" destOrd="0" presId="urn:microsoft.com/office/officeart/2005/8/layout/vList2"/>
    <dgm:cxn modelId="{C3E5632E-CE25-4E01-883F-125D9E909AAA}" type="presOf" srcId="{E4F06203-72E9-454D-8820-00731E8D5F6A}" destId="{3698D0CD-4A0F-44BC-92AF-DF83EC02B6D0}" srcOrd="0" destOrd="6" presId="urn:microsoft.com/office/officeart/2005/8/layout/vList2"/>
    <dgm:cxn modelId="{ABC659E4-4746-440C-B94A-A1A02AB4C0B9}" type="presOf" srcId="{631295C8-20FA-4DE0-96BD-E0C6DAF5854E}" destId="{3698D0CD-4A0F-44BC-92AF-DF83EC02B6D0}" srcOrd="0" destOrd="7" presId="urn:microsoft.com/office/officeart/2005/8/layout/vList2"/>
    <dgm:cxn modelId="{28190A4F-9C03-4120-8961-7DAAFBABFB42}" type="presOf" srcId="{BD2C9E01-4947-4E5A-8326-D8402CCBE857}" destId="{3698D0CD-4A0F-44BC-92AF-DF83EC02B6D0}" srcOrd="0" destOrd="5" presId="urn:microsoft.com/office/officeart/2005/8/layout/vList2"/>
    <dgm:cxn modelId="{A97C3A8D-5A5D-4ACF-AACE-C15B6868D857}" srcId="{0E288CFA-E880-43FB-B726-1B86A08ACD34}" destId="{732145E1-A386-4196-9CAF-409A95367B7E}" srcOrd="0" destOrd="0" parTransId="{02B04EBF-C3FA-4DEB-AFC2-EF98A8554C37}" sibTransId="{7AA9B3AA-CA53-4AB9-8165-5606C0900969}"/>
    <dgm:cxn modelId="{D6D7D7DC-6C4E-46C1-9EDC-BB99047A84A7}" type="presParOf" srcId="{B38C5107-C256-4808-A921-2173851CFE1C}" destId="{9AF3DD38-AE0D-4E11-8D88-CE77A187ACD6}" srcOrd="0" destOrd="0" presId="urn:microsoft.com/office/officeart/2005/8/layout/vList2"/>
    <dgm:cxn modelId="{8D8E71FB-4600-472D-A025-DDCCECA5610C}" type="presParOf" srcId="{B38C5107-C256-4808-A921-2173851CFE1C}" destId="{3698D0CD-4A0F-44BC-92AF-DF83EC02B6D0}" srcOrd="1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B43BF6B-5172-4525-92D0-68A2F39D89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D94CA4-FD39-4511-A76A-4D6114B60107}">
      <dgm:prSet/>
      <dgm:spPr>
        <a:solidFill>
          <a:schemeClr val="accent2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0" dirty="0" smtClean="0">
              <a:solidFill>
                <a:schemeClr val="tx1"/>
              </a:solidFill>
            </a:rPr>
            <a:t>С целью уточнения причины бесплодия </a:t>
          </a:r>
          <a:r>
            <a:rPr lang="ru-RU" b="1" i="1" u="sng" dirty="0" smtClean="0">
              <a:solidFill>
                <a:schemeClr val="tx1"/>
              </a:solidFill>
            </a:rPr>
            <a:t>не рекомендовано </a:t>
          </a:r>
          <a:r>
            <a:rPr lang="ru-RU" b="0" dirty="0" smtClean="0">
              <a:solidFill>
                <a:schemeClr val="tx1"/>
              </a:solidFill>
            </a:rPr>
            <a:t>направлять пациентку на проведение </a:t>
          </a:r>
          <a:r>
            <a:rPr lang="ru-RU" b="0" dirty="0" err="1" smtClean="0">
              <a:solidFill>
                <a:schemeClr val="tx1"/>
              </a:solidFill>
            </a:rPr>
            <a:t>посткоитального</a:t>
          </a:r>
          <a:r>
            <a:rPr lang="ru-RU" b="0" dirty="0" smtClean="0">
              <a:solidFill>
                <a:schemeClr val="tx1"/>
              </a:solidFill>
            </a:rPr>
            <a:t> теста </a:t>
          </a:r>
          <a:endParaRPr lang="ru-RU" b="0" dirty="0">
            <a:solidFill>
              <a:schemeClr val="tx1"/>
            </a:solidFill>
          </a:endParaRPr>
        </a:p>
      </dgm:t>
    </dgm:pt>
    <dgm:pt modelId="{D719780B-0B42-46CA-9B2C-84323FAEE862}" type="parTrans" cxnId="{E38CAC5B-7F36-432A-866F-D04DA6B435B3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DDD5A0C0-9BD1-40AA-8DE5-B75437198046}" type="sibTrans" cxnId="{E38CAC5B-7F36-432A-866F-D04DA6B435B3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0B2231B5-3DFC-4264-8E41-D689B9382B27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Данный тест основан на взаимодействии цервикальной слизи и спермы </a:t>
          </a:r>
          <a:r>
            <a:rPr lang="en-US" sz="1400" b="0" i="1" dirty="0" err="1" smtClean="0">
              <a:solidFill>
                <a:schemeClr val="tx1"/>
              </a:solidFill>
            </a:rPr>
            <a:t>invitro</a:t>
          </a:r>
          <a:r>
            <a:rPr lang="ru-RU" sz="1400" b="0" dirty="0" smtClean="0">
              <a:solidFill>
                <a:schemeClr val="tx1"/>
              </a:solidFill>
            </a:rPr>
            <a:t>. Убедительные данные о связи его результатов с наступлением беременности отсутствуют.</a:t>
          </a:r>
          <a:endParaRPr lang="ru-RU" sz="1400" b="0" dirty="0">
            <a:solidFill>
              <a:schemeClr val="tx1"/>
            </a:solidFill>
          </a:endParaRPr>
        </a:p>
      </dgm:t>
    </dgm:pt>
    <dgm:pt modelId="{F8858BEC-A6A8-4DDF-AAFA-4A029151E4F4}" type="parTrans" cxnId="{2CBF6AAA-E523-48CF-A917-9F841D137C66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8458C053-4504-4861-9ADB-510D82058247}" type="sibTrans" cxnId="{2CBF6AAA-E523-48CF-A917-9F841D137C66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07D8A849-F33B-4984-8BAC-DF2CF760F0E3}" type="pres">
      <dgm:prSet presAssocID="{0B43BF6B-5172-4525-92D0-68A2F39D89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B7C4D-57BA-4F39-A1CA-DFEAAC29A804}" type="pres">
      <dgm:prSet presAssocID="{98D94CA4-FD39-4511-A76A-4D6114B60107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2F38B39-42A5-4FFC-A86C-474BA2F3EBD1}" type="pres">
      <dgm:prSet presAssocID="{98D94CA4-FD39-4511-A76A-4D6114B6010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E2ACE-4FB2-410C-9A5F-91D04E96C736}" type="presOf" srcId="{0B43BF6B-5172-4525-92D0-68A2F39D8901}" destId="{07D8A849-F33B-4984-8BAC-DF2CF760F0E3}" srcOrd="0" destOrd="0" presId="urn:microsoft.com/office/officeart/2005/8/layout/vList2"/>
    <dgm:cxn modelId="{3A07D8AD-0A5E-4D39-A589-81575EEBA6B8}" type="presOf" srcId="{0B2231B5-3DFC-4264-8E41-D689B9382B27}" destId="{72F38B39-42A5-4FFC-A86C-474BA2F3EBD1}" srcOrd="0" destOrd="0" presId="urn:microsoft.com/office/officeart/2005/8/layout/vList2"/>
    <dgm:cxn modelId="{2CBF6AAA-E523-48CF-A917-9F841D137C66}" srcId="{98D94CA4-FD39-4511-A76A-4D6114B60107}" destId="{0B2231B5-3DFC-4264-8E41-D689B9382B27}" srcOrd="0" destOrd="0" parTransId="{F8858BEC-A6A8-4DDF-AAFA-4A029151E4F4}" sibTransId="{8458C053-4504-4861-9ADB-510D82058247}"/>
    <dgm:cxn modelId="{E38CAC5B-7F36-432A-866F-D04DA6B435B3}" srcId="{0B43BF6B-5172-4525-92D0-68A2F39D8901}" destId="{98D94CA4-FD39-4511-A76A-4D6114B60107}" srcOrd="0" destOrd="0" parTransId="{D719780B-0B42-46CA-9B2C-84323FAEE862}" sibTransId="{DDD5A0C0-9BD1-40AA-8DE5-B75437198046}"/>
    <dgm:cxn modelId="{AF888FE9-7A86-44D7-ABB2-4D3F132612D5}" type="presOf" srcId="{98D94CA4-FD39-4511-A76A-4D6114B60107}" destId="{AE3B7C4D-57BA-4F39-A1CA-DFEAAC29A804}" srcOrd="0" destOrd="0" presId="urn:microsoft.com/office/officeart/2005/8/layout/vList2"/>
    <dgm:cxn modelId="{AD3917C6-A8F6-4F83-B5BE-9EE5D1E05A76}" type="presParOf" srcId="{07D8A849-F33B-4984-8BAC-DF2CF760F0E3}" destId="{AE3B7C4D-57BA-4F39-A1CA-DFEAAC29A804}" srcOrd="0" destOrd="0" presId="urn:microsoft.com/office/officeart/2005/8/layout/vList2"/>
    <dgm:cxn modelId="{37C499CE-CB59-456A-A73D-893618E40BB1}" type="presParOf" srcId="{07D8A849-F33B-4984-8BAC-DF2CF760F0E3}" destId="{72F38B39-42A5-4FFC-A86C-474BA2F3EBD1}" srcOrd="1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A0575B5-F4E4-4FFB-ADE7-ED69F93790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ACBE76-B664-48A2-8D64-77B1502996BF}">
      <dgm:prSet/>
      <dgm:spPr/>
      <dgm:t>
        <a:bodyPr/>
        <a:lstStyle/>
        <a:p>
          <a:pPr rtl="0"/>
          <a:r>
            <a:rPr lang="ru-RU" dirty="0" smtClean="0"/>
            <a:t>УЗИ матки и придатков в раннюю фолликулярную фазу цикла с определением КАФ </a:t>
          </a:r>
          <a:endParaRPr lang="ru-RU" dirty="0"/>
        </a:p>
      </dgm:t>
    </dgm:pt>
    <dgm:pt modelId="{74BA21D6-7FE1-4391-BDD9-99E5A4D29EBF}" type="parTrans" cxnId="{B4A6F2D4-F8BE-446B-9772-602A043F3167}">
      <dgm:prSet/>
      <dgm:spPr/>
      <dgm:t>
        <a:bodyPr/>
        <a:lstStyle/>
        <a:p>
          <a:endParaRPr lang="ru-RU"/>
        </a:p>
      </dgm:t>
    </dgm:pt>
    <dgm:pt modelId="{F47E97D4-5D3A-4537-8374-521E9954C3D2}" type="sibTrans" cxnId="{B4A6F2D4-F8BE-446B-9772-602A043F3167}">
      <dgm:prSet/>
      <dgm:spPr/>
      <dgm:t>
        <a:bodyPr/>
        <a:lstStyle/>
        <a:p>
          <a:endParaRPr lang="ru-RU"/>
        </a:p>
      </dgm:t>
    </dgm:pt>
    <dgm:pt modelId="{53A8E042-6A2B-44B0-B108-6CCBC2484DCC}">
      <dgm:prSet/>
      <dgm:spPr/>
      <dgm:t>
        <a:bodyPr/>
        <a:lstStyle/>
        <a:p>
          <a:pPr rtl="0"/>
          <a:r>
            <a:rPr lang="ru-RU" dirty="0" smtClean="0"/>
            <a:t>проведение ГСГ или контрастной </a:t>
          </a:r>
          <a:r>
            <a:rPr lang="ru-RU" dirty="0" err="1" smtClean="0"/>
            <a:t>эхогистеросальпингоскопии</a:t>
          </a:r>
          <a:r>
            <a:rPr lang="ru-RU" dirty="0" smtClean="0"/>
            <a:t> </a:t>
          </a:r>
          <a:endParaRPr lang="ru-RU" dirty="0"/>
        </a:p>
      </dgm:t>
    </dgm:pt>
    <dgm:pt modelId="{2EDE714F-C7E0-4404-8E6C-06B906AEDCF3}" type="parTrans" cxnId="{16309BAF-6BAB-48A3-BA9B-DE67E7E89A01}">
      <dgm:prSet/>
      <dgm:spPr/>
      <dgm:t>
        <a:bodyPr/>
        <a:lstStyle/>
        <a:p>
          <a:endParaRPr lang="ru-RU"/>
        </a:p>
      </dgm:t>
    </dgm:pt>
    <dgm:pt modelId="{6CF78895-87E6-4B7F-911E-73F12AB4010A}" type="sibTrans" cxnId="{16309BAF-6BAB-48A3-BA9B-DE67E7E89A01}">
      <dgm:prSet/>
      <dgm:spPr/>
      <dgm:t>
        <a:bodyPr/>
        <a:lstStyle/>
        <a:p>
          <a:endParaRPr lang="ru-RU"/>
        </a:p>
      </dgm:t>
    </dgm:pt>
    <dgm:pt modelId="{0F8C88DA-CE22-40CB-B8D0-141AB77431B4}">
      <dgm:prSet/>
      <dgm:spPr/>
      <dgm:t>
        <a:bodyPr/>
        <a:lstStyle/>
        <a:p>
          <a:pPr rtl="0"/>
          <a:r>
            <a:rPr lang="ru-RU" dirty="0" smtClean="0"/>
            <a:t>при подозрении на наличие внутриматочной патологии по данным УЗИ матки и придатков рекомендовано направлять пациентку на проведение </a:t>
          </a:r>
          <a:r>
            <a:rPr lang="ru-RU" dirty="0" err="1" smtClean="0"/>
            <a:t>гистероскопии</a:t>
          </a:r>
          <a:endParaRPr lang="ru-RU" dirty="0"/>
        </a:p>
      </dgm:t>
    </dgm:pt>
    <dgm:pt modelId="{017494B0-D4D5-4B62-B6F3-C5A615130BB1}" type="parTrans" cxnId="{21643E05-F71C-4C7B-859F-D0031C240168}">
      <dgm:prSet/>
      <dgm:spPr/>
      <dgm:t>
        <a:bodyPr/>
        <a:lstStyle/>
        <a:p>
          <a:endParaRPr lang="ru-RU"/>
        </a:p>
      </dgm:t>
    </dgm:pt>
    <dgm:pt modelId="{656DA783-0158-4B27-A1EC-BE57F434E1FC}" type="sibTrans" cxnId="{21643E05-F71C-4C7B-859F-D0031C240168}">
      <dgm:prSet/>
      <dgm:spPr/>
      <dgm:t>
        <a:bodyPr/>
        <a:lstStyle/>
        <a:p>
          <a:endParaRPr lang="ru-RU"/>
        </a:p>
      </dgm:t>
    </dgm:pt>
    <dgm:pt modelId="{036FAED3-F7D3-4A0B-B95C-BD24F1A939E5}">
      <dgm:prSet/>
      <dgm:spPr/>
      <dgm:t>
        <a:bodyPr/>
        <a:lstStyle/>
        <a:p>
          <a:pPr rtl="0"/>
          <a:r>
            <a:rPr lang="ru-RU" dirty="0" smtClean="0"/>
            <a:t>при подозрении на наличие гинекологических заболеваний, требующих хирургического лечения, рекомендовано направлять пациентку на проведение диагностической лапароскопии </a:t>
          </a:r>
          <a:endParaRPr lang="ru-RU" dirty="0"/>
        </a:p>
      </dgm:t>
    </dgm:pt>
    <dgm:pt modelId="{37D8DA4A-AC5E-46B9-B237-A84F0B8BA66A}" type="parTrans" cxnId="{2BA9B055-2744-4290-8A76-2D9101D2611E}">
      <dgm:prSet/>
      <dgm:spPr/>
      <dgm:t>
        <a:bodyPr/>
        <a:lstStyle/>
        <a:p>
          <a:endParaRPr lang="ru-RU"/>
        </a:p>
      </dgm:t>
    </dgm:pt>
    <dgm:pt modelId="{16963745-DC09-4C93-A637-7BE694A35FDA}" type="sibTrans" cxnId="{2BA9B055-2744-4290-8A76-2D9101D2611E}">
      <dgm:prSet/>
      <dgm:spPr/>
      <dgm:t>
        <a:bodyPr/>
        <a:lstStyle/>
        <a:p>
          <a:endParaRPr lang="ru-RU"/>
        </a:p>
      </dgm:t>
    </dgm:pt>
    <dgm:pt modelId="{5484352F-7F31-4E4A-AEEB-EF09BC96865D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С целью уточнения причины бесплодия </a:t>
          </a:r>
          <a:endParaRPr lang="ru-RU" b="1" dirty="0">
            <a:solidFill>
              <a:schemeClr val="tx1"/>
            </a:solidFill>
          </a:endParaRPr>
        </a:p>
      </dgm:t>
    </dgm:pt>
    <dgm:pt modelId="{344C1ACA-C082-4328-8B13-31C3CBFF0452}" type="parTrans" cxnId="{54C6B9F8-1154-415C-8585-3FE1FC70B3AB}">
      <dgm:prSet/>
      <dgm:spPr/>
      <dgm:t>
        <a:bodyPr/>
        <a:lstStyle/>
        <a:p>
          <a:endParaRPr lang="ru-RU"/>
        </a:p>
      </dgm:t>
    </dgm:pt>
    <dgm:pt modelId="{A8AF7D97-C159-411B-91C4-350EF9493152}" type="sibTrans" cxnId="{54C6B9F8-1154-415C-8585-3FE1FC70B3AB}">
      <dgm:prSet/>
      <dgm:spPr/>
      <dgm:t>
        <a:bodyPr/>
        <a:lstStyle/>
        <a:p>
          <a:endParaRPr lang="ru-RU"/>
        </a:p>
      </dgm:t>
    </dgm:pt>
    <dgm:pt modelId="{0CF29755-5A3A-49C1-A6DC-3D6E421A74E2}">
      <dgm:prSet/>
      <dgm:spPr/>
      <dgm:t>
        <a:bodyPr/>
        <a:lstStyle/>
        <a:p>
          <a:pPr rtl="0"/>
          <a:r>
            <a:rPr lang="ru-RU" b="1" u="sng" dirty="0" smtClean="0"/>
            <a:t>не рекомендовано</a:t>
          </a:r>
          <a:r>
            <a:rPr lang="ru-RU" dirty="0" smtClean="0"/>
            <a:t> рутинно направлять пациентку на проведение биопсии эндометрия</a:t>
          </a:r>
          <a:endParaRPr lang="ru-RU" dirty="0"/>
        </a:p>
      </dgm:t>
    </dgm:pt>
    <dgm:pt modelId="{D7CD1089-772C-4346-A0D2-8BE4F1277452}" type="parTrans" cxnId="{2BB8085E-5D99-495A-9321-B69212530CB5}">
      <dgm:prSet/>
      <dgm:spPr/>
      <dgm:t>
        <a:bodyPr/>
        <a:lstStyle/>
        <a:p>
          <a:endParaRPr lang="ru-RU"/>
        </a:p>
      </dgm:t>
    </dgm:pt>
    <dgm:pt modelId="{46A08F18-4205-4126-8976-D56F4466B64B}" type="sibTrans" cxnId="{2BB8085E-5D99-495A-9321-B69212530CB5}">
      <dgm:prSet/>
      <dgm:spPr/>
      <dgm:t>
        <a:bodyPr/>
        <a:lstStyle/>
        <a:p>
          <a:endParaRPr lang="ru-RU"/>
        </a:p>
      </dgm:t>
    </dgm:pt>
    <dgm:pt modelId="{27EB185A-F193-49D5-93A3-3CB47B2CC342}" type="pres">
      <dgm:prSet presAssocID="{DA0575B5-F4E4-4FFB-ADE7-ED69F93790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ACF11-D802-4028-ACA7-09D26B78267B}" type="pres">
      <dgm:prSet presAssocID="{5484352F-7F31-4E4A-AEEB-EF09BC96865D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94B78E4-B117-4E18-95F5-E202146F004C}" type="pres">
      <dgm:prSet presAssocID="{5484352F-7F31-4E4A-AEEB-EF09BC96865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C6B9F8-1154-415C-8585-3FE1FC70B3AB}" srcId="{DA0575B5-F4E4-4FFB-ADE7-ED69F937903D}" destId="{5484352F-7F31-4E4A-AEEB-EF09BC96865D}" srcOrd="0" destOrd="0" parTransId="{344C1ACA-C082-4328-8B13-31C3CBFF0452}" sibTransId="{A8AF7D97-C159-411B-91C4-350EF9493152}"/>
    <dgm:cxn modelId="{4D9F1949-E79D-4846-851A-C1E41D028AD0}" type="presOf" srcId="{5484352F-7F31-4E4A-AEEB-EF09BC96865D}" destId="{FBEACF11-D802-4028-ACA7-09D26B78267B}" srcOrd="0" destOrd="0" presId="urn:microsoft.com/office/officeart/2005/8/layout/vList2"/>
    <dgm:cxn modelId="{B4A6F2D4-F8BE-446B-9772-602A043F3167}" srcId="{5484352F-7F31-4E4A-AEEB-EF09BC96865D}" destId="{A7ACBE76-B664-48A2-8D64-77B1502996BF}" srcOrd="0" destOrd="0" parTransId="{74BA21D6-7FE1-4391-BDD9-99E5A4D29EBF}" sibTransId="{F47E97D4-5D3A-4537-8374-521E9954C3D2}"/>
    <dgm:cxn modelId="{21643E05-F71C-4C7B-859F-D0031C240168}" srcId="{5484352F-7F31-4E4A-AEEB-EF09BC96865D}" destId="{0F8C88DA-CE22-40CB-B8D0-141AB77431B4}" srcOrd="2" destOrd="0" parTransId="{017494B0-D4D5-4B62-B6F3-C5A615130BB1}" sibTransId="{656DA783-0158-4B27-A1EC-BE57F434E1FC}"/>
    <dgm:cxn modelId="{2BA9B055-2744-4290-8A76-2D9101D2611E}" srcId="{5484352F-7F31-4E4A-AEEB-EF09BC96865D}" destId="{036FAED3-F7D3-4A0B-B95C-BD24F1A939E5}" srcOrd="3" destOrd="0" parTransId="{37D8DA4A-AC5E-46B9-B237-A84F0B8BA66A}" sibTransId="{16963745-DC09-4C93-A637-7BE694A35FDA}"/>
    <dgm:cxn modelId="{16309BAF-6BAB-48A3-BA9B-DE67E7E89A01}" srcId="{5484352F-7F31-4E4A-AEEB-EF09BC96865D}" destId="{53A8E042-6A2B-44B0-B108-6CCBC2484DCC}" srcOrd="1" destOrd="0" parTransId="{2EDE714F-C7E0-4404-8E6C-06B906AEDCF3}" sibTransId="{6CF78895-87E6-4B7F-911E-73F12AB4010A}"/>
    <dgm:cxn modelId="{4862D66C-15FD-435E-96CD-75091AF6E897}" type="presOf" srcId="{DA0575B5-F4E4-4FFB-ADE7-ED69F937903D}" destId="{27EB185A-F193-49D5-93A3-3CB47B2CC342}" srcOrd="0" destOrd="0" presId="urn:microsoft.com/office/officeart/2005/8/layout/vList2"/>
    <dgm:cxn modelId="{1C12F4B4-A0D5-4D8E-8A7E-F2B9476F8FB0}" type="presOf" srcId="{53A8E042-6A2B-44B0-B108-6CCBC2484DCC}" destId="{194B78E4-B117-4E18-95F5-E202146F004C}" srcOrd="0" destOrd="1" presId="urn:microsoft.com/office/officeart/2005/8/layout/vList2"/>
    <dgm:cxn modelId="{6A551012-944C-4E85-8906-A2953BAB6AFB}" type="presOf" srcId="{0CF29755-5A3A-49C1-A6DC-3D6E421A74E2}" destId="{194B78E4-B117-4E18-95F5-E202146F004C}" srcOrd="0" destOrd="4" presId="urn:microsoft.com/office/officeart/2005/8/layout/vList2"/>
    <dgm:cxn modelId="{96CA8EE5-6F7A-49AF-8334-77BF48CFEDCC}" type="presOf" srcId="{0F8C88DA-CE22-40CB-B8D0-141AB77431B4}" destId="{194B78E4-B117-4E18-95F5-E202146F004C}" srcOrd="0" destOrd="2" presId="urn:microsoft.com/office/officeart/2005/8/layout/vList2"/>
    <dgm:cxn modelId="{2BB8085E-5D99-495A-9321-B69212530CB5}" srcId="{5484352F-7F31-4E4A-AEEB-EF09BC96865D}" destId="{0CF29755-5A3A-49C1-A6DC-3D6E421A74E2}" srcOrd="4" destOrd="0" parTransId="{D7CD1089-772C-4346-A0D2-8BE4F1277452}" sibTransId="{46A08F18-4205-4126-8976-D56F4466B64B}"/>
    <dgm:cxn modelId="{A677768A-D79A-4127-9437-199BBDFC9F3B}" type="presOf" srcId="{A7ACBE76-B664-48A2-8D64-77B1502996BF}" destId="{194B78E4-B117-4E18-95F5-E202146F004C}" srcOrd="0" destOrd="0" presId="urn:microsoft.com/office/officeart/2005/8/layout/vList2"/>
    <dgm:cxn modelId="{DE763D8E-4CAE-4B46-B8F3-CC1BA5DAEDAD}" type="presOf" srcId="{036FAED3-F7D3-4A0B-B95C-BD24F1A939E5}" destId="{194B78E4-B117-4E18-95F5-E202146F004C}" srcOrd="0" destOrd="3" presId="urn:microsoft.com/office/officeart/2005/8/layout/vList2"/>
    <dgm:cxn modelId="{B3CDA154-DBDE-46DA-9F84-1C1D52A3DCDF}" type="presParOf" srcId="{27EB185A-F193-49D5-93A3-3CB47B2CC342}" destId="{FBEACF11-D802-4028-ACA7-09D26B78267B}" srcOrd="0" destOrd="0" presId="urn:microsoft.com/office/officeart/2005/8/layout/vList2"/>
    <dgm:cxn modelId="{97BAA0C8-C8CF-48C9-A360-9B8B00B5E59F}" type="presParOf" srcId="{27EB185A-F193-49D5-93A3-3CB47B2CC342}" destId="{194B78E4-B117-4E18-95F5-E202146F004C}" srcOrd="1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Инструментальные диагностические исследования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4F0C361-2449-4A3D-B764-35664F0C56DF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7B7CF3A0-F812-42F5-90E0-AA26E2AAEADD}" type="presOf" srcId="{4F1542AC-5126-4790-BD90-E8992E5E267F}" destId="{0BDB24D4-18B0-464C-8BDD-167F8371361A}" srcOrd="0" destOrd="0" presId="urn:microsoft.com/office/officeart/2005/8/layout/vList2"/>
    <dgm:cxn modelId="{26AB2998-3B53-45FD-97BF-B4A6AAD0EAA0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C55A9A4-05D9-4CB8-985D-BD115A2A765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4E081C-FAF3-47E4-A838-C39971F176FA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 целью уточнения причины бесплодия и подготовки к программе ВРТ при выявлении у пациентки и/или ее партнера факторов риска рождения ребенка с </a:t>
          </a:r>
          <a:r>
            <a:rPr lang="ru-RU" b="1" u="sng" dirty="0" smtClean="0">
              <a:solidFill>
                <a:schemeClr val="tx1"/>
              </a:solidFill>
            </a:rPr>
            <a:t>хромосомной или генной патологией </a:t>
          </a:r>
          <a:r>
            <a:rPr lang="ru-RU" dirty="0" smtClean="0">
              <a:solidFill>
                <a:schemeClr val="tx1"/>
              </a:solidFill>
            </a:rPr>
            <a:t>рекомендовано направлять пациентку на </a:t>
          </a:r>
          <a:r>
            <a:rPr lang="ru-RU" b="1" u="sng" dirty="0" smtClean="0">
              <a:solidFill>
                <a:schemeClr val="tx1"/>
              </a:solidFill>
            </a:rPr>
            <a:t>консультацию врача-генетика</a:t>
          </a:r>
          <a:endParaRPr lang="ru-RU" b="1" u="sng" dirty="0">
            <a:solidFill>
              <a:schemeClr val="tx1"/>
            </a:solidFill>
          </a:endParaRPr>
        </a:p>
      </dgm:t>
    </dgm:pt>
    <dgm:pt modelId="{FDBF8DB7-8251-421D-A986-0F68DEA881D1}" type="parTrans" cxnId="{4A15AD61-4CE3-4059-ADFD-EB7BB0ECCF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E4B3C4-2136-4FA7-B822-44E6D9C3F217}" type="sibTrans" cxnId="{4A15AD61-4CE3-4059-ADFD-EB7BB0ECCF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5057A3-BF6E-4DED-80D9-3FE11E726A60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 целью подготовки к программе ВРТ рекомендовано направлять пациентку на </a:t>
          </a:r>
          <a:r>
            <a:rPr lang="ru-RU" b="1" u="sng" dirty="0" smtClean="0">
              <a:solidFill>
                <a:schemeClr val="tx1"/>
              </a:solidFill>
            </a:rPr>
            <a:t>консультацию к врачу-терапевту </a:t>
          </a:r>
          <a:r>
            <a:rPr lang="ru-RU" dirty="0" smtClean="0">
              <a:solidFill>
                <a:schemeClr val="tx1"/>
              </a:solidFill>
            </a:rPr>
            <a:t>и по показаниям к другим </a:t>
          </a:r>
          <a:r>
            <a:rPr lang="ru-RU" b="1" u="sng" dirty="0" smtClean="0">
              <a:solidFill>
                <a:schemeClr val="tx1"/>
              </a:solidFill>
            </a:rPr>
            <a:t>врачам-специалистам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91A4BBC7-4D3E-4432-B1EF-DE98CF678C54}" type="parTrans" cxnId="{DB0CEF63-2DB8-4386-9DD9-59126BCD60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A25987-8B5C-4F66-9FC6-1D0A4854ACE5}" type="sibTrans" cxnId="{DB0CEF63-2DB8-4386-9DD9-59126BCD60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70FAB3-FA67-43DB-BD27-EB53991C0B8A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 целью подготовки к программе ВРТ рекомендовано направлять пациентку с </a:t>
          </a:r>
          <a:r>
            <a:rPr lang="ru-RU" b="1" u="sng" dirty="0" smtClean="0">
              <a:solidFill>
                <a:schemeClr val="tx1"/>
              </a:solidFill>
            </a:rPr>
            <a:t>ВИЧ-инфекцией</a:t>
          </a:r>
          <a:r>
            <a:rPr lang="ru-RU" dirty="0" smtClean="0">
              <a:solidFill>
                <a:schemeClr val="tx1"/>
              </a:solidFill>
            </a:rPr>
            <a:t> у нее и/или ее партнера на консультацию к </a:t>
          </a:r>
          <a:r>
            <a:rPr lang="ru-RU" b="1" u="sng" dirty="0" smtClean="0">
              <a:solidFill>
                <a:schemeClr val="tx1"/>
              </a:solidFill>
            </a:rPr>
            <a:t>врачу-инфекционисту </a:t>
          </a:r>
          <a:endParaRPr lang="ru-RU" b="1" u="sng" dirty="0">
            <a:solidFill>
              <a:schemeClr val="tx1"/>
            </a:solidFill>
          </a:endParaRPr>
        </a:p>
      </dgm:t>
    </dgm:pt>
    <dgm:pt modelId="{9EB2CAD4-B392-4BE0-9698-43662495E6D8}" type="parTrans" cxnId="{FBBF6EC5-482F-4887-9990-A9AE6D55FB2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5411E1-37FA-4355-BA6F-89D93C7740E1}" type="sibTrans" cxnId="{FBBF6EC5-482F-4887-9990-A9AE6D55FB2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11A0F8-CE36-457A-B5A3-6F3AB91363CA}" type="pres">
      <dgm:prSet presAssocID="{6C55A9A4-05D9-4CB8-985D-BD115A2A76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C1F55C-0F3B-4116-8A87-D40A0C551A84}" type="pres">
      <dgm:prSet presAssocID="{A94E081C-FAF3-47E4-A838-C39971F176FA}" presName="composite" presStyleCnt="0"/>
      <dgm:spPr/>
    </dgm:pt>
    <dgm:pt modelId="{C96C99C6-1B6B-4785-9206-23ADC5081888}" type="pres">
      <dgm:prSet presAssocID="{A94E081C-FAF3-47E4-A838-C39971F176F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9A1499-D307-4D29-9AE6-0ABC0374C3AE}" type="pres">
      <dgm:prSet presAssocID="{A94E081C-FAF3-47E4-A838-C39971F176F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BBE24-9318-4234-924E-F54C3398F4C0}" type="pres">
      <dgm:prSet presAssocID="{35E4B3C4-2136-4FA7-B822-44E6D9C3F217}" presName="spacing" presStyleCnt="0"/>
      <dgm:spPr/>
    </dgm:pt>
    <dgm:pt modelId="{276368EF-F847-40DC-BBDB-E65B3BB19E57}" type="pres">
      <dgm:prSet presAssocID="{225057A3-BF6E-4DED-80D9-3FE11E726A60}" presName="composite" presStyleCnt="0"/>
      <dgm:spPr/>
    </dgm:pt>
    <dgm:pt modelId="{FA0F7796-BEF3-48BB-B933-33AA3E27A2B1}" type="pres">
      <dgm:prSet presAssocID="{225057A3-BF6E-4DED-80D9-3FE11E726A60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CCAED1-338C-462D-BAD2-507BBF9579FF}" type="pres">
      <dgm:prSet presAssocID="{225057A3-BF6E-4DED-80D9-3FE11E726A6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35878-5DF4-4407-940B-3CC41B337E2B}" type="pres">
      <dgm:prSet presAssocID="{6BA25987-8B5C-4F66-9FC6-1D0A4854ACE5}" presName="spacing" presStyleCnt="0"/>
      <dgm:spPr/>
    </dgm:pt>
    <dgm:pt modelId="{7F95E5B1-FA55-470F-9B5D-D5C5C9F5A6EB}" type="pres">
      <dgm:prSet presAssocID="{6070FAB3-FA67-43DB-BD27-EB53991C0B8A}" presName="composite" presStyleCnt="0"/>
      <dgm:spPr/>
    </dgm:pt>
    <dgm:pt modelId="{58A42949-FEB3-42C1-8092-BE651A5390BF}" type="pres">
      <dgm:prSet presAssocID="{6070FAB3-FA67-43DB-BD27-EB53991C0B8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D11998-7ECD-4F0D-AE6D-F96C174FBFF1}" type="pres">
      <dgm:prSet presAssocID="{6070FAB3-FA67-43DB-BD27-EB53991C0B8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86B28-E916-4CCF-B1D6-2385A406F762}" type="presOf" srcId="{6C55A9A4-05D9-4CB8-985D-BD115A2A7657}" destId="{8511A0F8-CE36-457A-B5A3-6F3AB91363CA}" srcOrd="0" destOrd="0" presId="urn:microsoft.com/office/officeart/2005/8/layout/vList3"/>
    <dgm:cxn modelId="{9797C0E0-67BA-4C32-A4C9-DA28393738D2}" type="presOf" srcId="{A94E081C-FAF3-47E4-A838-C39971F176FA}" destId="{629A1499-D307-4D29-9AE6-0ABC0374C3AE}" srcOrd="0" destOrd="0" presId="urn:microsoft.com/office/officeart/2005/8/layout/vList3"/>
    <dgm:cxn modelId="{DB0CEF63-2DB8-4386-9DD9-59126BCD6044}" srcId="{6C55A9A4-05D9-4CB8-985D-BD115A2A7657}" destId="{225057A3-BF6E-4DED-80D9-3FE11E726A60}" srcOrd="1" destOrd="0" parTransId="{91A4BBC7-4D3E-4432-B1EF-DE98CF678C54}" sibTransId="{6BA25987-8B5C-4F66-9FC6-1D0A4854ACE5}"/>
    <dgm:cxn modelId="{FBBF6EC5-482F-4887-9990-A9AE6D55FB2C}" srcId="{6C55A9A4-05D9-4CB8-985D-BD115A2A7657}" destId="{6070FAB3-FA67-43DB-BD27-EB53991C0B8A}" srcOrd="2" destOrd="0" parTransId="{9EB2CAD4-B392-4BE0-9698-43662495E6D8}" sibTransId="{715411E1-37FA-4355-BA6F-89D93C7740E1}"/>
    <dgm:cxn modelId="{2985B243-7F31-43C1-9394-9DD2A69302E6}" type="presOf" srcId="{225057A3-BF6E-4DED-80D9-3FE11E726A60}" destId="{1FCCAED1-338C-462D-BAD2-507BBF9579FF}" srcOrd="0" destOrd="0" presId="urn:microsoft.com/office/officeart/2005/8/layout/vList3"/>
    <dgm:cxn modelId="{1EF84D0C-A658-433C-9309-DCEBB16E71F2}" type="presOf" srcId="{6070FAB3-FA67-43DB-BD27-EB53991C0B8A}" destId="{5AD11998-7ECD-4F0D-AE6D-F96C174FBFF1}" srcOrd="0" destOrd="0" presId="urn:microsoft.com/office/officeart/2005/8/layout/vList3"/>
    <dgm:cxn modelId="{4A15AD61-4CE3-4059-ADFD-EB7BB0ECCFB6}" srcId="{6C55A9A4-05D9-4CB8-985D-BD115A2A7657}" destId="{A94E081C-FAF3-47E4-A838-C39971F176FA}" srcOrd="0" destOrd="0" parTransId="{FDBF8DB7-8251-421D-A986-0F68DEA881D1}" sibTransId="{35E4B3C4-2136-4FA7-B822-44E6D9C3F217}"/>
    <dgm:cxn modelId="{F2283768-C5B0-4DFF-84CE-40903C67218C}" type="presParOf" srcId="{8511A0F8-CE36-457A-B5A3-6F3AB91363CA}" destId="{28C1F55C-0F3B-4116-8A87-D40A0C551A84}" srcOrd="0" destOrd="0" presId="urn:microsoft.com/office/officeart/2005/8/layout/vList3"/>
    <dgm:cxn modelId="{D5093EB9-0238-4FEF-A49C-694E84168E9C}" type="presParOf" srcId="{28C1F55C-0F3B-4116-8A87-D40A0C551A84}" destId="{C96C99C6-1B6B-4785-9206-23ADC5081888}" srcOrd="0" destOrd="0" presId="urn:microsoft.com/office/officeart/2005/8/layout/vList3"/>
    <dgm:cxn modelId="{674AB013-E335-44D9-B7D7-9A534FA75275}" type="presParOf" srcId="{28C1F55C-0F3B-4116-8A87-D40A0C551A84}" destId="{629A1499-D307-4D29-9AE6-0ABC0374C3AE}" srcOrd="1" destOrd="0" presId="urn:microsoft.com/office/officeart/2005/8/layout/vList3"/>
    <dgm:cxn modelId="{39F1E864-3E1B-487F-82FD-94ABEB96CC0A}" type="presParOf" srcId="{8511A0F8-CE36-457A-B5A3-6F3AB91363CA}" destId="{A03BBE24-9318-4234-924E-F54C3398F4C0}" srcOrd="1" destOrd="0" presId="urn:microsoft.com/office/officeart/2005/8/layout/vList3"/>
    <dgm:cxn modelId="{513F728C-7395-4DB0-A1F6-CC86F208437E}" type="presParOf" srcId="{8511A0F8-CE36-457A-B5A3-6F3AB91363CA}" destId="{276368EF-F847-40DC-BBDB-E65B3BB19E57}" srcOrd="2" destOrd="0" presId="urn:microsoft.com/office/officeart/2005/8/layout/vList3"/>
    <dgm:cxn modelId="{5BC70C69-ECE5-459B-81B0-E75BA97CD13F}" type="presParOf" srcId="{276368EF-F847-40DC-BBDB-E65B3BB19E57}" destId="{FA0F7796-BEF3-48BB-B933-33AA3E27A2B1}" srcOrd="0" destOrd="0" presId="urn:microsoft.com/office/officeart/2005/8/layout/vList3"/>
    <dgm:cxn modelId="{1347541A-339C-45F0-9995-F140E9987189}" type="presParOf" srcId="{276368EF-F847-40DC-BBDB-E65B3BB19E57}" destId="{1FCCAED1-338C-462D-BAD2-507BBF9579FF}" srcOrd="1" destOrd="0" presId="urn:microsoft.com/office/officeart/2005/8/layout/vList3"/>
    <dgm:cxn modelId="{30FFCE59-1A7B-4748-9DA1-D8DE06ABC752}" type="presParOf" srcId="{8511A0F8-CE36-457A-B5A3-6F3AB91363CA}" destId="{07F35878-5DF4-4407-940B-3CC41B337E2B}" srcOrd="3" destOrd="0" presId="urn:microsoft.com/office/officeart/2005/8/layout/vList3"/>
    <dgm:cxn modelId="{EA1D2C16-0B6C-4BA4-A558-03D1FC263F63}" type="presParOf" srcId="{8511A0F8-CE36-457A-B5A3-6F3AB91363CA}" destId="{7F95E5B1-FA55-470F-9B5D-D5C5C9F5A6EB}" srcOrd="4" destOrd="0" presId="urn:microsoft.com/office/officeart/2005/8/layout/vList3"/>
    <dgm:cxn modelId="{AD3F4912-A076-45B0-A284-EEFBD9742BE2}" type="presParOf" srcId="{7F95E5B1-FA55-470F-9B5D-D5C5C9F5A6EB}" destId="{58A42949-FEB3-42C1-8092-BE651A5390BF}" srcOrd="0" destOrd="0" presId="urn:microsoft.com/office/officeart/2005/8/layout/vList3"/>
    <dgm:cxn modelId="{3C51435E-F123-49EA-B656-A3997CAAC71B}" type="presParOf" srcId="{7F95E5B1-FA55-470F-9B5D-D5C5C9F5A6EB}" destId="{5AD11998-7ECD-4F0D-AE6D-F96C174FBF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Иные диагностические исследования</a:t>
          </a:r>
          <a:endParaRPr lang="ru-RU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/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/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A243198-78A8-47F0-89E6-687AF13ABE11}" type="presOf" srcId="{4F1542AC-5126-4790-BD90-E8992E5E267F}" destId="{0BDB24D4-18B0-464C-8BDD-167F8371361A}" srcOrd="0" destOrd="0" presId="urn:microsoft.com/office/officeart/2005/8/layout/vList2"/>
    <dgm:cxn modelId="{EC3F0E91-5607-4D01-B63F-C909CC44BF2C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216E99D0-4E8D-4E75-9FF2-FF581B4AF8C8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677ABEE4-6786-4913-86D0-CA0A831ADB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DFAA02-6F8E-400C-B615-4CF3DA7A9800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</a:rPr>
            <a:t>При установлении причины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женского бесплодия рекомендовано осуществлять </a:t>
          </a:r>
          <a:r>
            <a:rPr lang="ru-RU" b="1" u="sng" dirty="0" smtClean="0">
              <a:solidFill>
                <a:schemeClr val="tx1"/>
              </a:solidFill>
            </a:rPr>
            <a:t>лечение согласно клиническим рекомендациям </a:t>
          </a:r>
          <a:r>
            <a:rPr lang="ru-RU" dirty="0" smtClean="0">
              <a:solidFill>
                <a:schemeClr val="tx1"/>
              </a:solidFill>
            </a:rPr>
            <a:t>по соответствующим заболеваниям и состояниям</a:t>
          </a:r>
          <a:endParaRPr lang="ru-RU" dirty="0">
            <a:solidFill>
              <a:schemeClr val="tx1"/>
            </a:solidFill>
          </a:endParaRPr>
        </a:p>
      </dgm:t>
    </dgm:pt>
    <dgm:pt modelId="{49F3FE2E-C703-44C5-87E4-8F3FF1921CA6}" type="parTrans" cxnId="{40331FF8-2CD2-440C-9DFB-80F2A227B4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67E10A-40AE-4E26-B30C-FAEBE8F0E4D9}" type="sibTrans" cxnId="{40331FF8-2CD2-440C-9DFB-80F2A227B4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3A30E6-1CC1-47D3-BE07-6660FFB4FD67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установлении причины бесплодия, связанного с </a:t>
          </a:r>
          <a:r>
            <a:rPr lang="ru-RU" b="1" u="sng" dirty="0" smtClean="0">
              <a:solidFill>
                <a:schemeClr val="tx1"/>
              </a:solidFill>
            </a:rPr>
            <a:t>мужским фактором</a:t>
          </a:r>
          <a:r>
            <a:rPr lang="ru-RU" dirty="0" smtClean="0">
              <a:solidFill>
                <a:schemeClr val="tx1"/>
              </a:solidFill>
            </a:rPr>
            <a:t>, рекомендовано направить партнера пациентки к </a:t>
          </a:r>
          <a:r>
            <a:rPr lang="ru-RU" b="1" u="sng" dirty="0" smtClean="0">
              <a:solidFill>
                <a:schemeClr val="tx1"/>
              </a:solidFill>
            </a:rPr>
            <a:t>врачу-урологу </a:t>
          </a:r>
          <a:endParaRPr lang="ru-RU" b="1" u="sng" dirty="0">
            <a:solidFill>
              <a:schemeClr val="tx1"/>
            </a:solidFill>
          </a:endParaRPr>
        </a:p>
      </dgm:t>
    </dgm:pt>
    <dgm:pt modelId="{CA67DB52-5F56-41C2-ACFF-45FCDD5743C0}" type="parTrans" cxnId="{DD022A3B-784C-4602-B2BF-92B9B8C600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CF1D14-CC8B-48EF-86E8-3E5C02F43A4F}" type="sibTrans" cxnId="{DD022A3B-784C-4602-B2BF-92B9B8C600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003E51-35F2-437E-8718-9ACDC7C78421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Пациентке с </a:t>
          </a:r>
          <a:r>
            <a:rPr lang="ru-RU" b="1" u="sng" dirty="0" smtClean="0">
              <a:solidFill>
                <a:schemeClr val="tx1"/>
              </a:solidFill>
            </a:rPr>
            <a:t>избыточной или недостаточной массой тела </a:t>
          </a:r>
          <a:r>
            <a:rPr lang="ru-RU" dirty="0" smtClean="0">
              <a:solidFill>
                <a:schemeClr val="tx1"/>
              </a:solidFill>
            </a:rPr>
            <a:t>должны быть даны рекомендации по ее </a:t>
          </a:r>
          <a:r>
            <a:rPr lang="ru-RU" b="1" u="sng" dirty="0" smtClean="0">
              <a:solidFill>
                <a:schemeClr val="tx1"/>
              </a:solidFill>
            </a:rPr>
            <a:t>нормализации</a:t>
          </a:r>
          <a:endParaRPr lang="ru-RU" b="1" u="sng" dirty="0">
            <a:solidFill>
              <a:schemeClr val="tx1"/>
            </a:solidFill>
          </a:endParaRPr>
        </a:p>
      </dgm:t>
    </dgm:pt>
    <dgm:pt modelId="{CDFB84E0-BAB0-41A6-974A-12C76AE44975}" type="parTrans" cxnId="{8DABF8B5-2D84-4BCD-972F-32920A230E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1B6481-620A-4A10-AE60-61A43DE2CE53}" type="sibTrans" cxnId="{8DABF8B5-2D84-4BCD-972F-32920A230E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C5A565-F7D4-4614-AEBF-1A12CD0C2571}" type="pres">
      <dgm:prSet presAssocID="{677ABEE4-6786-4913-86D0-CA0A831ADB1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C065BC-7396-41AA-A320-EFEB7E124158}" type="pres">
      <dgm:prSet presAssocID="{E9DFAA02-6F8E-400C-B615-4CF3DA7A9800}" presName="composite" presStyleCnt="0"/>
      <dgm:spPr/>
    </dgm:pt>
    <dgm:pt modelId="{F518BAE5-BBCE-42FF-96AF-9B8AD3D09CED}" type="pres">
      <dgm:prSet presAssocID="{E9DFAA02-6F8E-400C-B615-4CF3DA7A980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19F317-AE99-47C7-8BB9-ACCF8CA40986}" type="pres">
      <dgm:prSet presAssocID="{E9DFAA02-6F8E-400C-B615-4CF3DA7A980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575BA-D9AD-4FC3-A38D-1FE316A6377D}" type="pres">
      <dgm:prSet presAssocID="{DF67E10A-40AE-4E26-B30C-FAEBE8F0E4D9}" presName="spacing" presStyleCnt="0"/>
      <dgm:spPr/>
    </dgm:pt>
    <dgm:pt modelId="{AD90AEE3-99F4-40F4-9B2E-A4382688E8F3}" type="pres">
      <dgm:prSet presAssocID="{913A30E6-1CC1-47D3-BE07-6660FFB4FD67}" presName="composite" presStyleCnt="0"/>
      <dgm:spPr/>
    </dgm:pt>
    <dgm:pt modelId="{7F7328B1-F01C-4DAC-8F8F-67D0CA46F92E}" type="pres">
      <dgm:prSet presAssocID="{913A30E6-1CC1-47D3-BE07-6660FFB4FD67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C99CB7-5422-4ACA-9756-74FA6BC098BA}" type="pres">
      <dgm:prSet presAssocID="{913A30E6-1CC1-47D3-BE07-6660FFB4FD6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8FAE-C09B-49CE-B717-259BA3E4BE61}" type="pres">
      <dgm:prSet presAssocID="{3ECF1D14-CC8B-48EF-86E8-3E5C02F43A4F}" presName="spacing" presStyleCnt="0"/>
      <dgm:spPr/>
    </dgm:pt>
    <dgm:pt modelId="{2506D2B0-7BB2-459E-AF93-0F92479B3C28}" type="pres">
      <dgm:prSet presAssocID="{17003E51-35F2-437E-8718-9ACDC7C78421}" presName="composite" presStyleCnt="0"/>
      <dgm:spPr/>
    </dgm:pt>
    <dgm:pt modelId="{17E8E28B-A299-4F27-B1CB-1F41615FFD37}" type="pres">
      <dgm:prSet presAssocID="{17003E51-35F2-437E-8718-9ACDC7C7842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5DB8B7-AAC7-4507-9A2A-4015494103A0}" type="pres">
      <dgm:prSet presAssocID="{17003E51-35F2-437E-8718-9ACDC7C7842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8757CC-8C54-44D1-8B6B-DE9FFEA805DA}" type="presOf" srcId="{E9DFAA02-6F8E-400C-B615-4CF3DA7A9800}" destId="{0419F317-AE99-47C7-8BB9-ACCF8CA40986}" srcOrd="0" destOrd="0" presId="urn:microsoft.com/office/officeart/2005/8/layout/vList3"/>
    <dgm:cxn modelId="{03E9657B-7CEE-4664-8073-FB7B5E53F501}" type="presOf" srcId="{913A30E6-1CC1-47D3-BE07-6660FFB4FD67}" destId="{CEC99CB7-5422-4ACA-9756-74FA6BC098BA}" srcOrd="0" destOrd="0" presId="urn:microsoft.com/office/officeart/2005/8/layout/vList3"/>
    <dgm:cxn modelId="{DD022A3B-784C-4602-B2BF-92B9B8C6000F}" srcId="{677ABEE4-6786-4913-86D0-CA0A831ADB13}" destId="{913A30E6-1CC1-47D3-BE07-6660FFB4FD67}" srcOrd="1" destOrd="0" parTransId="{CA67DB52-5F56-41C2-ACFF-45FCDD5743C0}" sibTransId="{3ECF1D14-CC8B-48EF-86E8-3E5C02F43A4F}"/>
    <dgm:cxn modelId="{8DABF8B5-2D84-4BCD-972F-32920A230E4D}" srcId="{677ABEE4-6786-4913-86D0-CA0A831ADB13}" destId="{17003E51-35F2-437E-8718-9ACDC7C78421}" srcOrd="2" destOrd="0" parTransId="{CDFB84E0-BAB0-41A6-974A-12C76AE44975}" sibTransId="{841B6481-620A-4A10-AE60-61A43DE2CE53}"/>
    <dgm:cxn modelId="{03603935-74F3-4967-9316-FB3427AA9DDD}" type="presOf" srcId="{677ABEE4-6786-4913-86D0-CA0A831ADB13}" destId="{4CC5A565-F7D4-4614-AEBF-1A12CD0C2571}" srcOrd="0" destOrd="0" presId="urn:microsoft.com/office/officeart/2005/8/layout/vList3"/>
    <dgm:cxn modelId="{4FECEAD4-9686-436F-8F17-4E4045364A02}" type="presOf" srcId="{17003E51-35F2-437E-8718-9ACDC7C78421}" destId="{7F5DB8B7-AAC7-4507-9A2A-4015494103A0}" srcOrd="0" destOrd="0" presId="urn:microsoft.com/office/officeart/2005/8/layout/vList3"/>
    <dgm:cxn modelId="{40331FF8-2CD2-440C-9DFB-80F2A227B4C0}" srcId="{677ABEE4-6786-4913-86D0-CA0A831ADB13}" destId="{E9DFAA02-6F8E-400C-B615-4CF3DA7A9800}" srcOrd="0" destOrd="0" parTransId="{49F3FE2E-C703-44C5-87E4-8F3FF1921CA6}" sibTransId="{DF67E10A-40AE-4E26-B30C-FAEBE8F0E4D9}"/>
    <dgm:cxn modelId="{DAFE71A3-E485-4763-8B32-1E136AB9A397}" type="presParOf" srcId="{4CC5A565-F7D4-4614-AEBF-1A12CD0C2571}" destId="{61C065BC-7396-41AA-A320-EFEB7E124158}" srcOrd="0" destOrd="0" presId="urn:microsoft.com/office/officeart/2005/8/layout/vList3"/>
    <dgm:cxn modelId="{6DFFE551-E3A9-4510-BF3B-2E1FC7D5D5C0}" type="presParOf" srcId="{61C065BC-7396-41AA-A320-EFEB7E124158}" destId="{F518BAE5-BBCE-42FF-96AF-9B8AD3D09CED}" srcOrd="0" destOrd="0" presId="urn:microsoft.com/office/officeart/2005/8/layout/vList3"/>
    <dgm:cxn modelId="{F3D30A3F-A2EF-437E-9D31-7FA37AC63F4B}" type="presParOf" srcId="{61C065BC-7396-41AA-A320-EFEB7E124158}" destId="{0419F317-AE99-47C7-8BB9-ACCF8CA40986}" srcOrd="1" destOrd="0" presId="urn:microsoft.com/office/officeart/2005/8/layout/vList3"/>
    <dgm:cxn modelId="{0E4CB4B2-0CD6-4861-904B-D4C0272345CF}" type="presParOf" srcId="{4CC5A565-F7D4-4614-AEBF-1A12CD0C2571}" destId="{BB6575BA-D9AD-4FC3-A38D-1FE316A6377D}" srcOrd="1" destOrd="0" presId="urn:microsoft.com/office/officeart/2005/8/layout/vList3"/>
    <dgm:cxn modelId="{052A45B1-8A1F-4735-AE95-DFFB213B9C7A}" type="presParOf" srcId="{4CC5A565-F7D4-4614-AEBF-1A12CD0C2571}" destId="{AD90AEE3-99F4-40F4-9B2E-A4382688E8F3}" srcOrd="2" destOrd="0" presId="urn:microsoft.com/office/officeart/2005/8/layout/vList3"/>
    <dgm:cxn modelId="{87A535B6-0F3B-405E-9F1F-A2044524D4EC}" type="presParOf" srcId="{AD90AEE3-99F4-40F4-9B2E-A4382688E8F3}" destId="{7F7328B1-F01C-4DAC-8F8F-67D0CA46F92E}" srcOrd="0" destOrd="0" presId="urn:microsoft.com/office/officeart/2005/8/layout/vList3"/>
    <dgm:cxn modelId="{7A9ED525-4184-4A68-BA5A-11C68F6AA369}" type="presParOf" srcId="{AD90AEE3-99F4-40F4-9B2E-A4382688E8F3}" destId="{CEC99CB7-5422-4ACA-9756-74FA6BC098BA}" srcOrd="1" destOrd="0" presId="urn:microsoft.com/office/officeart/2005/8/layout/vList3"/>
    <dgm:cxn modelId="{48792A3A-55DB-4360-BAF8-89905C08FAD4}" type="presParOf" srcId="{4CC5A565-F7D4-4614-AEBF-1A12CD0C2571}" destId="{5D5B8FAE-C09B-49CE-B717-259BA3E4BE61}" srcOrd="3" destOrd="0" presId="urn:microsoft.com/office/officeart/2005/8/layout/vList3"/>
    <dgm:cxn modelId="{82832925-1A87-4C50-B0D5-835E081EAD2B}" type="presParOf" srcId="{4CC5A565-F7D4-4614-AEBF-1A12CD0C2571}" destId="{2506D2B0-7BB2-459E-AF93-0F92479B3C28}" srcOrd="4" destOrd="0" presId="urn:microsoft.com/office/officeart/2005/8/layout/vList3"/>
    <dgm:cxn modelId="{D7D57D13-ABF5-4CDD-9925-B573830F7711}" type="presParOf" srcId="{2506D2B0-7BB2-459E-AF93-0F92479B3C28}" destId="{17E8E28B-A299-4F27-B1CB-1F41615FFD37}" srcOrd="0" destOrd="0" presId="urn:microsoft.com/office/officeart/2005/8/layout/vList3"/>
    <dgm:cxn modelId="{86F20B57-5DE5-49EA-9AEC-1BA7684B7679}" type="presParOf" srcId="{2506D2B0-7BB2-459E-AF93-0F92479B3C28}" destId="{7F5DB8B7-AAC7-4507-9A2A-4015494103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Немедикаментозные</a:t>
          </a:r>
          <a:r>
            <a:rPr lang="ru-RU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методы лечения бесплодия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0" i="0">
            <a:solidFill>
              <a:schemeClr val="tx1"/>
            </a:solidFill>
            <a:effectLst/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0" i="0">
            <a:solidFill>
              <a:schemeClr val="tx1"/>
            </a:solidFill>
            <a:effectLst/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1AF7CE6-3313-4F4E-AD5A-8F4A311720FE}" type="presOf" srcId="{1ECAF6C5-FA84-433C-8604-77CDBB3BC066}" destId="{C1A2A779-FD2A-4DE6-B1C0-FF1C7A077CA6}" srcOrd="0" destOrd="0" presId="urn:microsoft.com/office/officeart/2005/8/layout/vList2"/>
    <dgm:cxn modelId="{AB5ECF62-5340-4697-BB7E-F3A7C6A3B0D4}" type="presOf" srcId="{4F1542AC-5126-4790-BD90-E8992E5E267F}" destId="{0BDB24D4-18B0-464C-8BDD-167F8371361A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8AABA1C0-0ED8-4827-A634-6D56B4032AD1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645C8CE3-6D20-46B7-89BA-E2A5B2B644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C75E24-7710-4D26-8F25-AF0142FB7334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Пациентке с </a:t>
          </a:r>
          <a:r>
            <a:rPr lang="ru-RU" b="1" u="sng" dirty="0" err="1" smtClean="0">
              <a:solidFill>
                <a:schemeClr val="tx1"/>
              </a:solidFill>
            </a:rPr>
            <a:t>эндометриозом</a:t>
          </a:r>
          <a:r>
            <a:rPr lang="ru-RU" b="1" u="sng" dirty="0" smtClean="0">
              <a:solidFill>
                <a:schemeClr val="tx1"/>
              </a:solidFill>
            </a:rPr>
            <a:t> 1-2 </a:t>
          </a:r>
          <a:r>
            <a:rPr lang="ru-RU" dirty="0" smtClean="0">
              <a:solidFill>
                <a:schemeClr val="tx1"/>
              </a:solidFill>
            </a:rPr>
            <a:t>стадии при сохраненной проходимости маточных труб и фертильной сперме партнера </a:t>
          </a:r>
          <a:r>
            <a:rPr lang="ru-RU" b="1" u="sng" dirty="0" smtClean="0">
              <a:solidFill>
                <a:schemeClr val="tx1"/>
              </a:solidFill>
            </a:rPr>
            <a:t>не рекомендовано </a:t>
          </a:r>
          <a:r>
            <a:rPr lang="ru-RU" dirty="0" smtClean="0">
              <a:solidFill>
                <a:schemeClr val="tx1"/>
              </a:solidFill>
            </a:rPr>
            <a:t>предлагать медикаментозные методы лечения бесплодия (</a:t>
          </a:r>
          <a:r>
            <a:rPr lang="ru-RU" dirty="0" err="1" smtClean="0">
              <a:solidFill>
                <a:schemeClr val="tx1"/>
              </a:solidFill>
            </a:rPr>
            <a:t>гестагены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аГнРГ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BC8A21C3-1C37-482E-AFD6-CFEE43F4ABA2}" type="parTrans" cxnId="{17CAFE2C-A759-49B9-A046-20D816A81C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402C39-3621-4145-B42D-98AA54311113}" type="sibTrans" cxnId="{17CAFE2C-A759-49B9-A046-20D816A81C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29FA7A-0219-4A4F-BF16-0FB6B7DE2BFF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У пациенток данной группы при отсутствии беременности в течение 6 месяцев целесообразно предлагать лечение бесплодия с помощью ВРТ</a:t>
          </a:r>
          <a:endParaRPr lang="ru-RU" dirty="0">
            <a:solidFill>
              <a:schemeClr val="tx1"/>
            </a:solidFill>
          </a:endParaRPr>
        </a:p>
      </dgm:t>
    </dgm:pt>
    <dgm:pt modelId="{8DB30498-F9A9-4AF4-8F3D-49674173D647}" type="parTrans" cxnId="{6FBAE5FF-1B83-438D-9471-53AD52ED43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FCE27B-D77B-41B5-9353-BD5E92E9E3DF}" type="sibTrans" cxnId="{6FBAE5FF-1B83-438D-9471-53AD52ED43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3DA14A-8379-452C-ADF3-60E6C2BCD471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Пациентке с распространенным </a:t>
          </a:r>
          <a:r>
            <a:rPr lang="ru-RU" b="1" u="sng" dirty="0" smtClean="0">
              <a:solidFill>
                <a:schemeClr val="tx1"/>
              </a:solidFill>
            </a:rPr>
            <a:t>инфильтративным </a:t>
          </a:r>
          <a:r>
            <a:rPr lang="ru-RU" b="1" u="sng" dirty="0" err="1" smtClean="0">
              <a:solidFill>
                <a:schemeClr val="tx1"/>
              </a:solidFill>
            </a:rPr>
            <a:t>эндометриозом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u="sng" dirty="0" smtClean="0">
              <a:solidFill>
                <a:schemeClr val="tx1"/>
              </a:solidFill>
            </a:rPr>
            <a:t>рекомендовано</a:t>
          </a:r>
          <a:r>
            <a:rPr lang="ru-RU" dirty="0" smtClean="0">
              <a:solidFill>
                <a:schemeClr val="tx1"/>
              </a:solidFill>
            </a:rPr>
            <a:t> назначать терапию </a:t>
          </a:r>
          <a:r>
            <a:rPr lang="ru-RU" dirty="0" err="1" smtClean="0">
              <a:solidFill>
                <a:schemeClr val="tx1"/>
              </a:solidFill>
            </a:rPr>
            <a:t>аГнРГ</a:t>
          </a:r>
          <a:r>
            <a:rPr lang="ru-RU" dirty="0" smtClean="0">
              <a:solidFill>
                <a:schemeClr val="tx1"/>
              </a:solidFill>
            </a:rPr>
            <a:t> в течение 3 месяцев перед проведением программы ВРТ</a:t>
          </a:r>
          <a:endParaRPr lang="ru-RU" dirty="0">
            <a:solidFill>
              <a:schemeClr val="tx1"/>
            </a:solidFill>
          </a:endParaRPr>
        </a:p>
      </dgm:t>
    </dgm:pt>
    <dgm:pt modelId="{6DFC3743-850C-4A0B-B036-063FD704F518}" type="parTrans" cxnId="{949308E3-81E0-416D-BE4C-4A1439B6CD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270246-2EF2-447A-AC80-06060A5262AA}" type="sibTrans" cxnId="{949308E3-81E0-416D-BE4C-4A1439B6CD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0F66AC-A53B-49DE-B5D7-61BE016712E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</a:t>
          </a:r>
          <a:r>
            <a:rPr lang="ru-RU" dirty="0" err="1" smtClean="0">
              <a:solidFill>
                <a:schemeClr val="tx1"/>
              </a:solidFill>
            </a:rPr>
            <a:t>аденомиозе</a:t>
          </a:r>
          <a:r>
            <a:rPr lang="ru-RU" dirty="0" smtClean="0">
              <a:solidFill>
                <a:schemeClr val="tx1"/>
              </a:solidFill>
            </a:rPr>
            <a:t> 3-4 стадии распространения назначение </a:t>
          </a:r>
          <a:r>
            <a:rPr lang="ru-RU" dirty="0" err="1" smtClean="0">
              <a:solidFill>
                <a:schemeClr val="tx1"/>
              </a:solidFill>
            </a:rPr>
            <a:t>аГнРГ</a:t>
          </a:r>
          <a:r>
            <a:rPr lang="ru-RU" dirty="0" smtClean="0">
              <a:solidFill>
                <a:schemeClr val="tx1"/>
              </a:solidFill>
            </a:rPr>
            <a:t> в течение 3-4 месяцев увеличивает ЧНБ в программах ВРТ</a:t>
          </a:r>
          <a:endParaRPr lang="ru-RU" dirty="0">
            <a:solidFill>
              <a:schemeClr val="tx1"/>
            </a:solidFill>
          </a:endParaRPr>
        </a:p>
      </dgm:t>
    </dgm:pt>
    <dgm:pt modelId="{7B38F91D-A293-4670-9D61-7C16D37671DF}" type="parTrans" cxnId="{05A2ECC5-9C01-4C8E-9693-E6E77AA02C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D62342-9693-43EB-B912-CB8CDBE7ACC9}" type="sibTrans" cxnId="{05A2ECC5-9C01-4C8E-9693-E6E77AA02C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94A3AE-D49E-44F4-B92A-AA5BB0D9DD3A}" type="pres">
      <dgm:prSet presAssocID="{645C8CE3-6D20-46B7-89BA-E2A5B2B64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490F6-DE1D-4781-BC11-4D7A15D5373D}" type="pres">
      <dgm:prSet presAssocID="{54C75E24-7710-4D26-8F25-AF0142FB7334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B795C21-A7D7-4A32-982C-81F56F3AA113}" type="pres">
      <dgm:prSet presAssocID="{54C75E24-7710-4D26-8F25-AF0142FB733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F3C60-E3E7-4D7B-BBCC-58CEA21D4DA9}" type="pres">
      <dgm:prSet presAssocID="{013DA14A-8379-452C-ADF3-60E6C2BCD471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2C3D69A-1FD6-44C1-8F16-EC7F4205BABB}" type="pres">
      <dgm:prSet presAssocID="{013DA14A-8379-452C-ADF3-60E6C2BCD47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3D164C-345A-46EA-A065-5BE2D27F5F92}" type="presOf" srcId="{645C8CE3-6D20-46B7-89BA-E2A5B2B64469}" destId="{6394A3AE-D49E-44F4-B92A-AA5BB0D9DD3A}" srcOrd="0" destOrd="0" presId="urn:microsoft.com/office/officeart/2005/8/layout/vList2"/>
    <dgm:cxn modelId="{6FBAE5FF-1B83-438D-9471-53AD52ED43FD}" srcId="{54C75E24-7710-4D26-8F25-AF0142FB7334}" destId="{4929FA7A-0219-4A4F-BF16-0FB6B7DE2BFF}" srcOrd="0" destOrd="0" parTransId="{8DB30498-F9A9-4AF4-8F3D-49674173D647}" sibTransId="{69FCE27B-D77B-41B5-9353-BD5E92E9E3DF}"/>
    <dgm:cxn modelId="{17CAFE2C-A759-49B9-A046-20D816A81CB9}" srcId="{645C8CE3-6D20-46B7-89BA-E2A5B2B64469}" destId="{54C75E24-7710-4D26-8F25-AF0142FB7334}" srcOrd="0" destOrd="0" parTransId="{BC8A21C3-1C37-482E-AFD6-CFEE43F4ABA2}" sibTransId="{09402C39-3621-4145-B42D-98AA54311113}"/>
    <dgm:cxn modelId="{949308E3-81E0-416D-BE4C-4A1439B6CD26}" srcId="{645C8CE3-6D20-46B7-89BA-E2A5B2B64469}" destId="{013DA14A-8379-452C-ADF3-60E6C2BCD471}" srcOrd="1" destOrd="0" parTransId="{6DFC3743-850C-4A0B-B036-063FD704F518}" sibTransId="{7A270246-2EF2-447A-AC80-06060A5262AA}"/>
    <dgm:cxn modelId="{60E2F111-0110-4FB2-A0B1-44F4F08A2AFC}" type="presOf" srcId="{960F66AC-A53B-49DE-B5D7-61BE016712E2}" destId="{72C3D69A-1FD6-44C1-8F16-EC7F4205BABB}" srcOrd="0" destOrd="0" presId="urn:microsoft.com/office/officeart/2005/8/layout/vList2"/>
    <dgm:cxn modelId="{BB099855-16F4-42C4-9466-AB04D7695188}" type="presOf" srcId="{54C75E24-7710-4D26-8F25-AF0142FB7334}" destId="{2DB490F6-DE1D-4781-BC11-4D7A15D5373D}" srcOrd="0" destOrd="0" presId="urn:microsoft.com/office/officeart/2005/8/layout/vList2"/>
    <dgm:cxn modelId="{395EDEB6-D49F-43CD-8505-C1099826117B}" type="presOf" srcId="{013DA14A-8379-452C-ADF3-60E6C2BCD471}" destId="{CACF3C60-E3E7-4D7B-BBCC-58CEA21D4DA9}" srcOrd="0" destOrd="0" presId="urn:microsoft.com/office/officeart/2005/8/layout/vList2"/>
    <dgm:cxn modelId="{05A2ECC5-9C01-4C8E-9693-E6E77AA02C7D}" srcId="{013DA14A-8379-452C-ADF3-60E6C2BCD471}" destId="{960F66AC-A53B-49DE-B5D7-61BE016712E2}" srcOrd="0" destOrd="0" parTransId="{7B38F91D-A293-4670-9D61-7C16D37671DF}" sibTransId="{21D62342-9693-43EB-B912-CB8CDBE7ACC9}"/>
    <dgm:cxn modelId="{4F8E2315-183C-4BEB-9F9F-F9E09B5E5F89}" type="presOf" srcId="{4929FA7A-0219-4A4F-BF16-0FB6B7DE2BFF}" destId="{2B795C21-A7D7-4A32-982C-81F56F3AA113}" srcOrd="0" destOrd="0" presId="urn:microsoft.com/office/officeart/2005/8/layout/vList2"/>
    <dgm:cxn modelId="{A07491D6-0171-443D-9206-F35608971CCC}" type="presParOf" srcId="{6394A3AE-D49E-44F4-B92A-AA5BB0D9DD3A}" destId="{2DB490F6-DE1D-4781-BC11-4D7A15D5373D}" srcOrd="0" destOrd="0" presId="urn:microsoft.com/office/officeart/2005/8/layout/vList2"/>
    <dgm:cxn modelId="{90A0736C-0052-45EB-B28D-3477699E3099}" type="presParOf" srcId="{6394A3AE-D49E-44F4-B92A-AA5BB0D9DD3A}" destId="{2B795C21-A7D7-4A32-982C-81F56F3AA113}" srcOrd="1" destOrd="0" presId="urn:microsoft.com/office/officeart/2005/8/layout/vList2"/>
    <dgm:cxn modelId="{334064D1-8A65-4803-B16D-4A7AC444F978}" type="presParOf" srcId="{6394A3AE-D49E-44F4-B92A-AA5BB0D9DD3A}" destId="{CACF3C60-E3E7-4D7B-BBCC-58CEA21D4DA9}" srcOrd="2" destOrd="0" presId="urn:microsoft.com/office/officeart/2005/8/layout/vList2"/>
    <dgm:cxn modelId="{66C83DB7-48A1-4A44-892A-C15252AD4FA1}" type="presParOf" srcId="{6394A3AE-D49E-44F4-B92A-AA5BB0D9DD3A}" destId="{72C3D69A-1FD6-44C1-8F16-EC7F4205BABB}" srcOrd="3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Медикаментозные методы лечения бесплодия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B8B92D35-81A1-426B-B8C6-0B42A15E176E}" type="presOf" srcId="{4F1542AC-5126-4790-BD90-E8992E5E267F}" destId="{0BDB24D4-18B0-464C-8BDD-167F8371361A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7C000B99-80D0-4607-B802-7B04735851AA}" type="presOf" srcId="{1ECAF6C5-FA84-433C-8604-77CDBB3BC066}" destId="{C1A2A779-FD2A-4DE6-B1C0-FF1C7A077CA6}" srcOrd="0" destOrd="0" presId="urn:microsoft.com/office/officeart/2005/8/layout/vList2"/>
    <dgm:cxn modelId="{F5341231-9E43-4337-A12F-7E8BEBE8A29B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2151D-8BC3-4D67-8444-DF1E3832CDDF}" type="presOf" srcId="{1ECAF6C5-FA84-433C-8604-77CDBB3BC066}" destId="{C1A2A779-FD2A-4DE6-B1C0-FF1C7A077C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8892127-6D81-4F4E-B257-045E28E6B7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0A275E-2F0A-42FF-A20C-5F1442DFEBDB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Пациенткам с   </a:t>
          </a:r>
          <a:r>
            <a:rPr lang="ru-RU" b="1" u="sng" dirty="0" err="1" smtClean="0">
              <a:solidFill>
                <a:schemeClr val="tx1"/>
              </a:solidFill>
            </a:rPr>
            <a:t>ановуляцией</a:t>
          </a:r>
          <a:r>
            <a:rPr lang="ru-RU" dirty="0" smtClean="0">
              <a:solidFill>
                <a:schemeClr val="tx1"/>
              </a:solidFill>
            </a:rPr>
            <a:t> и нормальном уровне </a:t>
          </a:r>
          <a:r>
            <a:rPr lang="ru-RU" dirty="0" err="1" smtClean="0">
              <a:solidFill>
                <a:schemeClr val="tx1"/>
              </a:solidFill>
            </a:rPr>
            <a:t>эстрадиола</a:t>
          </a:r>
          <a:r>
            <a:rPr lang="ru-RU" dirty="0" smtClean="0">
              <a:solidFill>
                <a:schemeClr val="tx1"/>
              </a:solidFill>
            </a:rPr>
            <a:t> и пролактина рекомендовано проведение овариальной стимуляции согласно клиническим рекомендациям по соответствующим нозологиям</a:t>
          </a:r>
          <a:endParaRPr lang="ru-RU" dirty="0">
            <a:solidFill>
              <a:schemeClr val="tx1"/>
            </a:solidFill>
          </a:endParaRPr>
        </a:p>
      </dgm:t>
    </dgm:pt>
    <dgm:pt modelId="{2AB3B7B9-3CAB-4162-AB20-713099C8C397}" type="parTrans" cxnId="{F33F633C-7324-4F3E-B05F-ED386D98D4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F69AC1-3BDC-4FB4-A112-A9B113691820}" type="sibTrans" cxnId="{F33F633C-7324-4F3E-B05F-ED386D98D4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0D8642-165A-4DB8-B698-6DECA756A123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Пациентке с </a:t>
          </a:r>
          <a:r>
            <a:rPr lang="ru-RU" b="1" u="sng" dirty="0" err="1" smtClean="0">
              <a:solidFill>
                <a:schemeClr val="tx1"/>
              </a:solidFill>
            </a:rPr>
            <a:t>неуточненной</a:t>
          </a:r>
          <a:r>
            <a:rPr lang="ru-RU" b="1" u="sng" dirty="0" smtClean="0">
              <a:solidFill>
                <a:schemeClr val="tx1"/>
              </a:solidFill>
            </a:rPr>
            <a:t> формой бесплодия не рекомендовано</a:t>
          </a:r>
          <a:r>
            <a:rPr lang="ru-RU" dirty="0" smtClean="0">
              <a:solidFill>
                <a:schemeClr val="tx1"/>
              </a:solidFill>
            </a:rPr>
            <a:t> назначать индукцию овуляции с использованием </a:t>
          </a:r>
          <a:r>
            <a:rPr lang="ru-RU" dirty="0" err="1" smtClean="0">
              <a:solidFill>
                <a:schemeClr val="tx1"/>
              </a:solidFill>
            </a:rPr>
            <a:t>кломифена</a:t>
          </a:r>
          <a:endParaRPr lang="ru-RU" dirty="0">
            <a:solidFill>
              <a:schemeClr val="tx1"/>
            </a:solidFill>
          </a:endParaRPr>
        </a:p>
      </dgm:t>
    </dgm:pt>
    <dgm:pt modelId="{B9FE5582-F6BA-4E50-819D-A2BA21B2DB59}" type="parTrans" cxnId="{C85445DA-2678-4324-BFBF-31E5E0C0D54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B2C691-805A-4F54-A1E6-5FA20A971007}" type="sibTrans" cxnId="{C85445DA-2678-4324-BFBF-31E5E0C0D54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A0D59A-7769-4F3F-ACC1-552B33A3D54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наличии овуляции дополнительная индукция овуляции не увеличивает ЧНБ. При </a:t>
          </a:r>
          <a:r>
            <a:rPr lang="ru-RU" dirty="0" err="1" smtClean="0">
              <a:solidFill>
                <a:schemeClr val="tx1"/>
              </a:solidFill>
            </a:rPr>
            <a:t>неуточненной</a:t>
          </a:r>
          <a:r>
            <a:rPr lang="ru-RU" dirty="0" smtClean="0">
              <a:solidFill>
                <a:schemeClr val="tx1"/>
              </a:solidFill>
            </a:rPr>
            <a:t> причине бесплодии пациентке может быть предложена ВМИ, хотя эффективность данной методики при </a:t>
          </a:r>
          <a:r>
            <a:rPr lang="ru-RU" dirty="0" err="1" smtClean="0">
              <a:solidFill>
                <a:schemeClr val="tx1"/>
              </a:solidFill>
            </a:rPr>
            <a:t>неуточненной</a:t>
          </a:r>
          <a:r>
            <a:rPr lang="ru-RU" dirty="0" smtClean="0">
              <a:solidFill>
                <a:schemeClr val="tx1"/>
              </a:solidFill>
            </a:rPr>
            <a:t> форме бесплодия не доказана, или лечение бесплодия с помощью ВРТ</a:t>
          </a:r>
          <a:endParaRPr lang="ru-RU" dirty="0">
            <a:solidFill>
              <a:schemeClr val="tx1"/>
            </a:solidFill>
          </a:endParaRPr>
        </a:p>
      </dgm:t>
    </dgm:pt>
    <dgm:pt modelId="{E4735C55-3011-4E99-B3F0-DFA8867E029E}" type="parTrans" cxnId="{D7B4476E-D8AF-4277-ACB5-AA70797A13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908F47-78D6-4642-9CCA-4E48F0F149B1}" type="sibTrans" cxnId="{D7B4476E-D8AF-4277-ACB5-AA70797A13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5CD980-5DC2-4F85-BFCB-4F32FE90AB75}" type="pres">
      <dgm:prSet presAssocID="{C8892127-6D81-4F4E-B257-045E28E6B7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EECAF8-1F69-4B97-9022-81C9E622B1C9}" type="pres">
      <dgm:prSet presAssocID="{9C0A275E-2F0A-42FF-A20C-5F1442DFEBDB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E7BD1A0-BBBB-4CE1-9439-1D0C2728A59D}" type="pres">
      <dgm:prSet presAssocID="{63F69AC1-3BDC-4FB4-A112-A9B113691820}" presName="spacer" presStyleCnt="0"/>
      <dgm:spPr/>
    </dgm:pt>
    <dgm:pt modelId="{EBDB1FF8-ADE1-4E7D-9548-69B9300F6EA2}" type="pres">
      <dgm:prSet presAssocID="{780D8642-165A-4DB8-B698-6DECA756A123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9551F62-9BBE-4894-8785-EB33B842CFBB}" type="pres">
      <dgm:prSet presAssocID="{780D8642-165A-4DB8-B698-6DECA756A12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445DA-2678-4324-BFBF-31E5E0C0D542}" srcId="{C8892127-6D81-4F4E-B257-045E28E6B74F}" destId="{780D8642-165A-4DB8-B698-6DECA756A123}" srcOrd="1" destOrd="0" parTransId="{B9FE5582-F6BA-4E50-819D-A2BA21B2DB59}" sibTransId="{A1B2C691-805A-4F54-A1E6-5FA20A971007}"/>
    <dgm:cxn modelId="{35655874-9E11-4D5A-832E-7CA1B6ED4346}" type="presOf" srcId="{9C0A275E-2F0A-42FF-A20C-5F1442DFEBDB}" destId="{38EECAF8-1F69-4B97-9022-81C9E622B1C9}" srcOrd="0" destOrd="0" presId="urn:microsoft.com/office/officeart/2005/8/layout/vList2"/>
    <dgm:cxn modelId="{F33F633C-7324-4F3E-B05F-ED386D98D41A}" srcId="{C8892127-6D81-4F4E-B257-045E28E6B74F}" destId="{9C0A275E-2F0A-42FF-A20C-5F1442DFEBDB}" srcOrd="0" destOrd="0" parTransId="{2AB3B7B9-3CAB-4162-AB20-713099C8C397}" sibTransId="{63F69AC1-3BDC-4FB4-A112-A9B113691820}"/>
    <dgm:cxn modelId="{67AE40E9-4132-4C8E-B75D-243357524A5C}" type="presOf" srcId="{85A0D59A-7769-4F3F-ACC1-552B33A3D546}" destId="{49551F62-9BBE-4894-8785-EB33B842CFBB}" srcOrd="0" destOrd="0" presId="urn:microsoft.com/office/officeart/2005/8/layout/vList2"/>
    <dgm:cxn modelId="{140DA218-A4B3-4DE6-B592-AD6DC902EF83}" type="presOf" srcId="{780D8642-165A-4DB8-B698-6DECA756A123}" destId="{EBDB1FF8-ADE1-4E7D-9548-69B9300F6EA2}" srcOrd="0" destOrd="0" presId="urn:microsoft.com/office/officeart/2005/8/layout/vList2"/>
    <dgm:cxn modelId="{D7B4476E-D8AF-4277-ACB5-AA70797A1306}" srcId="{780D8642-165A-4DB8-B698-6DECA756A123}" destId="{85A0D59A-7769-4F3F-ACC1-552B33A3D546}" srcOrd="0" destOrd="0" parTransId="{E4735C55-3011-4E99-B3F0-DFA8867E029E}" sibTransId="{20908F47-78D6-4642-9CCA-4E48F0F149B1}"/>
    <dgm:cxn modelId="{CCB84AB4-337D-428B-A7B7-E458501C357C}" type="presOf" srcId="{C8892127-6D81-4F4E-B257-045E28E6B74F}" destId="{715CD980-5DC2-4F85-BFCB-4F32FE90AB75}" srcOrd="0" destOrd="0" presId="urn:microsoft.com/office/officeart/2005/8/layout/vList2"/>
    <dgm:cxn modelId="{BD7BBC1E-2EFC-42BA-8C3C-2B3B83A6BAED}" type="presParOf" srcId="{715CD980-5DC2-4F85-BFCB-4F32FE90AB75}" destId="{38EECAF8-1F69-4B97-9022-81C9E622B1C9}" srcOrd="0" destOrd="0" presId="urn:microsoft.com/office/officeart/2005/8/layout/vList2"/>
    <dgm:cxn modelId="{0B10FE2D-611B-4F64-95B9-D1F389EE4CD3}" type="presParOf" srcId="{715CD980-5DC2-4F85-BFCB-4F32FE90AB75}" destId="{AE7BD1A0-BBBB-4CE1-9439-1D0C2728A59D}" srcOrd="1" destOrd="0" presId="urn:microsoft.com/office/officeart/2005/8/layout/vList2"/>
    <dgm:cxn modelId="{02F517C7-172F-4906-825B-2366A40FB190}" type="presParOf" srcId="{715CD980-5DC2-4F85-BFCB-4F32FE90AB75}" destId="{EBDB1FF8-ADE1-4E7D-9548-69B9300F6EA2}" srcOrd="2" destOrd="0" presId="urn:microsoft.com/office/officeart/2005/8/layout/vList2"/>
    <dgm:cxn modelId="{D89C8269-4D0C-42D5-81BA-21B5EB822AB2}" type="presParOf" srcId="{715CD980-5DC2-4F85-BFCB-4F32FE90AB75}" destId="{49551F62-9BBE-4894-8785-EB33B842CFBB}" srcOrd="3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Медикаментозные методы лечения бесплодия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44BA51F-0F3A-49AA-9BAF-B6EB82599B5C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5AB7C43C-8FF4-4CEC-9E26-88D91C381D17}" type="presOf" srcId="{4F1542AC-5126-4790-BD90-E8992E5E267F}" destId="{0BDB24D4-18B0-464C-8BDD-167F8371361A}" srcOrd="0" destOrd="0" presId="urn:microsoft.com/office/officeart/2005/8/layout/vList2"/>
    <dgm:cxn modelId="{5F530DF3-C863-4463-8859-456081B0C9E8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E5F39A15-0CE5-4237-BB5C-49FEF6030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5D00E2-AE64-4A27-83FB-3CDA14E8312B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наличии </a:t>
          </a:r>
          <a:r>
            <a:rPr lang="ru-RU" b="1" dirty="0" smtClean="0">
              <a:solidFill>
                <a:schemeClr val="tx1"/>
              </a:solidFill>
            </a:rPr>
            <a:t>внутриматочной патологии </a:t>
          </a:r>
          <a:r>
            <a:rPr lang="ru-RU" dirty="0" smtClean="0">
              <a:solidFill>
                <a:schemeClr val="tx1"/>
              </a:solidFill>
            </a:rPr>
            <a:t>рекомендовано направлять пациентку на проведение </a:t>
          </a:r>
          <a:r>
            <a:rPr lang="ru-RU" b="1" dirty="0" err="1" smtClean="0">
              <a:solidFill>
                <a:schemeClr val="tx1"/>
              </a:solidFill>
            </a:rPr>
            <a:t>гистероскопии</a:t>
          </a:r>
          <a:r>
            <a:rPr lang="ru-RU" dirty="0" smtClean="0">
              <a:solidFill>
                <a:schemeClr val="tx1"/>
              </a:solidFill>
            </a:rPr>
            <a:t> и/или </a:t>
          </a:r>
          <a:r>
            <a:rPr lang="ru-RU" dirty="0" err="1" smtClean="0">
              <a:solidFill>
                <a:schemeClr val="tx1"/>
              </a:solidFill>
            </a:rPr>
            <a:t>гистерорезектоскопии</a:t>
          </a:r>
          <a:endParaRPr lang="ru-RU" dirty="0">
            <a:solidFill>
              <a:schemeClr val="tx1"/>
            </a:solidFill>
          </a:endParaRPr>
        </a:p>
      </dgm:t>
    </dgm:pt>
    <dgm:pt modelId="{00A88CE4-C846-479B-B961-AE92523BCDE1}" type="parTrans" cxnId="{93967119-CFC1-43E2-B1DC-49BAC387D1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336244-19F1-45CA-9F18-26948C635B49}" type="sibTrans" cxnId="{93967119-CFC1-43E2-B1DC-49BAC387D1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745C94-2963-4B14-9D3E-81A3EFAD65C7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подозрении на наличие гинекологических заболеваний, </a:t>
          </a:r>
          <a:r>
            <a:rPr lang="ru-RU" b="1" dirty="0" smtClean="0">
              <a:solidFill>
                <a:schemeClr val="tx1"/>
              </a:solidFill>
            </a:rPr>
            <a:t>требующих хирургического лечения</a:t>
          </a:r>
          <a:r>
            <a:rPr lang="ru-RU" dirty="0" smtClean="0">
              <a:solidFill>
                <a:schemeClr val="tx1"/>
              </a:solidFill>
            </a:rPr>
            <a:t>, рекомендовано направлять пациентку на проведение </a:t>
          </a:r>
          <a:r>
            <a:rPr lang="ru-RU" b="1" dirty="0" smtClean="0">
              <a:solidFill>
                <a:schemeClr val="tx1"/>
              </a:solidFill>
            </a:rPr>
            <a:t>лапароскопии</a:t>
          </a:r>
          <a:endParaRPr lang="ru-RU" b="1" dirty="0">
            <a:solidFill>
              <a:schemeClr val="tx1"/>
            </a:solidFill>
          </a:endParaRPr>
        </a:p>
      </dgm:t>
    </dgm:pt>
    <dgm:pt modelId="{51373B0B-2373-4838-8815-5C11D3290720}" type="parTrans" cxnId="{AD2D45C5-7B29-4B3B-B63B-3560D4C09E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E3C753-6B5C-4A8B-9B8A-7DED71392E8D}" type="sibTrans" cxnId="{AD2D45C5-7B29-4B3B-B63B-3560D4C09E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3D6D20-C90E-4F96-B368-368F1C224A75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 целью подготовки к программе ВРТ при наличии у пациентки </a:t>
          </a:r>
          <a:r>
            <a:rPr lang="ru-RU" b="1" dirty="0" err="1" smtClean="0">
              <a:solidFill>
                <a:schemeClr val="tx1"/>
              </a:solidFill>
            </a:rPr>
            <a:t>гидросальпинкса</a:t>
          </a:r>
          <a:r>
            <a:rPr lang="ru-RU" b="1" dirty="0" smtClean="0">
              <a:solidFill>
                <a:schemeClr val="tx1"/>
              </a:solidFill>
            </a:rPr>
            <a:t>/ </a:t>
          </a:r>
          <a:r>
            <a:rPr lang="ru-RU" b="1" dirty="0" err="1" smtClean="0">
              <a:solidFill>
                <a:schemeClr val="tx1"/>
              </a:solidFill>
            </a:rPr>
            <a:t>сактосальпинкса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0" dirty="0" smtClean="0">
              <a:solidFill>
                <a:schemeClr val="tx1"/>
              </a:solidFill>
            </a:rPr>
            <a:t>рекомендовано проведение </a:t>
          </a:r>
          <a:r>
            <a:rPr lang="ru-RU" b="1" dirty="0" err="1" smtClean="0">
              <a:solidFill>
                <a:schemeClr val="tx1"/>
              </a:solidFill>
            </a:rPr>
            <a:t>сальпингэктомии</a:t>
          </a:r>
          <a:endParaRPr lang="ru-RU" b="1" dirty="0">
            <a:solidFill>
              <a:schemeClr val="tx1"/>
            </a:solidFill>
          </a:endParaRPr>
        </a:p>
      </dgm:t>
    </dgm:pt>
    <dgm:pt modelId="{7992F328-55CF-43A9-9A51-EFF4459A69EA}" type="parTrans" cxnId="{05671544-B859-48E6-9FBD-48D5C5204D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34B32A-CCA5-43B1-BF52-DBE1C01666D2}" type="sibTrans" cxnId="{05671544-B859-48E6-9FBD-48D5C5204D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6EAF00-D329-4954-8ABD-C7FE176B7A09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 целью подготовки к программе ВРТ у пациентки с </a:t>
          </a:r>
          <a:r>
            <a:rPr lang="ru-RU" b="1" dirty="0" smtClean="0">
              <a:solidFill>
                <a:schemeClr val="tx1"/>
              </a:solidFill>
            </a:rPr>
            <a:t>СПКЯ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u="sng" dirty="0" smtClean="0">
              <a:solidFill>
                <a:schemeClr val="tx1"/>
              </a:solidFill>
            </a:rPr>
            <a:t>не рекомендовано</a:t>
          </a:r>
          <a:r>
            <a:rPr lang="ru-RU" dirty="0" smtClean="0">
              <a:solidFill>
                <a:schemeClr val="tx1"/>
              </a:solidFill>
            </a:rPr>
            <a:t> проведение любого вида резекции яичников</a:t>
          </a:r>
          <a:endParaRPr lang="ru-RU" dirty="0">
            <a:solidFill>
              <a:schemeClr val="tx1"/>
            </a:solidFill>
          </a:endParaRPr>
        </a:p>
      </dgm:t>
    </dgm:pt>
    <dgm:pt modelId="{DAF1A358-BCFE-41C0-A84E-B1EBB523329B}" type="parTrans" cxnId="{692B79C1-91A7-4948-A81A-901DD5FC48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BBA45D-273A-4951-8CBC-2D02DCFC74C8}" type="sibTrans" cxnId="{692B79C1-91A7-4948-A81A-901DD5FC48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918008-D1A0-41E2-A9A5-3A2DEE128742}" type="pres">
      <dgm:prSet presAssocID="{E5F39A15-0CE5-4237-BB5C-49FEF6030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C142B8-3523-4F9A-BB41-18AF68E2A7DE}" type="pres">
      <dgm:prSet presAssocID="{D95D00E2-AE64-4A27-83FB-3CDA14E8312B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60898D2-CE31-419B-B9CB-0748011F08C5}" type="pres">
      <dgm:prSet presAssocID="{14336244-19F1-45CA-9F18-26948C635B49}" presName="spacer" presStyleCnt="0"/>
      <dgm:spPr/>
    </dgm:pt>
    <dgm:pt modelId="{D2204FA7-49D2-4CAB-A517-1080D55979B7}" type="pres">
      <dgm:prSet presAssocID="{7E745C94-2963-4B14-9D3E-81A3EFAD65C7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9EC1190-1ABF-4AEF-9A39-757A930784FF}" type="pres">
      <dgm:prSet presAssocID="{06E3C753-6B5C-4A8B-9B8A-7DED71392E8D}" presName="spacer" presStyleCnt="0"/>
      <dgm:spPr/>
    </dgm:pt>
    <dgm:pt modelId="{DB04547C-02A5-4C1C-93D6-8200CDD52A6C}" type="pres">
      <dgm:prSet presAssocID="{7D3D6D20-C90E-4F96-B368-368F1C224A75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D336CA8-9254-4300-9A39-D6C5690454DD}" type="pres">
      <dgm:prSet presAssocID="{E734B32A-CCA5-43B1-BF52-DBE1C01666D2}" presName="spacer" presStyleCnt="0"/>
      <dgm:spPr/>
    </dgm:pt>
    <dgm:pt modelId="{AEF22713-0D51-4ECE-8F97-3B7D0E8AF3C3}" type="pres">
      <dgm:prSet presAssocID="{6F6EAF00-D329-4954-8ABD-C7FE176B7A09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BBB2818-BA10-479B-9E02-69D9722D2E96}" type="presOf" srcId="{7E745C94-2963-4B14-9D3E-81A3EFAD65C7}" destId="{D2204FA7-49D2-4CAB-A517-1080D55979B7}" srcOrd="0" destOrd="0" presId="urn:microsoft.com/office/officeart/2005/8/layout/vList2"/>
    <dgm:cxn modelId="{93967119-CFC1-43E2-B1DC-49BAC387D19E}" srcId="{E5F39A15-0CE5-4237-BB5C-49FEF6030536}" destId="{D95D00E2-AE64-4A27-83FB-3CDA14E8312B}" srcOrd="0" destOrd="0" parTransId="{00A88CE4-C846-479B-B961-AE92523BCDE1}" sibTransId="{14336244-19F1-45CA-9F18-26948C635B49}"/>
    <dgm:cxn modelId="{AC0114D5-9CA8-434B-97E7-DEFBC17AA8F8}" type="presOf" srcId="{E5F39A15-0CE5-4237-BB5C-49FEF6030536}" destId="{40918008-D1A0-41E2-A9A5-3A2DEE128742}" srcOrd="0" destOrd="0" presId="urn:microsoft.com/office/officeart/2005/8/layout/vList2"/>
    <dgm:cxn modelId="{692B79C1-91A7-4948-A81A-901DD5FC48D3}" srcId="{E5F39A15-0CE5-4237-BB5C-49FEF6030536}" destId="{6F6EAF00-D329-4954-8ABD-C7FE176B7A09}" srcOrd="3" destOrd="0" parTransId="{DAF1A358-BCFE-41C0-A84E-B1EBB523329B}" sibTransId="{DDBBA45D-273A-4951-8CBC-2D02DCFC74C8}"/>
    <dgm:cxn modelId="{AD2D45C5-7B29-4B3B-B63B-3560D4C09E3C}" srcId="{E5F39A15-0CE5-4237-BB5C-49FEF6030536}" destId="{7E745C94-2963-4B14-9D3E-81A3EFAD65C7}" srcOrd="1" destOrd="0" parTransId="{51373B0B-2373-4838-8815-5C11D3290720}" sibTransId="{06E3C753-6B5C-4A8B-9B8A-7DED71392E8D}"/>
    <dgm:cxn modelId="{986ED9F2-57A6-419E-921C-9AAC65AB94BD}" type="presOf" srcId="{D95D00E2-AE64-4A27-83FB-3CDA14E8312B}" destId="{22C142B8-3523-4F9A-BB41-18AF68E2A7DE}" srcOrd="0" destOrd="0" presId="urn:microsoft.com/office/officeart/2005/8/layout/vList2"/>
    <dgm:cxn modelId="{E7AAE084-784D-4913-AE88-1E6959B4336B}" type="presOf" srcId="{7D3D6D20-C90E-4F96-B368-368F1C224A75}" destId="{DB04547C-02A5-4C1C-93D6-8200CDD52A6C}" srcOrd="0" destOrd="0" presId="urn:microsoft.com/office/officeart/2005/8/layout/vList2"/>
    <dgm:cxn modelId="{05671544-B859-48E6-9FBD-48D5C5204D19}" srcId="{E5F39A15-0CE5-4237-BB5C-49FEF6030536}" destId="{7D3D6D20-C90E-4F96-B368-368F1C224A75}" srcOrd="2" destOrd="0" parTransId="{7992F328-55CF-43A9-9A51-EFF4459A69EA}" sibTransId="{E734B32A-CCA5-43B1-BF52-DBE1C01666D2}"/>
    <dgm:cxn modelId="{BD302F02-B1ED-4AE9-8B44-29647C62DBC6}" type="presOf" srcId="{6F6EAF00-D329-4954-8ABD-C7FE176B7A09}" destId="{AEF22713-0D51-4ECE-8F97-3B7D0E8AF3C3}" srcOrd="0" destOrd="0" presId="urn:microsoft.com/office/officeart/2005/8/layout/vList2"/>
    <dgm:cxn modelId="{6630FA1E-F7B1-42FC-A1FF-E1C082C44F46}" type="presParOf" srcId="{40918008-D1A0-41E2-A9A5-3A2DEE128742}" destId="{22C142B8-3523-4F9A-BB41-18AF68E2A7DE}" srcOrd="0" destOrd="0" presId="urn:microsoft.com/office/officeart/2005/8/layout/vList2"/>
    <dgm:cxn modelId="{1BFF6129-4DAF-4452-B18C-104967DECA73}" type="presParOf" srcId="{40918008-D1A0-41E2-A9A5-3A2DEE128742}" destId="{960898D2-CE31-419B-B9CB-0748011F08C5}" srcOrd="1" destOrd="0" presId="urn:microsoft.com/office/officeart/2005/8/layout/vList2"/>
    <dgm:cxn modelId="{527419C7-6230-4EC3-9302-2DFF20DE4F9E}" type="presParOf" srcId="{40918008-D1A0-41E2-A9A5-3A2DEE128742}" destId="{D2204FA7-49D2-4CAB-A517-1080D55979B7}" srcOrd="2" destOrd="0" presId="urn:microsoft.com/office/officeart/2005/8/layout/vList2"/>
    <dgm:cxn modelId="{EA41149E-FB42-4DD9-AB07-D54A9B0CECF7}" type="presParOf" srcId="{40918008-D1A0-41E2-A9A5-3A2DEE128742}" destId="{89EC1190-1ABF-4AEF-9A39-757A930784FF}" srcOrd="3" destOrd="0" presId="urn:microsoft.com/office/officeart/2005/8/layout/vList2"/>
    <dgm:cxn modelId="{12FBB7E7-B45F-4ED7-A33F-B7D6283FFDEC}" type="presParOf" srcId="{40918008-D1A0-41E2-A9A5-3A2DEE128742}" destId="{DB04547C-02A5-4C1C-93D6-8200CDD52A6C}" srcOrd="4" destOrd="0" presId="urn:microsoft.com/office/officeart/2005/8/layout/vList2"/>
    <dgm:cxn modelId="{6BA14EB6-7EA2-4D04-9712-EA4F912DD874}" type="presParOf" srcId="{40918008-D1A0-41E2-A9A5-3A2DEE128742}" destId="{DD336CA8-9254-4300-9A39-D6C5690454DD}" srcOrd="5" destOrd="0" presId="urn:microsoft.com/office/officeart/2005/8/layout/vList2"/>
    <dgm:cxn modelId="{042B40B1-D8A4-430F-8F13-4EBC0CC2F12C}" type="presParOf" srcId="{40918008-D1A0-41E2-A9A5-3A2DEE128742}" destId="{AEF22713-0D51-4ECE-8F97-3B7D0E8AF3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Хирургические методы лечения бесплодия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00B63A2-6168-431F-945A-26F289F77BB6}" type="presOf" srcId="{4F1542AC-5126-4790-BD90-E8992E5E267F}" destId="{0BDB24D4-18B0-464C-8BDD-167F8371361A}" srcOrd="0" destOrd="0" presId="urn:microsoft.com/office/officeart/2005/8/layout/vList2"/>
    <dgm:cxn modelId="{7923B912-5ADB-4896-A79B-138FEC670DC7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62120728-826B-4708-BB69-97CC694B6216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73A43FD8-6C2F-45D9-B2D5-CD932CF40B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95E62-51B6-4EA4-A90B-D02C54800825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</a:rPr>
            <a:t>Не рекомендовано </a:t>
          </a:r>
          <a:r>
            <a:rPr lang="ru-RU" dirty="0" smtClean="0">
              <a:solidFill>
                <a:schemeClr val="tx1"/>
              </a:solidFill>
            </a:rPr>
            <a:t>проведение</a:t>
          </a:r>
          <a:r>
            <a:rPr lang="ru-RU" b="1" dirty="0" smtClean="0">
              <a:solidFill>
                <a:schemeClr val="tx1"/>
              </a:solidFill>
            </a:rPr>
            <a:t> овариальной стимуляции</a:t>
          </a:r>
          <a:r>
            <a:rPr lang="ru-RU" dirty="0" smtClean="0">
              <a:solidFill>
                <a:schemeClr val="tx1"/>
              </a:solidFill>
            </a:rPr>
            <a:t> пациенткам с </a:t>
          </a:r>
          <a:r>
            <a:rPr lang="ru-RU" b="1" dirty="0" smtClean="0">
              <a:solidFill>
                <a:schemeClr val="tx1"/>
              </a:solidFill>
            </a:rPr>
            <a:t>опухолями и опухолевидными образованиями яичников</a:t>
          </a:r>
          <a:r>
            <a:rPr lang="ru-RU" dirty="0" smtClean="0">
              <a:solidFill>
                <a:schemeClr val="tx1"/>
              </a:solidFill>
            </a:rPr>
            <a:t> за исключением </a:t>
          </a:r>
          <a:r>
            <a:rPr lang="ru-RU" dirty="0" err="1" smtClean="0">
              <a:solidFill>
                <a:schemeClr val="tx1"/>
              </a:solidFill>
            </a:rPr>
            <a:t>эндометриоидных</a:t>
          </a:r>
          <a:r>
            <a:rPr lang="ru-RU" dirty="0" smtClean="0">
              <a:solidFill>
                <a:schemeClr val="tx1"/>
              </a:solidFill>
            </a:rPr>
            <a:t> кист и функциональных кист малых размеров (менее 3-4 см в диаметре) </a:t>
          </a:r>
          <a:endParaRPr lang="ru-RU" dirty="0">
            <a:solidFill>
              <a:schemeClr val="tx1"/>
            </a:solidFill>
          </a:endParaRPr>
        </a:p>
      </dgm:t>
    </dgm:pt>
    <dgm:pt modelId="{36D1CEE7-2769-4255-82F7-5089EF3D3DDD}" type="parTrans" cxnId="{965F3E27-C267-46D6-AA45-194CFF792E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DB750E-A6A7-4AD7-B6E8-6D676BE039C3}" type="sibTrans" cxnId="{965F3E27-C267-46D6-AA45-194CFF792E7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CA7907-4467-4F76-9C19-4601A9F4178D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</a:rPr>
            <a:t>Не рекомендовано </a:t>
          </a:r>
          <a:r>
            <a:rPr lang="ru-RU" dirty="0" smtClean="0">
              <a:solidFill>
                <a:schemeClr val="tx1"/>
              </a:solidFill>
            </a:rPr>
            <a:t>проведение ВМИ или ПЭ при наличии следующей маточной патологии: полипа эндометрия, миомы матки при наличии показаний к хирургическому лечению, внутриматочных </a:t>
          </a:r>
          <a:r>
            <a:rPr lang="ru-RU" dirty="0" err="1" smtClean="0">
              <a:solidFill>
                <a:schemeClr val="tx1"/>
              </a:solidFill>
            </a:rPr>
            <a:t>синехиях</a:t>
          </a:r>
          <a:endParaRPr lang="ru-RU" dirty="0">
            <a:solidFill>
              <a:schemeClr val="tx1"/>
            </a:solidFill>
          </a:endParaRPr>
        </a:p>
      </dgm:t>
    </dgm:pt>
    <dgm:pt modelId="{D7EC18EE-10D2-4EA0-AF8C-A640152AD210}" type="parTrans" cxnId="{4FCA26F6-6EC1-450B-8A80-848D64770D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E019F5-EA7B-46E6-A236-E3B4BF53E5EC}" type="sibTrans" cxnId="{4FCA26F6-6EC1-450B-8A80-848D64770D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EE2F00-854E-4D73-AE70-35F33E71DEAB}" type="pres">
      <dgm:prSet presAssocID="{73A43FD8-6C2F-45D9-B2D5-CD932CF40B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57E36C-910F-4EE6-B8D8-E51D06F6C425}" type="pres">
      <dgm:prSet presAssocID="{90D95E62-51B6-4EA4-A90B-D02C54800825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F9DE7A2-4DD5-47B8-959D-44C51EE65F2F}" type="pres">
      <dgm:prSet presAssocID="{D3DB750E-A6A7-4AD7-B6E8-6D676BE039C3}" presName="spacer" presStyleCnt="0"/>
      <dgm:spPr/>
    </dgm:pt>
    <dgm:pt modelId="{B3767B74-CB89-4DD9-873D-706E76437896}" type="pres">
      <dgm:prSet presAssocID="{FFCA7907-4467-4F76-9C19-4601A9F4178D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D8BADFF-A892-4AE2-B02B-1A38F780D3F4}" type="presOf" srcId="{90D95E62-51B6-4EA4-A90B-D02C54800825}" destId="{9D57E36C-910F-4EE6-B8D8-E51D06F6C425}" srcOrd="0" destOrd="0" presId="urn:microsoft.com/office/officeart/2005/8/layout/vList2"/>
    <dgm:cxn modelId="{965F3E27-C267-46D6-AA45-194CFF792E77}" srcId="{73A43FD8-6C2F-45D9-B2D5-CD932CF40BF6}" destId="{90D95E62-51B6-4EA4-A90B-D02C54800825}" srcOrd="0" destOrd="0" parTransId="{36D1CEE7-2769-4255-82F7-5089EF3D3DDD}" sibTransId="{D3DB750E-A6A7-4AD7-B6E8-6D676BE039C3}"/>
    <dgm:cxn modelId="{28A115F4-A310-4C61-99B5-1D7C80472DB4}" type="presOf" srcId="{73A43FD8-6C2F-45D9-B2D5-CD932CF40BF6}" destId="{EEEE2F00-854E-4D73-AE70-35F33E71DEAB}" srcOrd="0" destOrd="0" presId="urn:microsoft.com/office/officeart/2005/8/layout/vList2"/>
    <dgm:cxn modelId="{4FCA26F6-6EC1-450B-8A80-848D64770D72}" srcId="{73A43FD8-6C2F-45D9-B2D5-CD932CF40BF6}" destId="{FFCA7907-4467-4F76-9C19-4601A9F4178D}" srcOrd="1" destOrd="0" parTransId="{D7EC18EE-10D2-4EA0-AF8C-A640152AD210}" sibTransId="{DBE019F5-EA7B-46E6-A236-E3B4BF53E5EC}"/>
    <dgm:cxn modelId="{165391EF-43AE-4C5E-8B2F-FD06DC005C60}" type="presOf" srcId="{FFCA7907-4467-4F76-9C19-4601A9F4178D}" destId="{B3767B74-CB89-4DD9-873D-706E76437896}" srcOrd="0" destOrd="0" presId="urn:microsoft.com/office/officeart/2005/8/layout/vList2"/>
    <dgm:cxn modelId="{F556026F-6F89-4748-A935-45F1DA1818C9}" type="presParOf" srcId="{EEEE2F00-854E-4D73-AE70-35F33E71DEAB}" destId="{9D57E36C-910F-4EE6-B8D8-E51D06F6C425}" srcOrd="0" destOrd="0" presId="urn:microsoft.com/office/officeart/2005/8/layout/vList2"/>
    <dgm:cxn modelId="{72A2272E-BD00-4B07-839D-5AA69B2E830B}" type="presParOf" srcId="{EEEE2F00-854E-4D73-AE70-35F33E71DEAB}" destId="{0F9DE7A2-4DD5-47B8-959D-44C51EE65F2F}" srcOrd="1" destOrd="0" presId="urn:microsoft.com/office/officeart/2005/8/layout/vList2"/>
    <dgm:cxn modelId="{5E726B0D-DBC5-4281-814B-E82C1E0A6071}" type="presParOf" srcId="{EEEE2F00-854E-4D73-AE70-35F33E71DEAB}" destId="{B3767B74-CB89-4DD9-873D-706E764378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72AACDE-2AA2-4A39-A692-30E8A379AA22}" type="presOf" srcId="{1ECAF6C5-FA84-433C-8604-77CDBB3BC066}" destId="{C1A2A779-FD2A-4DE6-B1C0-FF1C7A077CA6}" srcOrd="0" destOrd="0" presId="urn:microsoft.com/office/officeart/2005/8/layout/vList2"/>
    <dgm:cxn modelId="{4F624DAA-7F5E-440C-8B38-1353987143A0}" type="presOf" srcId="{4F1542AC-5126-4790-BD90-E8992E5E267F}" destId="{0BDB24D4-18B0-464C-8BDD-167F8371361A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858EDE3E-676B-414A-AE87-83C2858D804C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414992E-3FF3-427B-84AA-60E604C350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557CE-82F9-4963-A19B-065E9B1C95C1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Пациентке с </a:t>
          </a:r>
          <a:r>
            <a:rPr lang="ru-RU" b="1" dirty="0" err="1" smtClean="0">
              <a:solidFill>
                <a:schemeClr val="tx1"/>
              </a:solidFill>
            </a:rPr>
            <a:t>эндометриозом</a:t>
          </a:r>
          <a:r>
            <a:rPr lang="ru-RU" b="1" dirty="0" smtClean="0">
              <a:solidFill>
                <a:schemeClr val="tx1"/>
              </a:solidFill>
            </a:rPr>
            <a:t> 3-4</a:t>
          </a:r>
          <a:r>
            <a:rPr lang="ru-RU" dirty="0" smtClean="0">
              <a:solidFill>
                <a:schemeClr val="tx1"/>
              </a:solidFill>
            </a:rPr>
            <a:t> стадии и нарушением проходимости маточных труб после проведенного хирургического лечения рекомендовано назначать лечение бесплодия с помощью </a:t>
          </a:r>
          <a:r>
            <a:rPr lang="ru-RU" b="1" dirty="0" smtClean="0">
              <a:solidFill>
                <a:schemeClr val="tx1"/>
              </a:solidFill>
            </a:rPr>
            <a:t>ВРТ</a:t>
          </a:r>
          <a:r>
            <a:rPr lang="ru-RU" dirty="0" smtClean="0">
              <a:solidFill>
                <a:schemeClr val="tx1"/>
              </a:solidFill>
            </a:rPr>
            <a:t> независимо от возраста пациентки и фертильности мужа </a:t>
          </a:r>
          <a:endParaRPr lang="ru-RU" dirty="0">
            <a:solidFill>
              <a:schemeClr val="tx1"/>
            </a:solidFill>
          </a:endParaRPr>
        </a:p>
      </dgm:t>
    </dgm:pt>
    <dgm:pt modelId="{E5565F52-182B-463B-87CF-375DC83D6D25}" type="parTrans" cxnId="{AF483403-2EB1-4549-98BE-B2392BE2726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E7C149-E91F-414F-A6D6-4D1F7E2C7608}" type="sibTrans" cxnId="{AF483403-2EB1-4549-98BE-B2392BE2726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B2CDAC-33BC-41E6-8A73-C9FA2A420126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 программах ВРТ пациентке </a:t>
          </a:r>
          <a:r>
            <a:rPr lang="ru-RU" b="1" dirty="0" smtClean="0">
              <a:solidFill>
                <a:schemeClr val="tx1"/>
              </a:solidFill>
            </a:rPr>
            <a:t>рекомендовано индивидуально назначать протокол овариальной стимуляции</a:t>
          </a:r>
          <a:r>
            <a:rPr lang="ru-RU" dirty="0" smtClean="0">
              <a:solidFill>
                <a:schemeClr val="tx1"/>
              </a:solidFill>
            </a:rPr>
            <a:t> с использованием </a:t>
          </a:r>
          <a:r>
            <a:rPr lang="ru-RU" dirty="0" err="1" smtClean="0">
              <a:solidFill>
                <a:schemeClr val="tx1"/>
              </a:solidFill>
            </a:rPr>
            <a:t>аГнРГ</a:t>
          </a:r>
          <a:r>
            <a:rPr lang="ru-RU" dirty="0" smtClean="0">
              <a:solidFill>
                <a:schemeClr val="tx1"/>
              </a:solidFill>
            </a:rPr>
            <a:t> или </a:t>
          </a:r>
          <a:r>
            <a:rPr lang="ru-RU" dirty="0" err="1" smtClean="0">
              <a:solidFill>
                <a:schemeClr val="tx1"/>
              </a:solidFill>
            </a:rPr>
            <a:t>антГнРГ</a:t>
          </a:r>
          <a:r>
            <a:rPr lang="ru-RU" dirty="0" smtClean="0">
              <a:solidFill>
                <a:schemeClr val="tx1"/>
              </a:solidFill>
            </a:rPr>
            <a:t> с учетом возраста и овариального </a:t>
          </a:r>
          <a:r>
            <a:rPr lang="ru-RU" dirty="0" err="1" smtClean="0">
              <a:solidFill>
                <a:schemeClr val="tx1"/>
              </a:solidFill>
            </a:rPr>
            <a:t>резервапациентки</a:t>
          </a:r>
          <a:r>
            <a:rPr lang="ru-RU" dirty="0" smtClean="0">
              <a:solidFill>
                <a:schemeClr val="tx1"/>
              </a:solidFill>
            </a:rPr>
            <a:t>, риска развития СГЯ и особенностей предыдущих циклов овариальной стимуляции</a:t>
          </a:r>
          <a:endParaRPr lang="ru-RU" dirty="0">
            <a:solidFill>
              <a:schemeClr val="tx1"/>
            </a:solidFill>
          </a:endParaRPr>
        </a:p>
      </dgm:t>
    </dgm:pt>
    <dgm:pt modelId="{238B44ED-2403-4F3C-AD6F-B20DE4C4D008}" type="parTrans" cxnId="{A8A46208-B59D-45A6-8527-175460FE0D2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BD7EC8-18BB-4E2D-9CAC-6D96A542E220}" type="sibTrans" cxnId="{A8A46208-B59D-45A6-8527-175460FE0D2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59E16A-4496-423B-83F4-02FBC061C800}" type="pres">
      <dgm:prSet presAssocID="{C414992E-3FF3-427B-84AA-60E604C350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93972-8017-4300-98EB-A61B645C6BA1}" type="pres">
      <dgm:prSet presAssocID="{EFC557CE-82F9-4963-A19B-065E9B1C95C1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E8B9B25-6676-4374-A15B-11606CD48B88}" type="pres">
      <dgm:prSet presAssocID="{97E7C149-E91F-414F-A6D6-4D1F7E2C7608}" presName="spacer" presStyleCnt="0"/>
      <dgm:spPr/>
    </dgm:pt>
    <dgm:pt modelId="{ABF4F64E-C76F-462C-97DE-C89CC52A4E6D}" type="pres">
      <dgm:prSet presAssocID="{1BB2CDAC-33BC-41E6-8A73-C9FA2A420126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8A46208-B59D-45A6-8527-175460FE0D2C}" srcId="{C414992E-3FF3-427B-84AA-60E604C350A3}" destId="{1BB2CDAC-33BC-41E6-8A73-C9FA2A420126}" srcOrd="1" destOrd="0" parTransId="{238B44ED-2403-4F3C-AD6F-B20DE4C4D008}" sibTransId="{3EBD7EC8-18BB-4E2D-9CAC-6D96A542E220}"/>
    <dgm:cxn modelId="{3281A649-E1C0-423D-9C53-7E0FBDF521B0}" type="presOf" srcId="{C414992E-3FF3-427B-84AA-60E604C350A3}" destId="{E759E16A-4496-423B-83F4-02FBC061C800}" srcOrd="0" destOrd="0" presId="urn:microsoft.com/office/officeart/2005/8/layout/vList2"/>
    <dgm:cxn modelId="{0825A994-8E63-465F-8FFA-632612353617}" type="presOf" srcId="{1BB2CDAC-33BC-41E6-8A73-C9FA2A420126}" destId="{ABF4F64E-C76F-462C-97DE-C89CC52A4E6D}" srcOrd="0" destOrd="0" presId="urn:microsoft.com/office/officeart/2005/8/layout/vList2"/>
    <dgm:cxn modelId="{E261D5C2-F338-4878-A53E-6B8A7BC09B93}" type="presOf" srcId="{EFC557CE-82F9-4963-A19B-065E9B1C95C1}" destId="{DE793972-8017-4300-98EB-A61B645C6BA1}" srcOrd="0" destOrd="0" presId="urn:microsoft.com/office/officeart/2005/8/layout/vList2"/>
    <dgm:cxn modelId="{AF483403-2EB1-4549-98BE-B2392BE2726F}" srcId="{C414992E-3FF3-427B-84AA-60E604C350A3}" destId="{EFC557CE-82F9-4963-A19B-065E9B1C95C1}" srcOrd="0" destOrd="0" parTransId="{E5565F52-182B-463B-87CF-375DC83D6D25}" sibTransId="{97E7C149-E91F-414F-A6D6-4D1F7E2C7608}"/>
    <dgm:cxn modelId="{65A7879B-0FBA-4A51-8E27-750FE1280199}" type="presParOf" srcId="{E759E16A-4496-423B-83F4-02FBC061C800}" destId="{DE793972-8017-4300-98EB-A61B645C6BA1}" srcOrd="0" destOrd="0" presId="urn:microsoft.com/office/officeart/2005/8/layout/vList2"/>
    <dgm:cxn modelId="{A2D76055-DC0C-4FE8-9387-C10397888123}" type="presParOf" srcId="{E759E16A-4496-423B-83F4-02FBC061C800}" destId="{7E8B9B25-6676-4374-A15B-11606CD48B88}" srcOrd="1" destOrd="0" presId="urn:microsoft.com/office/officeart/2005/8/layout/vList2"/>
    <dgm:cxn modelId="{F99D568F-A80C-44DD-878A-E2429DEA94AF}" type="presParOf" srcId="{E759E16A-4496-423B-83F4-02FBC061C800}" destId="{ABF4F64E-C76F-462C-97DE-C89CC52A4E6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8A6F5E0-28AE-481A-9CB3-01928A70D63E}" type="presOf" srcId="{4F1542AC-5126-4790-BD90-E8992E5E267F}" destId="{0BDB24D4-18B0-464C-8BDD-167F8371361A}" srcOrd="0" destOrd="0" presId="urn:microsoft.com/office/officeart/2005/8/layout/vList2"/>
    <dgm:cxn modelId="{3D52BDA3-96FE-4D5F-A45E-9915356BA0F6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2BCC9E3F-C136-403A-BD9E-EAF71592D2E5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4C8D0F5F-9827-4EC7-BF30-2FDF72229E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8FCC7-7AE6-4104-B8F1-F6B27831162B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 программах ВРТ пациентке </a:t>
          </a:r>
          <a:r>
            <a:rPr lang="ru-RU" b="1" dirty="0" smtClean="0">
              <a:solidFill>
                <a:schemeClr val="tx1"/>
              </a:solidFill>
            </a:rPr>
            <a:t>рекомендовано индивидуально назначать или не назначать гормональные препараты </a:t>
          </a:r>
          <a:r>
            <a:rPr lang="ru-RU" dirty="0" smtClean="0">
              <a:solidFill>
                <a:schemeClr val="tx1"/>
              </a:solidFill>
            </a:rPr>
            <a:t>(эстрогены, </a:t>
          </a:r>
          <a:r>
            <a:rPr lang="ru-RU" dirty="0" err="1" smtClean="0">
              <a:solidFill>
                <a:schemeClr val="tx1"/>
              </a:solidFill>
            </a:rPr>
            <a:t>гестагены</a:t>
          </a:r>
          <a:r>
            <a:rPr lang="ru-RU" dirty="0" smtClean="0">
              <a:solidFill>
                <a:schemeClr val="tx1"/>
              </a:solidFill>
            </a:rPr>
            <a:t>, комбинированные гормональные </a:t>
          </a:r>
          <a:r>
            <a:rPr lang="ru-RU" dirty="0" err="1" smtClean="0">
              <a:solidFill>
                <a:schemeClr val="tx1"/>
              </a:solidFill>
            </a:rPr>
            <a:t>контрацептивы</a:t>
          </a:r>
          <a:r>
            <a:rPr lang="ru-RU" dirty="0" smtClean="0">
              <a:solidFill>
                <a:schemeClr val="tx1"/>
              </a:solidFill>
            </a:rPr>
            <a:t>) перед началом овариальной стимуляции с целью синхронизации роста фолликулов</a:t>
          </a:r>
          <a:endParaRPr lang="ru-RU" dirty="0">
            <a:solidFill>
              <a:schemeClr val="tx1"/>
            </a:solidFill>
          </a:endParaRPr>
        </a:p>
      </dgm:t>
    </dgm:pt>
    <dgm:pt modelId="{281EE80B-F934-4D9C-AC39-F705E901A200}" type="parTrans" cxnId="{B6611371-CE76-4888-AB81-427657F585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01937F-7AE5-48C7-891C-FDD6B6213129}" type="sibTrans" cxnId="{B6611371-CE76-4888-AB81-427657F5859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8F5D95-2064-49A8-B06E-21D3215AC171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 целью </a:t>
          </a:r>
          <a:r>
            <a:rPr lang="ru-RU" b="1" dirty="0" smtClean="0">
              <a:solidFill>
                <a:schemeClr val="tx1"/>
              </a:solidFill>
            </a:rPr>
            <a:t>овариальной стимуляции </a:t>
          </a:r>
          <a:r>
            <a:rPr lang="ru-RU" dirty="0" smtClean="0">
              <a:solidFill>
                <a:schemeClr val="tx1"/>
              </a:solidFill>
            </a:rPr>
            <a:t>в программах ВРТ пациентке рекомендовано назначать как </a:t>
          </a:r>
          <a:r>
            <a:rPr lang="ru-RU" b="1" dirty="0" err="1" smtClean="0">
              <a:solidFill>
                <a:schemeClr val="tx1"/>
              </a:solidFill>
            </a:rPr>
            <a:t>рекомбинантные</a:t>
          </a:r>
          <a:r>
            <a:rPr lang="ru-RU" dirty="0" smtClean="0">
              <a:solidFill>
                <a:schemeClr val="tx1"/>
              </a:solidFill>
            </a:rPr>
            <a:t>, так и </a:t>
          </a:r>
          <a:r>
            <a:rPr lang="ru-RU" b="1" dirty="0" err="1" smtClean="0">
              <a:solidFill>
                <a:schemeClr val="tx1"/>
              </a:solidFill>
            </a:rPr>
            <a:t>менопаузальные</a:t>
          </a:r>
          <a:r>
            <a:rPr lang="ru-RU" b="1" dirty="0" smtClean="0">
              <a:solidFill>
                <a:schemeClr val="tx1"/>
              </a:solidFill>
            </a:rPr>
            <a:t> гонадотропины</a:t>
          </a:r>
          <a:endParaRPr lang="ru-RU" b="1" dirty="0">
            <a:solidFill>
              <a:schemeClr val="tx1"/>
            </a:solidFill>
          </a:endParaRPr>
        </a:p>
      </dgm:t>
    </dgm:pt>
    <dgm:pt modelId="{84EC7CBA-01C5-4243-97FD-49C3CB9AC2A4}" type="parTrans" cxnId="{82E25797-14FC-49AB-BDEC-B53E8E5D07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98D332-A502-471F-860B-2F36563AFF2B}" type="sibTrans" cxnId="{82E25797-14FC-49AB-BDEC-B53E8E5D07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B533C0-A3E2-43EF-B667-F8E453A25889}" type="pres">
      <dgm:prSet presAssocID="{4C8D0F5F-9827-4EC7-BF30-2FDF72229E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196DB-A9D5-4A88-A1A0-CD4BCE1B01CC}" type="pres">
      <dgm:prSet presAssocID="{F628FCC7-7AE6-4104-B8F1-F6B27831162B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C02E345-658C-464D-B89F-990B7463C6FD}" type="pres">
      <dgm:prSet presAssocID="{CD01937F-7AE5-48C7-891C-FDD6B6213129}" presName="spacer" presStyleCnt="0"/>
      <dgm:spPr/>
    </dgm:pt>
    <dgm:pt modelId="{498E9CAC-86B0-40A9-9222-11CECEBFF4A9}" type="pres">
      <dgm:prSet presAssocID="{C38F5D95-2064-49A8-B06E-21D3215AC171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557D5A1-AE69-4665-9D4B-CE896DB2698A}" type="presOf" srcId="{F628FCC7-7AE6-4104-B8F1-F6B27831162B}" destId="{561196DB-A9D5-4A88-A1A0-CD4BCE1B01CC}" srcOrd="0" destOrd="0" presId="urn:microsoft.com/office/officeart/2005/8/layout/vList2"/>
    <dgm:cxn modelId="{82E25797-14FC-49AB-BDEC-B53E8E5D07F5}" srcId="{4C8D0F5F-9827-4EC7-BF30-2FDF72229E49}" destId="{C38F5D95-2064-49A8-B06E-21D3215AC171}" srcOrd="1" destOrd="0" parTransId="{84EC7CBA-01C5-4243-97FD-49C3CB9AC2A4}" sibTransId="{EB98D332-A502-471F-860B-2F36563AFF2B}"/>
    <dgm:cxn modelId="{F83C7FB2-1524-449B-83E0-AA3714F3BC77}" type="presOf" srcId="{4C8D0F5F-9827-4EC7-BF30-2FDF72229E49}" destId="{25B533C0-A3E2-43EF-B667-F8E453A25889}" srcOrd="0" destOrd="0" presId="urn:microsoft.com/office/officeart/2005/8/layout/vList2"/>
    <dgm:cxn modelId="{B6611371-CE76-4888-AB81-427657F5859D}" srcId="{4C8D0F5F-9827-4EC7-BF30-2FDF72229E49}" destId="{F628FCC7-7AE6-4104-B8F1-F6B27831162B}" srcOrd="0" destOrd="0" parTransId="{281EE80B-F934-4D9C-AC39-F705E901A200}" sibTransId="{CD01937F-7AE5-48C7-891C-FDD6B6213129}"/>
    <dgm:cxn modelId="{8C92D2F6-4A09-4530-9584-5BDB9D191FA0}" type="presOf" srcId="{C38F5D95-2064-49A8-B06E-21D3215AC171}" destId="{498E9CAC-86B0-40A9-9222-11CECEBFF4A9}" srcOrd="0" destOrd="0" presId="urn:microsoft.com/office/officeart/2005/8/layout/vList2"/>
    <dgm:cxn modelId="{4C860EF8-E09C-4FA5-84A0-2344D67ED59D}" type="presParOf" srcId="{25B533C0-A3E2-43EF-B667-F8E453A25889}" destId="{561196DB-A9D5-4A88-A1A0-CD4BCE1B01CC}" srcOrd="0" destOrd="0" presId="urn:microsoft.com/office/officeart/2005/8/layout/vList2"/>
    <dgm:cxn modelId="{9CD7F8F0-B430-4EF8-ABDC-344C242EAF82}" type="presParOf" srcId="{25B533C0-A3E2-43EF-B667-F8E453A25889}" destId="{CC02E345-658C-464D-B89F-990B7463C6FD}" srcOrd="1" destOrd="0" presId="urn:microsoft.com/office/officeart/2005/8/layout/vList2"/>
    <dgm:cxn modelId="{F8F4BF27-2366-46D1-AEFE-E4DF4A3BFAE8}" type="presParOf" srcId="{25B533C0-A3E2-43EF-B667-F8E453A25889}" destId="{498E9CAC-86B0-40A9-9222-11CECEBFF4A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1617E94-967E-470E-BEB7-AF2BB6F13B55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9F9378B3-BF6D-4E07-91A1-1856A9553048}" type="presOf" srcId="{4F1542AC-5126-4790-BD90-E8992E5E267F}" destId="{0BDB24D4-18B0-464C-8BDD-167F8371361A}" srcOrd="0" destOrd="0" presId="urn:microsoft.com/office/officeart/2005/8/layout/vList2"/>
    <dgm:cxn modelId="{28462130-5029-4C37-8AAC-A8DC8063DED0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E2B0AE-C555-4AA8-BCDE-6AFCF24591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0AB656-4969-4A0D-B57F-EC0F39B6E596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Вспомогательные репродуктивные технологии (ВРТ) </a:t>
          </a:r>
          <a:endParaRPr lang="en-US" b="1" dirty="0">
            <a:solidFill>
              <a:schemeClr val="tx1"/>
            </a:solidFill>
          </a:endParaRPr>
        </a:p>
      </dgm:t>
    </dgm:pt>
    <dgm:pt modelId="{6525DFDE-CC0A-45A5-BAD8-C3C3EB1B1E94}" type="parTrans" cxnId="{216AC92F-06AA-4E59-958D-19CF34C3E3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281B55D-51DB-4098-8AE0-B9208BB53B4F}" type="sibTrans" cxnId="{216AC92F-06AA-4E59-958D-19CF34C3E3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06ABAD-39D2-434D-B04E-589BE972E8CA}">
      <dgm:prSet/>
      <dgm:spPr>
        <a:noFill/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все манипуляции </a:t>
          </a:r>
          <a:r>
            <a:rPr lang="en-US" i="1" dirty="0" err="1" smtClean="0">
              <a:solidFill>
                <a:schemeClr val="tx1"/>
              </a:solidFill>
            </a:rPr>
            <a:t>invitro</a:t>
          </a:r>
          <a:r>
            <a:rPr lang="ru-RU" dirty="0" smtClean="0">
              <a:solidFill>
                <a:schemeClr val="tx1"/>
              </a:solidFill>
            </a:rPr>
            <a:t> с ооцитами, сперматозоидами или эмбрионами человека с целью репродукции. Эти вмешательства включают в себя: ЭКО, ПЭ, ИКСИ, биопсию эмбриона, ПГТ, вспомогательный </a:t>
          </a:r>
          <a:r>
            <a:rPr lang="ru-RU" dirty="0" err="1" smtClean="0">
              <a:solidFill>
                <a:schemeClr val="tx1"/>
              </a:solidFill>
            </a:rPr>
            <a:t>хетчинг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криоконсервацию</a:t>
          </a:r>
          <a:r>
            <a:rPr lang="ru-RU" dirty="0" smtClean="0">
              <a:solidFill>
                <a:schemeClr val="tx1"/>
              </a:solidFill>
            </a:rPr>
            <a:t> гамет и эмбрионов, донорство спермы, ооцитов и эмбрионов, циклы с ПЭ женщине, вынашивающей беременность. </a:t>
          </a:r>
          <a:endParaRPr lang="ru-RU" dirty="0">
            <a:solidFill>
              <a:schemeClr val="tx1"/>
            </a:solidFill>
          </a:endParaRPr>
        </a:p>
      </dgm:t>
    </dgm:pt>
    <dgm:pt modelId="{D10A21CD-7EF1-4374-A4AA-6732DFF00FF5}" type="parTrans" cxnId="{D102A3A9-C969-4F20-847F-E115DB5377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A26DA0-BF8B-4C50-ABA7-3D6E29BEEFFF}" type="sibTrans" cxnId="{D102A3A9-C969-4F20-847F-E115DB53773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76BB81-D823-4D79-87BA-06720FBC173A}" type="pres">
      <dgm:prSet presAssocID="{1FE2B0AE-C555-4AA8-BCDE-6AFCF24591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A49275-AA88-4EC3-9173-003213A3A2A8}" type="pres">
      <dgm:prSet presAssocID="{7F0AB656-4969-4A0D-B57F-EC0F39B6E596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AF305C1-3A23-41C8-BF05-6DBC0AF6759A}" type="pres">
      <dgm:prSet presAssocID="{7F0AB656-4969-4A0D-B57F-EC0F39B6E59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9B86B-54F2-4DF1-98B5-68A298C55821}" type="presOf" srcId="{7F0AB656-4969-4A0D-B57F-EC0F39B6E596}" destId="{17A49275-AA88-4EC3-9173-003213A3A2A8}" srcOrd="0" destOrd="0" presId="urn:microsoft.com/office/officeart/2005/8/layout/vList2"/>
    <dgm:cxn modelId="{F7D8BC7E-4CCC-412A-9630-11B3B230E9AD}" type="presOf" srcId="{1FE2B0AE-C555-4AA8-BCDE-6AFCF2459111}" destId="{E876BB81-D823-4D79-87BA-06720FBC173A}" srcOrd="0" destOrd="0" presId="urn:microsoft.com/office/officeart/2005/8/layout/vList2"/>
    <dgm:cxn modelId="{216AC92F-06AA-4E59-958D-19CF34C3E31B}" srcId="{1FE2B0AE-C555-4AA8-BCDE-6AFCF2459111}" destId="{7F0AB656-4969-4A0D-B57F-EC0F39B6E596}" srcOrd="0" destOrd="0" parTransId="{6525DFDE-CC0A-45A5-BAD8-C3C3EB1B1E94}" sibTransId="{B281B55D-51DB-4098-8AE0-B9208BB53B4F}"/>
    <dgm:cxn modelId="{D102A3A9-C969-4F20-847F-E115DB537737}" srcId="{7F0AB656-4969-4A0D-B57F-EC0F39B6E596}" destId="{E006ABAD-39D2-434D-B04E-589BE972E8CA}" srcOrd="0" destOrd="0" parTransId="{D10A21CD-7EF1-4374-A4AA-6732DFF00FF5}" sibTransId="{EDA26DA0-BF8B-4C50-ABA7-3D6E29BEEFFF}"/>
    <dgm:cxn modelId="{2A94DA23-1E93-46B2-AB53-E73302428D97}" type="presOf" srcId="{E006ABAD-39D2-434D-B04E-589BE972E8CA}" destId="{AAF305C1-3A23-41C8-BF05-6DBC0AF6759A}" srcOrd="0" destOrd="0" presId="urn:microsoft.com/office/officeart/2005/8/layout/vList2"/>
    <dgm:cxn modelId="{06E8FFAD-FB62-48E3-9A4E-A90F3F6326A6}" type="presParOf" srcId="{E876BB81-D823-4D79-87BA-06720FBC173A}" destId="{17A49275-AA88-4EC3-9173-003213A3A2A8}" srcOrd="0" destOrd="0" presId="urn:microsoft.com/office/officeart/2005/8/layout/vList2"/>
    <dgm:cxn modelId="{81A8EE92-558F-4CE8-A6B5-D08E5125F841}" type="presParOf" srcId="{E876BB81-D823-4D79-87BA-06720FBC173A}" destId="{AAF305C1-3A23-41C8-BF05-6DBC0AF6759A}" srcOrd="1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AF9BE52C-5D20-4789-AC4B-CAED8C50EF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5F940E-67A6-43F5-A91D-BB69705F8919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У пациентки с </a:t>
          </a:r>
          <a:r>
            <a:rPr lang="ru-RU" b="1" dirty="0" smtClean="0">
              <a:solidFill>
                <a:schemeClr val="tx1"/>
              </a:solidFill>
            </a:rPr>
            <a:t>избыточным овариальным резервом при риске СГЯ </a:t>
          </a:r>
          <a:r>
            <a:rPr lang="ru-RU" dirty="0" smtClean="0">
              <a:solidFill>
                <a:schemeClr val="tx1"/>
              </a:solidFill>
            </a:rPr>
            <a:t>при овариальной стимуляции в программах ВРТ рекомендовано назначать </a:t>
          </a:r>
          <a:r>
            <a:rPr lang="ru-RU" b="1" dirty="0" smtClean="0">
              <a:solidFill>
                <a:schemeClr val="tx1"/>
              </a:solidFill>
            </a:rPr>
            <a:t>низкие стартовые дозы гонадотропинов</a:t>
          </a:r>
          <a:endParaRPr lang="ru-RU" b="1" dirty="0">
            <a:solidFill>
              <a:schemeClr val="tx1"/>
            </a:solidFill>
          </a:endParaRPr>
        </a:p>
      </dgm:t>
    </dgm:pt>
    <dgm:pt modelId="{A433844A-C7EB-4402-8ABF-0FAD06B94ADE}" type="parTrans" cxnId="{3D0B5CC8-0751-40B1-95B0-C262D9F193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18C832-1AC9-43E2-8435-D82447CBED84}" type="sibTrans" cxnId="{3D0B5CC8-0751-40B1-95B0-C262D9F193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7CC003-57FA-47E5-9595-E6D618A77676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У пациентки </a:t>
          </a:r>
          <a:r>
            <a:rPr lang="ru-RU" b="1" dirty="0" smtClean="0">
              <a:solidFill>
                <a:schemeClr val="tx1"/>
              </a:solidFill>
            </a:rPr>
            <a:t>со сниженным овариальным резервом</a:t>
          </a:r>
          <a:r>
            <a:rPr lang="ru-RU" dirty="0" smtClean="0">
              <a:solidFill>
                <a:schemeClr val="tx1"/>
              </a:solidFill>
            </a:rPr>
            <a:t> при овариальной стимуляции в программах ВРТ </a:t>
          </a:r>
          <a:r>
            <a:rPr lang="ru-RU" b="1" u="sng" dirty="0" smtClean="0">
              <a:solidFill>
                <a:schemeClr val="tx1"/>
              </a:solidFill>
            </a:rPr>
            <a:t>не рекомендовано </a:t>
          </a:r>
          <a:r>
            <a:rPr lang="ru-RU" b="1" dirty="0" smtClean="0">
              <a:solidFill>
                <a:schemeClr val="tx1"/>
              </a:solidFill>
            </a:rPr>
            <a:t>увеличивать дозу гонадотропинов более 300 МЕ </a:t>
          </a:r>
          <a:endParaRPr lang="ru-RU" b="1" dirty="0">
            <a:solidFill>
              <a:schemeClr val="tx1"/>
            </a:solidFill>
          </a:endParaRPr>
        </a:p>
      </dgm:t>
    </dgm:pt>
    <dgm:pt modelId="{A779CE98-67DA-4B78-9541-9C9B59EA6114}" type="parTrans" cxnId="{BE9995A4-F1BF-41DD-A2E4-D5B4C11537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E2366F-F8BA-4E62-A725-3AE6E576F1CD}" type="sibTrans" cxnId="{BE9995A4-F1BF-41DD-A2E4-D5B4C11537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D0090F-DB02-48F1-9296-9C39D790D06C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Повторную овариальную стимуляцию </a:t>
          </a:r>
          <a:r>
            <a:rPr lang="ru-RU" dirty="0" smtClean="0">
              <a:solidFill>
                <a:schemeClr val="tx1"/>
              </a:solidFill>
            </a:rPr>
            <a:t>у пациентки рекомендовано проводить не ранее, чем через </a:t>
          </a:r>
          <a:r>
            <a:rPr lang="ru-RU" b="1" dirty="0" smtClean="0">
              <a:solidFill>
                <a:schemeClr val="tx1"/>
              </a:solidFill>
            </a:rPr>
            <a:t>1 месяц после предыдущей </a:t>
          </a:r>
          <a:endParaRPr lang="ru-RU" b="1" dirty="0">
            <a:solidFill>
              <a:schemeClr val="tx1"/>
            </a:solidFill>
          </a:endParaRPr>
        </a:p>
      </dgm:t>
    </dgm:pt>
    <dgm:pt modelId="{79318E5C-7E84-48AD-9D85-7BBAFCB62D18}" type="parTrans" cxnId="{5BD5A09E-523C-4988-953F-DDEFE0676B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1E27ED-A0DF-4528-B0FF-267557F28750}" type="sibTrans" cxnId="{5BD5A09E-523C-4988-953F-DDEFE0676B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EAD732-5E5E-42B8-83AC-77EA09B39329}" type="pres">
      <dgm:prSet presAssocID="{AF9BE52C-5D20-4789-AC4B-CAED8C50EF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7CA865-EAC5-41EC-81A0-0F2C17172223}" type="pres">
      <dgm:prSet presAssocID="{925F940E-67A6-43F5-A91D-BB69705F8919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4B8604C-E633-4F85-B983-7AF7FDDE25B6}" type="pres">
      <dgm:prSet presAssocID="{BF18C832-1AC9-43E2-8435-D82447CBED84}" presName="spacer" presStyleCnt="0"/>
      <dgm:spPr/>
    </dgm:pt>
    <dgm:pt modelId="{72896BC4-EEBB-4DD3-B157-60B84B7B655A}" type="pres">
      <dgm:prSet presAssocID="{FE7CC003-57FA-47E5-9595-E6D618A77676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991D7D8-DF0E-4CA5-B48C-CC1484F1C703}" type="pres">
      <dgm:prSet presAssocID="{D6E2366F-F8BA-4E62-A725-3AE6E576F1CD}" presName="spacer" presStyleCnt="0"/>
      <dgm:spPr/>
    </dgm:pt>
    <dgm:pt modelId="{97116B71-4F3F-4769-B4FD-5EEDDEA6E6F4}" type="pres">
      <dgm:prSet presAssocID="{1BD0090F-DB02-48F1-9296-9C39D790D06C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3ABE620-D58B-4A2C-925C-6E292E6FF3F2}" type="presOf" srcId="{925F940E-67A6-43F5-A91D-BB69705F8919}" destId="{E07CA865-EAC5-41EC-81A0-0F2C17172223}" srcOrd="0" destOrd="0" presId="urn:microsoft.com/office/officeart/2005/8/layout/vList2"/>
    <dgm:cxn modelId="{726286E1-AA27-44ED-B4DB-11F22F9D24C9}" type="presOf" srcId="{1BD0090F-DB02-48F1-9296-9C39D790D06C}" destId="{97116B71-4F3F-4769-B4FD-5EEDDEA6E6F4}" srcOrd="0" destOrd="0" presId="urn:microsoft.com/office/officeart/2005/8/layout/vList2"/>
    <dgm:cxn modelId="{BE9995A4-F1BF-41DD-A2E4-D5B4C11537CB}" srcId="{AF9BE52C-5D20-4789-AC4B-CAED8C50EF9A}" destId="{FE7CC003-57FA-47E5-9595-E6D618A77676}" srcOrd="1" destOrd="0" parTransId="{A779CE98-67DA-4B78-9541-9C9B59EA6114}" sibTransId="{D6E2366F-F8BA-4E62-A725-3AE6E576F1CD}"/>
    <dgm:cxn modelId="{8F1290B4-DC34-45C0-BE0B-537573A56739}" type="presOf" srcId="{AF9BE52C-5D20-4789-AC4B-CAED8C50EF9A}" destId="{25EAD732-5E5E-42B8-83AC-77EA09B39329}" srcOrd="0" destOrd="0" presId="urn:microsoft.com/office/officeart/2005/8/layout/vList2"/>
    <dgm:cxn modelId="{3D0B5CC8-0751-40B1-95B0-C262D9F193FF}" srcId="{AF9BE52C-5D20-4789-AC4B-CAED8C50EF9A}" destId="{925F940E-67A6-43F5-A91D-BB69705F8919}" srcOrd="0" destOrd="0" parTransId="{A433844A-C7EB-4402-8ABF-0FAD06B94ADE}" sibTransId="{BF18C832-1AC9-43E2-8435-D82447CBED84}"/>
    <dgm:cxn modelId="{0C64C1BD-97FA-4209-9D8D-BF7F6027046A}" type="presOf" srcId="{FE7CC003-57FA-47E5-9595-E6D618A77676}" destId="{72896BC4-EEBB-4DD3-B157-60B84B7B655A}" srcOrd="0" destOrd="0" presId="urn:microsoft.com/office/officeart/2005/8/layout/vList2"/>
    <dgm:cxn modelId="{5BD5A09E-523C-4988-953F-DDEFE0676BDD}" srcId="{AF9BE52C-5D20-4789-AC4B-CAED8C50EF9A}" destId="{1BD0090F-DB02-48F1-9296-9C39D790D06C}" srcOrd="2" destOrd="0" parTransId="{79318E5C-7E84-48AD-9D85-7BBAFCB62D18}" sibTransId="{F01E27ED-A0DF-4528-B0FF-267557F28750}"/>
    <dgm:cxn modelId="{7C63D9AA-8BDF-4099-9918-E97819CFC111}" type="presParOf" srcId="{25EAD732-5E5E-42B8-83AC-77EA09B39329}" destId="{E07CA865-EAC5-41EC-81A0-0F2C17172223}" srcOrd="0" destOrd="0" presId="urn:microsoft.com/office/officeart/2005/8/layout/vList2"/>
    <dgm:cxn modelId="{94067551-3FF5-4C8C-9DB1-FD4FAE799B58}" type="presParOf" srcId="{25EAD732-5E5E-42B8-83AC-77EA09B39329}" destId="{44B8604C-E633-4F85-B983-7AF7FDDE25B6}" srcOrd="1" destOrd="0" presId="urn:microsoft.com/office/officeart/2005/8/layout/vList2"/>
    <dgm:cxn modelId="{91F4AD67-5808-446F-92AA-7EA47821EA53}" type="presParOf" srcId="{25EAD732-5E5E-42B8-83AC-77EA09B39329}" destId="{72896BC4-EEBB-4DD3-B157-60B84B7B655A}" srcOrd="2" destOrd="0" presId="urn:microsoft.com/office/officeart/2005/8/layout/vList2"/>
    <dgm:cxn modelId="{7D9BB028-F47B-48D8-B13B-5A68E7E89AA5}" type="presParOf" srcId="{25EAD732-5E5E-42B8-83AC-77EA09B39329}" destId="{B991D7D8-DF0E-4CA5-B48C-CC1484F1C703}" srcOrd="3" destOrd="0" presId="urn:microsoft.com/office/officeart/2005/8/layout/vList2"/>
    <dgm:cxn modelId="{892388CF-5C10-48A8-A0DC-49B5DE10C534}" type="presParOf" srcId="{25EAD732-5E5E-42B8-83AC-77EA09B39329}" destId="{97116B71-4F3F-4769-B4FD-5EEDDEA6E6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BDE74767-D2B0-4F99-A0C5-A9612DACA9BB}" type="presOf" srcId="{4F1542AC-5126-4790-BD90-E8992E5E267F}" destId="{0BDB24D4-18B0-464C-8BDD-167F8371361A}" srcOrd="0" destOrd="0" presId="urn:microsoft.com/office/officeart/2005/8/layout/vList2"/>
    <dgm:cxn modelId="{E884F464-D00C-484C-B9EE-E8F1D9F0FDDF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F5A8CC11-FFD6-42F4-B383-6032A9C68567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39484647-ABA4-403C-AC9B-9D3B78880B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3F8811-5279-4239-AE61-F62BCF2137A5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 качестве </a:t>
          </a:r>
          <a:r>
            <a:rPr lang="ru-RU" b="1" dirty="0" smtClean="0">
              <a:solidFill>
                <a:schemeClr val="tx1"/>
              </a:solidFill>
            </a:rPr>
            <a:t>триггера</a:t>
          </a:r>
          <a:r>
            <a:rPr lang="ru-RU" dirty="0" smtClean="0">
              <a:solidFill>
                <a:schemeClr val="tx1"/>
              </a:solidFill>
            </a:rPr>
            <a:t> финального созревания ооцитов при овариальной стимуляции в программах ВРТ пациентке рекомендовано назначать </a:t>
          </a:r>
          <a:r>
            <a:rPr lang="ru-RU" b="1" dirty="0" smtClean="0">
              <a:solidFill>
                <a:schemeClr val="tx1"/>
              </a:solidFill>
            </a:rPr>
            <a:t>препараты ХГЧ или </a:t>
          </a:r>
          <a:r>
            <a:rPr lang="ru-RU" b="1" dirty="0" err="1" smtClean="0">
              <a:solidFill>
                <a:schemeClr val="tx1"/>
              </a:solidFill>
            </a:rPr>
            <a:t>аГнРГ</a:t>
          </a:r>
          <a:endParaRPr lang="ru-RU" b="1" dirty="0">
            <a:solidFill>
              <a:schemeClr val="tx1"/>
            </a:solidFill>
          </a:endParaRPr>
        </a:p>
      </dgm:t>
    </dgm:pt>
    <dgm:pt modelId="{F9A74A9D-4452-4ADD-9E66-FB0455481D75}" type="parTrans" cxnId="{ACA40E3D-895D-4548-81C1-25D86812F9C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7A2746-0D9E-4141-B774-B47C0FA7E5E7}" type="sibTrans" cxnId="{ACA40E3D-895D-4548-81C1-25D86812F9C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995944-D912-4538-BFB1-85BD568A2E52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У пациентки </a:t>
          </a:r>
          <a:r>
            <a:rPr lang="ru-RU" b="1" dirty="0" smtClean="0">
              <a:solidFill>
                <a:schemeClr val="tx1"/>
              </a:solidFill>
            </a:rPr>
            <a:t>с избыточным овариальным резервом при риске СГЯ</a:t>
          </a:r>
          <a:r>
            <a:rPr lang="ru-RU" dirty="0" smtClean="0">
              <a:solidFill>
                <a:schemeClr val="tx1"/>
              </a:solidFill>
            </a:rPr>
            <a:t> при овариальной стимуляции в программах ВРТ, а также в случае отсутствия ПЭ в данном </a:t>
          </a:r>
          <a:r>
            <a:rPr lang="ru-RU" dirty="0" err="1" smtClean="0">
              <a:solidFill>
                <a:schemeClr val="tx1"/>
              </a:solidFill>
            </a:rPr>
            <a:t>цикле,в</a:t>
          </a:r>
          <a:r>
            <a:rPr lang="ru-RU" dirty="0" smtClean="0">
              <a:solidFill>
                <a:schemeClr val="tx1"/>
              </a:solidFill>
            </a:rPr>
            <a:t> качестве </a:t>
          </a:r>
          <a:r>
            <a:rPr lang="ru-RU" b="1" dirty="0" smtClean="0">
              <a:solidFill>
                <a:schemeClr val="tx1"/>
              </a:solidFill>
            </a:rPr>
            <a:t>триггера</a:t>
          </a:r>
          <a:r>
            <a:rPr lang="ru-RU" dirty="0" smtClean="0">
              <a:solidFill>
                <a:schemeClr val="tx1"/>
              </a:solidFill>
            </a:rPr>
            <a:t> финального созревания ооцитов рекомендовано назначать препараты </a:t>
          </a:r>
          <a:r>
            <a:rPr lang="ru-RU" b="1" dirty="0" err="1" smtClean="0">
              <a:solidFill>
                <a:schemeClr val="tx1"/>
              </a:solidFill>
            </a:rPr>
            <a:t>аГнРГ</a:t>
          </a:r>
          <a:endParaRPr lang="ru-RU" b="1" dirty="0">
            <a:solidFill>
              <a:schemeClr val="tx1"/>
            </a:solidFill>
          </a:endParaRPr>
        </a:p>
      </dgm:t>
    </dgm:pt>
    <dgm:pt modelId="{8F59E0CA-1E42-4DD8-A676-B80D2E35C2AF}" type="parTrans" cxnId="{01DD9B47-CD5E-4F75-A8A0-173E0E2E22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7EFA357-8545-403B-91FC-D5054CF6E90F}" type="sibTrans" cxnId="{01DD9B47-CD5E-4F75-A8A0-173E0E2E22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C5AD49-003D-40C6-9418-B0DC22ADF099}" type="pres">
      <dgm:prSet presAssocID="{39484647-ABA4-403C-AC9B-9D3B78880B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05E19C-769E-456E-92F7-E55C168748AB}" type="pres">
      <dgm:prSet presAssocID="{AB3F8811-5279-4239-AE61-F62BCF2137A5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4B71384-3755-4447-BDB7-027BA57398B5}" type="pres">
      <dgm:prSet presAssocID="{487A2746-0D9E-4141-B774-B47C0FA7E5E7}" presName="spacer" presStyleCnt="0"/>
      <dgm:spPr/>
    </dgm:pt>
    <dgm:pt modelId="{1B3B1271-F3D4-495C-81F7-CFBF33E6937D}" type="pres">
      <dgm:prSet presAssocID="{77995944-D912-4538-BFB1-85BD568A2E52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01DD9B47-CD5E-4F75-A8A0-173E0E2E2282}" srcId="{39484647-ABA4-403C-AC9B-9D3B78880BDD}" destId="{77995944-D912-4538-BFB1-85BD568A2E52}" srcOrd="1" destOrd="0" parTransId="{8F59E0CA-1E42-4DD8-A676-B80D2E35C2AF}" sibTransId="{27EFA357-8545-403B-91FC-D5054CF6E90F}"/>
    <dgm:cxn modelId="{4097A29C-6AFF-43A7-AA10-514542E1A24E}" type="presOf" srcId="{AB3F8811-5279-4239-AE61-F62BCF2137A5}" destId="{9A05E19C-769E-456E-92F7-E55C168748AB}" srcOrd="0" destOrd="0" presId="urn:microsoft.com/office/officeart/2005/8/layout/vList2"/>
    <dgm:cxn modelId="{ACA40E3D-895D-4548-81C1-25D86812F9CE}" srcId="{39484647-ABA4-403C-AC9B-9D3B78880BDD}" destId="{AB3F8811-5279-4239-AE61-F62BCF2137A5}" srcOrd="0" destOrd="0" parTransId="{F9A74A9D-4452-4ADD-9E66-FB0455481D75}" sibTransId="{487A2746-0D9E-4141-B774-B47C0FA7E5E7}"/>
    <dgm:cxn modelId="{47BF6037-A4AF-4C33-86DE-539173A23FCF}" type="presOf" srcId="{39484647-ABA4-403C-AC9B-9D3B78880BDD}" destId="{6EC5AD49-003D-40C6-9418-B0DC22ADF099}" srcOrd="0" destOrd="0" presId="urn:microsoft.com/office/officeart/2005/8/layout/vList2"/>
    <dgm:cxn modelId="{1821BC8F-45D3-49F8-A0A7-FE3239EC8883}" type="presOf" srcId="{77995944-D912-4538-BFB1-85BD568A2E52}" destId="{1B3B1271-F3D4-495C-81F7-CFBF33E6937D}" srcOrd="0" destOrd="0" presId="urn:microsoft.com/office/officeart/2005/8/layout/vList2"/>
    <dgm:cxn modelId="{8C4AB5DC-12F2-48AE-9080-4DB66A9B3C2A}" type="presParOf" srcId="{6EC5AD49-003D-40C6-9418-B0DC22ADF099}" destId="{9A05E19C-769E-456E-92F7-E55C168748AB}" srcOrd="0" destOrd="0" presId="urn:microsoft.com/office/officeart/2005/8/layout/vList2"/>
    <dgm:cxn modelId="{ECB14F0F-D9FC-4395-A80D-BC3385B86638}" type="presParOf" srcId="{6EC5AD49-003D-40C6-9418-B0DC22ADF099}" destId="{B4B71384-3755-4447-BDB7-027BA57398B5}" srcOrd="1" destOrd="0" presId="urn:microsoft.com/office/officeart/2005/8/layout/vList2"/>
    <dgm:cxn modelId="{51760205-3708-4CD0-92F3-22CC2FF0926E}" type="presParOf" srcId="{6EC5AD49-003D-40C6-9418-B0DC22ADF099}" destId="{1B3B1271-F3D4-495C-81F7-CFBF33E693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2C45C6B-0592-45E0-BD82-3F6043E7F3DE}" type="presOf" srcId="{4F1542AC-5126-4790-BD90-E8992E5E267F}" destId="{0BDB24D4-18B0-464C-8BDD-167F8371361A}" srcOrd="0" destOrd="0" presId="urn:microsoft.com/office/officeart/2005/8/layout/vList2"/>
    <dgm:cxn modelId="{99FCDDAA-4094-44D4-B169-B2088C567FCD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210BC755-1DAD-41FC-95BA-F54D04C046E6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448D9B2-B181-4563-A0A3-55739F66C1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68D119-0F4F-4F7A-848F-5BC9EA4F5298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После овариальной стимуляции </a:t>
          </a:r>
          <a:r>
            <a:rPr lang="ru-RU" dirty="0" smtClean="0">
              <a:solidFill>
                <a:schemeClr val="tx1"/>
              </a:solidFill>
            </a:rPr>
            <a:t>в программе ВРТ пациентке рекомендовано проводить </a:t>
          </a:r>
          <a:r>
            <a:rPr lang="ru-RU" b="1" dirty="0" smtClean="0">
              <a:solidFill>
                <a:schemeClr val="tx1"/>
              </a:solidFill>
            </a:rPr>
            <a:t>ТВП фолликулов </a:t>
          </a:r>
          <a:r>
            <a:rPr lang="ru-RU" dirty="0" smtClean="0">
              <a:solidFill>
                <a:schemeClr val="tx1"/>
              </a:solidFill>
            </a:rPr>
            <a:t>(аспирацию ооцитов) через 34-38 часов после введения триггера финального созревания ооцитов </a:t>
          </a:r>
          <a:endParaRPr lang="ru-RU" dirty="0">
            <a:solidFill>
              <a:schemeClr val="tx1"/>
            </a:solidFill>
          </a:endParaRPr>
        </a:p>
      </dgm:t>
    </dgm:pt>
    <dgm:pt modelId="{5334D937-2ABC-456B-A1A6-D304E53CED18}" type="parTrans" cxnId="{EAF992C5-64AC-4642-93A0-B8C2D491FA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BF016B-CBF8-45A5-91A3-4454D8DC060D}" type="sibTrans" cxnId="{EAF992C5-64AC-4642-93A0-B8C2D491FA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B8A7B6-FCBC-450B-AEF9-01D19C27B5C7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проведении ТВП пациентке с </a:t>
          </a:r>
          <a:r>
            <a:rPr lang="ru-RU" b="1" dirty="0" smtClean="0">
              <a:solidFill>
                <a:schemeClr val="tx1"/>
              </a:solidFill>
            </a:rPr>
            <a:t>нормальным ответом яичников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u="sng" dirty="0" smtClean="0">
              <a:solidFill>
                <a:schemeClr val="tx1"/>
              </a:solidFill>
            </a:rPr>
            <a:t>не рекомендовано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промывание фолликулов</a:t>
          </a:r>
          <a:endParaRPr lang="ru-RU" b="1" dirty="0">
            <a:solidFill>
              <a:schemeClr val="tx1"/>
            </a:solidFill>
          </a:endParaRPr>
        </a:p>
      </dgm:t>
    </dgm:pt>
    <dgm:pt modelId="{2F2C42A0-72F0-474D-97CA-5CAF9BC914B9}" type="parTrans" cxnId="{F0366346-5FCF-4490-8DEC-B4C8A4F5D6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F5DAFC-F539-43B0-9FB7-D2E7E9E9ED1C}" type="sibTrans" cxnId="{F0366346-5FCF-4490-8DEC-B4C8A4F5D67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FD76D3-AE3F-4D39-BC98-345F980045EB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 случае возникновения </a:t>
          </a:r>
          <a:r>
            <a:rPr lang="ru-RU" b="1" dirty="0" smtClean="0">
              <a:solidFill>
                <a:schemeClr val="tx1"/>
              </a:solidFill>
            </a:rPr>
            <a:t>наружного кровотечении </a:t>
          </a:r>
          <a:r>
            <a:rPr lang="ru-RU" dirty="0" smtClean="0">
              <a:solidFill>
                <a:schemeClr val="tx1"/>
              </a:solidFill>
            </a:rPr>
            <a:t>из стенки влагалища в месте прокола при ТВП пациентке рекомендовано провести </a:t>
          </a:r>
          <a:r>
            <a:rPr lang="ru-RU" b="1" dirty="0" smtClean="0">
              <a:solidFill>
                <a:schemeClr val="tx1"/>
              </a:solidFill>
            </a:rPr>
            <a:t>локальное давление</a:t>
          </a:r>
          <a:r>
            <a:rPr lang="ru-RU" dirty="0" smtClean="0">
              <a:solidFill>
                <a:schemeClr val="tx1"/>
              </a:solidFill>
            </a:rPr>
            <a:t> в области раны длительностью не менее 1 минуты, или </a:t>
          </a:r>
          <a:r>
            <a:rPr lang="ru-RU" b="1" dirty="0" smtClean="0">
              <a:solidFill>
                <a:schemeClr val="tx1"/>
              </a:solidFill>
            </a:rPr>
            <a:t>тампонаду</a:t>
          </a:r>
          <a:r>
            <a:rPr lang="ru-RU" dirty="0" smtClean="0">
              <a:solidFill>
                <a:schemeClr val="tx1"/>
              </a:solidFill>
            </a:rPr>
            <a:t> влагалища длительностью не менее 2-х часов, или </a:t>
          </a:r>
          <a:r>
            <a:rPr lang="ru-RU" b="1" dirty="0" smtClean="0">
              <a:solidFill>
                <a:schemeClr val="tx1"/>
              </a:solidFill>
            </a:rPr>
            <a:t>наложение швов </a:t>
          </a:r>
          <a:endParaRPr lang="ru-RU" b="1" dirty="0">
            <a:solidFill>
              <a:schemeClr val="tx1"/>
            </a:solidFill>
          </a:endParaRPr>
        </a:p>
      </dgm:t>
    </dgm:pt>
    <dgm:pt modelId="{0C33C99D-3EED-4D04-9A3F-FB0C6A5955DF}" type="parTrans" cxnId="{0981AB8F-D49D-4F6B-9613-81CF64820FC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A2F8F8-1990-4A98-843C-9F8CB2B6BB62}" type="sibTrans" cxnId="{0981AB8F-D49D-4F6B-9613-81CF64820FC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93E2D7-7696-4793-A76A-40DF5CDCDBAE}" type="pres">
      <dgm:prSet presAssocID="{1448D9B2-B181-4563-A0A3-55739F66C1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3BF27F-9D7A-4E91-947E-6D99DBC8B1B7}" type="pres">
      <dgm:prSet presAssocID="{DE68D119-0F4F-4F7A-848F-5BC9EA4F5298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3EE7521-0F72-402F-B704-41FDD8851D54}" type="pres">
      <dgm:prSet presAssocID="{EEBF016B-CBF8-45A5-91A3-4454D8DC060D}" presName="spacer" presStyleCnt="0"/>
      <dgm:spPr/>
    </dgm:pt>
    <dgm:pt modelId="{0575432E-C480-45B7-833F-D1366D8DEC6F}" type="pres">
      <dgm:prSet presAssocID="{2DB8A7B6-FCBC-450B-AEF9-01D19C27B5C7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593DF3-B71A-4466-8AE3-78A775C2B39A}" type="pres">
      <dgm:prSet presAssocID="{40F5DAFC-F539-43B0-9FB7-D2E7E9E9ED1C}" presName="spacer" presStyleCnt="0"/>
      <dgm:spPr/>
    </dgm:pt>
    <dgm:pt modelId="{62170E46-52B2-48BE-B70E-6F6518B4AF68}" type="pres">
      <dgm:prSet presAssocID="{E5FD76D3-AE3F-4D39-BC98-345F980045EB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4054D409-EF07-4374-B6EC-FFC74CC5D411}" type="presOf" srcId="{DE68D119-0F4F-4F7A-848F-5BC9EA4F5298}" destId="{3D3BF27F-9D7A-4E91-947E-6D99DBC8B1B7}" srcOrd="0" destOrd="0" presId="urn:microsoft.com/office/officeart/2005/8/layout/vList2"/>
    <dgm:cxn modelId="{23C4A231-DFC4-4FD4-917A-69BF28F91EEE}" type="presOf" srcId="{1448D9B2-B181-4563-A0A3-55739F66C154}" destId="{8293E2D7-7696-4793-A76A-40DF5CDCDBAE}" srcOrd="0" destOrd="0" presId="urn:microsoft.com/office/officeart/2005/8/layout/vList2"/>
    <dgm:cxn modelId="{7BA1674E-7661-4BE4-839C-01196CFA085A}" type="presOf" srcId="{E5FD76D3-AE3F-4D39-BC98-345F980045EB}" destId="{62170E46-52B2-48BE-B70E-6F6518B4AF68}" srcOrd="0" destOrd="0" presId="urn:microsoft.com/office/officeart/2005/8/layout/vList2"/>
    <dgm:cxn modelId="{FA8DD4B8-02D8-4DD0-B331-0347A79D5255}" type="presOf" srcId="{2DB8A7B6-FCBC-450B-AEF9-01D19C27B5C7}" destId="{0575432E-C480-45B7-833F-D1366D8DEC6F}" srcOrd="0" destOrd="0" presId="urn:microsoft.com/office/officeart/2005/8/layout/vList2"/>
    <dgm:cxn modelId="{0981AB8F-D49D-4F6B-9613-81CF64820FCC}" srcId="{1448D9B2-B181-4563-A0A3-55739F66C154}" destId="{E5FD76D3-AE3F-4D39-BC98-345F980045EB}" srcOrd="2" destOrd="0" parTransId="{0C33C99D-3EED-4D04-9A3F-FB0C6A5955DF}" sibTransId="{2AA2F8F8-1990-4A98-843C-9F8CB2B6BB62}"/>
    <dgm:cxn modelId="{EAF992C5-64AC-4642-93A0-B8C2D491FAF5}" srcId="{1448D9B2-B181-4563-A0A3-55739F66C154}" destId="{DE68D119-0F4F-4F7A-848F-5BC9EA4F5298}" srcOrd="0" destOrd="0" parTransId="{5334D937-2ABC-456B-A1A6-D304E53CED18}" sibTransId="{EEBF016B-CBF8-45A5-91A3-4454D8DC060D}"/>
    <dgm:cxn modelId="{F0366346-5FCF-4490-8DEC-B4C8A4F5D67A}" srcId="{1448D9B2-B181-4563-A0A3-55739F66C154}" destId="{2DB8A7B6-FCBC-450B-AEF9-01D19C27B5C7}" srcOrd="1" destOrd="0" parTransId="{2F2C42A0-72F0-474D-97CA-5CAF9BC914B9}" sibTransId="{40F5DAFC-F539-43B0-9FB7-D2E7E9E9ED1C}"/>
    <dgm:cxn modelId="{25134478-6DAB-458C-9C55-9183958883D3}" type="presParOf" srcId="{8293E2D7-7696-4793-A76A-40DF5CDCDBAE}" destId="{3D3BF27F-9D7A-4E91-947E-6D99DBC8B1B7}" srcOrd="0" destOrd="0" presId="urn:microsoft.com/office/officeart/2005/8/layout/vList2"/>
    <dgm:cxn modelId="{2BD6BFDD-1955-4AD1-86A7-14745D081671}" type="presParOf" srcId="{8293E2D7-7696-4793-A76A-40DF5CDCDBAE}" destId="{53EE7521-0F72-402F-B704-41FDD8851D54}" srcOrd="1" destOrd="0" presId="urn:microsoft.com/office/officeart/2005/8/layout/vList2"/>
    <dgm:cxn modelId="{5FB51A0A-C96E-483D-9BFA-E030E81890B9}" type="presParOf" srcId="{8293E2D7-7696-4793-A76A-40DF5CDCDBAE}" destId="{0575432E-C480-45B7-833F-D1366D8DEC6F}" srcOrd="2" destOrd="0" presId="urn:microsoft.com/office/officeart/2005/8/layout/vList2"/>
    <dgm:cxn modelId="{48542059-8DD9-4A71-8A07-B6081AA77690}" type="presParOf" srcId="{8293E2D7-7696-4793-A76A-40DF5CDCDBAE}" destId="{51593DF3-B71A-4466-8AE3-78A775C2B39A}" srcOrd="3" destOrd="0" presId="urn:microsoft.com/office/officeart/2005/8/layout/vList2"/>
    <dgm:cxn modelId="{64A21663-F1C0-45DA-9B29-8CD51FAE0761}" type="presParOf" srcId="{8293E2D7-7696-4793-A76A-40DF5CDCDBAE}" destId="{62170E46-52B2-48BE-B70E-6F6518B4AF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69AE9CB-D945-42D1-A575-F4FA5B0800E4}" type="presOf" srcId="{4F1542AC-5126-4790-BD90-E8992E5E267F}" destId="{0BDB24D4-18B0-464C-8BDD-167F8371361A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21EC02C0-DEB9-4A9D-8895-8D8B9E70D437}" type="presOf" srcId="{1ECAF6C5-FA84-433C-8604-77CDBB3BC066}" destId="{C1A2A779-FD2A-4DE6-B1C0-FF1C7A077CA6}" srcOrd="0" destOrd="0" presId="urn:microsoft.com/office/officeart/2005/8/layout/vList2"/>
    <dgm:cxn modelId="{38E6D44F-C0AE-4F86-8BCB-8DD6002C181A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520C2DB3-E8B2-4A8E-923E-BC961CB507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C65B24-3A51-4A8C-9C51-88C0B92773B9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Пациентке и/или ее партнеру, имеющим заболевания или состояния, ассоциированные с высоким риском </a:t>
          </a:r>
          <a:r>
            <a:rPr lang="ru-RU" b="1" dirty="0" smtClean="0">
              <a:solidFill>
                <a:schemeClr val="tx1"/>
              </a:solidFill>
            </a:rPr>
            <a:t>передачи наследственной патологии потомству</a:t>
          </a:r>
          <a:r>
            <a:rPr lang="ru-RU" dirty="0" smtClean="0">
              <a:solidFill>
                <a:schemeClr val="tx1"/>
              </a:solidFill>
            </a:rPr>
            <a:t> (носители генных мутаций, сцепленных с Х-хромосомой и/или с Y-хромосомой; носители генных мутаций, вызывающие </a:t>
          </a:r>
          <a:r>
            <a:rPr lang="ru-RU" dirty="0" err="1" smtClean="0">
              <a:solidFill>
                <a:schemeClr val="tx1"/>
              </a:solidFill>
            </a:rPr>
            <a:t>моногенные</a:t>
          </a:r>
          <a:r>
            <a:rPr lang="ru-RU" dirty="0" smtClean="0">
              <a:solidFill>
                <a:schemeClr val="tx1"/>
              </a:solidFill>
            </a:rPr>
            <a:t> заболевания; носители хромосомных аномалий) рекомендовано назначить </a:t>
          </a:r>
          <a:r>
            <a:rPr lang="ru-RU" b="1" dirty="0" smtClean="0">
              <a:solidFill>
                <a:schemeClr val="tx1"/>
              </a:solidFill>
            </a:rPr>
            <a:t>проведение ПГТ-М и/или ПГТ-СП</a:t>
          </a:r>
          <a:endParaRPr lang="ru-RU" b="1" dirty="0">
            <a:solidFill>
              <a:schemeClr val="tx1"/>
            </a:solidFill>
          </a:endParaRPr>
        </a:p>
      </dgm:t>
    </dgm:pt>
    <dgm:pt modelId="{3F9E4027-637F-48B6-94DA-08DFB93368C0}" type="parTrans" cxnId="{7631E997-917F-4EF2-A5A8-BD6C7F0F830C}">
      <dgm:prSet/>
      <dgm:spPr/>
      <dgm:t>
        <a:bodyPr/>
        <a:lstStyle/>
        <a:p>
          <a:endParaRPr lang="ru-RU"/>
        </a:p>
      </dgm:t>
    </dgm:pt>
    <dgm:pt modelId="{2A925D17-F611-4F89-886F-84CCCA10474A}" type="sibTrans" cxnId="{7631E997-917F-4EF2-A5A8-BD6C7F0F830C}">
      <dgm:prSet/>
      <dgm:spPr/>
      <dgm:t>
        <a:bodyPr/>
        <a:lstStyle/>
        <a:p>
          <a:endParaRPr lang="ru-RU"/>
        </a:p>
      </dgm:t>
    </dgm:pt>
    <dgm:pt modelId="{50D71914-0659-4D3A-9B4B-35C0D1AA36D9}" type="pres">
      <dgm:prSet presAssocID="{520C2DB3-E8B2-4A8E-923E-BC961CB507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ADF89-6E02-424A-A937-F2B58B62C435}" type="pres">
      <dgm:prSet presAssocID="{2AC65B24-3A51-4A8C-9C51-88C0B92773B9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518B2CE-FB10-4D12-A93F-1D54AC7E504C}" type="presOf" srcId="{2AC65B24-3A51-4A8C-9C51-88C0B92773B9}" destId="{8A0ADF89-6E02-424A-A937-F2B58B62C435}" srcOrd="0" destOrd="0" presId="urn:microsoft.com/office/officeart/2005/8/layout/vList2"/>
    <dgm:cxn modelId="{CA9FE430-9916-46E4-AA82-237F8BD3990E}" type="presOf" srcId="{520C2DB3-E8B2-4A8E-923E-BC961CB507AE}" destId="{50D71914-0659-4D3A-9B4B-35C0D1AA36D9}" srcOrd="0" destOrd="0" presId="urn:microsoft.com/office/officeart/2005/8/layout/vList2"/>
    <dgm:cxn modelId="{7631E997-917F-4EF2-A5A8-BD6C7F0F830C}" srcId="{520C2DB3-E8B2-4A8E-923E-BC961CB507AE}" destId="{2AC65B24-3A51-4A8C-9C51-88C0B92773B9}" srcOrd="0" destOrd="0" parTransId="{3F9E4027-637F-48B6-94DA-08DFB93368C0}" sibTransId="{2A925D17-F611-4F89-886F-84CCCA10474A}"/>
    <dgm:cxn modelId="{E436A381-8616-4E98-A6E0-FFF1645F05FD}" type="presParOf" srcId="{50D71914-0659-4D3A-9B4B-35C0D1AA36D9}" destId="{8A0ADF89-6E02-424A-A937-F2B58B62C4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94F3F15-0778-4E8C-B88B-ADB7870488DD}" type="presOf" srcId="{4F1542AC-5126-4790-BD90-E8992E5E267F}" destId="{0BDB24D4-18B0-464C-8BDD-167F8371361A}" srcOrd="0" destOrd="0" presId="urn:microsoft.com/office/officeart/2005/8/layout/vList2"/>
    <dgm:cxn modelId="{F2C4B12F-F4D7-4C82-8786-A8639DF81D7C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B1181C2E-3CCD-425A-BDE9-692C52327089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D7797DDA-105C-44DB-9C02-88B8610EEA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6F512C-72F1-4A02-BDDF-43762BA8BB99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проведении </a:t>
          </a:r>
          <a:r>
            <a:rPr lang="ru-RU" b="1" dirty="0" smtClean="0">
              <a:solidFill>
                <a:schemeClr val="tx1"/>
              </a:solidFill>
            </a:rPr>
            <a:t>ПЭ</a:t>
          </a:r>
          <a:r>
            <a:rPr lang="ru-RU" dirty="0" smtClean="0">
              <a:solidFill>
                <a:schemeClr val="tx1"/>
              </a:solidFill>
            </a:rPr>
            <a:t> пациентке, его рекомендовано проводить с использованием </a:t>
          </a:r>
          <a:r>
            <a:rPr lang="ru-RU" b="1" dirty="0" smtClean="0">
              <a:solidFill>
                <a:schemeClr val="tx1"/>
              </a:solidFill>
            </a:rPr>
            <a:t>мягкого катетера</a:t>
          </a:r>
          <a:endParaRPr lang="ru-RU" b="1" dirty="0">
            <a:solidFill>
              <a:schemeClr val="tx1"/>
            </a:solidFill>
          </a:endParaRPr>
        </a:p>
      </dgm:t>
    </dgm:pt>
    <dgm:pt modelId="{A1376441-0E12-48FB-A35C-C1EE52ACEAFF}" type="parTrans" cxnId="{17982841-D758-4017-B4A6-9BA2C56AFF06}">
      <dgm:prSet/>
      <dgm:spPr/>
      <dgm:t>
        <a:bodyPr/>
        <a:lstStyle/>
        <a:p>
          <a:endParaRPr lang="ru-RU"/>
        </a:p>
      </dgm:t>
    </dgm:pt>
    <dgm:pt modelId="{875F7B01-07EA-4AA4-8DFC-09041F20B01B}" type="sibTrans" cxnId="{17982841-D758-4017-B4A6-9BA2C56AFF06}">
      <dgm:prSet/>
      <dgm:spPr/>
      <dgm:t>
        <a:bodyPr/>
        <a:lstStyle/>
        <a:p>
          <a:endParaRPr lang="ru-RU"/>
        </a:p>
      </dgm:t>
    </dgm:pt>
    <dgm:pt modelId="{8C4A0267-502E-49D9-BE68-D847B23574D4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проведении </a:t>
          </a:r>
          <a:r>
            <a:rPr lang="ru-RU" b="1" dirty="0" smtClean="0">
              <a:solidFill>
                <a:schemeClr val="tx1"/>
              </a:solidFill>
            </a:rPr>
            <a:t>ПЭ </a:t>
          </a:r>
          <a:r>
            <a:rPr lang="ru-RU" b="1" u="sng" dirty="0" smtClean="0">
              <a:solidFill>
                <a:schemeClr val="tx1"/>
              </a:solidFill>
            </a:rPr>
            <a:t>не рекомендовано </a:t>
          </a:r>
          <a:r>
            <a:rPr lang="ru-RU" dirty="0" smtClean="0">
              <a:solidFill>
                <a:schemeClr val="tx1"/>
              </a:solidFill>
            </a:rPr>
            <a:t>рутинно назначать пациентке </a:t>
          </a:r>
          <a:r>
            <a:rPr lang="ru-RU" b="1" dirty="0" err="1" smtClean="0">
              <a:solidFill>
                <a:schemeClr val="tx1"/>
              </a:solidFill>
            </a:rPr>
            <a:t>антибиотикопрофилактику</a:t>
          </a:r>
          <a:endParaRPr lang="ru-RU" b="1" dirty="0">
            <a:solidFill>
              <a:schemeClr val="tx1"/>
            </a:solidFill>
          </a:endParaRPr>
        </a:p>
      </dgm:t>
    </dgm:pt>
    <dgm:pt modelId="{89D79231-7B42-4F5B-AE98-0CEC670DCB5C}" type="parTrans" cxnId="{2DBDC847-6FB7-457E-9276-20EFB8ACAFC6}">
      <dgm:prSet/>
      <dgm:spPr/>
      <dgm:t>
        <a:bodyPr/>
        <a:lstStyle/>
        <a:p>
          <a:endParaRPr lang="ru-RU"/>
        </a:p>
      </dgm:t>
    </dgm:pt>
    <dgm:pt modelId="{94BACEE4-3CBB-4A6E-A0ED-4516C622A850}" type="sibTrans" cxnId="{2DBDC847-6FB7-457E-9276-20EFB8ACAFC6}">
      <dgm:prSet/>
      <dgm:spPr/>
      <dgm:t>
        <a:bodyPr/>
        <a:lstStyle/>
        <a:p>
          <a:endParaRPr lang="ru-RU"/>
        </a:p>
      </dgm:t>
    </dgm:pt>
    <dgm:pt modelId="{8E87A27B-9B85-4F63-8AD5-F16759AFAC48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проведении </a:t>
          </a:r>
          <a:r>
            <a:rPr lang="ru-RU" b="1" dirty="0" smtClean="0">
              <a:solidFill>
                <a:schemeClr val="tx1"/>
              </a:solidFill>
            </a:rPr>
            <a:t>ПЭ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u="sng" dirty="0" smtClean="0">
              <a:solidFill>
                <a:schemeClr val="tx1"/>
              </a:solidFill>
            </a:rPr>
            <a:t>не рекомендовано </a:t>
          </a:r>
          <a:r>
            <a:rPr lang="ru-RU" dirty="0" smtClean="0">
              <a:solidFill>
                <a:schemeClr val="tx1"/>
              </a:solidFill>
            </a:rPr>
            <a:t>рутинно назначать пациентке </a:t>
          </a:r>
          <a:r>
            <a:rPr lang="ru-RU" b="1" dirty="0" smtClean="0">
              <a:solidFill>
                <a:schemeClr val="tx1"/>
              </a:solidFill>
            </a:rPr>
            <a:t>анестезию</a:t>
          </a:r>
          <a:endParaRPr lang="ru-RU" b="1" dirty="0">
            <a:solidFill>
              <a:schemeClr val="tx1"/>
            </a:solidFill>
          </a:endParaRPr>
        </a:p>
      </dgm:t>
    </dgm:pt>
    <dgm:pt modelId="{B85B106C-2154-41E0-9413-823A4DF5E6BF}" type="parTrans" cxnId="{BBE4E1D7-38E3-4789-B1F2-1904640251F9}">
      <dgm:prSet/>
      <dgm:spPr/>
      <dgm:t>
        <a:bodyPr/>
        <a:lstStyle/>
        <a:p>
          <a:endParaRPr lang="ru-RU"/>
        </a:p>
      </dgm:t>
    </dgm:pt>
    <dgm:pt modelId="{82F8AC50-86D9-4524-AB5F-447E2D8124C6}" type="sibTrans" cxnId="{BBE4E1D7-38E3-4789-B1F2-1904640251F9}">
      <dgm:prSet/>
      <dgm:spPr/>
      <dgm:t>
        <a:bodyPr/>
        <a:lstStyle/>
        <a:p>
          <a:endParaRPr lang="ru-RU"/>
        </a:p>
      </dgm:t>
    </dgm:pt>
    <dgm:pt modelId="{29AF23D0-D515-41C7-B4A1-B4FD1ECC30F5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проведении </a:t>
          </a:r>
          <a:r>
            <a:rPr lang="ru-RU" b="1" dirty="0" smtClean="0">
              <a:solidFill>
                <a:schemeClr val="tx1"/>
              </a:solidFill>
            </a:rPr>
            <a:t>ПЭ</a:t>
          </a:r>
          <a:r>
            <a:rPr lang="ru-RU" dirty="0" smtClean="0">
              <a:solidFill>
                <a:schemeClr val="tx1"/>
              </a:solidFill>
            </a:rPr>
            <a:t> пациентке рекомендовано переносить </a:t>
          </a:r>
          <a:r>
            <a:rPr lang="ru-RU" b="1" dirty="0" smtClean="0">
              <a:solidFill>
                <a:schemeClr val="tx1"/>
              </a:solidFill>
            </a:rPr>
            <a:t>не более 2-х эмбрионов </a:t>
          </a:r>
          <a:endParaRPr lang="ru-RU" b="1" dirty="0">
            <a:solidFill>
              <a:schemeClr val="tx1"/>
            </a:solidFill>
          </a:endParaRPr>
        </a:p>
      </dgm:t>
    </dgm:pt>
    <dgm:pt modelId="{595BA971-090D-4CE5-8E8F-39EB435637CD}" type="parTrans" cxnId="{C38B96F0-BE1E-45E5-8B7D-878813A28E25}">
      <dgm:prSet/>
      <dgm:spPr/>
      <dgm:t>
        <a:bodyPr/>
        <a:lstStyle/>
        <a:p>
          <a:endParaRPr lang="ru-RU"/>
        </a:p>
      </dgm:t>
    </dgm:pt>
    <dgm:pt modelId="{701386AF-E771-4AF5-B073-8457781FE3F0}" type="sibTrans" cxnId="{C38B96F0-BE1E-45E5-8B7D-878813A28E25}">
      <dgm:prSet/>
      <dgm:spPr/>
      <dgm:t>
        <a:bodyPr/>
        <a:lstStyle/>
        <a:p>
          <a:endParaRPr lang="ru-RU"/>
        </a:p>
      </dgm:t>
    </dgm:pt>
    <dgm:pt modelId="{7BB7BAED-56CD-4E06-A1CA-8974370C46FE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проведении </a:t>
          </a:r>
          <a:r>
            <a:rPr lang="ru-RU" b="1" dirty="0" smtClean="0">
              <a:solidFill>
                <a:schemeClr val="tx1"/>
              </a:solidFill>
            </a:rPr>
            <a:t>ПЭ</a:t>
          </a:r>
          <a:r>
            <a:rPr lang="ru-RU" dirty="0" smtClean="0">
              <a:solidFill>
                <a:schemeClr val="tx1"/>
              </a:solidFill>
            </a:rPr>
            <a:t> пациентке, его рекомендовано проводить через 48-144 часа после получения и оплодотворения ооцитов, т.е. </a:t>
          </a:r>
          <a:r>
            <a:rPr lang="ru-RU" b="1" dirty="0" smtClean="0">
              <a:solidFill>
                <a:schemeClr val="tx1"/>
              </a:solidFill>
            </a:rPr>
            <a:t>на 2-6 сутки развития эмбрионов</a:t>
          </a:r>
          <a:endParaRPr lang="ru-RU" b="1" dirty="0">
            <a:solidFill>
              <a:schemeClr val="tx1"/>
            </a:solidFill>
          </a:endParaRPr>
        </a:p>
      </dgm:t>
    </dgm:pt>
    <dgm:pt modelId="{6108E936-6DA1-43C0-A6AA-301D262FE55E}" type="parTrans" cxnId="{06E371C6-2205-473A-972D-54A4E0596E78}">
      <dgm:prSet/>
      <dgm:spPr/>
      <dgm:t>
        <a:bodyPr/>
        <a:lstStyle/>
        <a:p>
          <a:endParaRPr lang="ru-RU"/>
        </a:p>
      </dgm:t>
    </dgm:pt>
    <dgm:pt modelId="{5E451CF6-18A2-46E0-A215-DD7C03580D2D}" type="sibTrans" cxnId="{06E371C6-2205-473A-972D-54A4E0596E78}">
      <dgm:prSet/>
      <dgm:spPr/>
      <dgm:t>
        <a:bodyPr/>
        <a:lstStyle/>
        <a:p>
          <a:endParaRPr lang="ru-RU"/>
        </a:p>
      </dgm:t>
    </dgm:pt>
    <dgm:pt modelId="{4A06FFB6-9258-4739-A4B2-C72AC04A7B7D}" type="pres">
      <dgm:prSet presAssocID="{D7797DDA-105C-44DB-9C02-88B8610EEA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AFDA4-CB96-40F1-9C72-B6DAA7179752}" type="pres">
      <dgm:prSet presAssocID="{7BB7BAED-56CD-4E06-A1CA-8974370C46FE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E8F7704-140F-40A3-87A9-DBAAADA5AB15}" type="pres">
      <dgm:prSet presAssocID="{5E451CF6-18A2-46E0-A215-DD7C03580D2D}" presName="spacer" presStyleCnt="0"/>
      <dgm:spPr/>
    </dgm:pt>
    <dgm:pt modelId="{56CE13E3-64D9-47FF-86D9-B9B81C101C17}" type="pres">
      <dgm:prSet presAssocID="{BB6F512C-72F1-4A02-BDDF-43762BA8BB99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0ED5457-B2E3-477E-916A-8AA91CE37D1A}" type="pres">
      <dgm:prSet presAssocID="{875F7B01-07EA-4AA4-8DFC-09041F20B01B}" presName="spacer" presStyleCnt="0"/>
      <dgm:spPr/>
    </dgm:pt>
    <dgm:pt modelId="{04B6780A-C443-41C6-ADBA-CF5880D361CD}" type="pres">
      <dgm:prSet presAssocID="{8C4A0267-502E-49D9-BE68-D847B23574D4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6312DBD-F158-44DE-8E12-B3EAE44AFB8C}" type="pres">
      <dgm:prSet presAssocID="{94BACEE4-3CBB-4A6E-A0ED-4516C622A850}" presName="spacer" presStyleCnt="0"/>
      <dgm:spPr/>
    </dgm:pt>
    <dgm:pt modelId="{591CE5C4-00B9-4C4A-A770-598A49F6AC20}" type="pres">
      <dgm:prSet presAssocID="{8E87A27B-9B85-4F63-8AD5-F16759AFAC48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22B721A-A64F-4134-9D6F-9E86CD17C609}" type="pres">
      <dgm:prSet presAssocID="{82F8AC50-86D9-4524-AB5F-447E2D8124C6}" presName="spacer" presStyleCnt="0"/>
      <dgm:spPr/>
    </dgm:pt>
    <dgm:pt modelId="{E040EA54-6F65-4C4A-AD20-C27D832AF064}" type="pres">
      <dgm:prSet presAssocID="{29AF23D0-D515-41C7-B4A1-B4FD1ECC30F5}" presName="parentText" presStyleLbl="node1" presStyleIdx="4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C3CF7E2-EFA2-4407-86CD-1717F3487AD2}" type="presOf" srcId="{8C4A0267-502E-49D9-BE68-D847B23574D4}" destId="{04B6780A-C443-41C6-ADBA-CF5880D361CD}" srcOrd="0" destOrd="0" presId="urn:microsoft.com/office/officeart/2005/8/layout/vList2"/>
    <dgm:cxn modelId="{06E371C6-2205-473A-972D-54A4E0596E78}" srcId="{D7797DDA-105C-44DB-9C02-88B8610EEAF9}" destId="{7BB7BAED-56CD-4E06-A1CA-8974370C46FE}" srcOrd="0" destOrd="0" parTransId="{6108E936-6DA1-43C0-A6AA-301D262FE55E}" sibTransId="{5E451CF6-18A2-46E0-A215-DD7C03580D2D}"/>
    <dgm:cxn modelId="{C38B96F0-BE1E-45E5-8B7D-878813A28E25}" srcId="{D7797DDA-105C-44DB-9C02-88B8610EEAF9}" destId="{29AF23D0-D515-41C7-B4A1-B4FD1ECC30F5}" srcOrd="4" destOrd="0" parTransId="{595BA971-090D-4CE5-8E8F-39EB435637CD}" sibTransId="{701386AF-E771-4AF5-B073-8457781FE3F0}"/>
    <dgm:cxn modelId="{7EB6F089-9B82-414C-85F2-63DA4E4780D0}" type="presOf" srcId="{D7797DDA-105C-44DB-9C02-88B8610EEAF9}" destId="{4A06FFB6-9258-4739-A4B2-C72AC04A7B7D}" srcOrd="0" destOrd="0" presId="urn:microsoft.com/office/officeart/2005/8/layout/vList2"/>
    <dgm:cxn modelId="{BBE4E1D7-38E3-4789-B1F2-1904640251F9}" srcId="{D7797DDA-105C-44DB-9C02-88B8610EEAF9}" destId="{8E87A27B-9B85-4F63-8AD5-F16759AFAC48}" srcOrd="3" destOrd="0" parTransId="{B85B106C-2154-41E0-9413-823A4DF5E6BF}" sibTransId="{82F8AC50-86D9-4524-AB5F-447E2D8124C6}"/>
    <dgm:cxn modelId="{58C2E143-EBCE-4D0C-9858-548311386D49}" type="presOf" srcId="{BB6F512C-72F1-4A02-BDDF-43762BA8BB99}" destId="{56CE13E3-64D9-47FF-86D9-B9B81C101C17}" srcOrd="0" destOrd="0" presId="urn:microsoft.com/office/officeart/2005/8/layout/vList2"/>
    <dgm:cxn modelId="{17982841-D758-4017-B4A6-9BA2C56AFF06}" srcId="{D7797DDA-105C-44DB-9C02-88B8610EEAF9}" destId="{BB6F512C-72F1-4A02-BDDF-43762BA8BB99}" srcOrd="1" destOrd="0" parTransId="{A1376441-0E12-48FB-A35C-C1EE52ACEAFF}" sibTransId="{875F7B01-07EA-4AA4-8DFC-09041F20B01B}"/>
    <dgm:cxn modelId="{9EBE2A21-F42E-415A-9B92-B5D1F03B2C16}" type="presOf" srcId="{8E87A27B-9B85-4F63-8AD5-F16759AFAC48}" destId="{591CE5C4-00B9-4C4A-A770-598A49F6AC20}" srcOrd="0" destOrd="0" presId="urn:microsoft.com/office/officeart/2005/8/layout/vList2"/>
    <dgm:cxn modelId="{6EEE2F66-01CD-4B2F-8018-EB48B26919D5}" type="presOf" srcId="{29AF23D0-D515-41C7-B4A1-B4FD1ECC30F5}" destId="{E040EA54-6F65-4C4A-AD20-C27D832AF064}" srcOrd="0" destOrd="0" presId="urn:microsoft.com/office/officeart/2005/8/layout/vList2"/>
    <dgm:cxn modelId="{AFEEC5C6-D4EF-4E28-AA3E-A45011DB73BC}" type="presOf" srcId="{7BB7BAED-56CD-4E06-A1CA-8974370C46FE}" destId="{803AFDA4-CB96-40F1-9C72-B6DAA7179752}" srcOrd="0" destOrd="0" presId="urn:microsoft.com/office/officeart/2005/8/layout/vList2"/>
    <dgm:cxn modelId="{2DBDC847-6FB7-457E-9276-20EFB8ACAFC6}" srcId="{D7797DDA-105C-44DB-9C02-88B8610EEAF9}" destId="{8C4A0267-502E-49D9-BE68-D847B23574D4}" srcOrd="2" destOrd="0" parTransId="{89D79231-7B42-4F5B-AE98-0CEC670DCB5C}" sibTransId="{94BACEE4-3CBB-4A6E-A0ED-4516C622A850}"/>
    <dgm:cxn modelId="{EE9F4221-C391-4E5F-9F33-048293A11440}" type="presParOf" srcId="{4A06FFB6-9258-4739-A4B2-C72AC04A7B7D}" destId="{803AFDA4-CB96-40F1-9C72-B6DAA7179752}" srcOrd="0" destOrd="0" presId="urn:microsoft.com/office/officeart/2005/8/layout/vList2"/>
    <dgm:cxn modelId="{1FA9B1E7-59B5-48BF-84DD-66EE02E75F03}" type="presParOf" srcId="{4A06FFB6-9258-4739-A4B2-C72AC04A7B7D}" destId="{2E8F7704-140F-40A3-87A9-DBAAADA5AB15}" srcOrd="1" destOrd="0" presId="urn:microsoft.com/office/officeart/2005/8/layout/vList2"/>
    <dgm:cxn modelId="{C338D61B-040F-43B6-B48B-8E4405E8C4C3}" type="presParOf" srcId="{4A06FFB6-9258-4739-A4B2-C72AC04A7B7D}" destId="{56CE13E3-64D9-47FF-86D9-B9B81C101C17}" srcOrd="2" destOrd="0" presId="urn:microsoft.com/office/officeart/2005/8/layout/vList2"/>
    <dgm:cxn modelId="{9255D3AC-8B38-4517-BA8B-BA226F1C0F9A}" type="presParOf" srcId="{4A06FFB6-9258-4739-A4B2-C72AC04A7B7D}" destId="{80ED5457-B2E3-477E-916A-8AA91CE37D1A}" srcOrd="3" destOrd="0" presId="urn:microsoft.com/office/officeart/2005/8/layout/vList2"/>
    <dgm:cxn modelId="{1014DD08-B447-4991-8EA1-F36B15968F21}" type="presParOf" srcId="{4A06FFB6-9258-4739-A4B2-C72AC04A7B7D}" destId="{04B6780A-C443-41C6-ADBA-CF5880D361CD}" srcOrd="4" destOrd="0" presId="urn:microsoft.com/office/officeart/2005/8/layout/vList2"/>
    <dgm:cxn modelId="{5E594A5D-3265-48F3-BF97-0A5A2C4BFDF8}" type="presParOf" srcId="{4A06FFB6-9258-4739-A4B2-C72AC04A7B7D}" destId="{96312DBD-F158-44DE-8E12-B3EAE44AFB8C}" srcOrd="5" destOrd="0" presId="urn:microsoft.com/office/officeart/2005/8/layout/vList2"/>
    <dgm:cxn modelId="{B6542F0E-0AD7-4D70-8742-3919645AD6FB}" type="presParOf" srcId="{4A06FFB6-9258-4739-A4B2-C72AC04A7B7D}" destId="{591CE5C4-00B9-4C4A-A770-598A49F6AC20}" srcOrd="6" destOrd="0" presId="urn:microsoft.com/office/officeart/2005/8/layout/vList2"/>
    <dgm:cxn modelId="{23F87ED9-D491-4B68-9A87-2F3436AEFBAA}" type="presParOf" srcId="{4A06FFB6-9258-4739-A4B2-C72AC04A7B7D}" destId="{022B721A-A64F-4134-9D6F-9E86CD17C609}" srcOrd="7" destOrd="0" presId="urn:microsoft.com/office/officeart/2005/8/layout/vList2"/>
    <dgm:cxn modelId="{09F7BF29-BEB7-475F-8DB5-B0EF4E9FD2DA}" type="presParOf" srcId="{4A06FFB6-9258-4739-A4B2-C72AC04A7B7D}" destId="{E040EA54-6F65-4C4A-AD20-C27D832AF0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5B3997E-7885-4467-BC4D-AFB9E659B458}" type="presOf" srcId="{1ECAF6C5-FA84-433C-8604-77CDBB3BC066}" destId="{C1A2A779-FD2A-4DE6-B1C0-FF1C7A077CA6}" srcOrd="0" destOrd="0" presId="urn:microsoft.com/office/officeart/2005/8/layout/vList2"/>
    <dgm:cxn modelId="{EEBD4BBB-0D6F-44E1-9762-3AADD96855B5}" type="presOf" srcId="{4F1542AC-5126-4790-BD90-E8992E5E267F}" destId="{0BDB24D4-18B0-464C-8BDD-167F8371361A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B929578C-E6A3-4007-AD0C-EBDFD800C05E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0113C-4C69-4716-98DB-6942875395F4}" type="presOf" srcId="{1ECAF6C5-FA84-433C-8604-77CDBB3BC066}" destId="{C1A2A779-FD2A-4DE6-B1C0-FF1C7A077C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7FBDE4A9-04B0-4875-ACC9-553BFDCC04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690BDB-70C5-4B20-A599-17148A6A6F16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После ПЭ</a:t>
          </a:r>
          <a:r>
            <a:rPr lang="ru-RU" dirty="0" smtClean="0">
              <a:solidFill>
                <a:schemeClr val="tx1"/>
              </a:solidFill>
            </a:rPr>
            <a:t> пациентке рекомендовано назначить препараты </a:t>
          </a:r>
          <a:r>
            <a:rPr lang="ru-RU" b="1" dirty="0" smtClean="0">
              <a:solidFill>
                <a:schemeClr val="tx1"/>
              </a:solidFill>
            </a:rPr>
            <a:t>прогестерона или </a:t>
          </a:r>
          <a:r>
            <a:rPr lang="ru-RU" b="1" dirty="0" err="1" smtClean="0">
              <a:solidFill>
                <a:schemeClr val="tx1"/>
              </a:solidFill>
            </a:rPr>
            <a:t>дидрогестерон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в день ТВП яичников или первые 3 суток после нее для поддержания </a:t>
          </a:r>
          <a:r>
            <a:rPr lang="ru-RU" dirty="0" err="1" smtClean="0">
              <a:solidFill>
                <a:schemeClr val="tx1"/>
              </a:solidFill>
            </a:rPr>
            <a:t>посттрансферного</a:t>
          </a:r>
          <a:r>
            <a:rPr lang="ru-RU" dirty="0" smtClean="0">
              <a:solidFill>
                <a:schemeClr val="tx1"/>
              </a:solidFill>
            </a:rPr>
            <a:t> периода</a:t>
          </a:r>
          <a:endParaRPr lang="ru-RU" dirty="0">
            <a:solidFill>
              <a:schemeClr val="tx1"/>
            </a:solidFill>
          </a:endParaRPr>
        </a:p>
      </dgm:t>
    </dgm:pt>
    <dgm:pt modelId="{EBDB320A-EF08-4D26-8639-1A027A38C2B8}" type="parTrans" cxnId="{D7FF730F-6CF1-49C7-968F-D9CBA7300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B0F487-A403-4D51-BABE-FECF24E84936}" type="sibTrans" cxnId="{D7FF730F-6CF1-49C7-968F-D9CBA7300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A7130E-BC69-4AE4-A8C5-32DCC0B1B0C9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После ПЭ </a:t>
          </a:r>
          <a:r>
            <a:rPr lang="ru-RU" dirty="0" smtClean="0">
              <a:solidFill>
                <a:schemeClr val="tx1"/>
              </a:solidFill>
            </a:rPr>
            <a:t>пациентке </a:t>
          </a:r>
          <a:r>
            <a:rPr lang="ru-RU" b="1" u="sng" dirty="0" smtClean="0">
              <a:solidFill>
                <a:schemeClr val="tx1"/>
              </a:solidFill>
            </a:rPr>
            <a:t>не рекомендовано</a:t>
          </a:r>
          <a:r>
            <a:rPr lang="ru-RU" dirty="0" smtClean="0">
              <a:solidFill>
                <a:schemeClr val="tx1"/>
              </a:solidFill>
            </a:rPr>
            <a:t> назначать препараты</a:t>
          </a:r>
          <a:r>
            <a:rPr lang="ru-RU" b="1" dirty="0" smtClean="0">
              <a:solidFill>
                <a:schemeClr val="tx1"/>
              </a:solidFill>
            </a:rPr>
            <a:t> ХГЧ </a:t>
          </a:r>
          <a:r>
            <a:rPr lang="ru-RU" dirty="0" smtClean="0">
              <a:solidFill>
                <a:schemeClr val="tx1"/>
              </a:solidFill>
            </a:rPr>
            <a:t>для поддержания </a:t>
          </a:r>
          <a:r>
            <a:rPr lang="ru-RU" dirty="0" err="1" smtClean="0">
              <a:solidFill>
                <a:schemeClr val="tx1"/>
              </a:solidFill>
            </a:rPr>
            <a:t>посттрансферного</a:t>
          </a:r>
          <a:r>
            <a:rPr lang="ru-RU" dirty="0" smtClean="0">
              <a:solidFill>
                <a:schemeClr val="tx1"/>
              </a:solidFill>
            </a:rPr>
            <a:t> периода, если в качестве триггера финального созревания ооцитов использовался ХГЧ</a:t>
          </a:r>
          <a:endParaRPr lang="ru-RU" dirty="0">
            <a:solidFill>
              <a:schemeClr val="tx1"/>
            </a:solidFill>
          </a:endParaRPr>
        </a:p>
      </dgm:t>
    </dgm:pt>
    <dgm:pt modelId="{5A4D36BC-4380-4CE6-9CB0-B57C18BF339C}" type="parTrans" cxnId="{3D420973-3DEE-436E-8A89-F58B34F142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ED0D02-8EA8-493E-82F0-6832BFF5BE8E}" type="sibTrans" cxnId="{3D420973-3DEE-436E-8A89-F58B34F142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7B5569B-499F-49F5-A10E-907AE91749FC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После ПЭ </a:t>
          </a:r>
          <a:r>
            <a:rPr lang="ru-RU" dirty="0" smtClean="0">
              <a:solidFill>
                <a:schemeClr val="tx1"/>
              </a:solidFill>
            </a:rPr>
            <a:t>пациентке при толщине </a:t>
          </a:r>
          <a:r>
            <a:rPr lang="ru-RU" b="1" dirty="0" smtClean="0">
              <a:solidFill>
                <a:schemeClr val="tx1"/>
              </a:solidFill>
            </a:rPr>
            <a:t>эндометрия 8 мм </a:t>
          </a:r>
          <a:r>
            <a:rPr lang="ru-RU" dirty="0" smtClean="0">
              <a:solidFill>
                <a:schemeClr val="tx1"/>
              </a:solidFill>
            </a:rPr>
            <a:t>и </a:t>
          </a:r>
          <a:r>
            <a:rPr lang="ru-RU" b="0" u="none" dirty="0" smtClean="0">
              <a:solidFill>
                <a:schemeClr val="tx1"/>
              </a:solidFill>
            </a:rPr>
            <a:t>более</a:t>
          </a:r>
          <a:r>
            <a:rPr lang="ru-RU" b="1" u="none" dirty="0" smtClean="0">
              <a:solidFill>
                <a:schemeClr val="tx1"/>
              </a:solidFill>
            </a:rPr>
            <a:t> </a:t>
          </a:r>
          <a:r>
            <a:rPr lang="ru-RU" b="1" u="sng" dirty="0" smtClean="0">
              <a:solidFill>
                <a:schemeClr val="tx1"/>
              </a:solidFill>
            </a:rPr>
            <a:t>не рекомендовано</a:t>
          </a:r>
          <a:r>
            <a:rPr lang="ru-RU" dirty="0" smtClean="0">
              <a:solidFill>
                <a:schemeClr val="tx1"/>
              </a:solidFill>
            </a:rPr>
            <a:t> назначать препараты </a:t>
          </a:r>
          <a:r>
            <a:rPr lang="ru-RU" b="1" dirty="0" err="1" smtClean="0">
              <a:solidFill>
                <a:schemeClr val="tx1"/>
              </a:solidFill>
            </a:rPr>
            <a:t>эстрадиола</a:t>
          </a:r>
          <a:endParaRPr lang="ru-RU" b="1" dirty="0">
            <a:solidFill>
              <a:schemeClr val="tx1"/>
            </a:solidFill>
          </a:endParaRPr>
        </a:p>
      </dgm:t>
    </dgm:pt>
    <dgm:pt modelId="{1DA9AB80-DF98-4F12-9A0B-8B3570F45764}" type="parTrans" cxnId="{850DD880-8DA7-4631-8A5A-EF97A7200E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D31B11-4EA8-4C2E-8B8D-AA5206510C02}" type="sibTrans" cxnId="{850DD880-8DA7-4631-8A5A-EF97A7200E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E6BA27-575D-4AB7-9DEF-10FC165FA25B}" type="pres">
      <dgm:prSet presAssocID="{7FBDE4A9-04B0-4875-ACC9-553BFDCC0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217D5C-2F4F-4043-9489-B86D58F4BAF3}" type="pres">
      <dgm:prSet presAssocID="{DC690BDB-70C5-4B20-A599-17148A6A6F16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76F64B8-501D-466C-9851-89BBC78D258F}" type="pres">
      <dgm:prSet presAssocID="{F2B0F487-A403-4D51-BABE-FECF24E84936}" presName="spacer" presStyleCnt="0"/>
      <dgm:spPr/>
    </dgm:pt>
    <dgm:pt modelId="{DE859493-8015-4978-B9BB-93BB5F928E26}" type="pres">
      <dgm:prSet presAssocID="{0AA7130E-BC69-4AE4-A8C5-32DCC0B1B0C9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10B156A-AD76-48F2-821F-47AA48C1BDEA}" type="pres">
      <dgm:prSet presAssocID="{3CED0D02-8EA8-493E-82F0-6832BFF5BE8E}" presName="spacer" presStyleCnt="0"/>
      <dgm:spPr/>
    </dgm:pt>
    <dgm:pt modelId="{C576CBA3-66BB-4DF0-9BF7-27EF10A048BB}" type="pres">
      <dgm:prSet presAssocID="{B7B5569B-499F-49F5-A10E-907AE91749FC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C4692EB9-86D2-4180-B441-1402E1A618E6}" type="presOf" srcId="{0AA7130E-BC69-4AE4-A8C5-32DCC0B1B0C9}" destId="{DE859493-8015-4978-B9BB-93BB5F928E26}" srcOrd="0" destOrd="0" presId="urn:microsoft.com/office/officeart/2005/8/layout/vList2"/>
    <dgm:cxn modelId="{4B26F0BA-9140-4D56-B435-4DFC1BB76E7E}" type="presOf" srcId="{B7B5569B-499F-49F5-A10E-907AE91749FC}" destId="{C576CBA3-66BB-4DF0-9BF7-27EF10A048BB}" srcOrd="0" destOrd="0" presId="urn:microsoft.com/office/officeart/2005/8/layout/vList2"/>
    <dgm:cxn modelId="{3D420973-3DEE-436E-8A89-F58B34F142D8}" srcId="{7FBDE4A9-04B0-4875-ACC9-553BFDCC0432}" destId="{0AA7130E-BC69-4AE4-A8C5-32DCC0B1B0C9}" srcOrd="1" destOrd="0" parTransId="{5A4D36BC-4380-4CE6-9CB0-B57C18BF339C}" sibTransId="{3CED0D02-8EA8-493E-82F0-6832BFF5BE8E}"/>
    <dgm:cxn modelId="{B9D8EF9B-4578-473A-9A2A-B65BA9837734}" type="presOf" srcId="{7FBDE4A9-04B0-4875-ACC9-553BFDCC0432}" destId="{39E6BA27-575D-4AB7-9DEF-10FC165FA25B}" srcOrd="0" destOrd="0" presId="urn:microsoft.com/office/officeart/2005/8/layout/vList2"/>
    <dgm:cxn modelId="{91DC4398-CA32-4C11-8A99-0A73BF95F708}" type="presOf" srcId="{DC690BDB-70C5-4B20-A599-17148A6A6F16}" destId="{70217D5C-2F4F-4043-9489-B86D58F4BAF3}" srcOrd="0" destOrd="0" presId="urn:microsoft.com/office/officeart/2005/8/layout/vList2"/>
    <dgm:cxn modelId="{D7FF730F-6CF1-49C7-968F-D9CBA7300051}" srcId="{7FBDE4A9-04B0-4875-ACC9-553BFDCC0432}" destId="{DC690BDB-70C5-4B20-A599-17148A6A6F16}" srcOrd="0" destOrd="0" parTransId="{EBDB320A-EF08-4D26-8639-1A027A38C2B8}" sibTransId="{F2B0F487-A403-4D51-BABE-FECF24E84936}"/>
    <dgm:cxn modelId="{850DD880-8DA7-4631-8A5A-EF97A7200EC6}" srcId="{7FBDE4A9-04B0-4875-ACC9-553BFDCC0432}" destId="{B7B5569B-499F-49F5-A10E-907AE91749FC}" srcOrd="2" destOrd="0" parTransId="{1DA9AB80-DF98-4F12-9A0B-8B3570F45764}" sibTransId="{01D31B11-4EA8-4C2E-8B8D-AA5206510C02}"/>
    <dgm:cxn modelId="{7B4990D7-714F-4F2D-B688-F2E4881E58CE}" type="presParOf" srcId="{39E6BA27-575D-4AB7-9DEF-10FC165FA25B}" destId="{70217D5C-2F4F-4043-9489-B86D58F4BAF3}" srcOrd="0" destOrd="0" presId="urn:microsoft.com/office/officeart/2005/8/layout/vList2"/>
    <dgm:cxn modelId="{BC9832FB-51F5-4A4F-8DD1-7DEDF4B8591D}" type="presParOf" srcId="{39E6BA27-575D-4AB7-9DEF-10FC165FA25B}" destId="{576F64B8-501D-466C-9851-89BBC78D258F}" srcOrd="1" destOrd="0" presId="urn:microsoft.com/office/officeart/2005/8/layout/vList2"/>
    <dgm:cxn modelId="{6CA88DDB-B786-4DAC-8F35-A038DD091B9D}" type="presParOf" srcId="{39E6BA27-575D-4AB7-9DEF-10FC165FA25B}" destId="{DE859493-8015-4978-B9BB-93BB5F928E26}" srcOrd="2" destOrd="0" presId="urn:microsoft.com/office/officeart/2005/8/layout/vList2"/>
    <dgm:cxn modelId="{91B1CE0D-3B63-4FF4-91EC-35A55C822FE4}" type="presParOf" srcId="{39E6BA27-575D-4AB7-9DEF-10FC165FA25B}" destId="{110B156A-AD76-48F2-821F-47AA48C1BDEA}" srcOrd="3" destOrd="0" presId="urn:microsoft.com/office/officeart/2005/8/layout/vList2"/>
    <dgm:cxn modelId="{CF35204B-60BA-464A-8FC3-FD85ED86FB82}" type="presParOf" srcId="{39E6BA27-575D-4AB7-9DEF-10FC165FA25B}" destId="{C576CBA3-66BB-4DF0-9BF7-27EF10A048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D75699E-270A-4994-9EBD-145BD064F6DD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244BC17D-124D-4FDB-8405-EBF65523F620}" type="presOf" srcId="{4F1542AC-5126-4790-BD90-E8992E5E267F}" destId="{0BDB24D4-18B0-464C-8BDD-167F8371361A}" srcOrd="0" destOrd="0" presId="urn:microsoft.com/office/officeart/2005/8/layout/vList2"/>
    <dgm:cxn modelId="{FD363D3C-6897-4FAB-9BEA-74FC632410B4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848010DA-835C-4513-A84F-0C5750F535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FF8D2C-1A24-4C19-8C17-4F7E963F9B48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Рекомендовано назначать препараты </a:t>
          </a:r>
          <a:r>
            <a:rPr lang="ru-RU" b="1" dirty="0" err="1" smtClean="0">
              <a:solidFill>
                <a:schemeClr val="tx1"/>
              </a:solidFill>
            </a:rPr>
            <a:t>эстрадиола</a:t>
          </a:r>
          <a:r>
            <a:rPr lang="ru-RU" dirty="0" smtClean="0">
              <a:solidFill>
                <a:schemeClr val="tx1"/>
              </a:solidFill>
            </a:rPr>
            <a:t> пациентке </a:t>
          </a:r>
          <a:r>
            <a:rPr lang="ru-RU" b="1" dirty="0" smtClean="0">
              <a:solidFill>
                <a:schemeClr val="tx1"/>
              </a:solidFill>
            </a:rPr>
            <a:t>до и после ПЭ</a:t>
          </a:r>
          <a:r>
            <a:rPr lang="ru-RU" dirty="0" smtClean="0">
              <a:solidFill>
                <a:schemeClr val="tx1"/>
              </a:solidFill>
            </a:rPr>
            <a:t> при наличии </a:t>
          </a:r>
          <a:r>
            <a:rPr lang="ru-RU" b="1" dirty="0" smtClean="0">
              <a:solidFill>
                <a:schemeClr val="tx1"/>
              </a:solidFill>
            </a:rPr>
            <a:t>ПНЯ или при отсутствии яичников</a:t>
          </a:r>
          <a:r>
            <a:rPr lang="ru-RU" dirty="0" smtClean="0">
              <a:solidFill>
                <a:schemeClr val="tx1"/>
              </a:solidFill>
            </a:rPr>
            <a:t>, а также до и после переноса эмбрионов, полученных из донорских ооцитов и переносе донорских эмбрионов </a:t>
          </a:r>
          <a:endParaRPr lang="ru-RU" dirty="0">
            <a:solidFill>
              <a:schemeClr val="tx1"/>
            </a:solidFill>
          </a:endParaRPr>
        </a:p>
      </dgm:t>
    </dgm:pt>
    <dgm:pt modelId="{F5D9942E-6B68-437D-9B46-74E1B145A59E}" type="parTrans" cxnId="{C1595C6D-3424-47F5-A0B0-962273DA40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B6F367-D914-4A84-99F1-28D358879A50}" type="sibTrans" cxnId="{C1595C6D-3424-47F5-A0B0-962273DA40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23EB54-A121-4622-9239-68202D28E888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 целью </a:t>
          </a:r>
          <a:r>
            <a:rPr lang="ru-RU" b="1" dirty="0" smtClean="0">
              <a:solidFill>
                <a:schemeClr val="tx1"/>
              </a:solidFill>
            </a:rPr>
            <a:t>подготовки к переносу размороженных эмбрионов </a:t>
          </a:r>
          <a:r>
            <a:rPr lang="ru-RU" dirty="0" smtClean="0">
              <a:solidFill>
                <a:schemeClr val="tx1"/>
              </a:solidFill>
            </a:rPr>
            <a:t>после их </a:t>
          </a:r>
          <a:r>
            <a:rPr lang="ru-RU" dirty="0" err="1" smtClean="0">
              <a:solidFill>
                <a:schemeClr val="tx1"/>
              </a:solidFill>
            </a:rPr>
            <a:t>криоконсервации</a:t>
          </a:r>
          <a:r>
            <a:rPr lang="ru-RU" dirty="0" smtClean="0">
              <a:solidFill>
                <a:schemeClr val="tx1"/>
              </a:solidFill>
            </a:rPr>
            <a:t> пациентке с нормальным менструальным циклом при отсутствии дефицита половых гормонов и нормальной толщине эндометрия </a:t>
          </a:r>
          <a:r>
            <a:rPr lang="ru-RU" b="1" u="sng" dirty="0" smtClean="0">
              <a:solidFill>
                <a:schemeClr val="tx1"/>
              </a:solidFill>
            </a:rPr>
            <a:t>не рекомендовано</a:t>
          </a:r>
          <a:r>
            <a:rPr lang="ru-RU" dirty="0" smtClean="0">
              <a:solidFill>
                <a:schemeClr val="tx1"/>
              </a:solidFill>
            </a:rPr>
            <a:t> назначение препаратов </a:t>
          </a:r>
          <a:r>
            <a:rPr lang="ru-RU" b="1" dirty="0" err="1" smtClean="0">
              <a:solidFill>
                <a:schemeClr val="tx1"/>
              </a:solidFill>
            </a:rPr>
            <a:t>эстрадиола</a:t>
          </a:r>
          <a:endParaRPr lang="ru-RU" b="1" dirty="0">
            <a:solidFill>
              <a:schemeClr val="tx1"/>
            </a:solidFill>
          </a:endParaRPr>
        </a:p>
      </dgm:t>
    </dgm:pt>
    <dgm:pt modelId="{AE487B94-7F70-45E6-A5B2-D48E7EADFF86}" type="parTrans" cxnId="{A5F4263B-5778-41E1-9AB0-B3AAF0956B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8DE107-76BB-4F07-80D3-A80D01E0711F}" type="sibTrans" cxnId="{A5F4263B-5778-41E1-9AB0-B3AAF0956B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72115A-46F3-4F42-8D15-EC323F912FCF}" type="pres">
      <dgm:prSet presAssocID="{848010DA-835C-4513-A84F-0C5750F535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F827C7-11B2-4886-9959-C84F8F701CB0}" type="pres">
      <dgm:prSet presAssocID="{17FF8D2C-1A24-4C19-8C17-4F7E963F9B48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DE6EE25-BBCC-474E-BB12-6BA2B243E51F}" type="pres">
      <dgm:prSet presAssocID="{46B6F367-D914-4A84-99F1-28D358879A50}" presName="spacer" presStyleCnt="0"/>
      <dgm:spPr/>
    </dgm:pt>
    <dgm:pt modelId="{7B8E517F-BC5E-4635-B9DD-10366BB4EB06}" type="pres">
      <dgm:prSet presAssocID="{C423EB54-A121-4622-9239-68202D28E888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469A674E-9A0F-4AAE-814C-581A842D3F79}" type="presOf" srcId="{C423EB54-A121-4622-9239-68202D28E888}" destId="{7B8E517F-BC5E-4635-B9DD-10366BB4EB06}" srcOrd="0" destOrd="0" presId="urn:microsoft.com/office/officeart/2005/8/layout/vList2"/>
    <dgm:cxn modelId="{C1595C6D-3424-47F5-A0B0-962273DA407F}" srcId="{848010DA-835C-4513-A84F-0C5750F53538}" destId="{17FF8D2C-1A24-4C19-8C17-4F7E963F9B48}" srcOrd="0" destOrd="0" parTransId="{F5D9942E-6B68-437D-9B46-74E1B145A59E}" sibTransId="{46B6F367-D914-4A84-99F1-28D358879A50}"/>
    <dgm:cxn modelId="{A5F4263B-5778-41E1-9AB0-B3AAF0956B01}" srcId="{848010DA-835C-4513-A84F-0C5750F53538}" destId="{C423EB54-A121-4622-9239-68202D28E888}" srcOrd="1" destOrd="0" parTransId="{AE487B94-7F70-45E6-A5B2-D48E7EADFF86}" sibTransId="{CC8DE107-76BB-4F07-80D3-A80D01E0711F}"/>
    <dgm:cxn modelId="{04305B50-C6FC-451C-820A-ABE70708A69C}" type="presOf" srcId="{848010DA-835C-4513-A84F-0C5750F53538}" destId="{C372115A-46F3-4F42-8D15-EC323F912FCF}" srcOrd="0" destOrd="0" presId="urn:microsoft.com/office/officeart/2005/8/layout/vList2"/>
    <dgm:cxn modelId="{4A5D9B78-7B8D-4CA3-A50A-5015F5E5EC9B}" type="presOf" srcId="{17FF8D2C-1A24-4C19-8C17-4F7E963F9B48}" destId="{0AF827C7-11B2-4886-9959-C84F8F701CB0}" srcOrd="0" destOrd="0" presId="urn:microsoft.com/office/officeart/2005/8/layout/vList2"/>
    <dgm:cxn modelId="{C955296C-1D33-429B-B0A5-AD5CEE987F1D}" type="presParOf" srcId="{C372115A-46F3-4F42-8D15-EC323F912FCF}" destId="{0AF827C7-11B2-4886-9959-C84F8F701CB0}" srcOrd="0" destOrd="0" presId="urn:microsoft.com/office/officeart/2005/8/layout/vList2"/>
    <dgm:cxn modelId="{891993CB-AB04-4E8D-8043-0BBF8CBBAD48}" type="presParOf" srcId="{C372115A-46F3-4F42-8D15-EC323F912FCF}" destId="{CDE6EE25-BBCC-474E-BB12-6BA2B243E51F}" srcOrd="1" destOrd="0" presId="urn:microsoft.com/office/officeart/2005/8/layout/vList2"/>
    <dgm:cxn modelId="{C7E06B0D-8C88-405C-A472-67453910517A}" type="presParOf" srcId="{C372115A-46F3-4F42-8D15-EC323F912FCF}" destId="{7B8E517F-BC5E-4635-B9DD-10366BB4EB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002860AF-C18F-4902-A3DF-D6A7F8BB8187}" type="presOf" srcId="{4F1542AC-5126-4790-BD90-E8992E5E267F}" destId="{0BDB24D4-18B0-464C-8BDD-167F8371361A}" srcOrd="0" destOrd="0" presId="urn:microsoft.com/office/officeart/2005/8/layout/vList2"/>
    <dgm:cxn modelId="{278DC9AD-F316-48A7-9C09-98CA35B0CD0C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77E99EF3-51BB-4025-A60B-7C21E9C7714B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E6F304F-56BE-49E5-9036-F22F472801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49E69-8868-47C4-91ED-2E80467B6AA5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 целью подготовки к переносу размороженных эмбрионов после их </a:t>
          </a:r>
          <a:r>
            <a:rPr lang="ru-RU" dirty="0" err="1" smtClean="0">
              <a:solidFill>
                <a:schemeClr val="tx1"/>
              </a:solidFill>
            </a:rPr>
            <a:t>криоконсервации</a:t>
          </a:r>
          <a:r>
            <a:rPr lang="ru-RU" dirty="0" smtClean="0">
              <a:solidFill>
                <a:schemeClr val="tx1"/>
              </a:solidFill>
            </a:rPr>
            <a:t> пациентке с </a:t>
          </a:r>
          <a:r>
            <a:rPr lang="ru-RU" b="1" dirty="0" smtClean="0">
              <a:solidFill>
                <a:schemeClr val="tx1"/>
              </a:solidFill>
            </a:rPr>
            <a:t>ПНЯ или нерегулярным МЦ </a:t>
          </a:r>
          <a:r>
            <a:rPr lang="ru-RU" dirty="0" smtClean="0">
              <a:solidFill>
                <a:schemeClr val="tx1"/>
              </a:solidFill>
            </a:rPr>
            <a:t>рекомендовано назначать </a:t>
          </a:r>
          <a:r>
            <a:rPr lang="ru-RU" b="1" dirty="0" smtClean="0">
              <a:solidFill>
                <a:schemeClr val="tx1"/>
              </a:solidFill>
            </a:rPr>
            <a:t>циклическую гормональную терапию препаратами </a:t>
          </a:r>
          <a:r>
            <a:rPr lang="ru-RU" b="1" dirty="0" err="1" smtClean="0">
              <a:solidFill>
                <a:schemeClr val="tx1"/>
              </a:solidFill>
            </a:rPr>
            <a:t>эстрадиола</a:t>
          </a:r>
          <a:r>
            <a:rPr lang="ru-RU" dirty="0" smtClean="0">
              <a:solidFill>
                <a:schemeClr val="tx1"/>
              </a:solidFill>
            </a:rPr>
            <a:t> в фолликулярную фазу и препаратов </a:t>
          </a:r>
          <a:r>
            <a:rPr lang="ru-RU" dirty="0" err="1" smtClean="0">
              <a:solidFill>
                <a:schemeClr val="tx1"/>
              </a:solidFill>
            </a:rPr>
            <a:t>прогестеронаили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дидрогестерона</a:t>
          </a:r>
          <a:r>
            <a:rPr lang="ru-RU" dirty="0" smtClean="0">
              <a:solidFill>
                <a:schemeClr val="tx1"/>
              </a:solidFill>
            </a:rPr>
            <a:t> перед переносом размороженных эмбрионов, с продолжением сочетанной гормональной поддержки в </a:t>
          </a:r>
          <a:r>
            <a:rPr lang="ru-RU" dirty="0" err="1" smtClean="0">
              <a:solidFill>
                <a:schemeClr val="tx1"/>
              </a:solidFill>
            </a:rPr>
            <a:t>посттрансферном</a:t>
          </a:r>
          <a:r>
            <a:rPr lang="ru-RU" dirty="0" smtClean="0">
              <a:solidFill>
                <a:schemeClr val="tx1"/>
              </a:solidFill>
            </a:rPr>
            <a:t> периоде</a:t>
          </a:r>
          <a:endParaRPr lang="ru-RU" dirty="0">
            <a:solidFill>
              <a:schemeClr val="tx1"/>
            </a:solidFill>
          </a:endParaRPr>
        </a:p>
      </dgm:t>
    </dgm:pt>
    <dgm:pt modelId="{B2E5285E-F53E-456D-A26F-D679AB69D1FD}" type="parTrans" cxnId="{7AFCDF3B-48C1-4F88-8CF5-1E3E781EBD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44E319-99FD-4646-931F-E7D40506D661}" type="sibTrans" cxnId="{7AFCDF3B-48C1-4F88-8CF5-1E3E781EBDB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170571-6980-434B-988A-4EA7B4F290AB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</a:rPr>
            <a:t>Не рекомендовано </a:t>
          </a:r>
          <a:r>
            <a:rPr lang="ru-RU" dirty="0" smtClean="0">
              <a:solidFill>
                <a:schemeClr val="tx1"/>
              </a:solidFill>
            </a:rPr>
            <a:t>назначать </a:t>
          </a:r>
          <a:r>
            <a:rPr lang="ru-RU" b="1" dirty="0" smtClean="0">
              <a:solidFill>
                <a:schemeClr val="tx1"/>
              </a:solidFill>
            </a:rPr>
            <a:t>ВМИ</a:t>
          </a:r>
          <a:r>
            <a:rPr lang="ru-RU" dirty="0" smtClean="0">
              <a:solidFill>
                <a:schemeClr val="tx1"/>
              </a:solidFill>
            </a:rPr>
            <a:t> пациентке при росте </a:t>
          </a:r>
          <a:r>
            <a:rPr lang="ru-RU" b="1" dirty="0" smtClean="0">
              <a:solidFill>
                <a:schemeClr val="tx1"/>
              </a:solidFill>
            </a:rPr>
            <a:t>более 3-х доминантных фолликулов</a:t>
          </a:r>
          <a:r>
            <a:rPr lang="ru-RU" dirty="0" smtClean="0">
              <a:solidFill>
                <a:schemeClr val="tx1"/>
              </a:solidFill>
            </a:rPr>
            <a:t> по данным УЗИ </a:t>
          </a:r>
          <a:r>
            <a:rPr lang="ru-RU" dirty="0" err="1" smtClean="0">
              <a:solidFill>
                <a:schemeClr val="tx1"/>
              </a:solidFill>
            </a:rPr>
            <a:t>фолликулогенеза</a:t>
          </a:r>
          <a:endParaRPr lang="ru-RU" dirty="0">
            <a:solidFill>
              <a:schemeClr val="tx1"/>
            </a:solidFill>
          </a:endParaRPr>
        </a:p>
      </dgm:t>
    </dgm:pt>
    <dgm:pt modelId="{A1B1248D-4F9E-4007-9472-78CA7C50BFF1}" type="parTrans" cxnId="{58B4374C-1427-4D4C-BFAC-EA9BCF37AF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64BC6D-12CE-473D-97A8-376D46F88CE8}" type="sibTrans" cxnId="{58B4374C-1427-4D4C-BFAC-EA9BCF37AF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D4B5A4-3A98-4B56-9A03-D8946C0B530A}" type="pres">
      <dgm:prSet presAssocID="{DE6F304F-56BE-49E5-9036-F22F472801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D3A681-F201-4AF2-9257-B91434AC2452}" type="pres">
      <dgm:prSet presAssocID="{99349E69-8868-47C4-91ED-2E80467B6AA5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B4235B6-1921-4898-B765-BBDF862D8AF8}" type="pres">
      <dgm:prSet presAssocID="{2144E319-99FD-4646-931F-E7D40506D661}" presName="spacer" presStyleCnt="0"/>
      <dgm:spPr/>
    </dgm:pt>
    <dgm:pt modelId="{87E655A5-3A07-4384-8D95-C5A9B9A626C2}" type="pres">
      <dgm:prSet presAssocID="{22170571-6980-434B-988A-4EA7B4F290AB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8B4374C-1427-4D4C-BFAC-EA9BCF37AF9A}" srcId="{DE6F304F-56BE-49E5-9036-F22F472801C4}" destId="{22170571-6980-434B-988A-4EA7B4F290AB}" srcOrd="1" destOrd="0" parTransId="{A1B1248D-4F9E-4007-9472-78CA7C50BFF1}" sibTransId="{1264BC6D-12CE-473D-97A8-376D46F88CE8}"/>
    <dgm:cxn modelId="{7AFCDF3B-48C1-4F88-8CF5-1E3E781EBDB1}" srcId="{DE6F304F-56BE-49E5-9036-F22F472801C4}" destId="{99349E69-8868-47C4-91ED-2E80467B6AA5}" srcOrd="0" destOrd="0" parTransId="{B2E5285E-F53E-456D-A26F-D679AB69D1FD}" sibTransId="{2144E319-99FD-4646-931F-E7D40506D661}"/>
    <dgm:cxn modelId="{B3718204-0681-4B66-9037-8A582C21CCA6}" type="presOf" srcId="{99349E69-8868-47C4-91ED-2E80467B6AA5}" destId="{46D3A681-F201-4AF2-9257-B91434AC2452}" srcOrd="0" destOrd="0" presId="urn:microsoft.com/office/officeart/2005/8/layout/vList2"/>
    <dgm:cxn modelId="{F51F832C-55C6-4E7B-BA04-B4BE171FA5B7}" type="presOf" srcId="{DE6F304F-56BE-49E5-9036-F22F472801C4}" destId="{FED4B5A4-3A98-4B56-9A03-D8946C0B530A}" srcOrd="0" destOrd="0" presId="urn:microsoft.com/office/officeart/2005/8/layout/vList2"/>
    <dgm:cxn modelId="{E9BE0088-36D2-4A76-AEF8-03673C738B52}" type="presOf" srcId="{22170571-6980-434B-988A-4EA7B4F290AB}" destId="{87E655A5-3A07-4384-8D95-C5A9B9A626C2}" srcOrd="0" destOrd="0" presId="urn:microsoft.com/office/officeart/2005/8/layout/vList2"/>
    <dgm:cxn modelId="{707320A7-515D-4837-AE58-1BC15FE1BC2E}" type="presParOf" srcId="{FED4B5A4-3A98-4B56-9A03-D8946C0B530A}" destId="{46D3A681-F201-4AF2-9257-B91434AC2452}" srcOrd="0" destOrd="0" presId="urn:microsoft.com/office/officeart/2005/8/layout/vList2"/>
    <dgm:cxn modelId="{CF2153BE-1A74-40C9-890A-2ADE25A9706E}" type="presParOf" srcId="{FED4B5A4-3A98-4B56-9A03-D8946C0B530A}" destId="{8B4235B6-1921-4898-B765-BBDF862D8AF8}" srcOrd="1" destOrd="0" presId="urn:microsoft.com/office/officeart/2005/8/layout/vList2"/>
    <dgm:cxn modelId="{E46A984A-4CED-4AFA-98A2-9C9B8B42FB4F}" type="presParOf" srcId="{FED4B5A4-3A98-4B56-9A03-D8946C0B530A}" destId="{87E655A5-3A07-4384-8D95-C5A9B9A626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13B7A81-3D94-44D1-848E-CCE2F937A1BF}" type="presOf" srcId="{4F1542AC-5126-4790-BD90-E8992E5E267F}" destId="{0BDB24D4-18B0-464C-8BDD-167F8371361A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87B7F2DF-AEA8-472F-8794-B4620F65D5C8}" type="presOf" srcId="{1ECAF6C5-FA84-433C-8604-77CDBB3BC066}" destId="{C1A2A779-FD2A-4DE6-B1C0-FF1C7A077CA6}" srcOrd="0" destOrd="0" presId="urn:microsoft.com/office/officeart/2005/8/layout/vList2"/>
    <dgm:cxn modelId="{64A77A25-2009-4642-BAC1-B73368EDC62A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225C1A2-F52A-4169-9BFC-F76AA02149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17AC83-1BBF-4B76-98F9-2664E28AF5C7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При проведении </a:t>
          </a:r>
          <a:r>
            <a:rPr lang="ru-RU" b="1" dirty="0" smtClean="0">
              <a:solidFill>
                <a:schemeClr val="tx1"/>
              </a:solidFill>
            </a:rPr>
            <a:t>ВМИ</a:t>
          </a:r>
          <a:r>
            <a:rPr lang="ru-RU" dirty="0" smtClean="0">
              <a:solidFill>
                <a:schemeClr val="tx1"/>
              </a:solidFill>
            </a:rPr>
            <a:t> пациентке ее рекомендовано проводить в </a:t>
          </a:r>
          <a:r>
            <a:rPr lang="ru-RU" b="1" dirty="0" err="1" smtClean="0">
              <a:solidFill>
                <a:schemeClr val="tx1"/>
              </a:solidFill>
            </a:rPr>
            <a:t>периовуляторный</a:t>
          </a:r>
          <a:r>
            <a:rPr lang="ru-RU" b="1" dirty="0" smtClean="0">
              <a:solidFill>
                <a:schemeClr val="tx1"/>
              </a:solidFill>
            </a:rPr>
            <a:t> период </a:t>
          </a:r>
          <a:r>
            <a:rPr lang="ru-RU" dirty="0" smtClean="0">
              <a:solidFill>
                <a:schemeClr val="tx1"/>
              </a:solidFill>
            </a:rPr>
            <a:t>через 32-36 часов после пика ЛГ или введения триггера финального созревания ооцитов</a:t>
          </a:r>
          <a:endParaRPr lang="ru-RU" dirty="0">
            <a:solidFill>
              <a:schemeClr val="tx1"/>
            </a:solidFill>
          </a:endParaRPr>
        </a:p>
      </dgm:t>
    </dgm:pt>
    <dgm:pt modelId="{F45004DB-F1C6-4955-BE5B-9A598C87CBF1}" type="parTrans" cxnId="{7A862229-F2E9-4065-A651-C2411DA830D2}">
      <dgm:prSet/>
      <dgm:spPr/>
      <dgm:t>
        <a:bodyPr/>
        <a:lstStyle/>
        <a:p>
          <a:endParaRPr lang="ru-RU"/>
        </a:p>
      </dgm:t>
    </dgm:pt>
    <dgm:pt modelId="{7C35704C-3A02-4BEC-97E2-90CA160A26A7}" type="sibTrans" cxnId="{7A862229-F2E9-4065-A651-C2411DA830D2}">
      <dgm:prSet/>
      <dgm:spPr/>
      <dgm:t>
        <a:bodyPr/>
        <a:lstStyle/>
        <a:p>
          <a:endParaRPr lang="ru-RU"/>
        </a:p>
      </dgm:t>
    </dgm:pt>
    <dgm:pt modelId="{EF110A2C-AA6D-43CD-91A6-FB8163B94AB8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После ВМИ</a:t>
          </a:r>
          <a:r>
            <a:rPr lang="ru-RU" dirty="0" smtClean="0">
              <a:solidFill>
                <a:schemeClr val="tx1"/>
              </a:solidFill>
            </a:rPr>
            <a:t> пациентке рекомендовано назначить препараты </a:t>
          </a:r>
          <a:r>
            <a:rPr lang="ru-RU" b="1" dirty="0" smtClean="0">
              <a:solidFill>
                <a:schemeClr val="tx1"/>
              </a:solidFill>
            </a:rPr>
            <a:t>прогестерона или </a:t>
          </a:r>
          <a:r>
            <a:rPr lang="ru-RU" b="1" dirty="0" err="1" smtClean="0">
              <a:solidFill>
                <a:schemeClr val="tx1"/>
              </a:solidFill>
            </a:rPr>
            <a:t>дидрогестерон</a:t>
          </a:r>
          <a:r>
            <a:rPr lang="ru-RU" b="1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0AE057FD-3658-4E9B-9634-BAC3C344B13F}" type="parTrans" cxnId="{274BB011-8768-4A86-A944-85740ECD0B6F}">
      <dgm:prSet/>
      <dgm:spPr/>
      <dgm:t>
        <a:bodyPr/>
        <a:lstStyle/>
        <a:p>
          <a:endParaRPr lang="ru-RU"/>
        </a:p>
      </dgm:t>
    </dgm:pt>
    <dgm:pt modelId="{997915A6-88BE-4C42-BAA7-FFBA86528646}" type="sibTrans" cxnId="{274BB011-8768-4A86-A944-85740ECD0B6F}">
      <dgm:prSet/>
      <dgm:spPr/>
      <dgm:t>
        <a:bodyPr/>
        <a:lstStyle/>
        <a:p>
          <a:endParaRPr lang="ru-RU"/>
        </a:p>
      </dgm:t>
    </dgm:pt>
    <dgm:pt modelId="{B404D6D8-189E-4390-9FE9-2C26C6F6FFE5}" type="pres">
      <dgm:prSet presAssocID="{D225C1A2-F52A-4169-9BFC-F76AA02149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9EC9A5-A616-4E90-9588-D12FDC6C4703}" type="pres">
      <dgm:prSet presAssocID="{3E17AC83-1BBF-4B76-98F9-2664E28AF5C7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0211453-929D-4606-B566-FE6E04E38CAD}" type="pres">
      <dgm:prSet presAssocID="{7C35704C-3A02-4BEC-97E2-90CA160A26A7}" presName="spacer" presStyleCnt="0"/>
      <dgm:spPr/>
    </dgm:pt>
    <dgm:pt modelId="{236CB970-4166-432B-9DD5-A8C2CD273091}" type="pres">
      <dgm:prSet presAssocID="{EF110A2C-AA6D-43CD-91A6-FB8163B94AB8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0DC58427-3A8F-4CB6-91D3-AA80B7008FCE}" type="presOf" srcId="{EF110A2C-AA6D-43CD-91A6-FB8163B94AB8}" destId="{236CB970-4166-432B-9DD5-A8C2CD273091}" srcOrd="0" destOrd="0" presId="urn:microsoft.com/office/officeart/2005/8/layout/vList2"/>
    <dgm:cxn modelId="{6265807D-B423-4126-BE6A-813727CFA0AC}" type="presOf" srcId="{3E17AC83-1BBF-4B76-98F9-2664E28AF5C7}" destId="{549EC9A5-A616-4E90-9588-D12FDC6C4703}" srcOrd="0" destOrd="0" presId="urn:microsoft.com/office/officeart/2005/8/layout/vList2"/>
    <dgm:cxn modelId="{274BB011-8768-4A86-A944-85740ECD0B6F}" srcId="{D225C1A2-F52A-4169-9BFC-F76AA0214902}" destId="{EF110A2C-AA6D-43CD-91A6-FB8163B94AB8}" srcOrd="1" destOrd="0" parTransId="{0AE057FD-3658-4E9B-9634-BAC3C344B13F}" sibTransId="{997915A6-88BE-4C42-BAA7-FFBA86528646}"/>
    <dgm:cxn modelId="{7A862229-F2E9-4065-A651-C2411DA830D2}" srcId="{D225C1A2-F52A-4169-9BFC-F76AA0214902}" destId="{3E17AC83-1BBF-4B76-98F9-2664E28AF5C7}" srcOrd="0" destOrd="0" parTransId="{F45004DB-F1C6-4955-BE5B-9A598C87CBF1}" sibTransId="{7C35704C-3A02-4BEC-97E2-90CA160A26A7}"/>
    <dgm:cxn modelId="{6D54B288-0F5E-42A5-AB84-37220A967EB7}" type="presOf" srcId="{D225C1A2-F52A-4169-9BFC-F76AA0214902}" destId="{B404D6D8-189E-4390-9FE9-2C26C6F6FFE5}" srcOrd="0" destOrd="0" presId="urn:microsoft.com/office/officeart/2005/8/layout/vList2"/>
    <dgm:cxn modelId="{098B8952-D218-48B8-A17B-D456AE37714C}" type="presParOf" srcId="{B404D6D8-189E-4390-9FE9-2C26C6F6FFE5}" destId="{549EC9A5-A616-4E90-9588-D12FDC6C4703}" srcOrd="0" destOrd="0" presId="urn:microsoft.com/office/officeart/2005/8/layout/vList2"/>
    <dgm:cxn modelId="{B05463AB-D7B9-4A15-B7D4-312103380CAE}" type="presParOf" srcId="{B404D6D8-189E-4390-9FE9-2C26C6F6FFE5}" destId="{90211453-929D-4606-B566-FE6E04E38CAD}" srcOrd="1" destOrd="0" presId="urn:microsoft.com/office/officeart/2005/8/layout/vList2"/>
    <dgm:cxn modelId="{2133BA4E-B776-4431-AA38-51B1348B840E}" type="presParOf" srcId="{B404D6D8-189E-4390-9FE9-2C26C6F6FFE5}" destId="{236CB970-4166-432B-9DD5-A8C2CD2730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159695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2E24DC8-EF35-470F-98CB-D6AFE7F67BBD}" type="presOf" srcId="{4F1542AC-5126-4790-BD90-E8992E5E267F}" destId="{0BDB24D4-18B0-464C-8BDD-167F8371361A}" srcOrd="0" destOrd="0" presId="urn:microsoft.com/office/officeart/2005/8/layout/vList2"/>
    <dgm:cxn modelId="{032039E9-E9D7-4C60-9408-AAF5805224EB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6976A0A6-45B4-41BF-9E9A-C38DD78F072B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D6E5F44-1729-4510-8FA2-CB8E1B32F2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2E43AA-1E85-4019-ACEA-E6043E8BE2C9}">
      <dgm:prSet custT="1"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Пациентке, получающей лечение бесплодия, аналогично беременной пациентке, должны быть даны рекомендации по образу жизни, направленному на снижение воздействия на организм вредных факторов окружающей среды (</a:t>
          </a:r>
          <a:r>
            <a:rPr lang="ru-RU" sz="2000" dirty="0" err="1" smtClean="0">
              <a:solidFill>
                <a:schemeClr val="tx1"/>
              </a:solidFill>
            </a:rPr>
            <a:t>поллютантов</a:t>
          </a:r>
          <a:r>
            <a:rPr lang="ru-RU" sz="2000" dirty="0" smtClean="0">
              <a:solidFill>
                <a:schemeClr val="tx1"/>
              </a:solidFill>
            </a:rPr>
            <a:t>)</a:t>
          </a:r>
          <a:endParaRPr lang="ru-RU" sz="2000" dirty="0">
            <a:solidFill>
              <a:schemeClr val="tx1"/>
            </a:solidFill>
          </a:endParaRPr>
        </a:p>
      </dgm:t>
    </dgm:pt>
    <dgm:pt modelId="{73295058-8E5B-4940-9AAA-98486E056A6C}" type="parTrans" cxnId="{3D3F26A6-0687-408E-9632-0C301CA2046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364C0C0-51B1-41BA-9463-FC90AAF2F841}" type="sibTrans" cxnId="{3D3F26A6-0687-408E-9632-0C301CA2046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8B00B3D-7D7C-4CB9-A649-7722A25DFFEC}">
      <dgm:prSet custT="1"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Пациентке, получающей лечение бесплодия, аналогично беременной пациентке, должны быть даны рекомендации по отказу от курения, алкоголя.</a:t>
          </a:r>
          <a:endParaRPr lang="ru-RU" sz="2000" dirty="0">
            <a:solidFill>
              <a:schemeClr val="tx1"/>
            </a:solidFill>
          </a:endParaRPr>
        </a:p>
      </dgm:t>
    </dgm:pt>
    <dgm:pt modelId="{AB581BA4-B444-42E1-A64E-E512AE798097}" type="parTrans" cxnId="{9D2CA02B-EAAD-44C5-9D97-DA24D6A9011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51B8BD1-412E-4CAE-8E06-6C70692AC066}" type="sibTrans" cxnId="{9D2CA02B-EAAD-44C5-9D97-DA24D6A9011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5767A88-8849-43A9-A398-27736CB6B069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Пациентке, получающей лечение бесплодия, аналогично беременной пациентке, должны быть даны рекомендации по правильному питанию, такие как отказ от вегетарианства и снижение потребления кофеина, отказ от потребления рыбы, богатой </a:t>
          </a:r>
          <a:r>
            <a:rPr lang="ru-RU" sz="1800" dirty="0" err="1" smtClean="0">
              <a:solidFill>
                <a:schemeClr val="tx1"/>
              </a:solidFill>
            </a:rPr>
            <a:t>метилртутью</a:t>
          </a:r>
          <a:r>
            <a:rPr lang="ru-RU" sz="1800" dirty="0" smtClean="0">
              <a:solidFill>
                <a:schemeClr val="tx1"/>
              </a:solidFill>
            </a:rPr>
            <a:t>, снижение потребления пищи, богатой витамином А (например, </a:t>
          </a:r>
          <a:r>
            <a:rPr lang="ru-RU" sz="1800" dirty="0" err="1" smtClean="0">
              <a:solidFill>
                <a:schemeClr val="tx1"/>
              </a:solidFill>
            </a:rPr>
            <a:t>говяжей</a:t>
          </a:r>
          <a:r>
            <a:rPr lang="ru-RU" sz="1800" dirty="0" smtClean="0">
              <a:solidFill>
                <a:schemeClr val="tx1"/>
              </a:solidFill>
            </a:rPr>
            <a:t>, куриной утиной печени и продуктов из нее)и потребление пищи с достаточной калорийностью и содержанием белка, витаминов и минеральных веществ, избегать потребления </a:t>
          </a:r>
          <a:r>
            <a:rPr lang="ru-RU" sz="1800" dirty="0" err="1" smtClean="0">
              <a:solidFill>
                <a:schemeClr val="tx1"/>
              </a:solidFill>
            </a:rPr>
            <a:t>непастеризованного</a:t>
          </a:r>
          <a:r>
            <a:rPr lang="ru-RU" sz="1800" dirty="0" smtClean="0">
              <a:solidFill>
                <a:schemeClr val="tx1"/>
              </a:solidFill>
            </a:rPr>
            <a:t> молока, созревших мягких сыров, паштета и плохо термически обработанных мяса и яиц, так как эти продукты являются источниками </a:t>
          </a:r>
          <a:r>
            <a:rPr lang="ru-RU" sz="1800" dirty="0" err="1" smtClean="0">
              <a:solidFill>
                <a:schemeClr val="tx1"/>
              </a:solidFill>
            </a:rPr>
            <a:t>листериоза</a:t>
          </a:r>
          <a:r>
            <a:rPr lang="ru-RU" sz="1800" dirty="0" smtClean="0">
              <a:solidFill>
                <a:schemeClr val="tx1"/>
              </a:solidFill>
            </a:rPr>
            <a:t> и сальмонеллеза</a:t>
          </a:r>
          <a:endParaRPr lang="ru-RU" sz="1800" dirty="0">
            <a:solidFill>
              <a:schemeClr val="tx1"/>
            </a:solidFill>
          </a:endParaRPr>
        </a:p>
      </dgm:t>
    </dgm:pt>
    <dgm:pt modelId="{B8FA3A8B-D3A3-449B-892C-4E849CB69378}" type="parTrans" cxnId="{01F386E6-0AC6-4B01-BBA7-24E4859385C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AB93B76-1117-44A0-BB53-B6B1C52F3A20}" type="sibTrans" cxnId="{01F386E6-0AC6-4B01-BBA7-24E4859385C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9B078F0-3252-4440-825A-9DD7469C11FB}" type="pres">
      <dgm:prSet presAssocID="{DD6E5F44-1729-4510-8FA2-CB8E1B32F2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23F32-AB85-4F19-9AF9-9B3CDF7B93DC}" type="pres">
      <dgm:prSet presAssocID="{DC2E43AA-1E85-4019-ACEA-E6043E8BE2C9}" presName="parentText" presStyleLbl="node1" presStyleIdx="0" presStyleCnt="2" custScaleY="91604" custLinFactY="-45121" custLinFactNeighborY="-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0FFB045-1068-4577-B995-EA508CBD84C8}" type="pres">
      <dgm:prSet presAssocID="{C364C0C0-51B1-41BA-9463-FC90AAF2F841}" presName="spacer" presStyleCnt="0"/>
      <dgm:spPr/>
    </dgm:pt>
    <dgm:pt modelId="{2D3F1681-7237-4BC7-8996-BA97DBF03995}" type="pres">
      <dgm:prSet presAssocID="{28B00B3D-7D7C-4CB9-A649-7722A25DFFEC}" presName="parentText" presStyleLbl="node1" presStyleIdx="1" presStyleCnt="2" custScaleY="58096" custLinFactNeighborY="-2734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771134E-C917-442E-B12B-67AE53A2A6BF}" type="pres">
      <dgm:prSet presAssocID="{28B00B3D-7D7C-4CB9-A649-7722A25DFFEC}" presName="childText" presStyleLbl="revTx" presStyleIdx="0" presStyleCnt="1" custLinFactNeighborY="-45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BAFFA-A607-4B3A-9B1D-7F11E07161C8}" type="presOf" srcId="{DC2E43AA-1E85-4019-ACEA-E6043E8BE2C9}" destId="{B5723F32-AB85-4F19-9AF9-9B3CDF7B93DC}" srcOrd="0" destOrd="0" presId="urn:microsoft.com/office/officeart/2005/8/layout/vList2"/>
    <dgm:cxn modelId="{DDE28EF8-89D3-499D-9988-2398D1E0BCC2}" type="presOf" srcId="{28B00B3D-7D7C-4CB9-A649-7722A25DFFEC}" destId="{2D3F1681-7237-4BC7-8996-BA97DBF03995}" srcOrd="0" destOrd="0" presId="urn:microsoft.com/office/officeart/2005/8/layout/vList2"/>
    <dgm:cxn modelId="{9D2CA02B-EAAD-44C5-9D97-DA24D6A90113}" srcId="{DD6E5F44-1729-4510-8FA2-CB8E1B32F2AE}" destId="{28B00B3D-7D7C-4CB9-A649-7722A25DFFEC}" srcOrd="1" destOrd="0" parTransId="{AB581BA4-B444-42E1-A64E-E512AE798097}" sibTransId="{F51B8BD1-412E-4CAE-8E06-6C70692AC066}"/>
    <dgm:cxn modelId="{66945CC6-95D6-4C94-B49B-F58C909063C4}" type="presOf" srcId="{DD6E5F44-1729-4510-8FA2-CB8E1B32F2AE}" destId="{B9B078F0-3252-4440-825A-9DD7469C11FB}" srcOrd="0" destOrd="0" presId="urn:microsoft.com/office/officeart/2005/8/layout/vList2"/>
    <dgm:cxn modelId="{AB061214-EE03-4B46-BC3C-B64DCB37316B}" type="presOf" srcId="{75767A88-8849-43A9-A398-27736CB6B069}" destId="{E771134E-C917-442E-B12B-67AE53A2A6BF}" srcOrd="0" destOrd="0" presId="urn:microsoft.com/office/officeart/2005/8/layout/vList2"/>
    <dgm:cxn modelId="{3D3F26A6-0687-408E-9632-0C301CA20466}" srcId="{DD6E5F44-1729-4510-8FA2-CB8E1B32F2AE}" destId="{DC2E43AA-1E85-4019-ACEA-E6043E8BE2C9}" srcOrd="0" destOrd="0" parTransId="{73295058-8E5B-4940-9AAA-98486E056A6C}" sibTransId="{C364C0C0-51B1-41BA-9463-FC90AAF2F841}"/>
    <dgm:cxn modelId="{01F386E6-0AC6-4B01-BBA7-24E4859385CB}" srcId="{28B00B3D-7D7C-4CB9-A649-7722A25DFFEC}" destId="{75767A88-8849-43A9-A398-27736CB6B069}" srcOrd="0" destOrd="0" parTransId="{B8FA3A8B-D3A3-449B-892C-4E849CB69378}" sibTransId="{9AB93B76-1117-44A0-BB53-B6B1C52F3A20}"/>
    <dgm:cxn modelId="{FE4B1E76-11CA-408D-8AF6-952B65E5B7C8}" type="presParOf" srcId="{B9B078F0-3252-4440-825A-9DD7469C11FB}" destId="{B5723F32-AB85-4F19-9AF9-9B3CDF7B93DC}" srcOrd="0" destOrd="0" presId="urn:microsoft.com/office/officeart/2005/8/layout/vList2"/>
    <dgm:cxn modelId="{834990D9-F237-4038-9DFF-398D24C6D21F}" type="presParOf" srcId="{B9B078F0-3252-4440-825A-9DD7469C11FB}" destId="{A0FFB045-1068-4577-B995-EA508CBD84C8}" srcOrd="1" destOrd="0" presId="urn:microsoft.com/office/officeart/2005/8/layout/vList2"/>
    <dgm:cxn modelId="{648D3F2C-1112-4B42-A21E-5F2A4BF73638}" type="presParOf" srcId="{B9B078F0-3252-4440-825A-9DD7469C11FB}" destId="{2D3F1681-7237-4BC7-8996-BA97DBF03995}" srcOrd="2" destOrd="0" presId="urn:microsoft.com/office/officeart/2005/8/layout/vList2"/>
    <dgm:cxn modelId="{4758BF61-E921-4F8C-B587-9A41BB8D2698}" type="presParOf" srcId="{B9B078F0-3252-4440-825A-9DD7469C11FB}" destId="{E771134E-C917-442E-B12B-67AE53A2A6BF}" srcOrd="3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1542AC-5126-4790-BD90-E8992E5E267F}">
      <dgm:prSet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Рекомендации по исключению факторов риска для профилактики осложнений беременности</a:t>
          </a:r>
          <a:endParaRPr lang="ru-RU" sz="2800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71B2-B369-4CD0-9467-FF4FAAF021E0}" type="par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21F46-657E-4301-8C4B-BC2CC6A0A646}" type="sibTrans" cxnId="{15C4C40C-637D-4EC1-B848-F523265ECA45}">
      <dgm:prSet/>
      <dgm:spPr/>
      <dgm:t>
        <a:bodyPr/>
        <a:lstStyle/>
        <a:p>
          <a:pPr algn="ctr"/>
          <a:endParaRPr lang="ru-RU" b="1" i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B24D4-18B0-464C-8BDD-167F8371361A}" type="pres">
      <dgm:prSet presAssocID="{4F1542AC-5126-4790-BD90-E8992E5E267F}" presName="parentText" presStyleLbl="node1" presStyleIdx="0" presStyleCnt="1" custScaleY="374182" custLinFactNeighborY="-5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B604DBE-281F-415B-82B7-ABE94860CC75}" type="presOf" srcId="{1ECAF6C5-FA84-433C-8604-77CDBB3BC066}" destId="{C1A2A779-FD2A-4DE6-B1C0-FF1C7A077CA6}" srcOrd="0" destOrd="0" presId="urn:microsoft.com/office/officeart/2005/8/layout/vList2"/>
    <dgm:cxn modelId="{15C4C40C-637D-4EC1-B848-F523265ECA45}" srcId="{1ECAF6C5-FA84-433C-8604-77CDBB3BC066}" destId="{4F1542AC-5126-4790-BD90-E8992E5E267F}" srcOrd="0" destOrd="0" parTransId="{C4B871B2-B369-4CD0-9467-FF4FAAF021E0}" sibTransId="{89E21F46-657E-4301-8C4B-BC2CC6A0A646}"/>
    <dgm:cxn modelId="{924C23A2-65FD-4109-BF27-E19D7AB016EA}" type="presOf" srcId="{4F1542AC-5126-4790-BD90-E8992E5E267F}" destId="{0BDB24D4-18B0-464C-8BDD-167F8371361A}" srcOrd="0" destOrd="0" presId="urn:microsoft.com/office/officeart/2005/8/layout/vList2"/>
    <dgm:cxn modelId="{1D4FD122-2112-4438-BDBC-305FED12DD6C}" type="presParOf" srcId="{C1A2A779-FD2A-4DE6-B1C0-FF1C7A077CA6}" destId="{0BDB24D4-18B0-464C-8BDD-167F8371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988C78-A6B7-4E75-A85F-E4B9C4244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AB995E-D0BA-4356-A436-C5076A3DF1E5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Вторичное бесплодие </a:t>
          </a:r>
          <a:endParaRPr lang="en-US" b="1" dirty="0">
            <a:solidFill>
              <a:schemeClr val="tx1"/>
            </a:solidFill>
          </a:endParaRPr>
        </a:p>
      </dgm:t>
    </dgm:pt>
    <dgm:pt modelId="{508D2475-4D1A-4198-9CB7-25FD97D171D6}" type="parTrans" cxnId="{21352A56-E873-40BB-BD79-8A969E87CB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1DA749-D96D-4693-8C6D-20525C8F85E4}" type="sibTrans" cxnId="{21352A56-E873-40BB-BD79-8A969E87CB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948F43-AF9B-43DF-8716-4AD0528B3BEE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состояние, при котором у женщины в прошлом были беременности, однако в течение года регулярной половой жизни без предохранения зачатие более не происходит.</a:t>
          </a:r>
          <a:endParaRPr lang="ru-RU" dirty="0">
            <a:solidFill>
              <a:schemeClr val="tx1"/>
            </a:solidFill>
          </a:endParaRPr>
        </a:p>
      </dgm:t>
    </dgm:pt>
    <dgm:pt modelId="{B1D77993-9169-4FA1-B22F-8B91407E6453}" type="parTrans" cxnId="{6D4FFFA7-2D2D-4971-AC2F-95CEE28FED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A800182-C453-4AA2-883B-210A447A1DCE}" type="sibTrans" cxnId="{6D4FFFA7-2D2D-4971-AC2F-95CEE28FED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E78C2F-6192-43B7-8DCB-D7FB189B45DD}">
      <dgm:prSet/>
      <dgm:spPr>
        <a:solidFill>
          <a:schemeClr val="bg1">
            <a:alpha val="3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Индукция овуляции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2B2D4C12-DC36-4F7E-AE1D-C8BDD9C57B6B}" type="parTrans" cxnId="{1ECE4133-F969-4F56-A5D8-9BEF406B08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9D1AE0-E592-4051-9993-8147C9586BF9}" type="sibTrans" cxnId="{1ECE4133-F969-4F56-A5D8-9BEF406B08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244893-622C-49E4-825F-DA59EBFAFCD1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фармакологическая терапия у женщин с </a:t>
          </a:r>
          <a:r>
            <a:rPr lang="ru-RU" dirty="0" err="1" smtClean="0">
              <a:solidFill>
                <a:schemeClr val="tx1"/>
              </a:solidFill>
            </a:rPr>
            <a:t>ановуляцией</a:t>
          </a:r>
          <a:r>
            <a:rPr lang="ru-RU" dirty="0" smtClean="0">
              <a:solidFill>
                <a:schemeClr val="tx1"/>
              </a:solidFill>
            </a:rPr>
            <a:t> или </a:t>
          </a:r>
          <a:r>
            <a:rPr lang="ru-RU" dirty="0" err="1" smtClean="0">
              <a:solidFill>
                <a:schemeClr val="tx1"/>
              </a:solidFill>
            </a:rPr>
            <a:t>олигоовуляцией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c</a:t>
          </a:r>
          <a:r>
            <a:rPr lang="ru-RU" dirty="0" smtClean="0">
              <a:solidFill>
                <a:schemeClr val="tx1"/>
              </a:solidFill>
            </a:rPr>
            <a:t> целью формирования нормальных </a:t>
          </a:r>
          <a:r>
            <a:rPr lang="ru-RU" dirty="0" err="1" smtClean="0">
              <a:solidFill>
                <a:schemeClr val="tx1"/>
              </a:solidFill>
            </a:rPr>
            <a:t>овуляторных</a:t>
          </a:r>
          <a:r>
            <a:rPr lang="ru-RU" dirty="0" smtClean="0">
              <a:solidFill>
                <a:schemeClr val="tx1"/>
              </a:solidFill>
            </a:rPr>
            <a:t> циклов.</a:t>
          </a:r>
          <a:endParaRPr lang="ru-RU" dirty="0">
            <a:solidFill>
              <a:schemeClr val="tx1"/>
            </a:solidFill>
          </a:endParaRPr>
        </a:p>
      </dgm:t>
    </dgm:pt>
    <dgm:pt modelId="{D91B75BD-C7AC-45CB-87D3-CA73FD56BC79}" type="parTrans" cxnId="{1D976629-F81B-410E-8EF2-75BE492B44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6E886A-5446-4CA6-9715-5F917D3157EE}" type="sibTrans" cxnId="{1D976629-F81B-410E-8EF2-75BE492B44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6B8373-5B1A-44F7-856E-F54EB5C88976}" type="pres">
      <dgm:prSet presAssocID="{EE988C78-A6B7-4E75-A85F-E4B9C42442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B460B4-E528-46D0-9A1C-58C9AD3B0992}" type="pres">
      <dgm:prSet presAssocID="{ADAB995E-D0BA-4356-A436-C5076A3DF1E5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8BCFEA0-C179-492E-A354-9C91043A0841}" type="pres">
      <dgm:prSet presAssocID="{ADAB995E-D0BA-4356-A436-C5076A3DF1E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9743A-6584-41C1-9C69-BABB96DB5D1B}" type="pres">
      <dgm:prSet presAssocID="{35E78C2F-6192-43B7-8DCB-D7FB189B45DD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6891289-A08E-4996-83CD-B68CEDEA4E84}" type="pres">
      <dgm:prSet presAssocID="{35E78C2F-6192-43B7-8DCB-D7FB189B45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EF437-D331-4A63-A228-807A5BDE37BD}" type="presOf" srcId="{EE988C78-A6B7-4E75-A85F-E4B9C424420D}" destId="{FA6B8373-5B1A-44F7-856E-F54EB5C88976}" srcOrd="0" destOrd="0" presId="urn:microsoft.com/office/officeart/2005/8/layout/vList2"/>
    <dgm:cxn modelId="{1D976629-F81B-410E-8EF2-75BE492B4448}" srcId="{35E78C2F-6192-43B7-8DCB-D7FB189B45DD}" destId="{1D244893-622C-49E4-825F-DA59EBFAFCD1}" srcOrd="0" destOrd="0" parTransId="{D91B75BD-C7AC-45CB-87D3-CA73FD56BC79}" sibTransId="{FE6E886A-5446-4CA6-9715-5F917D3157EE}"/>
    <dgm:cxn modelId="{66D6338C-3F4A-43B5-BB28-80DAA2B687A7}" type="presOf" srcId="{1D244893-622C-49E4-825F-DA59EBFAFCD1}" destId="{D6891289-A08E-4996-83CD-B68CEDEA4E84}" srcOrd="0" destOrd="0" presId="urn:microsoft.com/office/officeart/2005/8/layout/vList2"/>
    <dgm:cxn modelId="{88289B84-81A0-43AB-97A7-3A57D39363D6}" type="presOf" srcId="{35E78C2F-6192-43B7-8DCB-D7FB189B45DD}" destId="{A629743A-6584-41C1-9C69-BABB96DB5D1B}" srcOrd="0" destOrd="0" presId="urn:microsoft.com/office/officeart/2005/8/layout/vList2"/>
    <dgm:cxn modelId="{6D4FFFA7-2D2D-4971-AC2F-95CEE28FED61}" srcId="{ADAB995E-D0BA-4356-A436-C5076A3DF1E5}" destId="{75948F43-AF9B-43DF-8716-4AD0528B3BEE}" srcOrd="0" destOrd="0" parTransId="{B1D77993-9169-4FA1-B22F-8B91407E6453}" sibTransId="{9A800182-C453-4AA2-883B-210A447A1DCE}"/>
    <dgm:cxn modelId="{9435219A-BABE-4FA6-8CE6-B130709CD46E}" type="presOf" srcId="{ADAB995E-D0BA-4356-A436-C5076A3DF1E5}" destId="{64B460B4-E528-46D0-9A1C-58C9AD3B0992}" srcOrd="0" destOrd="0" presId="urn:microsoft.com/office/officeart/2005/8/layout/vList2"/>
    <dgm:cxn modelId="{1ECE4133-F969-4F56-A5D8-9BEF406B080D}" srcId="{EE988C78-A6B7-4E75-A85F-E4B9C424420D}" destId="{35E78C2F-6192-43B7-8DCB-D7FB189B45DD}" srcOrd="1" destOrd="0" parTransId="{2B2D4C12-DC36-4F7E-AE1D-C8BDD9C57B6B}" sibTransId="{C09D1AE0-E592-4051-9993-8147C9586BF9}"/>
    <dgm:cxn modelId="{BAFE9144-034A-44F4-969F-5D44B56932B6}" type="presOf" srcId="{75948F43-AF9B-43DF-8716-4AD0528B3BEE}" destId="{78BCFEA0-C179-492E-A354-9C91043A0841}" srcOrd="0" destOrd="0" presId="urn:microsoft.com/office/officeart/2005/8/layout/vList2"/>
    <dgm:cxn modelId="{21352A56-E873-40BB-BD79-8A969E87CB88}" srcId="{EE988C78-A6B7-4E75-A85F-E4B9C424420D}" destId="{ADAB995E-D0BA-4356-A436-C5076A3DF1E5}" srcOrd="0" destOrd="0" parTransId="{508D2475-4D1A-4198-9CB7-25FD97D171D6}" sibTransId="{1D1DA749-D96D-4693-8C6D-20525C8F85E4}"/>
    <dgm:cxn modelId="{1A4E615D-69DC-4A0A-9411-340B8F4CFC95}" type="presParOf" srcId="{FA6B8373-5B1A-44F7-856E-F54EB5C88976}" destId="{64B460B4-E528-46D0-9A1C-58C9AD3B0992}" srcOrd="0" destOrd="0" presId="urn:microsoft.com/office/officeart/2005/8/layout/vList2"/>
    <dgm:cxn modelId="{AB410BBB-E4DD-45D2-89E5-60525421E2C3}" type="presParOf" srcId="{FA6B8373-5B1A-44F7-856E-F54EB5C88976}" destId="{78BCFEA0-C179-492E-A354-9C91043A0841}" srcOrd="1" destOrd="0" presId="urn:microsoft.com/office/officeart/2005/8/layout/vList2"/>
    <dgm:cxn modelId="{4D4D01B8-696D-4128-A427-EAFE853FEB83}" type="presParOf" srcId="{FA6B8373-5B1A-44F7-856E-F54EB5C88976}" destId="{A629743A-6584-41C1-9C69-BABB96DB5D1B}" srcOrd="2" destOrd="0" presId="urn:microsoft.com/office/officeart/2005/8/layout/vList2"/>
    <dgm:cxn modelId="{9F100609-0415-47ED-A980-CAE94546A620}" type="presParOf" srcId="{FA6B8373-5B1A-44F7-856E-F54EB5C88976}" destId="{D6891289-A08E-4996-83CD-B68CEDEA4E84}" srcOrd="3" destOrd="0" presId="urn:microsoft.com/office/officeart/2005/8/layout/vList2"/>
  </dgm:cxnLst>
  <dgm:bg>
    <a:solidFill>
      <a:schemeClr val="bg1">
        <a:alpha val="3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CAF6C5-FA84-433C-8604-77CDBB3B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2A779-FD2A-4DE6-B1C0-FF1C7A077CA6}" type="pres">
      <dgm:prSet presAssocID="{1ECAF6C5-FA84-433C-8604-77CDBB3B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6BD49-DE25-4797-BE14-D2476E52632A}" type="presOf" srcId="{1ECAF6C5-FA84-433C-8604-77CDBB3BC066}" destId="{C1A2A779-FD2A-4DE6-B1C0-FF1C7A077C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4C608-19B8-4ED4-9156-508C0DB416A5}">
      <dsp:nvSpPr>
        <dsp:cNvPr id="0" name=""/>
        <dsp:cNvSpPr/>
      </dsp:nvSpPr>
      <dsp:spPr>
        <a:xfrm>
          <a:off x="0" y="36027"/>
          <a:ext cx="9144000" cy="1385279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Женское бесплодие </a:t>
          </a:r>
          <a:endParaRPr lang="ru-RU" sz="6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6027"/>
        <a:ext cx="9144000" cy="138527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3A082B-DF5D-48E1-8486-C1D0D3DA4D89}">
      <dsp:nvSpPr>
        <dsp:cNvPr id="0" name=""/>
        <dsp:cNvSpPr/>
      </dsp:nvSpPr>
      <dsp:spPr>
        <a:xfrm>
          <a:off x="0" y="283412"/>
          <a:ext cx="8229600" cy="88744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chemeClr val="tx1"/>
              </a:solidFill>
            </a:rPr>
            <a:t>Клиническая беременность</a:t>
          </a:r>
          <a:endParaRPr lang="ru-RU" sz="4100" kern="1200" dirty="0">
            <a:solidFill>
              <a:schemeClr val="tx1"/>
            </a:solidFill>
          </a:endParaRPr>
        </a:p>
      </dsp:txBody>
      <dsp:txXfrm>
        <a:off x="0" y="283412"/>
        <a:ext cx="8229600" cy="887445"/>
      </dsp:txXfrm>
    </dsp:sp>
    <dsp:sp modelId="{B066BF42-E03B-4138-836D-76AD0E7F4CD8}">
      <dsp:nvSpPr>
        <dsp:cNvPr id="0" name=""/>
        <dsp:cNvSpPr/>
      </dsp:nvSpPr>
      <dsp:spPr>
        <a:xfrm>
          <a:off x="0" y="1170857"/>
          <a:ext cx="8229600" cy="466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2070" rIns="291592" bIns="5207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kern="1200" smtClean="0">
              <a:solidFill>
                <a:schemeClr val="tx1"/>
              </a:solidFill>
            </a:rPr>
            <a:t>беременность</a:t>
          </a:r>
          <a:r>
            <a:rPr lang="ru-RU" sz="3200" kern="1200" dirty="0" smtClean="0">
              <a:solidFill>
                <a:schemeClr val="tx1"/>
              </a:solidFill>
            </a:rPr>
            <a:t>, диагностированная путем визуализации при ультразвуковом исследовании одного или более плодных яиц, или наличия достоверных клинических признаков беременности. Кроме маточной беременности, термин включает клинически подтвержденную эктопическую беременность.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1170857"/>
        <a:ext cx="8229600" cy="466784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D031E0-7044-4513-BD34-CD4868EC6E9D}">
      <dsp:nvSpPr>
        <dsp:cNvPr id="0" name=""/>
        <dsp:cNvSpPr/>
      </dsp:nvSpPr>
      <dsp:spPr>
        <a:xfrm>
          <a:off x="0" y="97298"/>
          <a:ext cx="8229600" cy="114718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tx1"/>
              </a:solidFill>
            </a:rPr>
            <a:t>Криоконсервация</a:t>
          </a:r>
          <a:r>
            <a:rPr lang="ru-RU" sz="3200" b="1" kern="1200" dirty="0" smtClean="0">
              <a:solidFill>
                <a:schemeClr val="tx1"/>
              </a:solidFill>
            </a:rPr>
            <a:t>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97298"/>
        <a:ext cx="8229600" cy="1147185"/>
      </dsp:txXfrm>
    </dsp:sp>
    <dsp:sp modelId="{8B4C59AC-6615-41F5-8ED3-7F58EDFFACD3}">
      <dsp:nvSpPr>
        <dsp:cNvPr id="0" name=""/>
        <dsp:cNvSpPr/>
      </dsp:nvSpPr>
      <dsp:spPr>
        <a:xfrm>
          <a:off x="0" y="1244483"/>
          <a:ext cx="8229600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>
              <a:solidFill>
                <a:schemeClr val="tx1"/>
              </a:solidFill>
            </a:rPr>
            <a:t>процесс медленного замораживания или витрификации для сохранения биологического материала (например, гамет, зигот, эмбрионов на стадии дробления, </a:t>
          </a:r>
          <a:r>
            <a:rPr lang="ru-RU" sz="2500" kern="1200" dirty="0" err="1" smtClean="0">
              <a:solidFill>
                <a:schemeClr val="tx1"/>
              </a:solidFill>
            </a:rPr>
            <a:t>бластоцист</a:t>
          </a:r>
          <a:r>
            <a:rPr lang="ru-RU" sz="2500" kern="1200" dirty="0" smtClean="0">
              <a:solidFill>
                <a:schemeClr val="tx1"/>
              </a:solidFill>
            </a:rPr>
            <a:t> или ткани гонад) при экстремально низких температурах.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0" y="1244483"/>
        <a:ext cx="8229600" cy="2185920"/>
      </dsp:txXfrm>
    </dsp:sp>
    <dsp:sp modelId="{28FC0F5C-E351-45C7-B71B-F82CB6A84E88}">
      <dsp:nvSpPr>
        <dsp:cNvPr id="0" name=""/>
        <dsp:cNvSpPr/>
      </dsp:nvSpPr>
      <dsp:spPr>
        <a:xfrm>
          <a:off x="0" y="3430403"/>
          <a:ext cx="8229600" cy="114718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Овариальная стимуляция/</a:t>
          </a:r>
          <a:r>
            <a:rPr lang="ru-RU" sz="3200" b="1" kern="1200" dirty="0" err="1" smtClean="0">
              <a:solidFill>
                <a:schemeClr val="tx1"/>
              </a:solidFill>
            </a:rPr>
            <a:t>стимуляция</a:t>
          </a:r>
          <a:r>
            <a:rPr lang="ru-RU" sz="3200" b="1" kern="1200" dirty="0" smtClean="0">
              <a:solidFill>
                <a:schemeClr val="tx1"/>
              </a:solidFill>
            </a:rPr>
            <a:t> яичников (ОС)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430403"/>
        <a:ext cx="8229600" cy="1147185"/>
      </dsp:txXfrm>
    </dsp:sp>
    <dsp:sp modelId="{7BCF4D40-E255-4932-97C2-A2185B3FC2CE}">
      <dsp:nvSpPr>
        <dsp:cNvPr id="0" name=""/>
        <dsp:cNvSpPr/>
      </dsp:nvSpPr>
      <dsp:spPr>
        <a:xfrm>
          <a:off x="0" y="4577588"/>
          <a:ext cx="8229600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>
              <a:solidFill>
                <a:schemeClr val="tx1"/>
              </a:solidFill>
            </a:rPr>
            <a:t>фармакологическая терапия с целью индуцировать развитие фолликулов в яичниках.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0" y="4577588"/>
        <a:ext cx="8229600" cy="11592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E6AD3B-F89C-4C87-93E9-4A01029F195B}">
      <dsp:nvSpPr>
        <dsp:cNvPr id="0" name=""/>
        <dsp:cNvSpPr/>
      </dsp:nvSpPr>
      <dsp:spPr>
        <a:xfrm>
          <a:off x="0" y="95085"/>
          <a:ext cx="8229600" cy="757574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Первичное бесплодие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0" y="95085"/>
        <a:ext cx="8229600" cy="757574"/>
      </dsp:txXfrm>
    </dsp:sp>
    <dsp:sp modelId="{341CF590-552F-47A7-802E-49C0697B1F21}">
      <dsp:nvSpPr>
        <dsp:cNvPr id="0" name=""/>
        <dsp:cNvSpPr/>
      </dsp:nvSpPr>
      <dsp:spPr>
        <a:xfrm>
          <a:off x="0" y="852660"/>
          <a:ext cx="8229600" cy="199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b="1" kern="1200" dirty="0" smtClean="0">
              <a:solidFill>
                <a:schemeClr val="tx1"/>
              </a:solidFill>
            </a:rPr>
            <a:t> </a:t>
          </a:r>
          <a:r>
            <a:rPr lang="ru-RU" sz="2700" kern="1200" dirty="0" smtClean="0">
              <a:solidFill>
                <a:schemeClr val="tx1"/>
              </a:solidFill>
            </a:rPr>
            <a:t>состояние, при котором у женщины не было ни одной бе­ременности, несмотря на регулярную половую жизнь в течение года без при­менения контрацептивных средств. 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0" y="852660"/>
        <a:ext cx="8229600" cy="1992375"/>
      </dsp:txXfrm>
    </dsp:sp>
    <dsp:sp modelId="{E32C3049-E0D4-4C0F-9E92-3C13E12CDEFC}">
      <dsp:nvSpPr>
        <dsp:cNvPr id="0" name=""/>
        <dsp:cNvSpPr/>
      </dsp:nvSpPr>
      <dsp:spPr>
        <a:xfrm>
          <a:off x="0" y="2845035"/>
          <a:ext cx="8229600" cy="757574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chemeClr val="tx1"/>
              </a:solidFill>
            </a:rPr>
            <a:t>Перенос эмбриона(</a:t>
          </a:r>
          <a:r>
            <a:rPr lang="ru-RU" sz="3500" b="1" kern="1200" dirty="0" err="1" smtClean="0">
              <a:solidFill>
                <a:schemeClr val="tx1"/>
              </a:solidFill>
            </a:rPr>
            <a:t>ов</a:t>
          </a:r>
          <a:r>
            <a:rPr lang="ru-RU" sz="3500" b="1" kern="1200" dirty="0" smtClean="0">
              <a:solidFill>
                <a:schemeClr val="tx1"/>
              </a:solidFill>
            </a:rPr>
            <a:t>) (ПЭ)</a:t>
          </a:r>
          <a:endParaRPr lang="ru-RU" sz="3500" kern="1200" dirty="0">
            <a:solidFill>
              <a:schemeClr val="tx1"/>
            </a:solidFill>
          </a:endParaRPr>
        </a:p>
      </dsp:txBody>
      <dsp:txXfrm>
        <a:off x="0" y="2845035"/>
        <a:ext cx="8229600" cy="757574"/>
      </dsp:txXfrm>
    </dsp:sp>
    <dsp:sp modelId="{FD517E7D-B4FD-4ED2-89BC-F69D7D22703D}">
      <dsp:nvSpPr>
        <dsp:cNvPr id="0" name=""/>
        <dsp:cNvSpPr/>
      </dsp:nvSpPr>
      <dsp:spPr>
        <a:xfrm>
          <a:off x="0" y="3602610"/>
          <a:ext cx="8229600" cy="199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b="1" kern="1200" smtClean="0">
              <a:solidFill>
                <a:schemeClr val="tx1"/>
              </a:solidFill>
            </a:rPr>
            <a:t> </a:t>
          </a:r>
          <a:r>
            <a:rPr lang="ru-RU" sz="2700" kern="1200" dirty="0" smtClean="0">
              <a:solidFill>
                <a:schemeClr val="tx1"/>
              </a:solidFill>
            </a:rPr>
            <a:t>введение в полость матки эмбриона на любой стадии его развития с 1 по 7 день после </a:t>
          </a:r>
          <a:r>
            <a:rPr lang="ru-RU" sz="2700" kern="1200" dirty="0" err="1" smtClean="0">
              <a:solidFill>
                <a:schemeClr val="tx1"/>
              </a:solidFill>
            </a:rPr>
            <a:t>экстракорпального</a:t>
          </a:r>
          <a:r>
            <a:rPr lang="ru-RU" sz="2700" kern="1200" dirty="0" smtClean="0">
              <a:solidFill>
                <a:schemeClr val="tx1"/>
              </a:solidFill>
            </a:rPr>
            <a:t> оплодотворения (ЭКО/ ИКСИ), или размороженного эмбриона после </a:t>
          </a:r>
          <a:r>
            <a:rPr lang="ru-RU" sz="2700" kern="1200" dirty="0" err="1" smtClean="0">
              <a:solidFill>
                <a:schemeClr val="tx1"/>
              </a:solidFill>
            </a:rPr>
            <a:t>криоконсервации</a:t>
          </a:r>
          <a:r>
            <a:rPr lang="ru-RU" sz="2700" kern="1200" dirty="0" smtClean="0">
              <a:solidFill>
                <a:schemeClr val="tx1"/>
              </a:solidFill>
            </a:rPr>
            <a:t>.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0" y="3602610"/>
        <a:ext cx="8229600" cy="199237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0C7B81-E9C6-4165-8DB5-EAEAFEFB8AC0}">
      <dsp:nvSpPr>
        <dsp:cNvPr id="0" name=""/>
        <dsp:cNvSpPr/>
      </dsp:nvSpPr>
      <dsp:spPr>
        <a:xfrm>
          <a:off x="0" y="24099"/>
          <a:ext cx="8229600" cy="186147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err="1" smtClean="0">
              <a:solidFill>
                <a:schemeClr val="tx1"/>
              </a:solidFill>
            </a:rPr>
            <a:t>Преимплантационное</a:t>
          </a:r>
          <a:r>
            <a:rPr lang="ru-RU" sz="3700" b="1" kern="1200" dirty="0" smtClean="0">
              <a:solidFill>
                <a:schemeClr val="tx1"/>
              </a:solidFill>
            </a:rPr>
            <a:t> генетическое тестирование (ПГТ) 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0" y="24099"/>
        <a:ext cx="8229600" cy="1861470"/>
      </dsp:txXfrm>
    </dsp:sp>
    <dsp:sp modelId="{90496F1F-D3C6-4F60-882F-B0760530B796}">
      <dsp:nvSpPr>
        <dsp:cNvPr id="0" name=""/>
        <dsp:cNvSpPr/>
      </dsp:nvSpPr>
      <dsp:spPr>
        <a:xfrm>
          <a:off x="0" y="1885569"/>
          <a:ext cx="8229600" cy="421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kern="1200" dirty="0" smtClean="0">
              <a:solidFill>
                <a:schemeClr val="tx1"/>
              </a:solidFill>
            </a:rPr>
            <a:t>тест, выполняемый для анализа ДНК ооцитов (полярных телец) или эмбрионов (на стадии дробления или </a:t>
          </a:r>
          <a:r>
            <a:rPr lang="ru-RU" sz="2900" kern="1200" dirty="0" err="1" smtClean="0">
              <a:solidFill>
                <a:schemeClr val="tx1"/>
              </a:solidFill>
            </a:rPr>
            <a:t>бластоцисты</a:t>
          </a:r>
          <a:r>
            <a:rPr lang="ru-RU" sz="2900" kern="1200" dirty="0" smtClean="0">
              <a:solidFill>
                <a:schemeClr val="tx1"/>
              </a:solidFill>
            </a:rPr>
            <a:t>) для определения генетических аномалий. Он включает: ПГТ на анеуплоидии (ПГТ-А); ПГТ на </a:t>
          </a:r>
          <a:r>
            <a:rPr lang="ru-RU" sz="2900" kern="1200" dirty="0" err="1" smtClean="0">
              <a:solidFill>
                <a:schemeClr val="tx1"/>
              </a:solidFill>
            </a:rPr>
            <a:t>моногенные</a:t>
          </a:r>
          <a:r>
            <a:rPr lang="ru-RU" sz="2900" kern="1200" dirty="0" smtClean="0">
              <a:solidFill>
                <a:schemeClr val="tx1"/>
              </a:solidFill>
            </a:rPr>
            <a:t> заболевания/дефекты одного гена (ПГТ-М); и ПГТ на хромосомные структурные перестройки (ПГТ-СП).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0" y="1885569"/>
        <a:ext cx="8229600" cy="421244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1DF7B4-026B-4DA1-A80A-8B404A927A59}">
      <dsp:nvSpPr>
        <dsp:cNvPr id="0" name=""/>
        <dsp:cNvSpPr/>
      </dsp:nvSpPr>
      <dsp:spPr>
        <a:xfrm>
          <a:off x="0" y="75117"/>
          <a:ext cx="8229600" cy="1284659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Синдром </a:t>
          </a:r>
          <a:r>
            <a:rPr lang="ru-RU" sz="3600" b="1" kern="1200" dirty="0" err="1" smtClean="0">
              <a:solidFill>
                <a:schemeClr val="tx1"/>
              </a:solidFill>
            </a:rPr>
            <a:t>гиперстимуляции</a:t>
          </a:r>
          <a:r>
            <a:rPr lang="ru-RU" sz="3600" b="1" kern="1200" dirty="0" smtClean="0">
              <a:solidFill>
                <a:schemeClr val="tx1"/>
              </a:solidFill>
            </a:rPr>
            <a:t> яичников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75117"/>
        <a:ext cx="8229600" cy="1284659"/>
      </dsp:txXfrm>
    </dsp:sp>
    <dsp:sp modelId="{C7A08468-52DF-4CE5-9633-DB5734CBC1DB}">
      <dsp:nvSpPr>
        <dsp:cNvPr id="0" name=""/>
        <dsp:cNvSpPr/>
      </dsp:nvSpPr>
      <dsp:spPr>
        <a:xfrm>
          <a:off x="0" y="1359777"/>
          <a:ext cx="8229600" cy="44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</a:rPr>
            <a:t>чрезмерный системный ответ на стимуляцию яичников, характеризующийся широким спектром клинических и лабораторных проявлений. Может быть классифицирован как легкий, умеренный или тяжелый, в соответствии со степенью напряженности асцита, увеличения яичников и дыхательных, гемодинамических и метаболических осложнений.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1359777"/>
        <a:ext cx="8229600" cy="44712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554047-60FE-4752-9299-57494BE5A13F}">
      <dsp:nvSpPr>
        <dsp:cNvPr id="0" name=""/>
        <dsp:cNvSpPr/>
      </dsp:nvSpPr>
      <dsp:spPr>
        <a:xfrm rot="10800000">
          <a:off x="1315858" y="758652"/>
          <a:ext cx="7389521" cy="4071934"/>
        </a:xfrm>
        <a:prstGeom prst="homePlate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102870" rIns="192024" bIns="102870" numCol="1" spcCol="1270" anchor="t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Бесплодие</a:t>
          </a:r>
          <a:r>
            <a:rPr lang="ru-RU" sz="2700" kern="1200" dirty="0" smtClean="0">
              <a:solidFill>
                <a:schemeClr val="tx1"/>
              </a:solidFill>
            </a:rPr>
            <a:t> </a:t>
          </a:r>
          <a:endParaRPr lang="en-US" sz="2700" kern="1200" dirty="0">
            <a:solidFill>
              <a:schemeClr val="tx1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tx1"/>
              </a:solidFill>
            </a:rPr>
            <a:t>заболевание, характеризующееся невозможностью достичь клинической беременности после 12 месяцев регулярной половой жизни без контрацепции вследствие нарушения способности субъекта к репродукции, либо индивидуальной, либо совместно с его/ее партнером.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1315858" y="758652"/>
        <a:ext cx="7389521" cy="4071934"/>
      </dsp:txXfrm>
    </dsp:sp>
    <dsp:sp modelId="{0ED26791-6695-4B4C-9ED3-67B173140A49}">
      <dsp:nvSpPr>
        <dsp:cNvPr id="0" name=""/>
        <dsp:cNvSpPr/>
      </dsp:nvSpPr>
      <dsp:spPr>
        <a:xfrm>
          <a:off x="438619" y="1262999"/>
          <a:ext cx="3063240" cy="3063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92590"/>
          <a:ext cx="9144000" cy="879216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</a:t>
          </a:r>
          <a:r>
            <a:rPr 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заболевания или состояния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2590"/>
        <a:ext cx="9144000" cy="879216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8C18DF-0D58-444A-91E3-3A0192B8CE82}">
      <dsp:nvSpPr>
        <dsp:cNvPr id="0" name=""/>
        <dsp:cNvSpPr/>
      </dsp:nvSpPr>
      <dsp:spPr>
        <a:xfrm>
          <a:off x="0" y="0"/>
          <a:ext cx="8143900" cy="5357826"/>
        </a:xfrm>
        <a:prstGeom prst="roundRect">
          <a:avLst>
            <a:gd name="adj" fmla="val 10000"/>
          </a:avLst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Женское бесплодие возникает вследствие различных патологических процессов в репродуктивной системе женщины. </a:t>
          </a:r>
          <a:endParaRPr lang="en-US" sz="2600" kern="1200" dirty="0" smtClean="0">
            <a:solidFill>
              <a:schemeClr val="tx1"/>
            </a:solidFill>
          </a:endParaRP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</a:rPr>
            <a:t>Этиологические и патогенетические факторы бесплодия целесообразно рассматривать в контексте его различных форм. </a:t>
          </a:r>
          <a:endParaRPr lang="ru-RU" sz="2600" kern="1200" dirty="0">
            <a:solidFill>
              <a:schemeClr val="tx1"/>
            </a:solidFill>
          </a:endParaRPr>
        </a:p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solidFill>
                <a:schemeClr val="tx1"/>
              </a:solidFill>
            </a:rPr>
            <a:t>Способность к зачатию снижается почти в 2 раза у женщин в возрасте после 30 лет по сравнению с женщинами 20 лет и значительно уменьшается после 35 лет</a:t>
          </a:r>
          <a:endParaRPr lang="ru-RU" sz="2000" i="1" kern="1200" dirty="0">
            <a:solidFill>
              <a:schemeClr val="tx1"/>
            </a:solidFill>
          </a:endParaRPr>
        </a:p>
      </dsp:txBody>
      <dsp:txXfrm>
        <a:off x="2164562" y="0"/>
        <a:ext cx="5979337" cy="5357826"/>
      </dsp:txXfrm>
    </dsp:sp>
    <dsp:sp modelId="{D05C345E-AA14-471B-BA13-FCA8CA1D9050}">
      <dsp:nvSpPr>
        <dsp:cNvPr id="0" name=""/>
        <dsp:cNvSpPr/>
      </dsp:nvSpPr>
      <dsp:spPr>
        <a:xfrm>
          <a:off x="183542" y="1423081"/>
          <a:ext cx="1839772" cy="20717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Этиология и патогенез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180484-57FA-463B-9D10-8268F11C3F0E}">
      <dsp:nvSpPr>
        <dsp:cNvPr id="0" name=""/>
        <dsp:cNvSpPr/>
      </dsp:nvSpPr>
      <dsp:spPr>
        <a:xfrm rot="10800000">
          <a:off x="1719885" y="714385"/>
          <a:ext cx="6279378" cy="3857641"/>
        </a:xfrm>
        <a:prstGeom prst="homePlate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38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i="1" kern="1200" dirty="0" smtClean="0">
              <a:solidFill>
                <a:schemeClr val="tx1"/>
              </a:solidFill>
            </a:rPr>
            <a:t>В России частота бесплодных браков колеблется </a:t>
          </a:r>
          <a:endParaRPr lang="en-US" sz="3300" i="1" kern="1200" dirty="0" smtClean="0">
            <a:solidFill>
              <a:schemeClr val="tx1"/>
            </a:solidFill>
          </a:endParaRPr>
        </a:p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i="1" kern="1200" dirty="0" smtClean="0">
              <a:solidFill>
                <a:schemeClr val="tx1"/>
              </a:solidFill>
            </a:rPr>
            <a:t>от 17,2% до 24% </a:t>
          </a:r>
          <a:endParaRPr lang="en-US" sz="3300" i="1" kern="1200" dirty="0" smtClean="0">
            <a:solidFill>
              <a:schemeClr val="tx1"/>
            </a:solidFill>
          </a:endParaRPr>
        </a:p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i="1" kern="1200" dirty="0" smtClean="0">
              <a:solidFill>
                <a:schemeClr val="tx1"/>
              </a:solidFill>
            </a:rPr>
            <a:t>в различных регионах</a:t>
          </a:r>
          <a:endParaRPr lang="ru-RU" sz="3300" i="1" kern="1200" dirty="0">
            <a:solidFill>
              <a:schemeClr val="tx1"/>
            </a:solidFill>
          </a:endParaRPr>
        </a:p>
      </dsp:txBody>
      <dsp:txXfrm rot="10800000">
        <a:off x="1719885" y="714385"/>
        <a:ext cx="6279378" cy="3857641"/>
      </dsp:txXfrm>
    </dsp:sp>
    <dsp:sp modelId="{672A3DE6-158E-4806-817C-5F4C94D8AD1D}">
      <dsp:nvSpPr>
        <dsp:cNvPr id="0" name=""/>
        <dsp:cNvSpPr/>
      </dsp:nvSpPr>
      <dsp:spPr>
        <a:xfrm>
          <a:off x="573295" y="1207302"/>
          <a:ext cx="2871807" cy="2871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Эпидемиология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E41DA-5C04-4085-A0F3-F6A6D0954D1B}">
      <dsp:nvSpPr>
        <dsp:cNvPr id="0" name=""/>
        <dsp:cNvSpPr/>
      </dsp:nvSpPr>
      <dsp:spPr>
        <a:xfrm rot="5400000">
          <a:off x="5478963" y="-2380762"/>
          <a:ext cx="506442" cy="5394997"/>
        </a:xfrm>
        <a:prstGeom prst="round2Same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Женское бесплодие (включены: неспособность забеременеть, стерильность женская); (исключены: относительное бесплодие).</a:t>
          </a:r>
          <a:endParaRPr lang="ru-RU" sz="1400" kern="1200" dirty="0">
            <a:solidFill>
              <a:schemeClr val="tx1"/>
            </a:solidFill>
          </a:endParaRPr>
        </a:p>
      </dsp:txBody>
      <dsp:txXfrm rot="5400000">
        <a:off x="5478963" y="-2380762"/>
        <a:ext cx="506442" cy="5394997"/>
      </dsp:txXfrm>
    </dsp:sp>
    <dsp:sp modelId="{A23157E9-4A67-4D1F-A857-A51233BDBE5E}">
      <dsp:nvSpPr>
        <dsp:cNvPr id="0" name=""/>
        <dsp:cNvSpPr/>
      </dsp:nvSpPr>
      <dsp:spPr>
        <a:xfrm>
          <a:off x="0" y="209"/>
          <a:ext cx="3034686" cy="633052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N</a:t>
          </a:r>
          <a:r>
            <a:rPr lang="ru-RU" sz="3200" kern="1200" dirty="0" smtClean="0">
              <a:solidFill>
                <a:schemeClr val="tx1"/>
              </a:solidFill>
            </a:rPr>
            <a:t>97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209"/>
        <a:ext cx="3034686" cy="633052"/>
      </dsp:txXfrm>
    </dsp:sp>
    <dsp:sp modelId="{16A8A6E0-A331-4742-AB08-5C38866DBACE}">
      <dsp:nvSpPr>
        <dsp:cNvPr id="0" name=""/>
        <dsp:cNvSpPr/>
      </dsp:nvSpPr>
      <dsp:spPr>
        <a:xfrm rot="5400000">
          <a:off x="5478963" y="-1716057"/>
          <a:ext cx="506442" cy="5394997"/>
        </a:xfrm>
        <a:prstGeom prst="round2Same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Женское бесплодие, связанное с отсутствием овуляции</a:t>
          </a:r>
          <a:endParaRPr lang="ru-RU" sz="1400" kern="1200" dirty="0">
            <a:solidFill>
              <a:schemeClr val="tx1"/>
            </a:solidFill>
          </a:endParaRPr>
        </a:p>
      </dsp:txBody>
      <dsp:txXfrm rot="5400000">
        <a:off x="5478963" y="-1716057"/>
        <a:ext cx="506442" cy="5394997"/>
      </dsp:txXfrm>
    </dsp:sp>
    <dsp:sp modelId="{7DE09709-FC67-4E5B-91B5-0598F338503B}">
      <dsp:nvSpPr>
        <dsp:cNvPr id="0" name=""/>
        <dsp:cNvSpPr/>
      </dsp:nvSpPr>
      <dsp:spPr>
        <a:xfrm>
          <a:off x="0" y="664915"/>
          <a:ext cx="3034686" cy="633052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N</a:t>
          </a:r>
          <a:r>
            <a:rPr lang="ru-RU" sz="3200" kern="1200" dirty="0" smtClean="0">
              <a:solidFill>
                <a:schemeClr val="tx1"/>
              </a:solidFill>
            </a:rPr>
            <a:t>97.0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664915"/>
        <a:ext cx="3034686" cy="633052"/>
      </dsp:txXfrm>
    </dsp:sp>
    <dsp:sp modelId="{D2AF7296-87D6-4B68-896F-BD95A95C1D49}">
      <dsp:nvSpPr>
        <dsp:cNvPr id="0" name=""/>
        <dsp:cNvSpPr/>
      </dsp:nvSpPr>
      <dsp:spPr>
        <a:xfrm rot="5400000">
          <a:off x="5478963" y="-1051351"/>
          <a:ext cx="506442" cy="5394997"/>
        </a:xfrm>
        <a:prstGeom prst="round2Same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Женское бесплодие трубного происхождения (связанное с врожденной аномалией маточных труб или трубной непроходимостью)</a:t>
          </a:r>
          <a:endParaRPr lang="ru-RU" sz="1400" kern="1200" dirty="0">
            <a:solidFill>
              <a:schemeClr val="tx1"/>
            </a:solidFill>
          </a:endParaRPr>
        </a:p>
      </dsp:txBody>
      <dsp:txXfrm rot="5400000">
        <a:off x="5478963" y="-1051351"/>
        <a:ext cx="506442" cy="5394997"/>
      </dsp:txXfrm>
    </dsp:sp>
    <dsp:sp modelId="{4F145133-8BCF-4216-A9CB-017DA82C486B}">
      <dsp:nvSpPr>
        <dsp:cNvPr id="0" name=""/>
        <dsp:cNvSpPr/>
      </dsp:nvSpPr>
      <dsp:spPr>
        <a:xfrm>
          <a:off x="0" y="1329621"/>
          <a:ext cx="3034686" cy="633052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N</a:t>
          </a:r>
          <a:r>
            <a:rPr lang="ru-RU" sz="3200" kern="1200" dirty="0" smtClean="0">
              <a:solidFill>
                <a:schemeClr val="tx1"/>
              </a:solidFill>
            </a:rPr>
            <a:t>97.1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1329621"/>
        <a:ext cx="3034686" cy="633052"/>
      </dsp:txXfrm>
    </dsp:sp>
    <dsp:sp modelId="{5B57E466-F678-4BD1-BB10-7D55B5FFBF4C}">
      <dsp:nvSpPr>
        <dsp:cNvPr id="0" name=""/>
        <dsp:cNvSpPr/>
      </dsp:nvSpPr>
      <dsp:spPr>
        <a:xfrm rot="5400000">
          <a:off x="5478963" y="-386645"/>
          <a:ext cx="506442" cy="5394997"/>
        </a:xfrm>
        <a:prstGeom prst="round2Same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Женское бесплодие маточного происхождения (связанное с врожденной аномалией матки, дефектами имплантации яйцеклетки)</a:t>
          </a:r>
          <a:endParaRPr lang="ru-RU" sz="1400" kern="1200" dirty="0">
            <a:solidFill>
              <a:schemeClr val="tx1"/>
            </a:solidFill>
          </a:endParaRPr>
        </a:p>
      </dsp:txBody>
      <dsp:txXfrm rot="5400000">
        <a:off x="5478963" y="-386645"/>
        <a:ext cx="506442" cy="5394997"/>
      </dsp:txXfrm>
    </dsp:sp>
    <dsp:sp modelId="{04D69B83-CA91-4466-81EF-A6FBD46662DC}">
      <dsp:nvSpPr>
        <dsp:cNvPr id="0" name=""/>
        <dsp:cNvSpPr/>
      </dsp:nvSpPr>
      <dsp:spPr>
        <a:xfrm>
          <a:off x="0" y="1994326"/>
          <a:ext cx="3034686" cy="633052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N</a:t>
          </a:r>
          <a:r>
            <a:rPr lang="ru-RU" sz="3200" kern="1200" dirty="0" smtClean="0">
              <a:solidFill>
                <a:schemeClr val="tx1"/>
              </a:solidFill>
            </a:rPr>
            <a:t>97.2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1994326"/>
        <a:ext cx="3034686" cy="633052"/>
      </dsp:txXfrm>
    </dsp:sp>
    <dsp:sp modelId="{A0BF5436-F25E-46EB-B6C9-314CF70052A0}">
      <dsp:nvSpPr>
        <dsp:cNvPr id="0" name=""/>
        <dsp:cNvSpPr/>
      </dsp:nvSpPr>
      <dsp:spPr>
        <a:xfrm rot="5400000">
          <a:off x="5478963" y="278059"/>
          <a:ext cx="506442" cy="5394997"/>
        </a:xfrm>
        <a:prstGeom prst="round2Same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Женское бесплодие цервикального происхождения</a:t>
          </a:r>
          <a:endParaRPr lang="ru-RU" sz="1400" kern="1200" dirty="0">
            <a:solidFill>
              <a:schemeClr val="tx1"/>
            </a:solidFill>
          </a:endParaRPr>
        </a:p>
      </dsp:txBody>
      <dsp:txXfrm rot="5400000">
        <a:off x="5478963" y="278059"/>
        <a:ext cx="506442" cy="5394997"/>
      </dsp:txXfrm>
    </dsp:sp>
    <dsp:sp modelId="{E26320C1-2E69-449E-81CD-84201949D6D6}">
      <dsp:nvSpPr>
        <dsp:cNvPr id="0" name=""/>
        <dsp:cNvSpPr/>
      </dsp:nvSpPr>
      <dsp:spPr>
        <a:xfrm>
          <a:off x="0" y="2659032"/>
          <a:ext cx="3034686" cy="633052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N</a:t>
          </a:r>
          <a:r>
            <a:rPr lang="ru-RU" sz="3200" kern="1200" dirty="0" smtClean="0">
              <a:solidFill>
                <a:schemeClr val="tx1"/>
              </a:solidFill>
            </a:rPr>
            <a:t>97.3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2659032"/>
        <a:ext cx="3034686" cy="633052"/>
      </dsp:txXfrm>
    </dsp:sp>
    <dsp:sp modelId="{26A44C6E-368F-4C93-AEE9-D4D3E6EAE715}">
      <dsp:nvSpPr>
        <dsp:cNvPr id="0" name=""/>
        <dsp:cNvSpPr/>
      </dsp:nvSpPr>
      <dsp:spPr>
        <a:xfrm rot="5400000">
          <a:off x="5478963" y="942765"/>
          <a:ext cx="506442" cy="5394997"/>
        </a:xfrm>
        <a:prstGeom prst="round2Same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Женское бесплодие, связанное с мужскими факторами</a:t>
          </a:r>
          <a:endParaRPr lang="ru-RU" sz="1400" kern="1200" dirty="0">
            <a:solidFill>
              <a:schemeClr val="tx1"/>
            </a:solidFill>
          </a:endParaRPr>
        </a:p>
      </dsp:txBody>
      <dsp:txXfrm rot="5400000">
        <a:off x="5478963" y="942765"/>
        <a:ext cx="506442" cy="5394997"/>
      </dsp:txXfrm>
    </dsp:sp>
    <dsp:sp modelId="{C5AE68AF-0F36-46DB-8404-5A8F3BF53CAA}">
      <dsp:nvSpPr>
        <dsp:cNvPr id="0" name=""/>
        <dsp:cNvSpPr/>
      </dsp:nvSpPr>
      <dsp:spPr>
        <a:xfrm>
          <a:off x="0" y="3323737"/>
          <a:ext cx="3034686" cy="633052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N</a:t>
          </a:r>
          <a:r>
            <a:rPr lang="ru-RU" sz="3200" kern="1200" dirty="0" smtClean="0">
              <a:solidFill>
                <a:schemeClr val="tx1"/>
              </a:solidFill>
            </a:rPr>
            <a:t>97.4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3323737"/>
        <a:ext cx="3034686" cy="633052"/>
      </dsp:txXfrm>
    </dsp:sp>
    <dsp:sp modelId="{965FAB55-7591-455F-A190-3AFF4D24B792}">
      <dsp:nvSpPr>
        <dsp:cNvPr id="0" name=""/>
        <dsp:cNvSpPr/>
      </dsp:nvSpPr>
      <dsp:spPr>
        <a:xfrm rot="5400000">
          <a:off x="5478963" y="1607471"/>
          <a:ext cx="506442" cy="5394997"/>
        </a:xfrm>
        <a:prstGeom prst="round2Same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Другие формы женского бесплодия</a:t>
          </a:r>
          <a:endParaRPr lang="ru-RU" sz="1400" kern="1200" dirty="0">
            <a:solidFill>
              <a:schemeClr val="tx1"/>
            </a:solidFill>
          </a:endParaRPr>
        </a:p>
      </dsp:txBody>
      <dsp:txXfrm rot="5400000">
        <a:off x="5478963" y="1607471"/>
        <a:ext cx="506442" cy="5394997"/>
      </dsp:txXfrm>
    </dsp:sp>
    <dsp:sp modelId="{DC688685-A953-4B95-BFD3-9C1FF1B693ED}">
      <dsp:nvSpPr>
        <dsp:cNvPr id="0" name=""/>
        <dsp:cNvSpPr/>
      </dsp:nvSpPr>
      <dsp:spPr>
        <a:xfrm>
          <a:off x="0" y="3988443"/>
          <a:ext cx="3034686" cy="633052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N</a:t>
          </a:r>
          <a:r>
            <a:rPr lang="ru-RU" sz="3200" kern="1200" dirty="0" smtClean="0">
              <a:solidFill>
                <a:schemeClr val="tx1"/>
              </a:solidFill>
            </a:rPr>
            <a:t>97.8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3988443"/>
        <a:ext cx="3034686" cy="633052"/>
      </dsp:txXfrm>
    </dsp:sp>
    <dsp:sp modelId="{3378F70C-A852-4FFD-92C1-A623FC6FE543}">
      <dsp:nvSpPr>
        <dsp:cNvPr id="0" name=""/>
        <dsp:cNvSpPr/>
      </dsp:nvSpPr>
      <dsp:spPr>
        <a:xfrm rot="5400000">
          <a:off x="5478963" y="2272176"/>
          <a:ext cx="506442" cy="5394997"/>
        </a:xfrm>
        <a:prstGeom prst="round2Same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Женское бесплодие </a:t>
          </a:r>
          <a:r>
            <a:rPr lang="ru-RU" sz="1400" kern="1200" dirty="0" err="1" smtClean="0">
              <a:solidFill>
                <a:schemeClr val="tx1"/>
              </a:solidFill>
            </a:rPr>
            <a:t>неуточненное</a:t>
          </a:r>
          <a:endParaRPr lang="ru-RU" sz="1400" kern="1200" dirty="0">
            <a:solidFill>
              <a:schemeClr val="tx1"/>
            </a:solidFill>
          </a:endParaRPr>
        </a:p>
      </dsp:txBody>
      <dsp:txXfrm rot="5400000">
        <a:off x="5478963" y="2272176"/>
        <a:ext cx="506442" cy="5394997"/>
      </dsp:txXfrm>
    </dsp:sp>
    <dsp:sp modelId="{7646B014-5737-47BD-A9BF-480D71F507CD}">
      <dsp:nvSpPr>
        <dsp:cNvPr id="0" name=""/>
        <dsp:cNvSpPr/>
      </dsp:nvSpPr>
      <dsp:spPr>
        <a:xfrm>
          <a:off x="0" y="4653149"/>
          <a:ext cx="3034686" cy="633052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N</a:t>
          </a:r>
          <a:r>
            <a:rPr lang="ru-RU" sz="3200" kern="1200" dirty="0" smtClean="0">
              <a:solidFill>
                <a:schemeClr val="tx1"/>
              </a:solidFill>
            </a:rPr>
            <a:t>97.9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0" y="4653149"/>
        <a:ext cx="3034686" cy="633052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МКБ-10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9838E0-C2DB-4CAB-9178-349CD9D31C48}">
      <dsp:nvSpPr>
        <dsp:cNvPr id="0" name=""/>
        <dsp:cNvSpPr/>
      </dsp:nvSpPr>
      <dsp:spPr>
        <a:xfrm>
          <a:off x="0" y="40848"/>
          <a:ext cx="8229600" cy="2633310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Классификация бесплодия </a:t>
          </a:r>
          <a:r>
            <a:rPr lang="ru-RU" sz="3300" kern="1200" dirty="0" smtClean="0">
              <a:solidFill>
                <a:schemeClr val="tx1"/>
              </a:solidFill>
            </a:rPr>
            <a:t>соответствует кодам </a:t>
          </a:r>
          <a:r>
            <a:rPr lang="ru-RU" sz="3300" kern="1200" dirty="0" smtClean="0">
              <a:solidFill>
                <a:schemeClr val="tx1"/>
              </a:solidFill>
            </a:rPr>
            <a:t>Международной статистической классификации болезней и проблем, связанных со здоровьем.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0" y="40848"/>
        <a:ext cx="8229600" cy="2633310"/>
      </dsp:txXfrm>
    </dsp:sp>
    <dsp:sp modelId="{73512308-4816-4AD1-907A-D13E1CD944A9}">
      <dsp:nvSpPr>
        <dsp:cNvPr id="0" name=""/>
        <dsp:cNvSpPr/>
      </dsp:nvSpPr>
      <dsp:spPr>
        <a:xfrm>
          <a:off x="0" y="2674158"/>
          <a:ext cx="8229600" cy="18569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ctr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i="1" kern="1200" dirty="0" smtClean="0">
              <a:solidFill>
                <a:schemeClr val="tx1"/>
              </a:solidFill>
            </a:rPr>
            <a:t>Также женское бесплодие классифицируется на первичное и вторичное бесплодие</a:t>
          </a:r>
          <a:endParaRPr lang="ru-RU" sz="3300" i="1" kern="1200" dirty="0">
            <a:solidFill>
              <a:schemeClr val="tx1"/>
            </a:solidFill>
          </a:endParaRPr>
        </a:p>
      </dsp:txBody>
      <dsp:txXfrm>
        <a:off x="0" y="2674158"/>
        <a:ext cx="8229600" cy="1856992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Классификация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DDCA5F-2653-4051-8A0D-8922CFF47FD8}">
      <dsp:nvSpPr>
        <dsp:cNvPr id="0" name=""/>
        <dsp:cNvSpPr/>
      </dsp:nvSpPr>
      <dsp:spPr>
        <a:xfrm>
          <a:off x="0" y="76589"/>
          <a:ext cx="8229600" cy="8064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Критерии установления диагноза: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76589"/>
        <a:ext cx="8229600" cy="806400"/>
      </dsp:txXfrm>
    </dsp:sp>
    <dsp:sp modelId="{46D1CD18-06A3-43EA-B303-586C819487D4}">
      <dsp:nvSpPr>
        <dsp:cNvPr id="0" name=""/>
        <dsp:cNvSpPr/>
      </dsp:nvSpPr>
      <dsp:spPr>
        <a:xfrm>
          <a:off x="0" y="882990"/>
          <a:ext cx="8229600" cy="36124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</a:rPr>
            <a:t>Бесплодие диагностируется при жалобе пациентки в возрасте &lt;35 лет на неспособность к зачатию в течение 1 года, </a:t>
          </a:r>
          <a:endParaRPr lang="ru-RU" sz="2800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</a:rPr>
            <a:t>пациентки в возрасте ≥35 лет на неспособность к зачатию в течение 6 месяцев, регулярной половой жизни без контрацепции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882990"/>
        <a:ext cx="8229600" cy="361242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Диагностика заболевания 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F99E0-0C39-4EC9-BF8F-1DF3351B33D4}">
      <dsp:nvSpPr>
        <dsp:cNvPr id="0" name=""/>
        <dsp:cNvSpPr/>
      </dsp:nvSpPr>
      <dsp:spPr>
        <a:xfrm>
          <a:off x="0" y="89794"/>
          <a:ext cx="8501122" cy="41125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наличие жалоб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0" y="89794"/>
        <a:ext cx="8501122" cy="411255"/>
      </dsp:txXfrm>
    </dsp:sp>
    <dsp:sp modelId="{48CA58C9-5D71-48A5-93B7-71851C315BC8}">
      <dsp:nvSpPr>
        <dsp:cNvPr id="0" name=""/>
        <dsp:cNvSpPr/>
      </dsp:nvSpPr>
      <dsp:spPr>
        <a:xfrm>
          <a:off x="0" y="501049"/>
          <a:ext cx="850112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длительность бесплодия, наличие и характер болей, и др.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0" y="501049"/>
        <a:ext cx="8501122" cy="314640"/>
      </dsp:txXfrm>
    </dsp:sp>
    <dsp:sp modelId="{792BE6CB-B17F-4817-A144-6DBBEDF6073F}">
      <dsp:nvSpPr>
        <dsp:cNvPr id="0" name=""/>
        <dsp:cNvSpPr/>
      </dsp:nvSpPr>
      <dsp:spPr>
        <a:xfrm>
          <a:off x="0" y="815689"/>
          <a:ext cx="8501122" cy="41125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возраст,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0" y="815689"/>
        <a:ext cx="8501122" cy="411255"/>
      </dsp:txXfrm>
    </dsp:sp>
    <dsp:sp modelId="{5CADF90E-C9C0-47E6-9BBC-74B90D9CA2D2}">
      <dsp:nvSpPr>
        <dsp:cNvPr id="0" name=""/>
        <dsp:cNvSpPr/>
      </dsp:nvSpPr>
      <dsp:spPr>
        <a:xfrm>
          <a:off x="0" y="1281664"/>
          <a:ext cx="8501122" cy="41125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наличие профессиональных вредностей,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0" y="1281664"/>
        <a:ext cx="8501122" cy="411255"/>
      </dsp:txXfrm>
    </dsp:sp>
    <dsp:sp modelId="{E929937D-606C-4F3A-8412-5DEB64A2C9D2}">
      <dsp:nvSpPr>
        <dsp:cNvPr id="0" name=""/>
        <dsp:cNvSpPr/>
      </dsp:nvSpPr>
      <dsp:spPr>
        <a:xfrm>
          <a:off x="0" y="1747639"/>
          <a:ext cx="8501122" cy="41125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наличие вредных привычек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0" y="1747639"/>
        <a:ext cx="8501122" cy="411255"/>
      </dsp:txXfrm>
    </dsp:sp>
    <dsp:sp modelId="{3141C58E-9A31-46DD-8173-D8FAA9B4FBD9}">
      <dsp:nvSpPr>
        <dsp:cNvPr id="0" name=""/>
        <dsp:cNvSpPr/>
      </dsp:nvSpPr>
      <dsp:spPr>
        <a:xfrm>
          <a:off x="0" y="2158894"/>
          <a:ext cx="850112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 курение, алкоголь, наркотические препараты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0" y="2158894"/>
        <a:ext cx="8501122" cy="314640"/>
      </dsp:txXfrm>
    </dsp:sp>
    <dsp:sp modelId="{BAD337B5-1145-4F50-B188-4C57388384C6}">
      <dsp:nvSpPr>
        <dsp:cNvPr id="0" name=""/>
        <dsp:cNvSpPr/>
      </dsp:nvSpPr>
      <dsp:spPr>
        <a:xfrm>
          <a:off x="0" y="2473534"/>
          <a:ext cx="8501122" cy="41125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семейный анамнез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0" y="2473534"/>
        <a:ext cx="8501122" cy="411255"/>
      </dsp:txXfrm>
    </dsp:sp>
    <dsp:sp modelId="{22E95F01-C812-4AC9-85EC-EAFE6F4C2766}">
      <dsp:nvSpPr>
        <dsp:cNvPr id="0" name=""/>
        <dsp:cNvSpPr/>
      </dsp:nvSpPr>
      <dsp:spPr>
        <a:xfrm>
          <a:off x="0" y="2884789"/>
          <a:ext cx="8501122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указание на наличие у родственников 1-й линии таких заболеваний как, </a:t>
          </a:r>
          <a:r>
            <a:rPr lang="en-US" sz="1500" kern="1200" dirty="0" smtClean="0">
              <a:solidFill>
                <a:schemeClr val="tx1"/>
              </a:solidFill>
            </a:rPr>
            <a:t>C</a:t>
          </a:r>
          <a:r>
            <a:rPr lang="ru-RU" sz="1500" kern="1200" dirty="0" smtClean="0">
              <a:solidFill>
                <a:schemeClr val="tx1"/>
              </a:solidFill>
            </a:rPr>
            <a:t>Д, ТЭО, ГБ, психические заболевания, акушерские и перинатальные осложнения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0" y="2884789"/>
        <a:ext cx="8501122" cy="471960"/>
      </dsp:txXfrm>
    </dsp:sp>
    <dsp:sp modelId="{869C8D53-3BF2-47CD-ACD3-F7B75E2E4B63}">
      <dsp:nvSpPr>
        <dsp:cNvPr id="0" name=""/>
        <dsp:cNvSpPr/>
      </dsp:nvSpPr>
      <dsp:spPr>
        <a:xfrm>
          <a:off x="0" y="3356749"/>
          <a:ext cx="8501122" cy="41125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характер менструаций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0" y="3356749"/>
        <a:ext cx="8501122" cy="411255"/>
      </dsp:txXfrm>
    </dsp:sp>
    <dsp:sp modelId="{43599AAB-9C9B-4FDF-AEA0-00870B3022D0}">
      <dsp:nvSpPr>
        <dsp:cNvPr id="0" name=""/>
        <dsp:cNvSpPr/>
      </dsp:nvSpPr>
      <dsp:spPr>
        <a:xfrm>
          <a:off x="0" y="3768004"/>
          <a:ext cx="8501122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возраст </a:t>
          </a:r>
          <a:r>
            <a:rPr lang="ru-RU" sz="1500" kern="1200" dirty="0" err="1" smtClean="0">
              <a:solidFill>
                <a:schemeClr val="tx1"/>
              </a:solidFill>
            </a:rPr>
            <a:t>менархе</a:t>
          </a:r>
          <a:r>
            <a:rPr lang="ru-RU" sz="1500" kern="1200" dirty="0" smtClean="0">
              <a:solidFill>
                <a:schemeClr val="tx1"/>
              </a:solidFill>
            </a:rPr>
            <a:t>, длительность и регулярность МЦ, продолжительность и объем менструального кровотечения, болезненность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0" y="3768004"/>
        <a:ext cx="8501122" cy="471960"/>
      </dsp:txXfrm>
    </dsp:sp>
    <dsp:sp modelId="{B069ABC5-6D27-4E85-BC9E-19F28901E682}">
      <dsp:nvSpPr>
        <dsp:cNvPr id="0" name=""/>
        <dsp:cNvSpPr/>
      </dsp:nvSpPr>
      <dsp:spPr>
        <a:xfrm>
          <a:off x="0" y="4239964"/>
          <a:ext cx="8501122" cy="41125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характер половой жизни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0" y="4239964"/>
        <a:ext cx="8501122" cy="411255"/>
      </dsp:txXfrm>
    </dsp:sp>
    <dsp:sp modelId="{39C9EDA9-569D-48F6-9D76-153978D8518D}">
      <dsp:nvSpPr>
        <dsp:cNvPr id="0" name=""/>
        <dsp:cNvSpPr/>
      </dsp:nvSpPr>
      <dsp:spPr>
        <a:xfrm>
          <a:off x="0" y="4651219"/>
          <a:ext cx="8501122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 в каком возрасте началась, какой брак по счету, его продолжительность, особенности сексуальной жизни, либидо, оргазм, частота половых контактов, болезненность полового акта – </a:t>
          </a:r>
          <a:r>
            <a:rPr lang="ru-RU" sz="1500" kern="1200" dirty="0" err="1" smtClean="0">
              <a:solidFill>
                <a:schemeClr val="tx1"/>
              </a:solidFill>
            </a:rPr>
            <a:t>диспареуния</a:t>
          </a:r>
          <a:r>
            <a:rPr lang="ru-RU" sz="1500" kern="1200" dirty="0" smtClean="0">
              <a:solidFill>
                <a:schemeClr val="tx1"/>
              </a:solidFill>
            </a:rPr>
            <a:t>, количество половых партнеров;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0" y="4651219"/>
        <a:ext cx="8501122" cy="6882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E33C8A-F345-4279-9D92-F6C619B96F9D}">
      <dsp:nvSpPr>
        <dsp:cNvPr id="0" name=""/>
        <dsp:cNvSpPr/>
      </dsp:nvSpPr>
      <dsp:spPr>
        <a:xfrm>
          <a:off x="0" y="205220"/>
          <a:ext cx="8229600" cy="8658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Бесплодие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0" y="205220"/>
        <a:ext cx="8229600" cy="865800"/>
      </dsp:txXfrm>
    </dsp:sp>
    <dsp:sp modelId="{5CD0F281-FA9E-44AD-839C-088D73D6A5C1}">
      <dsp:nvSpPr>
        <dsp:cNvPr id="0" name=""/>
        <dsp:cNvSpPr/>
      </dsp:nvSpPr>
      <dsp:spPr>
        <a:xfrm>
          <a:off x="0" y="1071020"/>
          <a:ext cx="8229600" cy="40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just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100" kern="1200" dirty="0" smtClean="0">
              <a:solidFill>
                <a:schemeClr val="tx1"/>
              </a:solidFill>
            </a:rPr>
            <a:t>заболевание, характеризующееся невозможностью достичь клинической беременности после 12 месяцев регулярной половой жизни без контрацепции вследствие нарушения способности субъекта к репродукции, либо индивидуальной, либо совместно с его/ее партнером.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0" y="1071020"/>
        <a:ext cx="8229600" cy="405720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Жалобы и анамнез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78AE6F-2B25-4A1B-87F1-DD744ACCE3D4}">
      <dsp:nvSpPr>
        <dsp:cNvPr id="0" name=""/>
        <dsp:cNvSpPr/>
      </dsp:nvSpPr>
      <dsp:spPr>
        <a:xfrm>
          <a:off x="0" y="29522"/>
          <a:ext cx="8858312" cy="537742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предшествующие методы контрацепции;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29522"/>
        <a:ext cx="8858312" cy="537742"/>
      </dsp:txXfrm>
    </dsp:sp>
    <dsp:sp modelId="{867E9808-3B52-4985-A915-E9B8D173B465}">
      <dsp:nvSpPr>
        <dsp:cNvPr id="0" name=""/>
        <dsp:cNvSpPr/>
      </dsp:nvSpPr>
      <dsp:spPr>
        <a:xfrm>
          <a:off x="0" y="610465"/>
          <a:ext cx="8858312" cy="537742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акушерский анамнез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610465"/>
        <a:ext cx="8858312" cy="537742"/>
      </dsp:txXfrm>
    </dsp:sp>
    <dsp:sp modelId="{25BC5C64-3531-4B61-94B7-8542BC4099F4}">
      <dsp:nvSpPr>
        <dsp:cNvPr id="0" name=""/>
        <dsp:cNvSpPr/>
      </dsp:nvSpPr>
      <dsp:spPr>
        <a:xfrm>
          <a:off x="0" y="1148208"/>
          <a:ext cx="8858312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51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число беременностей и родов в анамнезе и их исход, наличие осложнений беременности, родов и/или абортов, весоростовые показатели и состояние здоровья рожденных детей, способ достижения беременности - самопроизвольная беременность или беременность в результате ВРТ,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1148208"/>
        <a:ext cx="8858312" cy="543375"/>
      </dsp:txXfrm>
    </dsp:sp>
    <dsp:sp modelId="{D9851A3E-93B0-43E5-986F-F4CE5B4A4425}">
      <dsp:nvSpPr>
        <dsp:cNvPr id="0" name=""/>
        <dsp:cNvSpPr/>
      </dsp:nvSpPr>
      <dsp:spPr>
        <a:xfrm>
          <a:off x="0" y="1691583"/>
          <a:ext cx="8858312" cy="537742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перенесенные и имеющиеся гинекологические заболевания, оперативные вмешательства на органах малого таза,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1691583"/>
        <a:ext cx="8858312" cy="537742"/>
      </dsp:txXfrm>
    </dsp:sp>
    <dsp:sp modelId="{84BE9D11-4595-4EB9-B81F-F012B7E8377B}">
      <dsp:nvSpPr>
        <dsp:cNvPr id="0" name=""/>
        <dsp:cNvSpPr/>
      </dsp:nvSpPr>
      <dsp:spPr>
        <a:xfrm>
          <a:off x="0" y="2272526"/>
          <a:ext cx="8858312" cy="537742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перенесенные и имеющиеся соматические заболевания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2272526"/>
        <a:ext cx="8858312" cy="537742"/>
      </dsp:txXfrm>
    </dsp:sp>
    <dsp:sp modelId="{832CD72E-76E4-41E2-A1EF-EB00F8CEB0B9}">
      <dsp:nvSpPr>
        <dsp:cNvPr id="0" name=""/>
        <dsp:cNvSpPr/>
      </dsp:nvSpPr>
      <dsp:spPr>
        <a:xfrm>
          <a:off x="0" y="2810269"/>
          <a:ext cx="8858312" cy="38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51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</a:rPr>
            <a:t>в частности, детские инфекции, заболевания </a:t>
          </a:r>
          <a:r>
            <a:rPr lang="ru-RU" sz="1200" kern="1200" dirty="0" err="1" smtClean="0">
              <a:solidFill>
                <a:schemeClr val="tx1"/>
              </a:solidFill>
            </a:rPr>
            <a:t>сердечно-сосудистой</a:t>
          </a:r>
          <a:r>
            <a:rPr lang="ru-RU" sz="1200" kern="1200" dirty="0" smtClean="0">
              <a:solidFill>
                <a:schemeClr val="tx1"/>
              </a:solidFill>
            </a:rPr>
            <a:t> системы, заболевания почек, эндокринные заболевания, аллергические заболевания, ТЭО и др.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2810269"/>
        <a:ext cx="8858312" cy="380362"/>
      </dsp:txXfrm>
    </dsp:sp>
    <dsp:sp modelId="{DA501C88-005F-4F11-813F-17F6CC22E3E9}">
      <dsp:nvSpPr>
        <dsp:cNvPr id="0" name=""/>
        <dsp:cNvSpPr/>
      </dsp:nvSpPr>
      <dsp:spPr>
        <a:xfrm>
          <a:off x="0" y="3190631"/>
          <a:ext cx="8858312" cy="537742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наличие травм, оперативных вмешательств и переливаний крови и ее компонентов в анамнезе,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3190631"/>
        <a:ext cx="8858312" cy="537742"/>
      </dsp:txXfrm>
    </dsp:sp>
    <dsp:sp modelId="{D2D1E673-7928-40C4-B12F-1852AFF2E433}">
      <dsp:nvSpPr>
        <dsp:cNvPr id="0" name=""/>
        <dsp:cNvSpPr/>
      </dsp:nvSpPr>
      <dsp:spPr>
        <a:xfrm>
          <a:off x="0" y="3771574"/>
          <a:ext cx="8858312" cy="537742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аллергические реакции,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3771574"/>
        <a:ext cx="8858312" cy="537742"/>
      </dsp:txXfrm>
    </dsp:sp>
    <dsp:sp modelId="{714693E4-6D41-4E61-977B-462CFB5A6BC6}">
      <dsp:nvSpPr>
        <dsp:cNvPr id="0" name=""/>
        <dsp:cNvSpPr/>
      </dsp:nvSpPr>
      <dsp:spPr>
        <a:xfrm>
          <a:off x="0" y="4352517"/>
          <a:ext cx="8858312" cy="537742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принимаемые лекарственные препараты,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4352517"/>
        <a:ext cx="8858312" cy="537742"/>
      </dsp:txXfrm>
    </dsp:sp>
    <dsp:sp modelId="{62CCD27B-FABD-4830-80A4-B90A81DC71CC}">
      <dsp:nvSpPr>
        <dsp:cNvPr id="0" name=""/>
        <dsp:cNvSpPr/>
      </dsp:nvSpPr>
      <dsp:spPr>
        <a:xfrm>
          <a:off x="0" y="4933460"/>
          <a:ext cx="8858312" cy="537742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возраст и состояние здоровья мужа/партнера, его группа крови и резус-фактор, наличие у него профессиональных вредностей и вредных привычек.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4933460"/>
        <a:ext cx="8858312" cy="537742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Жалобы и анамнез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0D3CF6-B3AF-4277-A07D-2EF1A107B617}">
      <dsp:nvSpPr>
        <dsp:cNvPr id="0" name=""/>
        <dsp:cNvSpPr/>
      </dsp:nvSpPr>
      <dsp:spPr>
        <a:xfrm>
          <a:off x="0" y="0"/>
          <a:ext cx="8352928" cy="4681959"/>
        </a:xfrm>
        <a:prstGeom prst="roundRect">
          <a:avLst>
            <a:gd name="adj" fmla="val 10000"/>
          </a:avLst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i="1" kern="1200" dirty="0" smtClean="0">
              <a:solidFill>
                <a:schemeClr val="tx1"/>
              </a:solidFill>
            </a:rPr>
            <a:t>Рекомендовано провести общий осмотр пациентки</a:t>
          </a:r>
          <a:endParaRPr lang="ru-RU" sz="3400" b="1" i="1" kern="1200" dirty="0">
            <a:solidFill>
              <a:schemeClr val="tx1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tx1"/>
              </a:solidFill>
            </a:rPr>
            <a:t>Общий осмотр включает </a:t>
          </a:r>
          <a:r>
            <a:rPr lang="ru-RU" sz="2700" kern="1200" dirty="0" smtClean="0">
              <a:solidFill>
                <a:schemeClr val="tx1"/>
              </a:solidFill>
            </a:rPr>
            <a:t>оценку:</a:t>
          </a:r>
          <a:endParaRPr lang="ru-RU" sz="2700" kern="1200" dirty="0">
            <a:solidFill>
              <a:schemeClr val="tx1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solidFill>
                <a:schemeClr val="tx1"/>
              </a:solidFill>
            </a:rPr>
            <a:t>типа телосложения, типа распределения подкожной жировой клетчатки, состояния кожных покровов и видимых слизистых, степени и типа </a:t>
          </a:r>
          <a:r>
            <a:rPr lang="ru-RU" sz="2700" kern="1200" dirty="0" err="1" smtClean="0">
              <a:solidFill>
                <a:schemeClr val="tx1"/>
              </a:solidFill>
            </a:rPr>
            <a:t>оволосения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2138781" y="0"/>
        <a:ext cx="6214146" cy="4681959"/>
      </dsp:txXfrm>
    </dsp:sp>
    <dsp:sp modelId="{F2605BB7-C0AD-474F-98CE-2EEFB43EAA65}">
      <dsp:nvSpPr>
        <dsp:cNvPr id="0" name=""/>
        <dsp:cNvSpPr/>
      </dsp:nvSpPr>
      <dsp:spPr>
        <a:xfrm flipH="1">
          <a:off x="87728" y="4532997"/>
          <a:ext cx="55613" cy="1418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Физикальное</a:t>
          </a: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обследование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C03FF-3CAC-435F-BF1E-1202CE3908FA}">
      <dsp:nvSpPr>
        <dsp:cNvPr id="0" name=""/>
        <dsp:cNvSpPr/>
      </dsp:nvSpPr>
      <dsp:spPr>
        <a:xfrm>
          <a:off x="0" y="0"/>
          <a:ext cx="8229600" cy="4572000"/>
        </a:xfrm>
        <a:prstGeom prst="roundRect">
          <a:avLst/>
        </a:prstGeom>
        <a:solidFill>
          <a:schemeClr val="bg1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Рекомендовано измерить массу тела, рост и рассчитать ИМТ пациентки</a:t>
          </a:r>
        </a:p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 (масса тела в кг / рост в м2)</a:t>
          </a:r>
          <a:endParaRPr lang="ru-RU" sz="3300" kern="1200" dirty="0">
            <a:solidFill>
              <a:schemeClr val="tx1"/>
            </a:solidFill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chemeClr val="tx1"/>
              </a:solidFill>
            </a:rPr>
            <a:t>Как избыточная, так и недостаточная масса тела ассоциирована с бесплодием.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103119" y="0"/>
        <a:ext cx="6126480" cy="4572000"/>
      </dsp:txXfrm>
    </dsp:sp>
    <dsp:sp modelId="{B29BE84F-868C-411A-8FB0-95CA0697F080}">
      <dsp:nvSpPr>
        <dsp:cNvPr id="0" name=""/>
        <dsp:cNvSpPr/>
      </dsp:nvSpPr>
      <dsp:spPr>
        <a:xfrm>
          <a:off x="369744" y="1209147"/>
          <a:ext cx="1820831" cy="21537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Физикальное</a:t>
          </a: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обследование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CFF845-006B-4024-90D7-BEF28CD01455}">
      <dsp:nvSpPr>
        <dsp:cNvPr id="0" name=""/>
        <dsp:cNvSpPr/>
      </dsp:nvSpPr>
      <dsp:spPr>
        <a:xfrm>
          <a:off x="0" y="171064"/>
          <a:ext cx="8229600" cy="107055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chemeClr val="tx1"/>
              </a:solidFill>
            </a:rPr>
            <a:t>Рекомендовано провести гинекологический осмотр пациентки </a:t>
          </a:r>
          <a:endParaRPr lang="ru-RU" sz="3000" b="1" i="1" kern="1200" dirty="0">
            <a:solidFill>
              <a:schemeClr val="tx1"/>
            </a:solidFill>
          </a:endParaRPr>
        </a:p>
      </dsp:txBody>
      <dsp:txXfrm>
        <a:off x="0" y="171064"/>
        <a:ext cx="8229600" cy="1070550"/>
      </dsp:txXfrm>
    </dsp:sp>
    <dsp:sp modelId="{6C4A07BA-1726-4D64-BC75-CD92849ECF00}">
      <dsp:nvSpPr>
        <dsp:cNvPr id="0" name=""/>
        <dsp:cNvSpPr/>
      </dsp:nvSpPr>
      <dsp:spPr>
        <a:xfrm>
          <a:off x="0" y="1206675"/>
          <a:ext cx="8229600" cy="322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Гинекологический осмотр включает:</a:t>
          </a:r>
          <a:endParaRPr lang="ru-RU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визуальный осмотр наружных половых органов, </a:t>
          </a:r>
          <a:endParaRPr lang="ru-RU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осмотр влагалища и шейки матки в зеркалах, </a:t>
          </a:r>
          <a:endParaRPr lang="ru-RU" sz="2300" kern="1200" dirty="0"/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err="1" smtClean="0"/>
            <a:t>бимануальное</a:t>
          </a:r>
          <a:r>
            <a:rPr lang="ru-RU" sz="2300" kern="1200" dirty="0" smtClean="0"/>
            <a:t> влагалищное исследование с определением размеров, консистенции, подвижности и болезненности матки, и придатков матки, с обращением особого внимания на зону </a:t>
          </a:r>
          <a:r>
            <a:rPr lang="ru-RU" sz="2300" kern="1200" dirty="0" err="1" smtClean="0"/>
            <a:t>позадишеечной</a:t>
          </a:r>
          <a:r>
            <a:rPr lang="ru-RU" sz="2300" kern="1200" dirty="0" smtClean="0"/>
            <a:t> области и </a:t>
          </a:r>
          <a:r>
            <a:rPr lang="ru-RU" sz="2300" kern="1200" dirty="0" err="1" smtClean="0"/>
            <a:t>параметрия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0" y="1206675"/>
        <a:ext cx="8229600" cy="3229200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Физикальное</a:t>
          </a:r>
          <a:r>
            <a:rPr lang="ru-RU" sz="3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обследование</a:t>
          </a:r>
          <a:endParaRPr lang="ru-RU" sz="3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91421"/>
          <a:ext cx="9144000" cy="882447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Лабораторные диагностические исследования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1421"/>
        <a:ext cx="9144000" cy="88244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DE136F-DFA2-4916-90C0-FC6A2C188C6B}">
      <dsp:nvSpPr>
        <dsp:cNvPr id="0" name=""/>
        <dsp:cNvSpPr/>
      </dsp:nvSpPr>
      <dsp:spPr>
        <a:xfrm>
          <a:off x="0" y="276645"/>
          <a:ext cx="8229600" cy="84415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</a:rPr>
            <a:t>Биохимическая беременность</a:t>
          </a:r>
          <a:r>
            <a:rPr lang="ru-RU" sz="3900" kern="1200" dirty="0" smtClean="0">
              <a:solidFill>
                <a:schemeClr val="tx1"/>
              </a:solidFill>
            </a:rPr>
            <a:t> 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0" y="276645"/>
        <a:ext cx="8229600" cy="844155"/>
      </dsp:txXfrm>
    </dsp:sp>
    <dsp:sp modelId="{30FC6B93-9944-4F2C-9EA9-A4252EA79040}">
      <dsp:nvSpPr>
        <dsp:cNvPr id="0" name=""/>
        <dsp:cNvSpPr/>
      </dsp:nvSpPr>
      <dsp:spPr>
        <a:xfrm>
          <a:off x="0" y="1120800"/>
          <a:ext cx="82296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>
              <a:solidFill>
                <a:schemeClr val="tx1"/>
              </a:solidFill>
            </a:rPr>
            <a:t>беременность, диагностированная только путем определения </a:t>
          </a:r>
          <a:r>
            <a:rPr lang="ru-RU" sz="3000" kern="1200" dirty="0" err="1" smtClean="0">
              <a:solidFill>
                <a:schemeClr val="tx1"/>
              </a:solidFill>
            </a:rPr>
            <a:t>бета-ХГЧ</a:t>
          </a:r>
          <a:r>
            <a:rPr lang="ru-RU" sz="3000" kern="1200" dirty="0" smtClean="0">
              <a:solidFill>
                <a:schemeClr val="tx1"/>
              </a:solidFill>
            </a:rPr>
            <a:t> в сыворотке крови или в моче.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0" y="1120800"/>
        <a:ext cx="8229600" cy="1372410"/>
      </dsp:txXfrm>
    </dsp:sp>
    <dsp:sp modelId="{B93312CF-7A22-49E8-B2DB-C2B30F3A1E45}">
      <dsp:nvSpPr>
        <dsp:cNvPr id="0" name=""/>
        <dsp:cNvSpPr/>
      </dsp:nvSpPr>
      <dsp:spPr>
        <a:xfrm>
          <a:off x="0" y="2493210"/>
          <a:ext cx="8229600" cy="84415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</a:rPr>
            <a:t>Внутриматочная </a:t>
          </a:r>
          <a:r>
            <a:rPr lang="ru-RU" sz="3900" b="1" kern="1200" dirty="0" err="1" smtClean="0">
              <a:solidFill>
                <a:schemeClr val="tx1"/>
              </a:solidFill>
            </a:rPr>
            <a:t>инсеминация</a:t>
          </a:r>
          <a:r>
            <a:rPr lang="ru-RU" sz="3900" b="1" kern="1200" dirty="0" smtClean="0">
              <a:solidFill>
                <a:schemeClr val="tx1"/>
              </a:solidFill>
            </a:rPr>
            <a:t> </a:t>
          </a:r>
          <a:endParaRPr lang="en-US" sz="3900" b="1" kern="1200" dirty="0">
            <a:solidFill>
              <a:schemeClr val="tx1"/>
            </a:solidFill>
          </a:endParaRPr>
        </a:p>
      </dsp:txBody>
      <dsp:txXfrm>
        <a:off x="0" y="2493210"/>
        <a:ext cx="8229600" cy="844155"/>
      </dsp:txXfrm>
    </dsp:sp>
    <dsp:sp modelId="{35F4A759-2E8D-42A8-81A9-1BE513B1A572}">
      <dsp:nvSpPr>
        <dsp:cNvPr id="0" name=""/>
        <dsp:cNvSpPr/>
      </dsp:nvSpPr>
      <dsp:spPr>
        <a:xfrm>
          <a:off x="0" y="3337366"/>
          <a:ext cx="8229600" cy="2220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kern="1200" dirty="0" smtClean="0">
              <a:solidFill>
                <a:schemeClr val="tx1"/>
              </a:solidFill>
            </a:rPr>
            <a:t>процедура, во время которой обработанная в лабораторных условиях сперма вводится в полость матки с целью достижения беременности.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0" y="3337366"/>
        <a:ext cx="8229600" cy="2220075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F3DD38-AE0D-4E11-8D88-CE77A187ACD6}">
      <dsp:nvSpPr>
        <dsp:cNvPr id="0" name=""/>
        <dsp:cNvSpPr/>
      </dsp:nvSpPr>
      <dsp:spPr>
        <a:xfrm>
          <a:off x="0" y="3575"/>
          <a:ext cx="8643998" cy="462063"/>
        </a:xfrm>
        <a:prstGeom prst="rect">
          <a:avLst/>
        </a:prstGeom>
        <a:solidFill>
          <a:schemeClr val="accent3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 целью уточнения причины бесплодия </a:t>
          </a:r>
          <a:r>
            <a:rPr lang="ru-RU" sz="1800" b="1" i="1" u="sng" kern="1200" dirty="0" smtClean="0">
              <a:solidFill>
                <a:schemeClr val="tx1"/>
              </a:solidFill>
            </a:rPr>
            <a:t>рекомендовано</a:t>
          </a:r>
          <a:r>
            <a:rPr lang="ru-RU" sz="1800" b="1" kern="1200" dirty="0" smtClean="0">
              <a:solidFill>
                <a:schemeClr val="tx1"/>
              </a:solidFill>
            </a:rPr>
            <a:t> направлять пациентку на 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3575"/>
        <a:ext cx="8643998" cy="462063"/>
      </dsp:txXfrm>
    </dsp:sp>
    <dsp:sp modelId="{3698D0CD-4A0F-44BC-92AF-DF83EC02B6D0}">
      <dsp:nvSpPr>
        <dsp:cNvPr id="0" name=""/>
        <dsp:cNvSpPr/>
      </dsp:nvSpPr>
      <dsp:spPr>
        <a:xfrm>
          <a:off x="0" y="465639"/>
          <a:ext cx="8643998" cy="3745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4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solidFill>
                <a:schemeClr val="tx1"/>
              </a:solidFill>
            </a:rPr>
            <a:t>микроскопическое исследование влагалищных мазков</a:t>
          </a:r>
          <a:endParaRPr lang="ru-RU" sz="1600" b="0" i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молекулярно-биологическое исследование отделяемого слизистых оболочек женских половых органов на возбудители инфекций, передаваемых половым путем (</a:t>
          </a:r>
          <a:r>
            <a:rPr lang="ru-RU" sz="1600" b="0" i="1" kern="1200" dirty="0" err="1" smtClean="0">
              <a:solidFill>
                <a:schemeClr val="tx1"/>
              </a:solidFill>
            </a:rPr>
            <a:t>Neisseria</a:t>
          </a:r>
          <a:r>
            <a:rPr lang="ru-RU" sz="1600" b="0" i="1" kern="1200" dirty="0" smtClean="0">
              <a:solidFill>
                <a:schemeClr val="tx1"/>
              </a:solidFill>
            </a:rPr>
            <a:t> </a:t>
          </a:r>
          <a:r>
            <a:rPr lang="ru-RU" sz="1600" b="0" i="1" kern="1200" dirty="0" err="1" smtClean="0">
              <a:solidFill>
                <a:schemeClr val="tx1"/>
              </a:solidFill>
            </a:rPr>
            <a:t>gonorrhoeae</a:t>
          </a:r>
          <a:r>
            <a:rPr lang="ru-RU" sz="1600" b="0" i="1" kern="1200" dirty="0" smtClean="0">
              <a:solidFill>
                <a:schemeClr val="tx1"/>
              </a:solidFill>
            </a:rPr>
            <a:t>, </a:t>
          </a:r>
          <a:r>
            <a:rPr lang="ru-RU" sz="1600" b="0" i="1" kern="1200" dirty="0" err="1" smtClean="0">
              <a:solidFill>
                <a:schemeClr val="tx1"/>
              </a:solidFill>
            </a:rPr>
            <a:t>Trichomonas</a:t>
          </a:r>
          <a:r>
            <a:rPr lang="ru-RU" sz="1600" b="0" i="1" kern="1200" dirty="0" smtClean="0">
              <a:solidFill>
                <a:schemeClr val="tx1"/>
              </a:solidFill>
            </a:rPr>
            <a:t> </a:t>
          </a:r>
          <a:r>
            <a:rPr lang="ru-RU" sz="1600" b="0" i="1" kern="1200" dirty="0" err="1" smtClean="0">
              <a:solidFill>
                <a:schemeClr val="tx1"/>
              </a:solidFill>
            </a:rPr>
            <a:t>vaginalis</a:t>
          </a:r>
          <a:r>
            <a:rPr lang="ru-RU" sz="1600" b="0" i="1" kern="1200" dirty="0" smtClean="0">
              <a:solidFill>
                <a:schemeClr val="tx1"/>
              </a:solidFill>
            </a:rPr>
            <a:t>, </a:t>
          </a:r>
          <a:r>
            <a:rPr lang="ru-RU" sz="1600" b="0" i="1" kern="1200" dirty="0" err="1" smtClean="0">
              <a:solidFill>
                <a:schemeClr val="tx1"/>
              </a:solidFill>
            </a:rPr>
            <a:t>Chlamydia</a:t>
          </a:r>
          <a:r>
            <a:rPr lang="ru-RU" sz="1600" b="0" i="1" kern="1200" dirty="0" smtClean="0">
              <a:solidFill>
                <a:schemeClr val="tx1"/>
              </a:solidFill>
            </a:rPr>
            <a:t> </a:t>
          </a:r>
          <a:r>
            <a:rPr lang="ru-RU" sz="1600" b="0" i="1" kern="1200" dirty="0" err="1" smtClean="0">
              <a:solidFill>
                <a:schemeClr val="tx1"/>
              </a:solidFill>
            </a:rPr>
            <a:t>trachomatis</a:t>
          </a:r>
          <a:r>
            <a:rPr lang="ru-RU" sz="1600" b="0" i="1" kern="1200" dirty="0" smtClean="0">
              <a:solidFill>
                <a:schemeClr val="tx1"/>
              </a:solidFill>
            </a:rPr>
            <a:t>, </a:t>
          </a:r>
          <a:r>
            <a:rPr lang="ru-RU" sz="1600" b="0" i="1" kern="1200" dirty="0" err="1" smtClean="0">
              <a:solidFill>
                <a:schemeClr val="tx1"/>
              </a:solidFill>
            </a:rPr>
            <a:t>Mycoplasma</a:t>
          </a:r>
          <a:r>
            <a:rPr lang="ru-RU" sz="1600" b="0" i="1" kern="1200" dirty="0" smtClean="0">
              <a:solidFill>
                <a:schemeClr val="tx1"/>
              </a:solidFill>
            </a:rPr>
            <a:t> </a:t>
          </a:r>
          <a:r>
            <a:rPr lang="ru-RU" sz="1600" b="0" i="1" kern="1200" dirty="0" err="1" smtClean="0">
              <a:solidFill>
                <a:schemeClr val="tx1"/>
              </a:solidFill>
            </a:rPr>
            <a:t>genitalium</a:t>
          </a:r>
          <a:r>
            <a:rPr lang="ru-RU" sz="1600" b="0" kern="1200" dirty="0" smtClean="0">
              <a:solidFill>
                <a:schemeClr val="tx1"/>
              </a:solidFill>
            </a:rPr>
            <a:t>)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пациентку с нарушением менструального цикла на исследование уровня ФСГ в сыворотке крови, исследование уровня ЛГ в сыворотке крови и исследование уровня общего Е</a:t>
          </a:r>
          <a:r>
            <a:rPr lang="ru-RU" sz="1600" b="0" kern="1200" baseline="-25000" dirty="0" smtClean="0">
              <a:solidFill>
                <a:schemeClr val="tx1"/>
              </a:solidFill>
            </a:rPr>
            <a:t>2</a:t>
          </a:r>
          <a:r>
            <a:rPr lang="ru-RU" sz="1600" b="0" kern="1200" dirty="0" smtClean="0">
              <a:solidFill>
                <a:schemeClr val="tx1"/>
              </a:solidFill>
            </a:rPr>
            <a:t>в крови на 2-5 день менструального цикла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исследование уровня пролактина в крови на 2-5 день менструального цикла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исследование уровня ТТГ и определение содержания антител к </a:t>
          </a:r>
          <a:r>
            <a:rPr lang="ru-RU" sz="1600" b="0" kern="1200" dirty="0" err="1" smtClean="0">
              <a:solidFill>
                <a:schemeClr val="tx1"/>
              </a:solidFill>
            </a:rPr>
            <a:t>тиреопероксидазе</a:t>
          </a:r>
          <a:r>
            <a:rPr lang="ru-RU" sz="1600" b="0" kern="1200" dirty="0" smtClean="0">
              <a:solidFill>
                <a:schemeClr val="tx1"/>
              </a:solidFill>
            </a:rPr>
            <a:t> в крови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пациентку с нарушением менструального цикла и/или признаками гирсутизма на исследование уровня свободного тестостерона в </a:t>
          </a:r>
          <a:r>
            <a:rPr lang="ru-RU" sz="1600" b="0" kern="1200" dirty="0" err="1" smtClean="0">
              <a:solidFill>
                <a:schemeClr val="tx1"/>
              </a:solidFill>
            </a:rPr>
            <a:t>кровина</a:t>
          </a:r>
          <a:r>
            <a:rPr lang="ru-RU" sz="1600" b="0" kern="1200" dirty="0" smtClean="0">
              <a:solidFill>
                <a:schemeClr val="tx1"/>
              </a:solidFill>
            </a:rPr>
            <a:t> 2-5 день менструального цикла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на установление наличия овуляции путем исследования уровня прогестерона в крови через 5-7 дней после предполагаемой овуляции или за 5-7 дней до предполагаемой менструации, или путем использования мочевого теста на овуляцию, позволяющего исследовать уровень ЛГ в моче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kern="1200" dirty="0" smtClean="0">
              <a:solidFill>
                <a:schemeClr val="tx1"/>
              </a:solidFill>
            </a:rPr>
            <a:t>направлять партнера пациентки на проведение </a:t>
          </a:r>
          <a:r>
            <a:rPr lang="ru-RU" sz="1600" b="0" kern="1200" dirty="0" err="1" smtClean="0">
              <a:solidFill>
                <a:schemeClr val="tx1"/>
              </a:solidFill>
            </a:rPr>
            <a:t>спермограммы</a:t>
          </a: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b="0" kern="1200" dirty="0">
            <a:solidFill>
              <a:schemeClr val="tx1"/>
            </a:solidFill>
          </a:endParaRPr>
        </a:p>
      </dsp:txBody>
      <dsp:txXfrm>
        <a:off x="0" y="465639"/>
        <a:ext cx="8643998" cy="3745626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3B7C4D-57BA-4F39-A1CA-DFEAAC29A804}">
      <dsp:nvSpPr>
        <dsp:cNvPr id="0" name=""/>
        <dsp:cNvSpPr/>
      </dsp:nvSpPr>
      <dsp:spPr>
        <a:xfrm>
          <a:off x="0" y="4952"/>
          <a:ext cx="8501122" cy="428220"/>
        </a:xfrm>
        <a:prstGeom prst="rect">
          <a:avLst/>
        </a:prstGeom>
        <a:solidFill>
          <a:schemeClr val="accent2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С целью уточнения причины бесплодия </a:t>
          </a:r>
          <a:r>
            <a:rPr lang="ru-RU" sz="1200" b="1" i="1" u="sng" kern="1200" dirty="0" smtClean="0">
              <a:solidFill>
                <a:schemeClr val="tx1"/>
              </a:solidFill>
            </a:rPr>
            <a:t>не рекомендовано </a:t>
          </a:r>
          <a:r>
            <a:rPr lang="ru-RU" sz="1200" b="0" kern="1200" dirty="0" smtClean="0">
              <a:solidFill>
                <a:schemeClr val="tx1"/>
              </a:solidFill>
            </a:rPr>
            <a:t>направлять пациентку на проведение </a:t>
          </a:r>
          <a:r>
            <a:rPr lang="ru-RU" sz="1200" b="0" kern="1200" dirty="0" err="1" smtClean="0">
              <a:solidFill>
                <a:schemeClr val="tx1"/>
              </a:solidFill>
            </a:rPr>
            <a:t>посткоитального</a:t>
          </a:r>
          <a:r>
            <a:rPr lang="ru-RU" sz="1200" b="0" kern="1200" dirty="0" smtClean="0">
              <a:solidFill>
                <a:schemeClr val="tx1"/>
              </a:solidFill>
            </a:rPr>
            <a:t> теста 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0" y="4952"/>
        <a:ext cx="8501122" cy="428220"/>
      </dsp:txXfrm>
    </dsp:sp>
    <dsp:sp modelId="{72F38B39-42A5-4FFC-A86C-474BA2F3EBD1}">
      <dsp:nvSpPr>
        <dsp:cNvPr id="0" name=""/>
        <dsp:cNvSpPr/>
      </dsp:nvSpPr>
      <dsp:spPr>
        <a:xfrm>
          <a:off x="0" y="433172"/>
          <a:ext cx="8501122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</a:rPr>
            <a:t>Данный тест основан на взаимодействии цервикальной слизи и спермы </a:t>
          </a:r>
          <a:r>
            <a:rPr lang="en-US" sz="1400" b="0" i="1" kern="1200" dirty="0" err="1" smtClean="0">
              <a:solidFill>
                <a:schemeClr val="tx1"/>
              </a:solidFill>
            </a:rPr>
            <a:t>invitro</a:t>
          </a:r>
          <a:r>
            <a:rPr lang="ru-RU" sz="1400" b="0" kern="1200" dirty="0" smtClean="0">
              <a:solidFill>
                <a:schemeClr val="tx1"/>
              </a:solidFill>
            </a:rPr>
            <a:t>. Убедительные данные о связи его результатов с наступлением беременности отсутствуют.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433172"/>
        <a:ext cx="8501122" cy="633420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EACF11-D802-4028-ACA7-09D26B78267B}">
      <dsp:nvSpPr>
        <dsp:cNvPr id="0" name=""/>
        <dsp:cNvSpPr/>
      </dsp:nvSpPr>
      <dsp:spPr>
        <a:xfrm>
          <a:off x="0" y="4123"/>
          <a:ext cx="8258204" cy="58441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С целью уточнения причины бесплодия 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0" y="4123"/>
        <a:ext cx="8258204" cy="584415"/>
      </dsp:txXfrm>
    </dsp:sp>
    <dsp:sp modelId="{194B78E4-B117-4E18-95F5-E202146F004C}">
      <dsp:nvSpPr>
        <dsp:cNvPr id="0" name=""/>
        <dsp:cNvSpPr/>
      </dsp:nvSpPr>
      <dsp:spPr>
        <a:xfrm>
          <a:off x="0" y="588539"/>
          <a:ext cx="8258204" cy="424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98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УЗИ матки и придатков в раннюю фолликулярную фазу цикла с определением КАФ 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проведение ГСГ или контрастной </a:t>
          </a:r>
          <a:r>
            <a:rPr lang="ru-RU" sz="2100" kern="1200" dirty="0" err="1" smtClean="0"/>
            <a:t>эхогистеросальпингоскопии</a:t>
          </a:r>
          <a:r>
            <a:rPr lang="ru-RU" sz="2100" kern="1200" dirty="0" smtClean="0"/>
            <a:t> 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при подозрении на наличие внутриматочной патологии по данным УЗИ матки и придатков рекомендовано направлять пациентку на проведение </a:t>
          </a:r>
          <a:r>
            <a:rPr lang="ru-RU" sz="2100" kern="1200" dirty="0" err="1" smtClean="0"/>
            <a:t>гистероскопии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при подозрении на наличие гинекологических заболеваний, требующих хирургического лечения, рекомендовано направлять пациентку на проведение диагностической лапароскопии 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b="1" u="sng" kern="1200" dirty="0" smtClean="0"/>
            <a:t>не рекомендовано</a:t>
          </a:r>
          <a:r>
            <a:rPr lang="ru-RU" sz="2100" kern="1200" dirty="0" smtClean="0"/>
            <a:t> рутинно направлять пациентку на проведение биопсии эндометрия</a:t>
          </a:r>
          <a:endParaRPr lang="ru-RU" sz="2100" kern="1200" dirty="0"/>
        </a:p>
      </dsp:txBody>
      <dsp:txXfrm>
        <a:off x="0" y="588539"/>
        <a:ext cx="8258204" cy="4247639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83511"/>
          <a:ext cx="9144000" cy="89871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Инструментальные диагностические исследования</a:t>
          </a:r>
          <a:endParaRPr lang="ru-RU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83511"/>
        <a:ext cx="9144000" cy="898715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A1499-D307-4D29-9AE6-0ABC0374C3AE}">
      <dsp:nvSpPr>
        <dsp:cNvPr id="0" name=""/>
        <dsp:cNvSpPr/>
      </dsp:nvSpPr>
      <dsp:spPr>
        <a:xfrm rot="10800000">
          <a:off x="1789095" y="1607"/>
          <a:ext cx="5605739" cy="1508493"/>
        </a:xfrm>
        <a:prstGeom prst="homePlate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204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 целью уточнения причины бесплодия и подготовки к программе ВРТ при выявлении у пациентки и/или ее партнера факторов риска рождения ребенка с </a:t>
          </a:r>
          <a:r>
            <a:rPr lang="ru-RU" sz="1400" b="1" u="sng" kern="1200" dirty="0" smtClean="0">
              <a:solidFill>
                <a:schemeClr val="tx1"/>
              </a:solidFill>
            </a:rPr>
            <a:t>хромосомной или генной патологией </a:t>
          </a:r>
          <a:r>
            <a:rPr lang="ru-RU" sz="1400" kern="1200" dirty="0" smtClean="0">
              <a:solidFill>
                <a:schemeClr val="tx1"/>
              </a:solidFill>
            </a:rPr>
            <a:t>рекомендовано направлять пациентку на </a:t>
          </a:r>
          <a:r>
            <a:rPr lang="ru-RU" sz="1400" b="1" u="sng" kern="1200" dirty="0" smtClean="0">
              <a:solidFill>
                <a:schemeClr val="tx1"/>
              </a:solidFill>
            </a:rPr>
            <a:t>консультацию врача-генетика</a:t>
          </a:r>
          <a:endParaRPr lang="ru-RU" sz="1400" b="1" u="sng" kern="1200" dirty="0">
            <a:solidFill>
              <a:schemeClr val="tx1"/>
            </a:solidFill>
          </a:endParaRPr>
        </a:p>
      </dsp:txBody>
      <dsp:txXfrm rot="10800000">
        <a:off x="1789095" y="1607"/>
        <a:ext cx="5605739" cy="1508493"/>
      </dsp:txXfrm>
    </dsp:sp>
    <dsp:sp modelId="{C96C99C6-1B6B-4785-9206-23ADC5081888}">
      <dsp:nvSpPr>
        <dsp:cNvPr id="0" name=""/>
        <dsp:cNvSpPr/>
      </dsp:nvSpPr>
      <dsp:spPr>
        <a:xfrm>
          <a:off x="1034848" y="1607"/>
          <a:ext cx="1508493" cy="15084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CAED1-338C-462D-BAD2-507BBF9579FF}">
      <dsp:nvSpPr>
        <dsp:cNvPr id="0" name=""/>
        <dsp:cNvSpPr/>
      </dsp:nvSpPr>
      <dsp:spPr>
        <a:xfrm rot="10800000">
          <a:off x="1789095" y="1960397"/>
          <a:ext cx="5605739" cy="1508493"/>
        </a:xfrm>
        <a:prstGeom prst="homePlate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204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 целью подготовки к программе ВРТ рекомендовано направлять пациентку на </a:t>
          </a:r>
          <a:r>
            <a:rPr lang="ru-RU" sz="1400" b="1" u="sng" kern="1200" dirty="0" smtClean="0">
              <a:solidFill>
                <a:schemeClr val="tx1"/>
              </a:solidFill>
            </a:rPr>
            <a:t>консультацию к врачу-терапевту </a:t>
          </a:r>
          <a:r>
            <a:rPr lang="ru-RU" sz="1400" kern="1200" dirty="0" smtClean="0">
              <a:solidFill>
                <a:schemeClr val="tx1"/>
              </a:solidFill>
            </a:rPr>
            <a:t>и по показаниям к другим </a:t>
          </a:r>
          <a:r>
            <a:rPr lang="ru-RU" sz="1400" b="1" u="sng" kern="1200" dirty="0" smtClean="0">
              <a:solidFill>
                <a:schemeClr val="tx1"/>
              </a:solidFill>
            </a:rPr>
            <a:t>врачам-специалистам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1789095" y="1960397"/>
        <a:ext cx="5605739" cy="1508493"/>
      </dsp:txXfrm>
    </dsp:sp>
    <dsp:sp modelId="{FA0F7796-BEF3-48BB-B933-33AA3E27A2B1}">
      <dsp:nvSpPr>
        <dsp:cNvPr id="0" name=""/>
        <dsp:cNvSpPr/>
      </dsp:nvSpPr>
      <dsp:spPr>
        <a:xfrm>
          <a:off x="1034848" y="1960397"/>
          <a:ext cx="1508493" cy="15084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11998-7ECD-4F0D-AE6D-F96C174FBFF1}">
      <dsp:nvSpPr>
        <dsp:cNvPr id="0" name=""/>
        <dsp:cNvSpPr/>
      </dsp:nvSpPr>
      <dsp:spPr>
        <a:xfrm rot="10800000">
          <a:off x="1789095" y="3919187"/>
          <a:ext cx="5605739" cy="1508493"/>
        </a:xfrm>
        <a:prstGeom prst="homePlate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5204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 целью подготовки к программе ВРТ рекомендовано направлять пациентку с </a:t>
          </a:r>
          <a:r>
            <a:rPr lang="ru-RU" sz="1400" b="1" u="sng" kern="1200" dirty="0" smtClean="0">
              <a:solidFill>
                <a:schemeClr val="tx1"/>
              </a:solidFill>
            </a:rPr>
            <a:t>ВИЧ-инфекцией</a:t>
          </a:r>
          <a:r>
            <a:rPr lang="ru-RU" sz="1400" kern="1200" dirty="0" smtClean="0">
              <a:solidFill>
                <a:schemeClr val="tx1"/>
              </a:solidFill>
            </a:rPr>
            <a:t> у нее и/или ее партнера на консультацию к </a:t>
          </a:r>
          <a:r>
            <a:rPr lang="ru-RU" sz="1400" b="1" u="sng" kern="1200" dirty="0" smtClean="0">
              <a:solidFill>
                <a:schemeClr val="tx1"/>
              </a:solidFill>
            </a:rPr>
            <a:t>врачу-инфекционисту </a:t>
          </a:r>
          <a:endParaRPr lang="ru-RU" sz="1400" b="1" u="sng" kern="1200" dirty="0">
            <a:solidFill>
              <a:schemeClr val="tx1"/>
            </a:solidFill>
          </a:endParaRPr>
        </a:p>
      </dsp:txBody>
      <dsp:txXfrm rot="10800000">
        <a:off x="1789095" y="3919187"/>
        <a:ext cx="5605739" cy="1508493"/>
      </dsp:txXfrm>
    </dsp:sp>
    <dsp:sp modelId="{58A42949-FEB3-42C1-8092-BE651A5390BF}">
      <dsp:nvSpPr>
        <dsp:cNvPr id="0" name=""/>
        <dsp:cNvSpPr/>
      </dsp:nvSpPr>
      <dsp:spPr>
        <a:xfrm>
          <a:off x="1034848" y="3919187"/>
          <a:ext cx="1508493" cy="15084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Иные диагностические исследования</a:t>
          </a:r>
          <a:endParaRPr lang="ru-RU" sz="31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9F317-AE99-47C7-8BB9-ACCF8CA40986}">
      <dsp:nvSpPr>
        <dsp:cNvPr id="0" name=""/>
        <dsp:cNvSpPr/>
      </dsp:nvSpPr>
      <dsp:spPr>
        <a:xfrm rot="10800000">
          <a:off x="1696149" y="517"/>
          <a:ext cx="5472684" cy="1270765"/>
        </a:xfrm>
        <a:prstGeom prst="homePlate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7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При установлении причины</a:t>
          </a:r>
          <a:r>
            <a:rPr lang="ru-RU" sz="1600" b="1" kern="1200" dirty="0" smtClean="0">
              <a:solidFill>
                <a:schemeClr val="tx1"/>
              </a:solidFill>
            </a:rPr>
            <a:t> </a:t>
          </a:r>
          <a:r>
            <a:rPr lang="ru-RU" sz="1600" kern="1200" dirty="0" smtClean="0">
              <a:solidFill>
                <a:schemeClr val="tx1"/>
              </a:solidFill>
            </a:rPr>
            <a:t>женского бесплодия рекомендовано осуществлять </a:t>
          </a:r>
          <a:r>
            <a:rPr lang="ru-RU" sz="1600" b="1" u="sng" kern="1200" dirty="0" smtClean="0">
              <a:solidFill>
                <a:schemeClr val="tx1"/>
              </a:solidFill>
            </a:rPr>
            <a:t>лечение согласно клиническим рекомендациям </a:t>
          </a:r>
          <a:r>
            <a:rPr lang="ru-RU" sz="1600" kern="1200" dirty="0" smtClean="0">
              <a:solidFill>
                <a:schemeClr val="tx1"/>
              </a:solidFill>
            </a:rPr>
            <a:t>по соответствующим заболеваниям и состояниям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696149" y="517"/>
        <a:ext cx="5472684" cy="1270765"/>
      </dsp:txXfrm>
    </dsp:sp>
    <dsp:sp modelId="{F518BAE5-BBCE-42FF-96AF-9B8AD3D09CED}">
      <dsp:nvSpPr>
        <dsp:cNvPr id="0" name=""/>
        <dsp:cNvSpPr/>
      </dsp:nvSpPr>
      <dsp:spPr>
        <a:xfrm>
          <a:off x="1060766" y="517"/>
          <a:ext cx="1270765" cy="1270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99CB7-5422-4ACA-9756-74FA6BC098BA}">
      <dsp:nvSpPr>
        <dsp:cNvPr id="0" name=""/>
        <dsp:cNvSpPr/>
      </dsp:nvSpPr>
      <dsp:spPr>
        <a:xfrm rot="10800000">
          <a:off x="1696149" y="1650617"/>
          <a:ext cx="5472684" cy="1270765"/>
        </a:xfrm>
        <a:prstGeom prst="homePlate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7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 установлении причины бесплодия, связанного с </a:t>
          </a:r>
          <a:r>
            <a:rPr lang="ru-RU" sz="1600" b="1" u="sng" kern="1200" dirty="0" smtClean="0">
              <a:solidFill>
                <a:schemeClr val="tx1"/>
              </a:solidFill>
            </a:rPr>
            <a:t>мужским фактором</a:t>
          </a:r>
          <a:r>
            <a:rPr lang="ru-RU" sz="1600" kern="1200" dirty="0" smtClean="0">
              <a:solidFill>
                <a:schemeClr val="tx1"/>
              </a:solidFill>
            </a:rPr>
            <a:t>, рекомендовано направить партнера пациентки к </a:t>
          </a:r>
          <a:r>
            <a:rPr lang="ru-RU" sz="1600" b="1" u="sng" kern="1200" dirty="0" smtClean="0">
              <a:solidFill>
                <a:schemeClr val="tx1"/>
              </a:solidFill>
            </a:rPr>
            <a:t>врачу-урологу </a:t>
          </a:r>
          <a:endParaRPr lang="ru-RU" sz="1600" b="1" u="sng" kern="1200" dirty="0">
            <a:solidFill>
              <a:schemeClr val="tx1"/>
            </a:solidFill>
          </a:endParaRPr>
        </a:p>
      </dsp:txBody>
      <dsp:txXfrm rot="10800000">
        <a:off x="1696149" y="1650617"/>
        <a:ext cx="5472684" cy="1270765"/>
      </dsp:txXfrm>
    </dsp:sp>
    <dsp:sp modelId="{7F7328B1-F01C-4DAC-8F8F-67D0CA46F92E}">
      <dsp:nvSpPr>
        <dsp:cNvPr id="0" name=""/>
        <dsp:cNvSpPr/>
      </dsp:nvSpPr>
      <dsp:spPr>
        <a:xfrm>
          <a:off x="1060766" y="1650617"/>
          <a:ext cx="1270765" cy="12707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DB8B7-AAC7-4507-9A2A-4015494103A0}">
      <dsp:nvSpPr>
        <dsp:cNvPr id="0" name=""/>
        <dsp:cNvSpPr/>
      </dsp:nvSpPr>
      <dsp:spPr>
        <a:xfrm rot="10800000">
          <a:off x="1696149" y="3300716"/>
          <a:ext cx="5472684" cy="1270765"/>
        </a:xfrm>
        <a:prstGeom prst="homePlate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7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Пациентке с </a:t>
          </a:r>
          <a:r>
            <a:rPr lang="ru-RU" sz="1600" b="1" u="sng" kern="1200" dirty="0" smtClean="0">
              <a:solidFill>
                <a:schemeClr val="tx1"/>
              </a:solidFill>
            </a:rPr>
            <a:t>избыточной или недостаточной массой тела </a:t>
          </a:r>
          <a:r>
            <a:rPr lang="ru-RU" sz="1600" kern="1200" dirty="0" smtClean="0">
              <a:solidFill>
                <a:schemeClr val="tx1"/>
              </a:solidFill>
            </a:rPr>
            <a:t>должны быть даны рекомендации по ее </a:t>
          </a:r>
          <a:r>
            <a:rPr lang="ru-RU" sz="1600" b="1" u="sng" kern="1200" dirty="0" smtClean="0">
              <a:solidFill>
                <a:schemeClr val="tx1"/>
              </a:solidFill>
            </a:rPr>
            <a:t>нормализации</a:t>
          </a:r>
          <a:endParaRPr lang="ru-RU" sz="1600" b="1" u="sng" kern="1200" dirty="0">
            <a:solidFill>
              <a:schemeClr val="tx1"/>
            </a:solidFill>
          </a:endParaRPr>
        </a:p>
      </dsp:txBody>
      <dsp:txXfrm rot="10800000">
        <a:off x="1696149" y="3300716"/>
        <a:ext cx="5472684" cy="1270765"/>
      </dsp:txXfrm>
    </dsp:sp>
    <dsp:sp modelId="{17E8E28B-A299-4F27-B1CB-1F41615FFD37}">
      <dsp:nvSpPr>
        <dsp:cNvPr id="0" name=""/>
        <dsp:cNvSpPr/>
      </dsp:nvSpPr>
      <dsp:spPr>
        <a:xfrm>
          <a:off x="1060766" y="3300716"/>
          <a:ext cx="1270765" cy="127076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66116"/>
          <a:ext cx="9144000" cy="933281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u="none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Немедикаментозные</a:t>
          </a:r>
          <a:r>
            <a:rPr lang="ru-RU" sz="27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методы лечения бесплодия</a:t>
          </a:r>
          <a:endParaRPr lang="ru-RU" sz="27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6116"/>
        <a:ext cx="9144000" cy="933281"/>
      </dsp:txXfrm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B490F6-DE1D-4781-BC11-4D7A15D5373D}">
      <dsp:nvSpPr>
        <dsp:cNvPr id="0" name=""/>
        <dsp:cNvSpPr/>
      </dsp:nvSpPr>
      <dsp:spPr>
        <a:xfrm>
          <a:off x="0" y="104467"/>
          <a:ext cx="8229600" cy="1670759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Пациентке с </a:t>
          </a:r>
          <a:r>
            <a:rPr lang="ru-RU" sz="2100" b="1" u="sng" kern="1200" dirty="0" err="1" smtClean="0">
              <a:solidFill>
                <a:schemeClr val="tx1"/>
              </a:solidFill>
            </a:rPr>
            <a:t>эндометриозом</a:t>
          </a:r>
          <a:r>
            <a:rPr lang="ru-RU" sz="2100" b="1" u="sng" kern="1200" dirty="0" smtClean="0">
              <a:solidFill>
                <a:schemeClr val="tx1"/>
              </a:solidFill>
            </a:rPr>
            <a:t> 1-2 </a:t>
          </a:r>
          <a:r>
            <a:rPr lang="ru-RU" sz="2100" kern="1200" dirty="0" smtClean="0">
              <a:solidFill>
                <a:schemeClr val="tx1"/>
              </a:solidFill>
            </a:rPr>
            <a:t>стадии при сохраненной проходимости маточных труб и фертильной сперме партнера </a:t>
          </a:r>
          <a:r>
            <a:rPr lang="ru-RU" sz="2100" b="1" u="sng" kern="1200" dirty="0" smtClean="0">
              <a:solidFill>
                <a:schemeClr val="tx1"/>
              </a:solidFill>
            </a:rPr>
            <a:t>не рекомендовано </a:t>
          </a:r>
          <a:r>
            <a:rPr lang="ru-RU" sz="2100" kern="1200" dirty="0" smtClean="0">
              <a:solidFill>
                <a:schemeClr val="tx1"/>
              </a:solidFill>
            </a:rPr>
            <a:t>предлагать медикаментозные методы лечения бесплодия (</a:t>
          </a:r>
          <a:r>
            <a:rPr lang="ru-RU" sz="2100" kern="1200" dirty="0" err="1" smtClean="0">
              <a:solidFill>
                <a:schemeClr val="tx1"/>
              </a:solidFill>
            </a:rPr>
            <a:t>гестагены</a:t>
          </a:r>
          <a:r>
            <a:rPr lang="ru-RU" sz="2100" kern="1200" dirty="0" smtClean="0">
              <a:solidFill>
                <a:schemeClr val="tx1"/>
              </a:solidFill>
            </a:rPr>
            <a:t>, </a:t>
          </a:r>
          <a:r>
            <a:rPr lang="ru-RU" sz="2100" kern="1200" dirty="0" err="1" smtClean="0">
              <a:solidFill>
                <a:schemeClr val="tx1"/>
              </a:solidFill>
            </a:rPr>
            <a:t>аГнРГ</a:t>
          </a:r>
          <a:r>
            <a:rPr lang="ru-RU" sz="2100" kern="1200" dirty="0" smtClean="0">
              <a:solidFill>
                <a:schemeClr val="tx1"/>
              </a:solidFill>
            </a:rPr>
            <a:t>)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104467"/>
        <a:ext cx="8229600" cy="1670759"/>
      </dsp:txXfrm>
    </dsp:sp>
    <dsp:sp modelId="{2B795C21-A7D7-4A32-982C-81F56F3AA113}">
      <dsp:nvSpPr>
        <dsp:cNvPr id="0" name=""/>
        <dsp:cNvSpPr/>
      </dsp:nvSpPr>
      <dsp:spPr>
        <a:xfrm>
          <a:off x="0" y="1775227"/>
          <a:ext cx="8229600" cy="5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У пациенток данной группы при отсутствии беременности в течение 6 месяцев целесообразно предлагать лечение бесплодия с помощью ВРТ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1775227"/>
        <a:ext cx="8229600" cy="510772"/>
      </dsp:txXfrm>
    </dsp:sp>
    <dsp:sp modelId="{CACF3C60-E3E7-4D7B-BBCC-58CEA21D4DA9}">
      <dsp:nvSpPr>
        <dsp:cNvPr id="0" name=""/>
        <dsp:cNvSpPr/>
      </dsp:nvSpPr>
      <dsp:spPr>
        <a:xfrm>
          <a:off x="0" y="2286000"/>
          <a:ext cx="8229600" cy="1670759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Пациентке с распространенным </a:t>
          </a:r>
          <a:r>
            <a:rPr lang="ru-RU" sz="2100" b="1" u="sng" kern="1200" dirty="0" smtClean="0">
              <a:solidFill>
                <a:schemeClr val="tx1"/>
              </a:solidFill>
            </a:rPr>
            <a:t>инфильтративным </a:t>
          </a:r>
          <a:r>
            <a:rPr lang="ru-RU" sz="2100" b="1" u="sng" kern="1200" dirty="0" err="1" smtClean="0">
              <a:solidFill>
                <a:schemeClr val="tx1"/>
              </a:solidFill>
            </a:rPr>
            <a:t>эндометриозом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b="1" u="sng" kern="1200" dirty="0" smtClean="0">
              <a:solidFill>
                <a:schemeClr val="tx1"/>
              </a:solidFill>
            </a:rPr>
            <a:t>рекомендовано</a:t>
          </a:r>
          <a:r>
            <a:rPr lang="ru-RU" sz="2100" kern="1200" dirty="0" smtClean="0">
              <a:solidFill>
                <a:schemeClr val="tx1"/>
              </a:solidFill>
            </a:rPr>
            <a:t> назначать терапию </a:t>
          </a:r>
          <a:r>
            <a:rPr lang="ru-RU" sz="2100" kern="1200" dirty="0" err="1" smtClean="0">
              <a:solidFill>
                <a:schemeClr val="tx1"/>
              </a:solidFill>
            </a:rPr>
            <a:t>аГнРГ</a:t>
          </a:r>
          <a:r>
            <a:rPr lang="ru-RU" sz="2100" kern="1200" dirty="0" smtClean="0">
              <a:solidFill>
                <a:schemeClr val="tx1"/>
              </a:solidFill>
            </a:rPr>
            <a:t> в течение 3 месяцев перед проведением программы ВРТ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2286000"/>
        <a:ext cx="8229600" cy="1670759"/>
      </dsp:txXfrm>
    </dsp:sp>
    <dsp:sp modelId="{72C3D69A-1FD6-44C1-8F16-EC7F4205BABB}">
      <dsp:nvSpPr>
        <dsp:cNvPr id="0" name=""/>
        <dsp:cNvSpPr/>
      </dsp:nvSpPr>
      <dsp:spPr>
        <a:xfrm>
          <a:off x="0" y="3956760"/>
          <a:ext cx="8229600" cy="510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При </a:t>
          </a:r>
          <a:r>
            <a:rPr lang="ru-RU" sz="1600" kern="1200" dirty="0" err="1" smtClean="0">
              <a:solidFill>
                <a:schemeClr val="tx1"/>
              </a:solidFill>
            </a:rPr>
            <a:t>аденомиозе</a:t>
          </a:r>
          <a:r>
            <a:rPr lang="ru-RU" sz="1600" kern="1200" dirty="0" smtClean="0">
              <a:solidFill>
                <a:schemeClr val="tx1"/>
              </a:solidFill>
            </a:rPr>
            <a:t> 3-4 стадии распространения назначение </a:t>
          </a:r>
          <a:r>
            <a:rPr lang="ru-RU" sz="1600" kern="1200" dirty="0" err="1" smtClean="0">
              <a:solidFill>
                <a:schemeClr val="tx1"/>
              </a:solidFill>
            </a:rPr>
            <a:t>аГнРГ</a:t>
          </a:r>
          <a:r>
            <a:rPr lang="ru-RU" sz="1600" kern="1200" dirty="0" smtClean="0">
              <a:solidFill>
                <a:schemeClr val="tx1"/>
              </a:solidFill>
            </a:rPr>
            <a:t> в течение 3-4 месяцев увеличивает ЧНБ в программах ВРТ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3956760"/>
        <a:ext cx="8229600" cy="510772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Медикаментозные методы лечения бесплодия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EECAF8-1F69-4B97-9022-81C9E622B1C9}">
      <dsp:nvSpPr>
        <dsp:cNvPr id="0" name=""/>
        <dsp:cNvSpPr/>
      </dsp:nvSpPr>
      <dsp:spPr>
        <a:xfrm>
          <a:off x="0" y="212444"/>
          <a:ext cx="8229600" cy="14157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Пациенткам с   </a:t>
          </a:r>
          <a:r>
            <a:rPr lang="ru-RU" sz="2200" b="1" u="sng" kern="1200" dirty="0" err="1" smtClean="0">
              <a:solidFill>
                <a:schemeClr val="tx1"/>
              </a:solidFill>
            </a:rPr>
            <a:t>ановуляцией</a:t>
          </a:r>
          <a:r>
            <a:rPr lang="ru-RU" sz="2200" kern="1200" dirty="0" smtClean="0">
              <a:solidFill>
                <a:schemeClr val="tx1"/>
              </a:solidFill>
            </a:rPr>
            <a:t> и нормальном уровне </a:t>
          </a:r>
          <a:r>
            <a:rPr lang="ru-RU" sz="2200" kern="1200" dirty="0" err="1" smtClean="0">
              <a:solidFill>
                <a:schemeClr val="tx1"/>
              </a:solidFill>
            </a:rPr>
            <a:t>эстрадиола</a:t>
          </a:r>
          <a:r>
            <a:rPr lang="ru-RU" sz="2200" kern="1200" dirty="0" smtClean="0">
              <a:solidFill>
                <a:schemeClr val="tx1"/>
              </a:solidFill>
            </a:rPr>
            <a:t> и пролактина рекомендовано проведение овариальной стимуляции согласно клиническим рекомендациям по соответствующим нозологиям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212444"/>
        <a:ext cx="8229600" cy="1415700"/>
      </dsp:txXfrm>
    </dsp:sp>
    <dsp:sp modelId="{EBDB1FF8-ADE1-4E7D-9548-69B9300F6EA2}">
      <dsp:nvSpPr>
        <dsp:cNvPr id="0" name=""/>
        <dsp:cNvSpPr/>
      </dsp:nvSpPr>
      <dsp:spPr>
        <a:xfrm>
          <a:off x="0" y="1691505"/>
          <a:ext cx="8229600" cy="14157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Пациентке с </a:t>
          </a:r>
          <a:r>
            <a:rPr lang="ru-RU" sz="2200" b="1" u="sng" kern="1200" dirty="0" err="1" smtClean="0">
              <a:solidFill>
                <a:schemeClr val="tx1"/>
              </a:solidFill>
            </a:rPr>
            <a:t>неуточненной</a:t>
          </a:r>
          <a:r>
            <a:rPr lang="ru-RU" sz="2200" b="1" u="sng" kern="1200" dirty="0" smtClean="0">
              <a:solidFill>
                <a:schemeClr val="tx1"/>
              </a:solidFill>
            </a:rPr>
            <a:t> формой бесплодия не рекомендовано</a:t>
          </a:r>
          <a:r>
            <a:rPr lang="ru-RU" sz="2200" kern="1200" dirty="0" smtClean="0">
              <a:solidFill>
                <a:schemeClr val="tx1"/>
              </a:solidFill>
            </a:rPr>
            <a:t> назначать индукцию овуляции с использованием </a:t>
          </a:r>
          <a:r>
            <a:rPr lang="ru-RU" sz="2200" kern="1200" dirty="0" err="1" smtClean="0">
              <a:solidFill>
                <a:schemeClr val="tx1"/>
              </a:solidFill>
            </a:rPr>
            <a:t>кломифена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1691505"/>
        <a:ext cx="8229600" cy="1415700"/>
      </dsp:txXfrm>
    </dsp:sp>
    <dsp:sp modelId="{49551F62-9BBE-4894-8785-EB33B842CFBB}">
      <dsp:nvSpPr>
        <dsp:cNvPr id="0" name=""/>
        <dsp:cNvSpPr/>
      </dsp:nvSpPr>
      <dsp:spPr>
        <a:xfrm>
          <a:off x="0" y="3107205"/>
          <a:ext cx="8229600" cy="125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</a:rPr>
            <a:t>При наличии овуляции дополнительная индукция овуляции не увеличивает ЧНБ. При </a:t>
          </a:r>
          <a:r>
            <a:rPr lang="ru-RU" sz="1700" kern="1200" dirty="0" err="1" smtClean="0">
              <a:solidFill>
                <a:schemeClr val="tx1"/>
              </a:solidFill>
            </a:rPr>
            <a:t>неуточненной</a:t>
          </a:r>
          <a:r>
            <a:rPr lang="ru-RU" sz="1700" kern="1200" dirty="0" smtClean="0">
              <a:solidFill>
                <a:schemeClr val="tx1"/>
              </a:solidFill>
            </a:rPr>
            <a:t> причине бесплодии пациентке может быть предложена ВМИ, хотя эффективность данной методики при </a:t>
          </a:r>
          <a:r>
            <a:rPr lang="ru-RU" sz="1700" kern="1200" dirty="0" err="1" smtClean="0">
              <a:solidFill>
                <a:schemeClr val="tx1"/>
              </a:solidFill>
            </a:rPr>
            <a:t>неуточненной</a:t>
          </a:r>
          <a:r>
            <a:rPr lang="ru-RU" sz="1700" kern="1200" dirty="0" smtClean="0">
              <a:solidFill>
                <a:schemeClr val="tx1"/>
              </a:solidFill>
            </a:rPr>
            <a:t> форме бесплодия не доказана, или лечение бесплодия с помощью ВРТ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0" y="3107205"/>
        <a:ext cx="8229600" cy="1252350"/>
      </dsp:txXfrm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Медикаментозные методы лечения бесплодия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C142B8-3523-4F9A-BB41-18AF68E2A7DE}">
      <dsp:nvSpPr>
        <dsp:cNvPr id="0" name=""/>
        <dsp:cNvSpPr/>
      </dsp:nvSpPr>
      <dsp:spPr>
        <a:xfrm>
          <a:off x="0" y="187199"/>
          <a:ext cx="8229600" cy="10062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При наличии </a:t>
          </a:r>
          <a:r>
            <a:rPr lang="ru-RU" sz="2000" b="1" kern="1200" dirty="0" smtClean="0">
              <a:solidFill>
                <a:schemeClr val="tx1"/>
              </a:solidFill>
            </a:rPr>
            <a:t>внутриматочной патологии </a:t>
          </a:r>
          <a:r>
            <a:rPr lang="ru-RU" sz="2000" kern="1200" dirty="0" smtClean="0">
              <a:solidFill>
                <a:schemeClr val="tx1"/>
              </a:solidFill>
            </a:rPr>
            <a:t>рекомендовано направлять пациентку на проведение </a:t>
          </a:r>
          <a:r>
            <a:rPr lang="ru-RU" sz="2000" b="1" kern="1200" dirty="0" err="1" smtClean="0">
              <a:solidFill>
                <a:schemeClr val="tx1"/>
              </a:solidFill>
            </a:rPr>
            <a:t>гистероскопии</a:t>
          </a:r>
          <a:r>
            <a:rPr lang="ru-RU" sz="2000" kern="1200" dirty="0" smtClean="0">
              <a:solidFill>
                <a:schemeClr val="tx1"/>
              </a:solidFill>
            </a:rPr>
            <a:t> и/или </a:t>
          </a:r>
          <a:r>
            <a:rPr lang="ru-RU" sz="2000" kern="1200" dirty="0" err="1" smtClean="0">
              <a:solidFill>
                <a:schemeClr val="tx1"/>
              </a:solidFill>
            </a:rPr>
            <a:t>гистерорезектоскопии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187199"/>
        <a:ext cx="8229600" cy="1006200"/>
      </dsp:txXfrm>
    </dsp:sp>
    <dsp:sp modelId="{D2204FA7-49D2-4CAB-A517-1080D55979B7}">
      <dsp:nvSpPr>
        <dsp:cNvPr id="0" name=""/>
        <dsp:cNvSpPr/>
      </dsp:nvSpPr>
      <dsp:spPr>
        <a:xfrm>
          <a:off x="0" y="1251000"/>
          <a:ext cx="8229600" cy="10062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При подозрении на наличие гинекологических заболеваний, </a:t>
          </a:r>
          <a:r>
            <a:rPr lang="ru-RU" sz="2000" b="1" kern="1200" dirty="0" smtClean="0">
              <a:solidFill>
                <a:schemeClr val="tx1"/>
              </a:solidFill>
            </a:rPr>
            <a:t>требующих хирургического лечения</a:t>
          </a:r>
          <a:r>
            <a:rPr lang="ru-RU" sz="2000" kern="1200" dirty="0" smtClean="0">
              <a:solidFill>
                <a:schemeClr val="tx1"/>
              </a:solidFill>
            </a:rPr>
            <a:t>, рекомендовано направлять пациентку на проведение </a:t>
          </a:r>
          <a:r>
            <a:rPr lang="ru-RU" sz="2000" b="1" kern="1200" dirty="0" smtClean="0">
              <a:solidFill>
                <a:schemeClr val="tx1"/>
              </a:solidFill>
            </a:rPr>
            <a:t>лапароскопии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251000"/>
        <a:ext cx="8229600" cy="1006200"/>
      </dsp:txXfrm>
    </dsp:sp>
    <dsp:sp modelId="{DB04547C-02A5-4C1C-93D6-8200CDD52A6C}">
      <dsp:nvSpPr>
        <dsp:cNvPr id="0" name=""/>
        <dsp:cNvSpPr/>
      </dsp:nvSpPr>
      <dsp:spPr>
        <a:xfrm>
          <a:off x="0" y="2314800"/>
          <a:ext cx="8229600" cy="10062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 целью подготовки к программе ВРТ при наличии у пациентки </a:t>
          </a:r>
          <a:r>
            <a:rPr lang="ru-RU" sz="2000" b="1" kern="1200" dirty="0" err="1" smtClean="0">
              <a:solidFill>
                <a:schemeClr val="tx1"/>
              </a:solidFill>
            </a:rPr>
            <a:t>гидросальпинкса</a:t>
          </a:r>
          <a:r>
            <a:rPr lang="ru-RU" sz="2000" b="1" kern="1200" dirty="0" smtClean="0">
              <a:solidFill>
                <a:schemeClr val="tx1"/>
              </a:solidFill>
            </a:rPr>
            <a:t>/ </a:t>
          </a:r>
          <a:r>
            <a:rPr lang="ru-RU" sz="2000" b="1" kern="1200" dirty="0" err="1" smtClean="0">
              <a:solidFill>
                <a:schemeClr val="tx1"/>
              </a:solidFill>
            </a:rPr>
            <a:t>сактосальпинкса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0" kern="1200" dirty="0" smtClean="0">
              <a:solidFill>
                <a:schemeClr val="tx1"/>
              </a:solidFill>
            </a:rPr>
            <a:t>рекомендовано проведение </a:t>
          </a:r>
          <a:r>
            <a:rPr lang="ru-RU" sz="2000" b="1" kern="1200" dirty="0" err="1" smtClean="0">
              <a:solidFill>
                <a:schemeClr val="tx1"/>
              </a:solidFill>
            </a:rPr>
            <a:t>сальпингэктомии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314800"/>
        <a:ext cx="8229600" cy="1006200"/>
      </dsp:txXfrm>
    </dsp:sp>
    <dsp:sp modelId="{AEF22713-0D51-4ECE-8F97-3B7D0E8AF3C3}">
      <dsp:nvSpPr>
        <dsp:cNvPr id="0" name=""/>
        <dsp:cNvSpPr/>
      </dsp:nvSpPr>
      <dsp:spPr>
        <a:xfrm>
          <a:off x="0" y="3378600"/>
          <a:ext cx="8229600" cy="10062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 целью подготовки к программе ВРТ у пациентки с </a:t>
          </a:r>
          <a:r>
            <a:rPr lang="ru-RU" sz="2000" b="1" kern="1200" dirty="0" smtClean="0">
              <a:solidFill>
                <a:schemeClr val="tx1"/>
              </a:solidFill>
            </a:rPr>
            <a:t>СПКЯ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r>
            <a:rPr lang="ru-RU" sz="2000" b="1" u="sng" kern="1200" dirty="0" smtClean="0">
              <a:solidFill>
                <a:schemeClr val="tx1"/>
              </a:solidFill>
            </a:rPr>
            <a:t>не рекомендовано</a:t>
          </a:r>
          <a:r>
            <a:rPr lang="ru-RU" sz="2000" kern="1200" dirty="0" smtClean="0">
              <a:solidFill>
                <a:schemeClr val="tx1"/>
              </a:solidFill>
            </a:rPr>
            <a:t> проведение любого вида резекции яичников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3378600"/>
        <a:ext cx="8229600" cy="1006200"/>
      </dsp:txXfrm>
    </dsp:sp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1545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Хирургические методы лечения бесплодия</a:t>
          </a:r>
          <a:endParaRPr lang="ru-RU" sz="31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1545"/>
      </dsp:txXfrm>
    </dsp:sp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57E36C-910F-4EE6-B8D8-E51D06F6C425}">
      <dsp:nvSpPr>
        <dsp:cNvPr id="0" name=""/>
        <dsp:cNvSpPr/>
      </dsp:nvSpPr>
      <dsp:spPr>
        <a:xfrm>
          <a:off x="0" y="5040"/>
          <a:ext cx="8229600" cy="2246399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</a:rPr>
            <a:t>Не рекомендовано </a:t>
          </a:r>
          <a:r>
            <a:rPr lang="ru-RU" sz="2400" kern="1200" dirty="0" smtClean="0">
              <a:solidFill>
                <a:schemeClr val="tx1"/>
              </a:solidFill>
            </a:rPr>
            <a:t>проведение</a:t>
          </a:r>
          <a:r>
            <a:rPr lang="ru-RU" sz="2400" b="1" kern="1200" dirty="0" smtClean="0">
              <a:solidFill>
                <a:schemeClr val="tx1"/>
              </a:solidFill>
            </a:rPr>
            <a:t> овариальной стимуляции</a:t>
          </a:r>
          <a:r>
            <a:rPr lang="ru-RU" sz="2400" kern="1200" dirty="0" smtClean="0">
              <a:solidFill>
                <a:schemeClr val="tx1"/>
              </a:solidFill>
            </a:rPr>
            <a:t> пациенткам с </a:t>
          </a:r>
          <a:r>
            <a:rPr lang="ru-RU" sz="2400" b="1" kern="1200" dirty="0" smtClean="0">
              <a:solidFill>
                <a:schemeClr val="tx1"/>
              </a:solidFill>
            </a:rPr>
            <a:t>опухолями и опухолевидными образованиями яичников</a:t>
          </a:r>
          <a:r>
            <a:rPr lang="ru-RU" sz="2400" kern="1200" dirty="0" smtClean="0">
              <a:solidFill>
                <a:schemeClr val="tx1"/>
              </a:solidFill>
            </a:rPr>
            <a:t> за исключением </a:t>
          </a:r>
          <a:r>
            <a:rPr lang="ru-RU" sz="2400" kern="1200" dirty="0" err="1" smtClean="0">
              <a:solidFill>
                <a:schemeClr val="tx1"/>
              </a:solidFill>
            </a:rPr>
            <a:t>эндометриоидных</a:t>
          </a:r>
          <a:r>
            <a:rPr lang="ru-RU" sz="2400" kern="1200" dirty="0" smtClean="0">
              <a:solidFill>
                <a:schemeClr val="tx1"/>
              </a:solidFill>
            </a:rPr>
            <a:t> кист и функциональных кист малых размеров (менее 3-4 см в диаметре)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5040"/>
        <a:ext cx="8229600" cy="2246399"/>
      </dsp:txXfrm>
    </dsp:sp>
    <dsp:sp modelId="{B3767B74-CB89-4DD9-873D-706E76437896}">
      <dsp:nvSpPr>
        <dsp:cNvPr id="0" name=""/>
        <dsp:cNvSpPr/>
      </dsp:nvSpPr>
      <dsp:spPr>
        <a:xfrm>
          <a:off x="0" y="2320560"/>
          <a:ext cx="8229600" cy="2246399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</a:rPr>
            <a:t>Не рекомендовано </a:t>
          </a:r>
          <a:r>
            <a:rPr lang="ru-RU" sz="2400" kern="1200" dirty="0" smtClean="0">
              <a:solidFill>
                <a:schemeClr val="tx1"/>
              </a:solidFill>
            </a:rPr>
            <a:t>проведение ВМИ или ПЭ при наличии следующей маточной патологии: полипа эндометрия, миомы матки при наличии показаний к хирургическому лечению, внутриматочных </a:t>
          </a:r>
          <a:r>
            <a:rPr lang="ru-RU" sz="2400" kern="1200" dirty="0" err="1" smtClean="0">
              <a:solidFill>
                <a:schemeClr val="tx1"/>
              </a:solidFill>
            </a:rPr>
            <a:t>синехиях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320560"/>
        <a:ext cx="8229600" cy="2246399"/>
      </dsp:txXfrm>
    </dsp:sp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93972-8017-4300-98EB-A61B645C6BA1}">
      <dsp:nvSpPr>
        <dsp:cNvPr id="0" name=""/>
        <dsp:cNvSpPr/>
      </dsp:nvSpPr>
      <dsp:spPr>
        <a:xfrm>
          <a:off x="0" y="100079"/>
          <a:ext cx="8229600" cy="21528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Пациентке с </a:t>
          </a:r>
          <a:r>
            <a:rPr lang="ru-RU" sz="2300" b="1" kern="1200" dirty="0" err="1" smtClean="0">
              <a:solidFill>
                <a:schemeClr val="tx1"/>
              </a:solidFill>
            </a:rPr>
            <a:t>эндометриозом</a:t>
          </a:r>
          <a:r>
            <a:rPr lang="ru-RU" sz="2300" b="1" kern="1200" dirty="0" smtClean="0">
              <a:solidFill>
                <a:schemeClr val="tx1"/>
              </a:solidFill>
            </a:rPr>
            <a:t> 3-4</a:t>
          </a:r>
          <a:r>
            <a:rPr lang="ru-RU" sz="2300" kern="1200" dirty="0" smtClean="0">
              <a:solidFill>
                <a:schemeClr val="tx1"/>
              </a:solidFill>
            </a:rPr>
            <a:t> стадии и нарушением проходимости маточных труб после проведенного хирургического лечения рекомендовано назначать лечение бесплодия с помощью </a:t>
          </a:r>
          <a:r>
            <a:rPr lang="ru-RU" sz="2300" b="1" kern="1200" dirty="0" smtClean="0">
              <a:solidFill>
                <a:schemeClr val="tx1"/>
              </a:solidFill>
            </a:rPr>
            <a:t>ВРТ</a:t>
          </a:r>
          <a:r>
            <a:rPr lang="ru-RU" sz="2300" kern="1200" dirty="0" smtClean="0">
              <a:solidFill>
                <a:schemeClr val="tx1"/>
              </a:solidFill>
            </a:rPr>
            <a:t> независимо от возраста пациентки и фертильности мужа 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100079"/>
        <a:ext cx="8229600" cy="2152800"/>
      </dsp:txXfrm>
    </dsp:sp>
    <dsp:sp modelId="{ABF4F64E-C76F-462C-97DE-C89CC52A4E6D}">
      <dsp:nvSpPr>
        <dsp:cNvPr id="0" name=""/>
        <dsp:cNvSpPr/>
      </dsp:nvSpPr>
      <dsp:spPr>
        <a:xfrm>
          <a:off x="0" y="2319120"/>
          <a:ext cx="8229600" cy="21528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В программах ВРТ пациентке </a:t>
          </a:r>
          <a:r>
            <a:rPr lang="ru-RU" sz="2300" b="1" kern="1200" dirty="0" smtClean="0">
              <a:solidFill>
                <a:schemeClr val="tx1"/>
              </a:solidFill>
            </a:rPr>
            <a:t>рекомендовано индивидуально назначать протокол овариальной стимуляции</a:t>
          </a:r>
          <a:r>
            <a:rPr lang="ru-RU" sz="2300" kern="1200" dirty="0" smtClean="0">
              <a:solidFill>
                <a:schemeClr val="tx1"/>
              </a:solidFill>
            </a:rPr>
            <a:t> с использованием </a:t>
          </a:r>
          <a:r>
            <a:rPr lang="ru-RU" sz="2300" kern="1200" dirty="0" err="1" smtClean="0">
              <a:solidFill>
                <a:schemeClr val="tx1"/>
              </a:solidFill>
            </a:rPr>
            <a:t>аГнРГ</a:t>
          </a:r>
          <a:r>
            <a:rPr lang="ru-RU" sz="2300" kern="1200" dirty="0" smtClean="0">
              <a:solidFill>
                <a:schemeClr val="tx1"/>
              </a:solidFill>
            </a:rPr>
            <a:t> или </a:t>
          </a:r>
          <a:r>
            <a:rPr lang="ru-RU" sz="2300" kern="1200" dirty="0" err="1" smtClean="0">
              <a:solidFill>
                <a:schemeClr val="tx1"/>
              </a:solidFill>
            </a:rPr>
            <a:t>антГнРГ</a:t>
          </a:r>
          <a:r>
            <a:rPr lang="ru-RU" sz="2300" kern="1200" dirty="0" smtClean="0">
              <a:solidFill>
                <a:schemeClr val="tx1"/>
              </a:solidFill>
            </a:rPr>
            <a:t> с учетом возраста и овариального </a:t>
          </a:r>
          <a:r>
            <a:rPr lang="ru-RU" sz="2300" kern="1200" dirty="0" err="1" smtClean="0">
              <a:solidFill>
                <a:schemeClr val="tx1"/>
              </a:solidFill>
            </a:rPr>
            <a:t>резервапациентки</a:t>
          </a:r>
          <a:r>
            <a:rPr lang="ru-RU" sz="2300" kern="1200" dirty="0" smtClean="0">
              <a:solidFill>
                <a:schemeClr val="tx1"/>
              </a:solidFill>
            </a:rPr>
            <a:t>, риска развития СГЯ и особенностей предыдущих циклов овариальной стимуляции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2319120"/>
        <a:ext cx="8229600" cy="2152800"/>
      </dsp:txXfrm>
    </dsp:sp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1196DB-A9D5-4A88-A1A0-CD4BCE1B01CC}">
      <dsp:nvSpPr>
        <dsp:cNvPr id="0" name=""/>
        <dsp:cNvSpPr/>
      </dsp:nvSpPr>
      <dsp:spPr>
        <a:xfrm>
          <a:off x="0" y="5040"/>
          <a:ext cx="8229600" cy="2246399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 программах ВРТ пациентке </a:t>
          </a:r>
          <a:r>
            <a:rPr lang="ru-RU" sz="2400" b="1" kern="1200" dirty="0" smtClean="0">
              <a:solidFill>
                <a:schemeClr val="tx1"/>
              </a:solidFill>
            </a:rPr>
            <a:t>рекомендовано индивидуально назначать или не назначать гормональные препараты </a:t>
          </a:r>
          <a:r>
            <a:rPr lang="ru-RU" sz="2400" kern="1200" dirty="0" smtClean="0">
              <a:solidFill>
                <a:schemeClr val="tx1"/>
              </a:solidFill>
            </a:rPr>
            <a:t>(эстрогены, </a:t>
          </a:r>
          <a:r>
            <a:rPr lang="ru-RU" sz="2400" kern="1200" dirty="0" err="1" smtClean="0">
              <a:solidFill>
                <a:schemeClr val="tx1"/>
              </a:solidFill>
            </a:rPr>
            <a:t>гестагены</a:t>
          </a:r>
          <a:r>
            <a:rPr lang="ru-RU" sz="2400" kern="1200" dirty="0" smtClean="0">
              <a:solidFill>
                <a:schemeClr val="tx1"/>
              </a:solidFill>
            </a:rPr>
            <a:t>, комбинированные гормональные </a:t>
          </a:r>
          <a:r>
            <a:rPr lang="ru-RU" sz="2400" kern="1200" dirty="0" err="1" smtClean="0">
              <a:solidFill>
                <a:schemeClr val="tx1"/>
              </a:solidFill>
            </a:rPr>
            <a:t>контрацептивы</a:t>
          </a:r>
          <a:r>
            <a:rPr lang="ru-RU" sz="2400" kern="1200" dirty="0" smtClean="0">
              <a:solidFill>
                <a:schemeClr val="tx1"/>
              </a:solidFill>
            </a:rPr>
            <a:t>) перед началом овариальной стимуляции с целью синхронизации роста фолликулов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5040"/>
        <a:ext cx="8229600" cy="2246399"/>
      </dsp:txXfrm>
    </dsp:sp>
    <dsp:sp modelId="{498E9CAC-86B0-40A9-9222-11CECEBFF4A9}">
      <dsp:nvSpPr>
        <dsp:cNvPr id="0" name=""/>
        <dsp:cNvSpPr/>
      </dsp:nvSpPr>
      <dsp:spPr>
        <a:xfrm>
          <a:off x="0" y="2320560"/>
          <a:ext cx="8229600" cy="2246399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 целью </a:t>
          </a:r>
          <a:r>
            <a:rPr lang="ru-RU" sz="2400" b="1" kern="1200" dirty="0" smtClean="0">
              <a:solidFill>
                <a:schemeClr val="tx1"/>
              </a:solidFill>
            </a:rPr>
            <a:t>овариальной стимуляции </a:t>
          </a:r>
          <a:r>
            <a:rPr lang="ru-RU" sz="2400" kern="1200" dirty="0" smtClean="0">
              <a:solidFill>
                <a:schemeClr val="tx1"/>
              </a:solidFill>
            </a:rPr>
            <a:t>в программах ВРТ пациентке рекомендовано назначать как </a:t>
          </a:r>
          <a:r>
            <a:rPr lang="ru-RU" sz="2400" b="1" kern="1200" dirty="0" err="1" smtClean="0">
              <a:solidFill>
                <a:schemeClr val="tx1"/>
              </a:solidFill>
            </a:rPr>
            <a:t>рекомбинантные</a:t>
          </a:r>
          <a:r>
            <a:rPr lang="ru-RU" sz="2400" kern="1200" dirty="0" smtClean="0">
              <a:solidFill>
                <a:schemeClr val="tx1"/>
              </a:solidFill>
            </a:rPr>
            <a:t>, так и </a:t>
          </a:r>
          <a:r>
            <a:rPr lang="ru-RU" sz="2400" b="1" kern="1200" dirty="0" err="1" smtClean="0">
              <a:solidFill>
                <a:schemeClr val="tx1"/>
              </a:solidFill>
            </a:rPr>
            <a:t>менопаузальные</a:t>
          </a:r>
          <a:r>
            <a:rPr lang="ru-RU" sz="2400" b="1" kern="1200" dirty="0" smtClean="0">
              <a:solidFill>
                <a:schemeClr val="tx1"/>
              </a:solidFill>
            </a:rPr>
            <a:t> гонадотропины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2320560"/>
        <a:ext cx="8229600" cy="2246399"/>
      </dsp:txXfrm>
    </dsp:sp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A49275-AA88-4EC3-9173-003213A3A2A8}">
      <dsp:nvSpPr>
        <dsp:cNvPr id="0" name=""/>
        <dsp:cNvSpPr/>
      </dsp:nvSpPr>
      <dsp:spPr>
        <a:xfrm>
          <a:off x="0" y="298677"/>
          <a:ext cx="8229600" cy="1284659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Вспомогательные репродуктивные технологии (ВРТ)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298677"/>
        <a:ext cx="8229600" cy="1284659"/>
      </dsp:txXfrm>
    </dsp:sp>
    <dsp:sp modelId="{AAF305C1-3A23-41C8-BF05-6DBC0AF6759A}">
      <dsp:nvSpPr>
        <dsp:cNvPr id="0" name=""/>
        <dsp:cNvSpPr/>
      </dsp:nvSpPr>
      <dsp:spPr>
        <a:xfrm>
          <a:off x="0" y="1583337"/>
          <a:ext cx="8229600" cy="402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</a:rPr>
            <a:t>все манипуляции </a:t>
          </a:r>
          <a:r>
            <a:rPr lang="en-US" sz="2800" i="1" kern="1200" dirty="0" err="1" smtClean="0">
              <a:solidFill>
                <a:schemeClr val="tx1"/>
              </a:solidFill>
            </a:rPr>
            <a:t>invitro</a:t>
          </a:r>
          <a:r>
            <a:rPr lang="ru-RU" sz="2800" kern="1200" dirty="0" smtClean="0">
              <a:solidFill>
                <a:schemeClr val="tx1"/>
              </a:solidFill>
            </a:rPr>
            <a:t> с ооцитами, сперматозоидами или эмбрионами человека с целью репродукции. Эти вмешательства включают в себя: ЭКО, ПЭ, ИКСИ, биопсию эмбриона, ПГТ, вспомогательный </a:t>
          </a:r>
          <a:r>
            <a:rPr lang="ru-RU" sz="2800" kern="1200" dirty="0" err="1" smtClean="0">
              <a:solidFill>
                <a:schemeClr val="tx1"/>
              </a:solidFill>
            </a:rPr>
            <a:t>хетчинг</a:t>
          </a:r>
          <a:r>
            <a:rPr lang="ru-RU" sz="2800" kern="1200" dirty="0" smtClean="0">
              <a:solidFill>
                <a:schemeClr val="tx1"/>
              </a:solidFill>
            </a:rPr>
            <a:t>, </a:t>
          </a:r>
          <a:r>
            <a:rPr lang="ru-RU" sz="2800" kern="1200" dirty="0" err="1" smtClean="0">
              <a:solidFill>
                <a:schemeClr val="tx1"/>
              </a:solidFill>
            </a:rPr>
            <a:t>криоконсервацию</a:t>
          </a:r>
          <a:r>
            <a:rPr lang="ru-RU" sz="2800" kern="1200" dirty="0" smtClean="0">
              <a:solidFill>
                <a:schemeClr val="tx1"/>
              </a:solidFill>
            </a:rPr>
            <a:t> гамет и эмбрионов, донорство спермы, ооцитов и эмбрионов, циклы с ПЭ женщине, вынашивающей беременность.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1583337"/>
        <a:ext cx="8229600" cy="4024080"/>
      </dsp:txXfrm>
    </dsp:sp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7CA865-EAC5-41EC-81A0-0F2C17172223}">
      <dsp:nvSpPr>
        <dsp:cNvPr id="0" name=""/>
        <dsp:cNvSpPr/>
      </dsp:nvSpPr>
      <dsp:spPr>
        <a:xfrm>
          <a:off x="0" y="99089"/>
          <a:ext cx="8229600" cy="14157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У пациентки с </a:t>
          </a:r>
          <a:r>
            <a:rPr lang="ru-RU" sz="2200" b="1" kern="1200" dirty="0" smtClean="0">
              <a:solidFill>
                <a:schemeClr val="tx1"/>
              </a:solidFill>
            </a:rPr>
            <a:t>избыточным овариальным резервом при риске СГЯ </a:t>
          </a:r>
          <a:r>
            <a:rPr lang="ru-RU" sz="2200" kern="1200" dirty="0" smtClean="0">
              <a:solidFill>
                <a:schemeClr val="tx1"/>
              </a:solidFill>
            </a:rPr>
            <a:t>при овариальной стимуляции в программах ВРТ рекомендовано назначать </a:t>
          </a:r>
          <a:r>
            <a:rPr lang="ru-RU" sz="2200" b="1" kern="1200" dirty="0" smtClean="0">
              <a:solidFill>
                <a:schemeClr val="tx1"/>
              </a:solidFill>
            </a:rPr>
            <a:t>низкие стартовые дозы гонадотропинов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0" y="99089"/>
        <a:ext cx="8229600" cy="1415700"/>
      </dsp:txXfrm>
    </dsp:sp>
    <dsp:sp modelId="{72896BC4-EEBB-4DD3-B157-60B84B7B655A}">
      <dsp:nvSpPr>
        <dsp:cNvPr id="0" name=""/>
        <dsp:cNvSpPr/>
      </dsp:nvSpPr>
      <dsp:spPr>
        <a:xfrm>
          <a:off x="0" y="1578149"/>
          <a:ext cx="8229600" cy="14157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У пациентки </a:t>
          </a:r>
          <a:r>
            <a:rPr lang="ru-RU" sz="2200" b="1" kern="1200" dirty="0" smtClean="0">
              <a:solidFill>
                <a:schemeClr val="tx1"/>
              </a:solidFill>
            </a:rPr>
            <a:t>со сниженным овариальным резервом</a:t>
          </a:r>
          <a:r>
            <a:rPr lang="ru-RU" sz="2200" kern="1200" dirty="0" smtClean="0">
              <a:solidFill>
                <a:schemeClr val="tx1"/>
              </a:solidFill>
            </a:rPr>
            <a:t> при овариальной стимуляции в программах ВРТ </a:t>
          </a:r>
          <a:r>
            <a:rPr lang="ru-RU" sz="2200" b="1" u="sng" kern="1200" dirty="0" smtClean="0">
              <a:solidFill>
                <a:schemeClr val="tx1"/>
              </a:solidFill>
            </a:rPr>
            <a:t>не рекомендовано </a:t>
          </a:r>
          <a:r>
            <a:rPr lang="ru-RU" sz="2200" b="1" kern="1200" dirty="0" smtClean="0">
              <a:solidFill>
                <a:schemeClr val="tx1"/>
              </a:solidFill>
            </a:rPr>
            <a:t>увеличивать дозу гонадотропинов более 300 МЕ 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0" y="1578149"/>
        <a:ext cx="8229600" cy="1415700"/>
      </dsp:txXfrm>
    </dsp:sp>
    <dsp:sp modelId="{97116B71-4F3F-4769-B4FD-5EEDDEA6E6F4}">
      <dsp:nvSpPr>
        <dsp:cNvPr id="0" name=""/>
        <dsp:cNvSpPr/>
      </dsp:nvSpPr>
      <dsp:spPr>
        <a:xfrm>
          <a:off x="0" y="3057210"/>
          <a:ext cx="8229600" cy="14157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Повторную овариальную стимуляцию </a:t>
          </a:r>
          <a:r>
            <a:rPr lang="ru-RU" sz="2200" kern="1200" dirty="0" smtClean="0">
              <a:solidFill>
                <a:schemeClr val="tx1"/>
              </a:solidFill>
            </a:rPr>
            <a:t>у пациентки рекомендовано проводить не ранее, чем через </a:t>
          </a:r>
          <a:r>
            <a:rPr lang="ru-RU" sz="2200" b="1" kern="1200" dirty="0" smtClean="0">
              <a:solidFill>
                <a:schemeClr val="tx1"/>
              </a:solidFill>
            </a:rPr>
            <a:t>1 месяц после предыдущей 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0" y="3057210"/>
        <a:ext cx="8229600" cy="1415700"/>
      </dsp:txXfrm>
    </dsp:sp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6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05E19C-769E-456E-92F7-E55C168748AB}">
      <dsp:nvSpPr>
        <dsp:cNvPr id="0" name=""/>
        <dsp:cNvSpPr/>
      </dsp:nvSpPr>
      <dsp:spPr>
        <a:xfrm>
          <a:off x="0" y="31364"/>
          <a:ext cx="8229600" cy="222007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 качестве </a:t>
          </a:r>
          <a:r>
            <a:rPr lang="ru-RU" sz="2400" b="1" kern="1200" dirty="0" smtClean="0">
              <a:solidFill>
                <a:schemeClr val="tx1"/>
              </a:solidFill>
            </a:rPr>
            <a:t>триггера</a:t>
          </a:r>
          <a:r>
            <a:rPr lang="ru-RU" sz="2400" kern="1200" dirty="0" smtClean="0">
              <a:solidFill>
                <a:schemeClr val="tx1"/>
              </a:solidFill>
            </a:rPr>
            <a:t> финального созревания ооцитов при овариальной стимуляции в программах ВРТ пациентке рекомендовано назначать </a:t>
          </a:r>
          <a:r>
            <a:rPr lang="ru-RU" sz="2400" b="1" kern="1200" dirty="0" smtClean="0">
              <a:solidFill>
                <a:schemeClr val="tx1"/>
              </a:solidFill>
            </a:rPr>
            <a:t>препараты ХГЧ или </a:t>
          </a:r>
          <a:r>
            <a:rPr lang="ru-RU" sz="2400" b="1" kern="1200" dirty="0" err="1" smtClean="0">
              <a:solidFill>
                <a:schemeClr val="tx1"/>
              </a:solidFill>
            </a:rPr>
            <a:t>аГнРГ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31364"/>
        <a:ext cx="8229600" cy="2220075"/>
      </dsp:txXfrm>
    </dsp:sp>
    <dsp:sp modelId="{1B3B1271-F3D4-495C-81F7-CFBF33E6937D}">
      <dsp:nvSpPr>
        <dsp:cNvPr id="0" name=""/>
        <dsp:cNvSpPr/>
      </dsp:nvSpPr>
      <dsp:spPr>
        <a:xfrm>
          <a:off x="0" y="2320560"/>
          <a:ext cx="8229600" cy="222007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У пациентки </a:t>
          </a:r>
          <a:r>
            <a:rPr lang="ru-RU" sz="2400" b="1" kern="1200" dirty="0" smtClean="0">
              <a:solidFill>
                <a:schemeClr val="tx1"/>
              </a:solidFill>
            </a:rPr>
            <a:t>с избыточным овариальным резервом при риске СГЯ</a:t>
          </a:r>
          <a:r>
            <a:rPr lang="ru-RU" sz="2400" kern="1200" dirty="0" smtClean="0">
              <a:solidFill>
                <a:schemeClr val="tx1"/>
              </a:solidFill>
            </a:rPr>
            <a:t> при овариальной стимуляции в программах ВРТ, а также в случае отсутствия ПЭ в данном </a:t>
          </a:r>
          <a:r>
            <a:rPr lang="ru-RU" sz="2400" kern="1200" dirty="0" err="1" smtClean="0">
              <a:solidFill>
                <a:schemeClr val="tx1"/>
              </a:solidFill>
            </a:rPr>
            <a:t>цикле,в</a:t>
          </a:r>
          <a:r>
            <a:rPr lang="ru-RU" sz="2400" kern="1200" dirty="0" smtClean="0">
              <a:solidFill>
                <a:schemeClr val="tx1"/>
              </a:solidFill>
            </a:rPr>
            <a:t> качестве </a:t>
          </a:r>
          <a:r>
            <a:rPr lang="ru-RU" sz="2400" b="1" kern="1200" dirty="0" smtClean="0">
              <a:solidFill>
                <a:schemeClr val="tx1"/>
              </a:solidFill>
            </a:rPr>
            <a:t>триггера</a:t>
          </a:r>
          <a:r>
            <a:rPr lang="ru-RU" sz="2400" kern="1200" dirty="0" smtClean="0">
              <a:solidFill>
                <a:schemeClr val="tx1"/>
              </a:solidFill>
            </a:rPr>
            <a:t> финального созревания ооцитов рекомендовано назначать препараты </a:t>
          </a:r>
          <a:r>
            <a:rPr lang="ru-RU" sz="2400" b="1" kern="1200" dirty="0" err="1" smtClean="0">
              <a:solidFill>
                <a:schemeClr val="tx1"/>
              </a:solidFill>
            </a:rPr>
            <a:t>аГнРГ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0" y="2320560"/>
        <a:ext cx="8229600" cy="2220075"/>
      </dsp:txXfrm>
    </dsp:sp>
  </dsp:spTree>
</dsp:drawing>
</file>

<file path=ppt/diagrams/drawing6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6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3BF27F-9D7A-4E91-947E-6D99DBC8B1B7}">
      <dsp:nvSpPr>
        <dsp:cNvPr id="0" name=""/>
        <dsp:cNvSpPr/>
      </dsp:nvSpPr>
      <dsp:spPr>
        <a:xfrm>
          <a:off x="0" y="116642"/>
          <a:ext cx="8229600" cy="1411678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После овариальной стимуляции </a:t>
          </a:r>
          <a:r>
            <a:rPr lang="ru-RU" sz="1800" kern="1200" dirty="0" smtClean="0">
              <a:solidFill>
                <a:schemeClr val="tx1"/>
              </a:solidFill>
            </a:rPr>
            <a:t>в программе ВРТ пациентке рекомендовано проводить </a:t>
          </a:r>
          <a:r>
            <a:rPr lang="ru-RU" sz="1800" b="1" kern="1200" dirty="0" smtClean="0">
              <a:solidFill>
                <a:schemeClr val="tx1"/>
              </a:solidFill>
            </a:rPr>
            <a:t>ТВП фолликулов </a:t>
          </a:r>
          <a:r>
            <a:rPr lang="ru-RU" sz="1800" kern="1200" dirty="0" smtClean="0">
              <a:solidFill>
                <a:schemeClr val="tx1"/>
              </a:solidFill>
            </a:rPr>
            <a:t>(аспирацию ооцитов) через 34-38 часов после введения триггера финального созревания ооцитов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116642"/>
        <a:ext cx="8229600" cy="1411678"/>
      </dsp:txXfrm>
    </dsp:sp>
    <dsp:sp modelId="{0575432E-C480-45B7-833F-D1366D8DEC6F}">
      <dsp:nvSpPr>
        <dsp:cNvPr id="0" name=""/>
        <dsp:cNvSpPr/>
      </dsp:nvSpPr>
      <dsp:spPr>
        <a:xfrm>
          <a:off x="0" y="1580160"/>
          <a:ext cx="8229600" cy="1411678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При проведении ТВП пациентке с </a:t>
          </a:r>
          <a:r>
            <a:rPr lang="ru-RU" sz="1800" b="1" kern="1200" dirty="0" smtClean="0">
              <a:solidFill>
                <a:schemeClr val="tx1"/>
              </a:solidFill>
            </a:rPr>
            <a:t>нормальным ответом яичников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b="1" u="sng" kern="1200" dirty="0" smtClean="0">
              <a:solidFill>
                <a:schemeClr val="tx1"/>
              </a:solidFill>
            </a:rPr>
            <a:t>не рекомендовано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smtClean="0">
              <a:solidFill>
                <a:schemeClr val="tx1"/>
              </a:solidFill>
            </a:rPr>
            <a:t>промывание фолликулов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1580160"/>
        <a:ext cx="8229600" cy="1411678"/>
      </dsp:txXfrm>
    </dsp:sp>
    <dsp:sp modelId="{62170E46-52B2-48BE-B70E-6F6518B4AF68}">
      <dsp:nvSpPr>
        <dsp:cNvPr id="0" name=""/>
        <dsp:cNvSpPr/>
      </dsp:nvSpPr>
      <dsp:spPr>
        <a:xfrm>
          <a:off x="0" y="3043679"/>
          <a:ext cx="8229600" cy="1411678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 случае возникновения </a:t>
          </a:r>
          <a:r>
            <a:rPr lang="ru-RU" sz="1800" b="1" kern="1200" dirty="0" smtClean="0">
              <a:solidFill>
                <a:schemeClr val="tx1"/>
              </a:solidFill>
            </a:rPr>
            <a:t>наружного кровотечении </a:t>
          </a:r>
          <a:r>
            <a:rPr lang="ru-RU" sz="1800" kern="1200" dirty="0" smtClean="0">
              <a:solidFill>
                <a:schemeClr val="tx1"/>
              </a:solidFill>
            </a:rPr>
            <a:t>из стенки влагалища в месте прокола при ТВП пациентке рекомендовано провести </a:t>
          </a:r>
          <a:r>
            <a:rPr lang="ru-RU" sz="1800" b="1" kern="1200" dirty="0" smtClean="0">
              <a:solidFill>
                <a:schemeClr val="tx1"/>
              </a:solidFill>
            </a:rPr>
            <a:t>локальное давление</a:t>
          </a:r>
          <a:r>
            <a:rPr lang="ru-RU" sz="1800" kern="1200" dirty="0" smtClean="0">
              <a:solidFill>
                <a:schemeClr val="tx1"/>
              </a:solidFill>
            </a:rPr>
            <a:t> в области раны длительностью не менее 1 минуты, или </a:t>
          </a:r>
          <a:r>
            <a:rPr lang="ru-RU" sz="1800" b="1" kern="1200" dirty="0" smtClean="0">
              <a:solidFill>
                <a:schemeClr val="tx1"/>
              </a:solidFill>
            </a:rPr>
            <a:t>тампонаду</a:t>
          </a:r>
          <a:r>
            <a:rPr lang="ru-RU" sz="1800" kern="1200" dirty="0" smtClean="0">
              <a:solidFill>
                <a:schemeClr val="tx1"/>
              </a:solidFill>
            </a:rPr>
            <a:t> влагалища длительностью не менее 2-х часов, или </a:t>
          </a:r>
          <a:r>
            <a:rPr lang="ru-RU" sz="1800" b="1" kern="1200" dirty="0" smtClean="0">
              <a:solidFill>
                <a:schemeClr val="tx1"/>
              </a:solidFill>
            </a:rPr>
            <a:t>наложение швов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3043679"/>
        <a:ext cx="8229600" cy="1411678"/>
      </dsp:txXfrm>
    </dsp:sp>
  </dsp:spTree>
</dsp:drawing>
</file>

<file path=ppt/diagrams/drawing6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6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0ADF89-6E02-424A-A937-F2B58B62C435}">
      <dsp:nvSpPr>
        <dsp:cNvPr id="0" name=""/>
        <dsp:cNvSpPr/>
      </dsp:nvSpPr>
      <dsp:spPr>
        <a:xfrm>
          <a:off x="0" y="74699"/>
          <a:ext cx="8229600" cy="44226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Пациентке и/или ее партнеру, имеющим заболевания или состояния, ассоциированные с высоким риском </a:t>
          </a:r>
          <a:r>
            <a:rPr lang="ru-RU" sz="2700" b="1" kern="1200" dirty="0" smtClean="0">
              <a:solidFill>
                <a:schemeClr val="tx1"/>
              </a:solidFill>
            </a:rPr>
            <a:t>передачи наследственной патологии потомству</a:t>
          </a:r>
          <a:r>
            <a:rPr lang="ru-RU" sz="2700" kern="1200" dirty="0" smtClean="0">
              <a:solidFill>
                <a:schemeClr val="tx1"/>
              </a:solidFill>
            </a:rPr>
            <a:t> (носители генных мутаций, сцепленных с Х-хромосомой и/или с Y-хромосомой; носители генных мутаций, вызывающие </a:t>
          </a:r>
          <a:r>
            <a:rPr lang="ru-RU" sz="2700" kern="1200" dirty="0" err="1" smtClean="0">
              <a:solidFill>
                <a:schemeClr val="tx1"/>
              </a:solidFill>
            </a:rPr>
            <a:t>моногенные</a:t>
          </a:r>
          <a:r>
            <a:rPr lang="ru-RU" sz="2700" kern="1200" dirty="0" smtClean="0">
              <a:solidFill>
                <a:schemeClr val="tx1"/>
              </a:solidFill>
            </a:rPr>
            <a:t> заболевания; носители хромосомных аномалий) рекомендовано назначить </a:t>
          </a:r>
          <a:r>
            <a:rPr lang="ru-RU" sz="2700" b="1" kern="1200" dirty="0" smtClean="0">
              <a:solidFill>
                <a:schemeClr val="tx1"/>
              </a:solidFill>
            </a:rPr>
            <a:t>проведение ПГТ-М и/или ПГТ-СП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0" y="74699"/>
        <a:ext cx="8229600" cy="4422600"/>
      </dsp:txXfrm>
    </dsp:sp>
  </dsp:spTree>
</dsp:drawing>
</file>

<file path=ppt/diagrams/drawing6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6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3AFDA4-CB96-40F1-9C72-B6DAA7179752}">
      <dsp:nvSpPr>
        <dsp:cNvPr id="0" name=""/>
        <dsp:cNvSpPr/>
      </dsp:nvSpPr>
      <dsp:spPr>
        <a:xfrm>
          <a:off x="0" y="49904"/>
          <a:ext cx="8229600" cy="85527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При проведении </a:t>
          </a:r>
          <a:r>
            <a:rPr lang="ru-RU" sz="1700" b="1" kern="1200" dirty="0" smtClean="0">
              <a:solidFill>
                <a:schemeClr val="tx1"/>
              </a:solidFill>
            </a:rPr>
            <a:t>ПЭ</a:t>
          </a:r>
          <a:r>
            <a:rPr lang="ru-RU" sz="1700" kern="1200" dirty="0" smtClean="0">
              <a:solidFill>
                <a:schemeClr val="tx1"/>
              </a:solidFill>
            </a:rPr>
            <a:t> пациентке, его рекомендовано проводить через 48-144 часа после получения и оплодотворения ооцитов, т.е. </a:t>
          </a:r>
          <a:r>
            <a:rPr lang="ru-RU" sz="1700" b="1" kern="1200" dirty="0" smtClean="0">
              <a:solidFill>
                <a:schemeClr val="tx1"/>
              </a:solidFill>
            </a:rPr>
            <a:t>на 2-6 сутки развития эмбрионов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49904"/>
        <a:ext cx="8229600" cy="855270"/>
      </dsp:txXfrm>
    </dsp:sp>
    <dsp:sp modelId="{56CE13E3-64D9-47FF-86D9-B9B81C101C17}">
      <dsp:nvSpPr>
        <dsp:cNvPr id="0" name=""/>
        <dsp:cNvSpPr/>
      </dsp:nvSpPr>
      <dsp:spPr>
        <a:xfrm>
          <a:off x="0" y="954134"/>
          <a:ext cx="8229600" cy="85527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При проведении </a:t>
          </a:r>
          <a:r>
            <a:rPr lang="ru-RU" sz="1700" b="1" kern="1200" dirty="0" smtClean="0">
              <a:solidFill>
                <a:schemeClr val="tx1"/>
              </a:solidFill>
            </a:rPr>
            <a:t>ПЭ</a:t>
          </a:r>
          <a:r>
            <a:rPr lang="ru-RU" sz="1700" kern="1200" dirty="0" smtClean="0">
              <a:solidFill>
                <a:schemeClr val="tx1"/>
              </a:solidFill>
            </a:rPr>
            <a:t> пациентке, его рекомендовано проводить с использованием </a:t>
          </a:r>
          <a:r>
            <a:rPr lang="ru-RU" sz="1700" b="1" kern="1200" dirty="0" smtClean="0">
              <a:solidFill>
                <a:schemeClr val="tx1"/>
              </a:solidFill>
            </a:rPr>
            <a:t>мягкого катетера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954134"/>
        <a:ext cx="8229600" cy="855270"/>
      </dsp:txXfrm>
    </dsp:sp>
    <dsp:sp modelId="{04B6780A-C443-41C6-ADBA-CF5880D361CD}">
      <dsp:nvSpPr>
        <dsp:cNvPr id="0" name=""/>
        <dsp:cNvSpPr/>
      </dsp:nvSpPr>
      <dsp:spPr>
        <a:xfrm>
          <a:off x="0" y="1858364"/>
          <a:ext cx="8229600" cy="85527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При проведении </a:t>
          </a:r>
          <a:r>
            <a:rPr lang="ru-RU" sz="1700" b="1" kern="1200" dirty="0" smtClean="0">
              <a:solidFill>
                <a:schemeClr val="tx1"/>
              </a:solidFill>
            </a:rPr>
            <a:t>ПЭ </a:t>
          </a:r>
          <a:r>
            <a:rPr lang="ru-RU" sz="1700" b="1" u="sng" kern="1200" dirty="0" smtClean="0">
              <a:solidFill>
                <a:schemeClr val="tx1"/>
              </a:solidFill>
            </a:rPr>
            <a:t>не рекомендовано </a:t>
          </a:r>
          <a:r>
            <a:rPr lang="ru-RU" sz="1700" kern="1200" dirty="0" smtClean="0">
              <a:solidFill>
                <a:schemeClr val="tx1"/>
              </a:solidFill>
            </a:rPr>
            <a:t>рутинно назначать пациентке </a:t>
          </a:r>
          <a:r>
            <a:rPr lang="ru-RU" sz="1700" b="1" kern="1200" dirty="0" err="1" smtClean="0">
              <a:solidFill>
                <a:schemeClr val="tx1"/>
              </a:solidFill>
            </a:rPr>
            <a:t>антибиотикопрофилактику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1858364"/>
        <a:ext cx="8229600" cy="855270"/>
      </dsp:txXfrm>
    </dsp:sp>
    <dsp:sp modelId="{591CE5C4-00B9-4C4A-A770-598A49F6AC20}">
      <dsp:nvSpPr>
        <dsp:cNvPr id="0" name=""/>
        <dsp:cNvSpPr/>
      </dsp:nvSpPr>
      <dsp:spPr>
        <a:xfrm>
          <a:off x="0" y="2762595"/>
          <a:ext cx="8229600" cy="85527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При проведении </a:t>
          </a:r>
          <a:r>
            <a:rPr lang="ru-RU" sz="1700" b="1" kern="1200" dirty="0" smtClean="0">
              <a:solidFill>
                <a:schemeClr val="tx1"/>
              </a:solidFill>
            </a:rPr>
            <a:t>ПЭ</a:t>
          </a:r>
          <a:r>
            <a:rPr lang="ru-RU" sz="1700" kern="1200" dirty="0" smtClean="0">
              <a:solidFill>
                <a:schemeClr val="tx1"/>
              </a:solidFill>
            </a:rPr>
            <a:t> </a:t>
          </a:r>
          <a:r>
            <a:rPr lang="ru-RU" sz="1700" b="1" u="sng" kern="1200" dirty="0" smtClean="0">
              <a:solidFill>
                <a:schemeClr val="tx1"/>
              </a:solidFill>
            </a:rPr>
            <a:t>не рекомендовано </a:t>
          </a:r>
          <a:r>
            <a:rPr lang="ru-RU" sz="1700" kern="1200" dirty="0" smtClean="0">
              <a:solidFill>
                <a:schemeClr val="tx1"/>
              </a:solidFill>
            </a:rPr>
            <a:t>рутинно назначать пациентке </a:t>
          </a:r>
          <a:r>
            <a:rPr lang="ru-RU" sz="1700" b="1" kern="1200" dirty="0" smtClean="0">
              <a:solidFill>
                <a:schemeClr val="tx1"/>
              </a:solidFill>
            </a:rPr>
            <a:t>анестезию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2762595"/>
        <a:ext cx="8229600" cy="855270"/>
      </dsp:txXfrm>
    </dsp:sp>
    <dsp:sp modelId="{E040EA54-6F65-4C4A-AD20-C27D832AF064}">
      <dsp:nvSpPr>
        <dsp:cNvPr id="0" name=""/>
        <dsp:cNvSpPr/>
      </dsp:nvSpPr>
      <dsp:spPr>
        <a:xfrm>
          <a:off x="0" y="3666825"/>
          <a:ext cx="8229600" cy="85527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При проведении </a:t>
          </a:r>
          <a:r>
            <a:rPr lang="ru-RU" sz="1700" b="1" kern="1200" dirty="0" smtClean="0">
              <a:solidFill>
                <a:schemeClr val="tx1"/>
              </a:solidFill>
            </a:rPr>
            <a:t>ПЭ</a:t>
          </a:r>
          <a:r>
            <a:rPr lang="ru-RU" sz="1700" kern="1200" dirty="0" smtClean="0">
              <a:solidFill>
                <a:schemeClr val="tx1"/>
              </a:solidFill>
            </a:rPr>
            <a:t> пациентке рекомендовано переносить </a:t>
          </a:r>
          <a:r>
            <a:rPr lang="ru-RU" sz="1700" b="1" kern="1200" dirty="0" smtClean="0">
              <a:solidFill>
                <a:schemeClr val="tx1"/>
              </a:solidFill>
            </a:rPr>
            <a:t>не более 2-х эмбрионов 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0" y="3666825"/>
        <a:ext cx="8229600" cy="855270"/>
      </dsp:txXfrm>
    </dsp:sp>
  </dsp:spTree>
</dsp:drawing>
</file>

<file path=ppt/diagrams/drawing6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17D5C-2F4F-4043-9489-B86D58F4BAF3}">
      <dsp:nvSpPr>
        <dsp:cNvPr id="0" name=""/>
        <dsp:cNvSpPr/>
      </dsp:nvSpPr>
      <dsp:spPr>
        <a:xfrm>
          <a:off x="0" y="99089"/>
          <a:ext cx="8229600" cy="14157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После ПЭ</a:t>
          </a:r>
          <a:r>
            <a:rPr lang="ru-RU" sz="2200" kern="1200" dirty="0" smtClean="0">
              <a:solidFill>
                <a:schemeClr val="tx1"/>
              </a:solidFill>
            </a:rPr>
            <a:t> пациентке рекомендовано назначить препараты </a:t>
          </a:r>
          <a:r>
            <a:rPr lang="ru-RU" sz="2200" b="1" kern="1200" dirty="0" smtClean="0">
              <a:solidFill>
                <a:schemeClr val="tx1"/>
              </a:solidFill>
            </a:rPr>
            <a:t>прогестерона или </a:t>
          </a:r>
          <a:r>
            <a:rPr lang="ru-RU" sz="2200" b="1" kern="1200" dirty="0" err="1" smtClean="0">
              <a:solidFill>
                <a:schemeClr val="tx1"/>
              </a:solidFill>
            </a:rPr>
            <a:t>дидрогестерон</a:t>
          </a:r>
          <a:r>
            <a:rPr lang="ru-RU" sz="2200" b="1" kern="1200" dirty="0" smtClean="0">
              <a:solidFill>
                <a:schemeClr val="tx1"/>
              </a:solidFill>
            </a:rPr>
            <a:t> </a:t>
          </a:r>
          <a:r>
            <a:rPr lang="ru-RU" sz="2200" kern="1200" dirty="0" smtClean="0">
              <a:solidFill>
                <a:schemeClr val="tx1"/>
              </a:solidFill>
            </a:rPr>
            <a:t>в день ТВП яичников или первые 3 суток после нее для поддержания </a:t>
          </a:r>
          <a:r>
            <a:rPr lang="ru-RU" sz="2200" kern="1200" dirty="0" err="1" smtClean="0">
              <a:solidFill>
                <a:schemeClr val="tx1"/>
              </a:solidFill>
            </a:rPr>
            <a:t>посттрансферного</a:t>
          </a:r>
          <a:r>
            <a:rPr lang="ru-RU" sz="2200" kern="1200" dirty="0" smtClean="0">
              <a:solidFill>
                <a:schemeClr val="tx1"/>
              </a:solidFill>
            </a:rPr>
            <a:t> периода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99089"/>
        <a:ext cx="8229600" cy="1415700"/>
      </dsp:txXfrm>
    </dsp:sp>
    <dsp:sp modelId="{DE859493-8015-4978-B9BB-93BB5F928E26}">
      <dsp:nvSpPr>
        <dsp:cNvPr id="0" name=""/>
        <dsp:cNvSpPr/>
      </dsp:nvSpPr>
      <dsp:spPr>
        <a:xfrm>
          <a:off x="0" y="1578149"/>
          <a:ext cx="8229600" cy="14157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После ПЭ </a:t>
          </a:r>
          <a:r>
            <a:rPr lang="ru-RU" sz="2200" kern="1200" dirty="0" smtClean="0">
              <a:solidFill>
                <a:schemeClr val="tx1"/>
              </a:solidFill>
            </a:rPr>
            <a:t>пациентке </a:t>
          </a:r>
          <a:r>
            <a:rPr lang="ru-RU" sz="2200" b="1" u="sng" kern="1200" dirty="0" smtClean="0">
              <a:solidFill>
                <a:schemeClr val="tx1"/>
              </a:solidFill>
            </a:rPr>
            <a:t>не рекомендовано</a:t>
          </a:r>
          <a:r>
            <a:rPr lang="ru-RU" sz="2200" kern="1200" dirty="0" smtClean="0">
              <a:solidFill>
                <a:schemeClr val="tx1"/>
              </a:solidFill>
            </a:rPr>
            <a:t> назначать препараты</a:t>
          </a:r>
          <a:r>
            <a:rPr lang="ru-RU" sz="2200" b="1" kern="1200" dirty="0" smtClean="0">
              <a:solidFill>
                <a:schemeClr val="tx1"/>
              </a:solidFill>
            </a:rPr>
            <a:t> ХГЧ </a:t>
          </a:r>
          <a:r>
            <a:rPr lang="ru-RU" sz="2200" kern="1200" dirty="0" smtClean="0">
              <a:solidFill>
                <a:schemeClr val="tx1"/>
              </a:solidFill>
            </a:rPr>
            <a:t>для поддержания </a:t>
          </a:r>
          <a:r>
            <a:rPr lang="ru-RU" sz="2200" kern="1200" dirty="0" err="1" smtClean="0">
              <a:solidFill>
                <a:schemeClr val="tx1"/>
              </a:solidFill>
            </a:rPr>
            <a:t>посттрансферного</a:t>
          </a:r>
          <a:r>
            <a:rPr lang="ru-RU" sz="2200" kern="1200" dirty="0" smtClean="0">
              <a:solidFill>
                <a:schemeClr val="tx1"/>
              </a:solidFill>
            </a:rPr>
            <a:t> периода, если в качестве триггера финального созревания ооцитов использовался ХГЧ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0" y="1578149"/>
        <a:ext cx="8229600" cy="1415700"/>
      </dsp:txXfrm>
    </dsp:sp>
    <dsp:sp modelId="{C576CBA3-66BB-4DF0-9BF7-27EF10A048BB}">
      <dsp:nvSpPr>
        <dsp:cNvPr id="0" name=""/>
        <dsp:cNvSpPr/>
      </dsp:nvSpPr>
      <dsp:spPr>
        <a:xfrm>
          <a:off x="0" y="3057210"/>
          <a:ext cx="8229600" cy="141570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После ПЭ </a:t>
          </a:r>
          <a:r>
            <a:rPr lang="ru-RU" sz="2200" kern="1200" dirty="0" smtClean="0">
              <a:solidFill>
                <a:schemeClr val="tx1"/>
              </a:solidFill>
            </a:rPr>
            <a:t>пациентке при толщине </a:t>
          </a:r>
          <a:r>
            <a:rPr lang="ru-RU" sz="2200" b="1" kern="1200" dirty="0" smtClean="0">
              <a:solidFill>
                <a:schemeClr val="tx1"/>
              </a:solidFill>
            </a:rPr>
            <a:t>эндометрия 8 мм </a:t>
          </a:r>
          <a:r>
            <a:rPr lang="ru-RU" sz="2200" kern="1200" dirty="0" smtClean="0">
              <a:solidFill>
                <a:schemeClr val="tx1"/>
              </a:solidFill>
            </a:rPr>
            <a:t>и </a:t>
          </a:r>
          <a:r>
            <a:rPr lang="ru-RU" sz="2200" b="0" u="none" kern="1200" dirty="0" smtClean="0">
              <a:solidFill>
                <a:schemeClr val="tx1"/>
              </a:solidFill>
            </a:rPr>
            <a:t>более</a:t>
          </a:r>
          <a:r>
            <a:rPr lang="ru-RU" sz="2200" b="1" u="none" kern="1200" dirty="0" smtClean="0">
              <a:solidFill>
                <a:schemeClr val="tx1"/>
              </a:solidFill>
            </a:rPr>
            <a:t> </a:t>
          </a:r>
          <a:r>
            <a:rPr lang="ru-RU" sz="2200" b="1" u="sng" kern="1200" dirty="0" smtClean="0">
              <a:solidFill>
                <a:schemeClr val="tx1"/>
              </a:solidFill>
            </a:rPr>
            <a:t>не рекомендовано</a:t>
          </a:r>
          <a:r>
            <a:rPr lang="ru-RU" sz="2200" kern="1200" dirty="0" smtClean="0">
              <a:solidFill>
                <a:schemeClr val="tx1"/>
              </a:solidFill>
            </a:rPr>
            <a:t> назначать препараты </a:t>
          </a:r>
          <a:r>
            <a:rPr lang="ru-RU" sz="2200" b="1" kern="1200" dirty="0" err="1" smtClean="0">
              <a:solidFill>
                <a:schemeClr val="tx1"/>
              </a:solidFill>
            </a:rPr>
            <a:t>эстрадиола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0" y="3057210"/>
        <a:ext cx="8229600" cy="1415700"/>
      </dsp:txXfrm>
    </dsp:sp>
  </dsp:spTree>
</dsp:drawing>
</file>

<file path=ppt/diagrams/drawing7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7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F827C7-11B2-4886-9959-C84F8F701CB0}">
      <dsp:nvSpPr>
        <dsp:cNvPr id="0" name=""/>
        <dsp:cNvSpPr/>
      </dsp:nvSpPr>
      <dsp:spPr>
        <a:xfrm>
          <a:off x="0" y="137081"/>
          <a:ext cx="8229600" cy="2115798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Рекомендовано назначать препараты </a:t>
          </a:r>
          <a:r>
            <a:rPr lang="ru-RU" sz="2300" b="1" kern="1200" dirty="0" err="1" smtClean="0">
              <a:solidFill>
                <a:schemeClr val="tx1"/>
              </a:solidFill>
            </a:rPr>
            <a:t>эстрадиола</a:t>
          </a:r>
          <a:r>
            <a:rPr lang="ru-RU" sz="2300" kern="1200" dirty="0" smtClean="0">
              <a:solidFill>
                <a:schemeClr val="tx1"/>
              </a:solidFill>
            </a:rPr>
            <a:t> пациентке </a:t>
          </a:r>
          <a:r>
            <a:rPr lang="ru-RU" sz="2300" b="1" kern="1200" dirty="0" smtClean="0">
              <a:solidFill>
                <a:schemeClr val="tx1"/>
              </a:solidFill>
            </a:rPr>
            <a:t>до и после ПЭ</a:t>
          </a:r>
          <a:r>
            <a:rPr lang="ru-RU" sz="2300" kern="1200" dirty="0" smtClean="0">
              <a:solidFill>
                <a:schemeClr val="tx1"/>
              </a:solidFill>
            </a:rPr>
            <a:t> при наличии </a:t>
          </a:r>
          <a:r>
            <a:rPr lang="ru-RU" sz="2300" b="1" kern="1200" dirty="0" smtClean="0">
              <a:solidFill>
                <a:schemeClr val="tx1"/>
              </a:solidFill>
            </a:rPr>
            <a:t>ПНЯ или при отсутствии яичников</a:t>
          </a:r>
          <a:r>
            <a:rPr lang="ru-RU" sz="2300" kern="1200" dirty="0" smtClean="0">
              <a:solidFill>
                <a:schemeClr val="tx1"/>
              </a:solidFill>
            </a:rPr>
            <a:t>, а также до и после переноса эмбрионов, полученных из донорских ооцитов и переносе донорских эмбрионов 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137081"/>
        <a:ext cx="8229600" cy="2115798"/>
      </dsp:txXfrm>
    </dsp:sp>
    <dsp:sp modelId="{7B8E517F-BC5E-4635-B9DD-10366BB4EB06}">
      <dsp:nvSpPr>
        <dsp:cNvPr id="0" name=""/>
        <dsp:cNvSpPr/>
      </dsp:nvSpPr>
      <dsp:spPr>
        <a:xfrm>
          <a:off x="0" y="2319120"/>
          <a:ext cx="8229600" cy="2115798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С целью </a:t>
          </a:r>
          <a:r>
            <a:rPr lang="ru-RU" sz="2300" b="1" kern="1200" dirty="0" smtClean="0">
              <a:solidFill>
                <a:schemeClr val="tx1"/>
              </a:solidFill>
            </a:rPr>
            <a:t>подготовки к переносу размороженных эмбрионов </a:t>
          </a:r>
          <a:r>
            <a:rPr lang="ru-RU" sz="2300" kern="1200" dirty="0" smtClean="0">
              <a:solidFill>
                <a:schemeClr val="tx1"/>
              </a:solidFill>
            </a:rPr>
            <a:t>после их </a:t>
          </a:r>
          <a:r>
            <a:rPr lang="ru-RU" sz="2300" kern="1200" dirty="0" err="1" smtClean="0">
              <a:solidFill>
                <a:schemeClr val="tx1"/>
              </a:solidFill>
            </a:rPr>
            <a:t>криоконсервации</a:t>
          </a:r>
          <a:r>
            <a:rPr lang="ru-RU" sz="2300" kern="1200" dirty="0" smtClean="0">
              <a:solidFill>
                <a:schemeClr val="tx1"/>
              </a:solidFill>
            </a:rPr>
            <a:t> пациентке с нормальным менструальным циклом при отсутствии дефицита половых гормонов и нормальной толщине эндометрия </a:t>
          </a:r>
          <a:r>
            <a:rPr lang="ru-RU" sz="2300" b="1" u="sng" kern="1200" dirty="0" smtClean="0">
              <a:solidFill>
                <a:schemeClr val="tx1"/>
              </a:solidFill>
            </a:rPr>
            <a:t>не рекомендовано</a:t>
          </a:r>
          <a:r>
            <a:rPr lang="ru-RU" sz="2300" kern="1200" dirty="0" smtClean="0">
              <a:solidFill>
                <a:schemeClr val="tx1"/>
              </a:solidFill>
            </a:rPr>
            <a:t> назначение препаратов </a:t>
          </a:r>
          <a:r>
            <a:rPr lang="ru-RU" sz="2300" b="1" kern="1200" dirty="0" err="1" smtClean="0">
              <a:solidFill>
                <a:schemeClr val="tx1"/>
              </a:solidFill>
            </a:rPr>
            <a:t>эстрадиола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0" y="2319120"/>
        <a:ext cx="8229600" cy="2115798"/>
      </dsp:txXfrm>
    </dsp:sp>
  </dsp:spTree>
</dsp:drawing>
</file>

<file path=ppt/diagrams/drawing7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7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D3A681-F201-4AF2-9257-B91434AC2452}">
      <dsp:nvSpPr>
        <dsp:cNvPr id="0" name=""/>
        <dsp:cNvSpPr/>
      </dsp:nvSpPr>
      <dsp:spPr>
        <a:xfrm>
          <a:off x="0" y="322560"/>
          <a:ext cx="8229600" cy="1937519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 целью подготовки к переносу размороженных эмбрионов после их </a:t>
          </a:r>
          <a:r>
            <a:rPr lang="ru-RU" sz="1800" kern="1200" dirty="0" err="1" smtClean="0">
              <a:solidFill>
                <a:schemeClr val="tx1"/>
              </a:solidFill>
            </a:rPr>
            <a:t>криоконсервации</a:t>
          </a:r>
          <a:r>
            <a:rPr lang="ru-RU" sz="1800" kern="1200" dirty="0" smtClean="0">
              <a:solidFill>
                <a:schemeClr val="tx1"/>
              </a:solidFill>
            </a:rPr>
            <a:t> пациентке с </a:t>
          </a:r>
          <a:r>
            <a:rPr lang="ru-RU" sz="1800" b="1" kern="1200" dirty="0" smtClean="0">
              <a:solidFill>
                <a:schemeClr val="tx1"/>
              </a:solidFill>
            </a:rPr>
            <a:t>ПНЯ или нерегулярным МЦ </a:t>
          </a:r>
          <a:r>
            <a:rPr lang="ru-RU" sz="1800" kern="1200" dirty="0" smtClean="0">
              <a:solidFill>
                <a:schemeClr val="tx1"/>
              </a:solidFill>
            </a:rPr>
            <a:t>рекомендовано назначать </a:t>
          </a:r>
          <a:r>
            <a:rPr lang="ru-RU" sz="1800" b="1" kern="1200" dirty="0" smtClean="0">
              <a:solidFill>
                <a:schemeClr val="tx1"/>
              </a:solidFill>
            </a:rPr>
            <a:t>циклическую гормональную терапию препаратами </a:t>
          </a:r>
          <a:r>
            <a:rPr lang="ru-RU" sz="1800" b="1" kern="1200" dirty="0" err="1" smtClean="0">
              <a:solidFill>
                <a:schemeClr val="tx1"/>
              </a:solidFill>
            </a:rPr>
            <a:t>эстрадиола</a:t>
          </a:r>
          <a:r>
            <a:rPr lang="ru-RU" sz="1800" kern="1200" dirty="0" smtClean="0">
              <a:solidFill>
                <a:schemeClr val="tx1"/>
              </a:solidFill>
            </a:rPr>
            <a:t> в фолликулярную фазу и препаратов </a:t>
          </a:r>
          <a:r>
            <a:rPr lang="ru-RU" sz="1800" kern="1200" dirty="0" err="1" smtClean="0">
              <a:solidFill>
                <a:schemeClr val="tx1"/>
              </a:solidFill>
            </a:rPr>
            <a:t>прогестеронаили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r>
            <a:rPr lang="ru-RU" sz="1800" kern="1200" dirty="0" err="1" smtClean="0">
              <a:solidFill>
                <a:schemeClr val="tx1"/>
              </a:solidFill>
            </a:rPr>
            <a:t>дидрогестерона</a:t>
          </a:r>
          <a:r>
            <a:rPr lang="ru-RU" sz="1800" kern="1200" dirty="0" smtClean="0">
              <a:solidFill>
                <a:schemeClr val="tx1"/>
              </a:solidFill>
            </a:rPr>
            <a:t> перед переносом размороженных эмбрионов, с продолжением сочетанной гормональной поддержки в </a:t>
          </a:r>
          <a:r>
            <a:rPr lang="ru-RU" sz="1800" kern="1200" dirty="0" err="1" smtClean="0">
              <a:solidFill>
                <a:schemeClr val="tx1"/>
              </a:solidFill>
            </a:rPr>
            <a:t>посттрансферном</a:t>
          </a:r>
          <a:r>
            <a:rPr lang="ru-RU" sz="1800" kern="1200" dirty="0" smtClean="0">
              <a:solidFill>
                <a:schemeClr val="tx1"/>
              </a:solidFill>
            </a:rPr>
            <a:t> периоде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322560"/>
        <a:ext cx="8229600" cy="1937519"/>
      </dsp:txXfrm>
    </dsp:sp>
    <dsp:sp modelId="{87E655A5-3A07-4384-8D95-C5A9B9A626C2}">
      <dsp:nvSpPr>
        <dsp:cNvPr id="0" name=""/>
        <dsp:cNvSpPr/>
      </dsp:nvSpPr>
      <dsp:spPr>
        <a:xfrm>
          <a:off x="0" y="2311920"/>
          <a:ext cx="8229600" cy="1937519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tx1"/>
              </a:solidFill>
            </a:rPr>
            <a:t>Не рекомендовано </a:t>
          </a:r>
          <a:r>
            <a:rPr lang="ru-RU" sz="1800" kern="1200" dirty="0" smtClean="0">
              <a:solidFill>
                <a:schemeClr val="tx1"/>
              </a:solidFill>
            </a:rPr>
            <a:t>назначать </a:t>
          </a:r>
          <a:r>
            <a:rPr lang="ru-RU" sz="1800" b="1" kern="1200" dirty="0" smtClean="0">
              <a:solidFill>
                <a:schemeClr val="tx1"/>
              </a:solidFill>
            </a:rPr>
            <a:t>ВМИ</a:t>
          </a:r>
          <a:r>
            <a:rPr lang="ru-RU" sz="1800" kern="1200" dirty="0" smtClean="0">
              <a:solidFill>
                <a:schemeClr val="tx1"/>
              </a:solidFill>
            </a:rPr>
            <a:t> пациентке при росте </a:t>
          </a:r>
          <a:r>
            <a:rPr lang="ru-RU" sz="1800" b="1" kern="1200" dirty="0" smtClean="0">
              <a:solidFill>
                <a:schemeClr val="tx1"/>
              </a:solidFill>
            </a:rPr>
            <a:t>более 3-х доминантных фолликулов</a:t>
          </a:r>
          <a:r>
            <a:rPr lang="ru-RU" sz="1800" kern="1200" dirty="0" smtClean="0">
              <a:solidFill>
                <a:schemeClr val="tx1"/>
              </a:solidFill>
            </a:rPr>
            <a:t> по данным УЗИ </a:t>
          </a:r>
          <a:r>
            <a:rPr lang="ru-RU" sz="1800" kern="1200" dirty="0" err="1" smtClean="0">
              <a:solidFill>
                <a:schemeClr val="tx1"/>
              </a:solidFill>
            </a:rPr>
            <a:t>фолликулогенеза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2311920"/>
        <a:ext cx="8229600" cy="1937519"/>
      </dsp:txXfrm>
    </dsp:sp>
  </dsp:spTree>
</dsp:drawing>
</file>

<file path=ppt/diagrams/drawing7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7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9EC9A5-A616-4E90-9588-D12FDC6C4703}">
      <dsp:nvSpPr>
        <dsp:cNvPr id="0" name=""/>
        <dsp:cNvSpPr/>
      </dsp:nvSpPr>
      <dsp:spPr>
        <a:xfrm>
          <a:off x="0" y="18000"/>
          <a:ext cx="8229600" cy="222768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При проведении </a:t>
          </a:r>
          <a:r>
            <a:rPr lang="ru-RU" sz="2800" b="1" kern="1200" dirty="0" smtClean="0">
              <a:solidFill>
                <a:schemeClr val="tx1"/>
              </a:solidFill>
            </a:rPr>
            <a:t>ВМИ</a:t>
          </a:r>
          <a:r>
            <a:rPr lang="ru-RU" sz="2800" kern="1200" dirty="0" smtClean="0">
              <a:solidFill>
                <a:schemeClr val="tx1"/>
              </a:solidFill>
            </a:rPr>
            <a:t> пациентке ее рекомендовано проводить в </a:t>
          </a:r>
          <a:r>
            <a:rPr lang="ru-RU" sz="2800" b="1" kern="1200" dirty="0" err="1" smtClean="0">
              <a:solidFill>
                <a:schemeClr val="tx1"/>
              </a:solidFill>
            </a:rPr>
            <a:t>периовуляторный</a:t>
          </a:r>
          <a:r>
            <a:rPr lang="ru-RU" sz="2800" b="1" kern="1200" dirty="0" smtClean="0">
              <a:solidFill>
                <a:schemeClr val="tx1"/>
              </a:solidFill>
            </a:rPr>
            <a:t> период </a:t>
          </a:r>
          <a:r>
            <a:rPr lang="ru-RU" sz="2800" kern="1200" dirty="0" smtClean="0">
              <a:solidFill>
                <a:schemeClr val="tx1"/>
              </a:solidFill>
            </a:rPr>
            <a:t>через 32-36 часов после пика ЛГ или введения триггера финального созревания ооцитов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18000"/>
        <a:ext cx="8229600" cy="2227680"/>
      </dsp:txXfrm>
    </dsp:sp>
    <dsp:sp modelId="{236CB970-4166-432B-9DD5-A8C2CD273091}">
      <dsp:nvSpPr>
        <dsp:cNvPr id="0" name=""/>
        <dsp:cNvSpPr/>
      </dsp:nvSpPr>
      <dsp:spPr>
        <a:xfrm>
          <a:off x="0" y="2326320"/>
          <a:ext cx="8229600" cy="2227680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После ВМИ</a:t>
          </a:r>
          <a:r>
            <a:rPr lang="ru-RU" sz="2800" kern="1200" dirty="0" smtClean="0">
              <a:solidFill>
                <a:schemeClr val="tx1"/>
              </a:solidFill>
            </a:rPr>
            <a:t> пациентке рекомендовано назначить препараты </a:t>
          </a:r>
          <a:r>
            <a:rPr lang="ru-RU" sz="2800" b="1" kern="1200" dirty="0" smtClean="0">
              <a:solidFill>
                <a:schemeClr val="tx1"/>
              </a:solidFill>
            </a:rPr>
            <a:t>прогестерона или </a:t>
          </a:r>
          <a:r>
            <a:rPr lang="ru-RU" sz="2800" b="1" kern="1200" dirty="0" err="1" smtClean="0">
              <a:solidFill>
                <a:schemeClr val="tx1"/>
              </a:solidFill>
            </a:rPr>
            <a:t>дидрогестерон</a:t>
          </a:r>
          <a:r>
            <a:rPr lang="ru-RU" sz="2800" b="1" kern="1200" dirty="0" smtClean="0">
              <a:solidFill>
                <a:schemeClr val="tx1"/>
              </a:solidFill>
            </a:rPr>
            <a:t>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0" y="2326320"/>
        <a:ext cx="8229600" cy="2227680"/>
      </dsp:txXfrm>
    </dsp:sp>
  </dsp:spTree>
</dsp:drawing>
</file>

<file path=ppt/diagrams/drawing7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31327"/>
          <a:ext cx="9144000" cy="1002413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Вспомогательные репродуктивные технологии</a:t>
          </a:r>
          <a:endParaRPr lang="ru-RU" sz="29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327"/>
        <a:ext cx="9144000" cy="1002413"/>
      </dsp:txXfrm>
    </dsp:sp>
  </dsp:spTree>
</dsp:drawing>
</file>

<file path=ppt/diagrams/drawing7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723F32-AB85-4F19-9AF9-9B3CDF7B93DC}">
      <dsp:nvSpPr>
        <dsp:cNvPr id="0" name=""/>
        <dsp:cNvSpPr/>
      </dsp:nvSpPr>
      <dsp:spPr>
        <a:xfrm>
          <a:off x="0" y="0"/>
          <a:ext cx="8715436" cy="1200378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Пациентке, получающей лечение бесплодия, аналогично беременной пациентке, должны быть даны рекомендации по образу жизни, направленному на снижение воздействия на организм вредных факторов окружающей среды (</a:t>
          </a:r>
          <a:r>
            <a:rPr lang="ru-RU" sz="2000" kern="1200" dirty="0" err="1" smtClean="0">
              <a:solidFill>
                <a:schemeClr val="tx1"/>
              </a:solidFill>
            </a:rPr>
            <a:t>поллютантов</a:t>
          </a:r>
          <a:r>
            <a:rPr lang="ru-RU" sz="2000" kern="1200" dirty="0" smtClean="0">
              <a:solidFill>
                <a:schemeClr val="tx1"/>
              </a:solidFill>
            </a:rPr>
            <a:t>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0"/>
        <a:ext cx="8715436" cy="1200378"/>
      </dsp:txXfrm>
    </dsp:sp>
    <dsp:sp modelId="{2D3F1681-7237-4BC7-8996-BA97DBF03995}">
      <dsp:nvSpPr>
        <dsp:cNvPr id="0" name=""/>
        <dsp:cNvSpPr/>
      </dsp:nvSpPr>
      <dsp:spPr>
        <a:xfrm>
          <a:off x="0" y="823429"/>
          <a:ext cx="8715436" cy="761289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Пациентке, получающей лечение бесплодия, аналогично беременной пациентке, должны быть даны рекомендации по отказу от курения, алкоголя.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823429"/>
        <a:ext cx="8715436" cy="761289"/>
      </dsp:txXfrm>
    </dsp:sp>
    <dsp:sp modelId="{E771134E-C917-442E-B12B-67AE53A2A6BF}">
      <dsp:nvSpPr>
        <dsp:cNvPr id="0" name=""/>
        <dsp:cNvSpPr/>
      </dsp:nvSpPr>
      <dsp:spPr>
        <a:xfrm>
          <a:off x="0" y="1768386"/>
          <a:ext cx="8715436" cy="284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715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Пациентке, получающей лечение бесплодия, аналогично беременной пациентке, должны быть даны рекомендации по правильному питанию, такие как отказ от вегетарианства и снижение потребления кофеина, отказ от потребления рыбы, богатой </a:t>
          </a:r>
          <a:r>
            <a:rPr lang="ru-RU" sz="1800" kern="1200" dirty="0" err="1" smtClean="0">
              <a:solidFill>
                <a:schemeClr val="tx1"/>
              </a:solidFill>
            </a:rPr>
            <a:t>метилртутью</a:t>
          </a:r>
          <a:r>
            <a:rPr lang="ru-RU" sz="1800" kern="1200" dirty="0" smtClean="0">
              <a:solidFill>
                <a:schemeClr val="tx1"/>
              </a:solidFill>
            </a:rPr>
            <a:t>, снижение потребления пищи, богатой витамином А (например, </a:t>
          </a:r>
          <a:r>
            <a:rPr lang="ru-RU" sz="1800" kern="1200" dirty="0" err="1" smtClean="0">
              <a:solidFill>
                <a:schemeClr val="tx1"/>
              </a:solidFill>
            </a:rPr>
            <a:t>говяжей</a:t>
          </a:r>
          <a:r>
            <a:rPr lang="ru-RU" sz="1800" kern="1200" dirty="0" smtClean="0">
              <a:solidFill>
                <a:schemeClr val="tx1"/>
              </a:solidFill>
            </a:rPr>
            <a:t>, куриной утиной печени и продуктов из нее)и потребление пищи с достаточной калорийностью и содержанием белка, витаминов и минеральных веществ, избегать потребления </a:t>
          </a:r>
          <a:r>
            <a:rPr lang="ru-RU" sz="1800" kern="1200" dirty="0" err="1" smtClean="0">
              <a:solidFill>
                <a:schemeClr val="tx1"/>
              </a:solidFill>
            </a:rPr>
            <a:t>непастеризованного</a:t>
          </a:r>
          <a:r>
            <a:rPr lang="ru-RU" sz="1800" kern="1200" dirty="0" smtClean="0">
              <a:solidFill>
                <a:schemeClr val="tx1"/>
              </a:solidFill>
            </a:rPr>
            <a:t> молока, созревших мягких сыров, паштета и плохо термически обработанных мяса и яиц, так как эти продукты являются источниками </a:t>
          </a:r>
          <a:r>
            <a:rPr lang="ru-RU" sz="1800" kern="1200" dirty="0" err="1" smtClean="0">
              <a:solidFill>
                <a:schemeClr val="tx1"/>
              </a:solidFill>
            </a:rPr>
            <a:t>листериоза</a:t>
          </a:r>
          <a:r>
            <a:rPr lang="ru-RU" sz="1800" kern="1200" dirty="0" smtClean="0">
              <a:solidFill>
                <a:schemeClr val="tx1"/>
              </a:solidFill>
            </a:rPr>
            <a:t> и сальмонеллеза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1768386"/>
        <a:ext cx="8715436" cy="2848320"/>
      </dsp:txXfrm>
    </dsp:sp>
  </dsp:spTree>
</dsp:drawing>
</file>

<file path=ppt/diagrams/drawing7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24D4-18B0-464C-8BDD-167F8371361A}">
      <dsp:nvSpPr>
        <dsp:cNvPr id="0" name=""/>
        <dsp:cNvSpPr/>
      </dsp:nvSpPr>
      <dsp:spPr>
        <a:xfrm>
          <a:off x="0" y="0"/>
          <a:ext cx="9144000" cy="1070499"/>
        </a:xfrm>
        <a:prstGeom prst="rect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Рекомендации по исключению факторов риска для профилактики осложнений беременности</a:t>
          </a:r>
          <a:endParaRPr lang="ru-RU" sz="28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144000" cy="10704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B460B4-E528-46D0-9A1C-58C9AD3B0992}">
      <dsp:nvSpPr>
        <dsp:cNvPr id="0" name=""/>
        <dsp:cNvSpPr/>
      </dsp:nvSpPr>
      <dsp:spPr>
        <a:xfrm>
          <a:off x="0" y="43666"/>
          <a:ext cx="8229600" cy="80086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chemeClr val="tx1"/>
              </a:solidFill>
            </a:rPr>
            <a:t>Вторичное бесплодие 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0" y="43666"/>
        <a:ext cx="8229600" cy="800865"/>
      </dsp:txXfrm>
    </dsp:sp>
    <dsp:sp modelId="{78BCFEA0-C179-492E-A354-9C91043A0841}">
      <dsp:nvSpPr>
        <dsp:cNvPr id="0" name=""/>
        <dsp:cNvSpPr/>
      </dsp:nvSpPr>
      <dsp:spPr>
        <a:xfrm>
          <a:off x="0" y="844531"/>
          <a:ext cx="8229600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kern="1200" dirty="0" smtClean="0">
              <a:solidFill>
                <a:schemeClr val="tx1"/>
              </a:solidFill>
            </a:rPr>
            <a:t>состояние, при котором у женщины в прошлом были беременности, однако в течение года регулярной половой жизни без предохранения зачатие более не происходит.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0" y="844531"/>
        <a:ext cx="8229600" cy="2144520"/>
      </dsp:txXfrm>
    </dsp:sp>
    <dsp:sp modelId="{A629743A-6584-41C1-9C69-BABB96DB5D1B}">
      <dsp:nvSpPr>
        <dsp:cNvPr id="0" name=""/>
        <dsp:cNvSpPr/>
      </dsp:nvSpPr>
      <dsp:spPr>
        <a:xfrm>
          <a:off x="0" y="2989051"/>
          <a:ext cx="8229600" cy="800865"/>
        </a:xfrm>
        <a:prstGeom prst="rect">
          <a:avLst/>
        </a:prstGeom>
        <a:solidFill>
          <a:schemeClr val="bg1">
            <a:alpha val="3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chemeClr val="tx1"/>
              </a:solidFill>
            </a:rPr>
            <a:t>Индукция овуляции</a:t>
          </a:r>
          <a:r>
            <a:rPr lang="ru-RU" sz="3700" kern="1200" dirty="0" smtClean="0">
              <a:solidFill>
                <a:schemeClr val="tx1"/>
              </a:solidFill>
            </a:rPr>
            <a:t> 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0" y="2989051"/>
        <a:ext cx="8229600" cy="800865"/>
      </dsp:txXfrm>
    </dsp:sp>
    <dsp:sp modelId="{D6891289-A08E-4996-83CD-B68CEDEA4E84}">
      <dsp:nvSpPr>
        <dsp:cNvPr id="0" name=""/>
        <dsp:cNvSpPr/>
      </dsp:nvSpPr>
      <dsp:spPr>
        <a:xfrm>
          <a:off x="0" y="3789916"/>
          <a:ext cx="8229600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kern="1200" dirty="0" smtClean="0">
              <a:solidFill>
                <a:schemeClr val="tx1"/>
              </a:solidFill>
            </a:rPr>
            <a:t>фармакологическая терапия у женщин с </a:t>
          </a:r>
          <a:r>
            <a:rPr lang="ru-RU" sz="2900" kern="1200" dirty="0" err="1" smtClean="0">
              <a:solidFill>
                <a:schemeClr val="tx1"/>
              </a:solidFill>
            </a:rPr>
            <a:t>ановуляцией</a:t>
          </a:r>
          <a:r>
            <a:rPr lang="ru-RU" sz="2900" kern="1200" dirty="0" smtClean="0">
              <a:solidFill>
                <a:schemeClr val="tx1"/>
              </a:solidFill>
            </a:rPr>
            <a:t> или </a:t>
          </a:r>
          <a:r>
            <a:rPr lang="ru-RU" sz="2900" kern="1200" dirty="0" err="1" smtClean="0">
              <a:solidFill>
                <a:schemeClr val="tx1"/>
              </a:solidFill>
            </a:rPr>
            <a:t>олигоовуляцией</a:t>
          </a:r>
          <a:r>
            <a:rPr lang="ru-RU" sz="2900" kern="1200" dirty="0" smtClean="0">
              <a:solidFill>
                <a:schemeClr val="tx1"/>
              </a:solidFill>
            </a:rPr>
            <a:t> </a:t>
          </a:r>
          <a:r>
            <a:rPr lang="en-US" sz="2900" kern="1200" dirty="0" smtClean="0">
              <a:solidFill>
                <a:schemeClr val="tx1"/>
              </a:solidFill>
            </a:rPr>
            <a:t>c</a:t>
          </a:r>
          <a:r>
            <a:rPr lang="ru-RU" sz="2900" kern="1200" dirty="0" smtClean="0">
              <a:solidFill>
                <a:schemeClr val="tx1"/>
              </a:solidFill>
            </a:rPr>
            <a:t> целью формирования нормальных </a:t>
          </a:r>
          <a:r>
            <a:rPr lang="ru-RU" sz="2900" kern="1200" dirty="0" err="1" smtClean="0">
              <a:solidFill>
                <a:schemeClr val="tx1"/>
              </a:solidFill>
            </a:rPr>
            <a:t>овуляторных</a:t>
          </a:r>
          <a:r>
            <a:rPr lang="ru-RU" sz="2900" kern="1200" dirty="0" smtClean="0">
              <a:solidFill>
                <a:schemeClr val="tx1"/>
              </a:solidFill>
            </a:rPr>
            <a:t> циклов.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0" y="3789916"/>
        <a:ext cx="8229600" cy="21445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8C2C203-CFF9-4733-A507-D422BE1BCFF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218E6A4-1177-43E2-A1C9-692A3F92A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13" Type="http://schemas.openxmlformats.org/officeDocument/2006/relationships/diagramLayout" Target="../diagrams/layout41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12" Type="http://schemas.openxmlformats.org/officeDocument/2006/relationships/diagramData" Target="../diagrams/data41.xml"/><Relationship Id="rId2" Type="http://schemas.openxmlformats.org/officeDocument/2006/relationships/diagramData" Target="../diagrams/data39.xml"/><Relationship Id="rId16" Type="http://schemas.microsoft.com/office/2007/relationships/diagramDrawing" Target="../diagrams/drawing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5" Type="http://schemas.openxmlformats.org/officeDocument/2006/relationships/diagramColors" Target="../diagrams/colors41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Relationship Id="rId14" Type="http://schemas.openxmlformats.org/officeDocument/2006/relationships/diagramQuickStyle" Target="../diagrams/quickStyle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3" Type="http://schemas.openxmlformats.org/officeDocument/2006/relationships/diagramLayout" Target="../diagrams/layout42.xml"/><Relationship Id="rId7" Type="http://schemas.openxmlformats.org/officeDocument/2006/relationships/diagramData" Target="../diagrams/data43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11" Type="http://schemas.microsoft.com/office/2007/relationships/diagramDrawing" Target="../diagrams/drawing43.xml"/><Relationship Id="rId5" Type="http://schemas.openxmlformats.org/officeDocument/2006/relationships/diagramColors" Target="../diagrams/colors42.xml"/><Relationship Id="rId10" Type="http://schemas.openxmlformats.org/officeDocument/2006/relationships/diagramColors" Target="../diagrams/colors43.xml"/><Relationship Id="rId4" Type="http://schemas.openxmlformats.org/officeDocument/2006/relationships/diagramQuickStyle" Target="../diagrams/quickStyle42.xml"/><Relationship Id="rId9" Type="http://schemas.openxmlformats.org/officeDocument/2006/relationships/diagramQuickStyle" Target="../diagrams/quickStyle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3" Type="http://schemas.openxmlformats.org/officeDocument/2006/relationships/diagramLayout" Target="../diagrams/layout44.xml"/><Relationship Id="rId7" Type="http://schemas.openxmlformats.org/officeDocument/2006/relationships/diagramData" Target="../diagrams/data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5" Type="http://schemas.openxmlformats.org/officeDocument/2006/relationships/diagramColors" Target="../diagrams/colors44.xml"/><Relationship Id="rId10" Type="http://schemas.openxmlformats.org/officeDocument/2006/relationships/diagramColors" Target="../diagrams/colors45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7.xml"/><Relationship Id="rId3" Type="http://schemas.openxmlformats.org/officeDocument/2006/relationships/diagramLayout" Target="../diagrams/layout46.xml"/><Relationship Id="rId7" Type="http://schemas.openxmlformats.org/officeDocument/2006/relationships/diagramData" Target="../diagrams/data47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11" Type="http://schemas.microsoft.com/office/2007/relationships/diagramDrawing" Target="../diagrams/drawing47.xml"/><Relationship Id="rId5" Type="http://schemas.openxmlformats.org/officeDocument/2006/relationships/diagramColors" Target="../diagrams/colors46.xml"/><Relationship Id="rId10" Type="http://schemas.openxmlformats.org/officeDocument/2006/relationships/diagramColors" Target="../diagrams/colors47.xml"/><Relationship Id="rId4" Type="http://schemas.openxmlformats.org/officeDocument/2006/relationships/diagramQuickStyle" Target="../diagrams/quickStyle46.xml"/><Relationship Id="rId9" Type="http://schemas.openxmlformats.org/officeDocument/2006/relationships/diagramQuickStyle" Target="../diagrams/quickStyle4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3" Type="http://schemas.openxmlformats.org/officeDocument/2006/relationships/diagramLayout" Target="../diagrams/layout48.xml"/><Relationship Id="rId7" Type="http://schemas.openxmlformats.org/officeDocument/2006/relationships/diagramData" Target="../diagrams/data49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11" Type="http://schemas.microsoft.com/office/2007/relationships/diagramDrawing" Target="../diagrams/drawing49.xml"/><Relationship Id="rId5" Type="http://schemas.openxmlformats.org/officeDocument/2006/relationships/diagramColors" Target="../diagrams/colors48.xml"/><Relationship Id="rId10" Type="http://schemas.openxmlformats.org/officeDocument/2006/relationships/diagramColors" Target="../diagrams/colors49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1.xml"/><Relationship Id="rId3" Type="http://schemas.openxmlformats.org/officeDocument/2006/relationships/diagramLayout" Target="../diagrams/layout50.xml"/><Relationship Id="rId7" Type="http://schemas.openxmlformats.org/officeDocument/2006/relationships/diagramData" Target="../diagrams/data51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11" Type="http://schemas.microsoft.com/office/2007/relationships/diagramDrawing" Target="../diagrams/drawing51.xml"/><Relationship Id="rId5" Type="http://schemas.openxmlformats.org/officeDocument/2006/relationships/diagramColors" Target="../diagrams/colors50.xml"/><Relationship Id="rId10" Type="http://schemas.openxmlformats.org/officeDocument/2006/relationships/diagramColors" Target="../diagrams/colors51.xml"/><Relationship Id="rId4" Type="http://schemas.openxmlformats.org/officeDocument/2006/relationships/diagramQuickStyle" Target="../diagrams/quickStyle50.xml"/><Relationship Id="rId9" Type="http://schemas.openxmlformats.org/officeDocument/2006/relationships/diagramQuickStyle" Target="../diagrams/quickStyle5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3" Type="http://schemas.openxmlformats.org/officeDocument/2006/relationships/diagramLayout" Target="../diagrams/layout52.xml"/><Relationship Id="rId7" Type="http://schemas.openxmlformats.org/officeDocument/2006/relationships/diagramData" Target="../diagrams/data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11" Type="http://schemas.microsoft.com/office/2007/relationships/diagramDrawing" Target="../diagrams/drawing53.xml"/><Relationship Id="rId5" Type="http://schemas.openxmlformats.org/officeDocument/2006/relationships/diagramColors" Target="../diagrams/colors52.xml"/><Relationship Id="rId10" Type="http://schemas.openxmlformats.org/officeDocument/2006/relationships/diagramColors" Target="../diagrams/colors53.xml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5.xml"/><Relationship Id="rId3" Type="http://schemas.openxmlformats.org/officeDocument/2006/relationships/diagramLayout" Target="../diagrams/layout54.xml"/><Relationship Id="rId7" Type="http://schemas.openxmlformats.org/officeDocument/2006/relationships/diagramData" Target="../diagrams/data55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11" Type="http://schemas.microsoft.com/office/2007/relationships/diagramDrawing" Target="../diagrams/drawing55.xml"/><Relationship Id="rId5" Type="http://schemas.openxmlformats.org/officeDocument/2006/relationships/diagramColors" Target="../diagrams/colors54.xml"/><Relationship Id="rId10" Type="http://schemas.openxmlformats.org/officeDocument/2006/relationships/diagramColors" Target="../diagrams/colors55.xml"/><Relationship Id="rId4" Type="http://schemas.openxmlformats.org/officeDocument/2006/relationships/diagramQuickStyle" Target="../diagrams/quickStyle54.xml"/><Relationship Id="rId9" Type="http://schemas.openxmlformats.org/officeDocument/2006/relationships/diagramQuickStyle" Target="../diagrams/quickStyle5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7.xml"/><Relationship Id="rId3" Type="http://schemas.openxmlformats.org/officeDocument/2006/relationships/diagramLayout" Target="../diagrams/layout56.xml"/><Relationship Id="rId7" Type="http://schemas.openxmlformats.org/officeDocument/2006/relationships/diagramData" Target="../diagrams/data57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11" Type="http://schemas.microsoft.com/office/2007/relationships/diagramDrawing" Target="../diagrams/drawing57.xml"/><Relationship Id="rId5" Type="http://schemas.openxmlformats.org/officeDocument/2006/relationships/diagramColors" Target="../diagrams/colors56.xml"/><Relationship Id="rId10" Type="http://schemas.openxmlformats.org/officeDocument/2006/relationships/diagramColors" Target="../diagrams/colors57.xml"/><Relationship Id="rId4" Type="http://schemas.openxmlformats.org/officeDocument/2006/relationships/diagramQuickStyle" Target="../diagrams/quickStyle56.xml"/><Relationship Id="rId9" Type="http://schemas.openxmlformats.org/officeDocument/2006/relationships/diagramQuickStyle" Target="../diagrams/quickStyle5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9.xml"/><Relationship Id="rId3" Type="http://schemas.openxmlformats.org/officeDocument/2006/relationships/diagramLayout" Target="../diagrams/layout58.xml"/><Relationship Id="rId7" Type="http://schemas.openxmlformats.org/officeDocument/2006/relationships/diagramData" Target="../diagrams/data59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11" Type="http://schemas.microsoft.com/office/2007/relationships/diagramDrawing" Target="../diagrams/drawing59.xml"/><Relationship Id="rId5" Type="http://schemas.openxmlformats.org/officeDocument/2006/relationships/diagramColors" Target="../diagrams/colors58.xml"/><Relationship Id="rId10" Type="http://schemas.openxmlformats.org/officeDocument/2006/relationships/diagramColors" Target="../diagrams/colors59.xml"/><Relationship Id="rId4" Type="http://schemas.openxmlformats.org/officeDocument/2006/relationships/diagramQuickStyle" Target="../diagrams/quickStyle58.xml"/><Relationship Id="rId9" Type="http://schemas.openxmlformats.org/officeDocument/2006/relationships/diagramQuickStyle" Target="../diagrams/quickStyle5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1.xml"/><Relationship Id="rId3" Type="http://schemas.openxmlformats.org/officeDocument/2006/relationships/diagramLayout" Target="../diagrams/layout60.xml"/><Relationship Id="rId7" Type="http://schemas.openxmlformats.org/officeDocument/2006/relationships/diagramData" Target="../diagrams/data61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11" Type="http://schemas.microsoft.com/office/2007/relationships/diagramDrawing" Target="../diagrams/drawing61.xml"/><Relationship Id="rId5" Type="http://schemas.openxmlformats.org/officeDocument/2006/relationships/diagramColors" Target="../diagrams/colors60.xml"/><Relationship Id="rId10" Type="http://schemas.openxmlformats.org/officeDocument/2006/relationships/diagramColors" Target="../diagrams/colors61.xml"/><Relationship Id="rId4" Type="http://schemas.openxmlformats.org/officeDocument/2006/relationships/diagramQuickStyle" Target="../diagrams/quickStyle60.xml"/><Relationship Id="rId9" Type="http://schemas.openxmlformats.org/officeDocument/2006/relationships/diagramQuickStyle" Target="../diagrams/quickStyle6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3.xml"/><Relationship Id="rId3" Type="http://schemas.openxmlformats.org/officeDocument/2006/relationships/diagramLayout" Target="../diagrams/layout62.xml"/><Relationship Id="rId7" Type="http://schemas.openxmlformats.org/officeDocument/2006/relationships/diagramData" Target="../diagrams/data63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11" Type="http://schemas.microsoft.com/office/2007/relationships/diagramDrawing" Target="../diagrams/drawing63.xml"/><Relationship Id="rId5" Type="http://schemas.openxmlformats.org/officeDocument/2006/relationships/diagramColors" Target="../diagrams/colors62.xml"/><Relationship Id="rId10" Type="http://schemas.openxmlformats.org/officeDocument/2006/relationships/diagramColors" Target="../diagrams/colors63.xml"/><Relationship Id="rId4" Type="http://schemas.openxmlformats.org/officeDocument/2006/relationships/diagramQuickStyle" Target="../diagrams/quickStyle62.xml"/><Relationship Id="rId9" Type="http://schemas.openxmlformats.org/officeDocument/2006/relationships/diagramQuickStyle" Target="../diagrams/quickStyle6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5.xml"/><Relationship Id="rId3" Type="http://schemas.openxmlformats.org/officeDocument/2006/relationships/diagramLayout" Target="../diagrams/layout64.xml"/><Relationship Id="rId7" Type="http://schemas.openxmlformats.org/officeDocument/2006/relationships/diagramData" Target="../diagrams/data65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11" Type="http://schemas.microsoft.com/office/2007/relationships/diagramDrawing" Target="../diagrams/drawing65.xml"/><Relationship Id="rId5" Type="http://schemas.openxmlformats.org/officeDocument/2006/relationships/diagramColors" Target="../diagrams/colors64.xml"/><Relationship Id="rId10" Type="http://schemas.openxmlformats.org/officeDocument/2006/relationships/diagramColors" Target="../diagrams/colors65.xml"/><Relationship Id="rId4" Type="http://schemas.openxmlformats.org/officeDocument/2006/relationships/diagramQuickStyle" Target="../diagrams/quickStyle64.xml"/><Relationship Id="rId9" Type="http://schemas.openxmlformats.org/officeDocument/2006/relationships/diagramQuickStyle" Target="../diagrams/quickStyle6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7.xml"/><Relationship Id="rId3" Type="http://schemas.openxmlformats.org/officeDocument/2006/relationships/diagramLayout" Target="../diagrams/layout66.xml"/><Relationship Id="rId7" Type="http://schemas.openxmlformats.org/officeDocument/2006/relationships/diagramData" Target="../diagrams/data67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11" Type="http://schemas.microsoft.com/office/2007/relationships/diagramDrawing" Target="../diagrams/drawing67.xml"/><Relationship Id="rId5" Type="http://schemas.openxmlformats.org/officeDocument/2006/relationships/diagramColors" Target="../diagrams/colors66.xml"/><Relationship Id="rId10" Type="http://schemas.openxmlformats.org/officeDocument/2006/relationships/diagramColors" Target="../diagrams/colors67.xml"/><Relationship Id="rId4" Type="http://schemas.openxmlformats.org/officeDocument/2006/relationships/diagramQuickStyle" Target="../diagrams/quickStyle66.xml"/><Relationship Id="rId9" Type="http://schemas.openxmlformats.org/officeDocument/2006/relationships/diagramQuickStyle" Target="../diagrams/quickStyle6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9.xml"/><Relationship Id="rId3" Type="http://schemas.openxmlformats.org/officeDocument/2006/relationships/diagramLayout" Target="../diagrams/layout68.xml"/><Relationship Id="rId7" Type="http://schemas.openxmlformats.org/officeDocument/2006/relationships/diagramData" Target="../diagrams/data69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11" Type="http://schemas.microsoft.com/office/2007/relationships/diagramDrawing" Target="../diagrams/drawing69.xml"/><Relationship Id="rId5" Type="http://schemas.openxmlformats.org/officeDocument/2006/relationships/diagramColors" Target="../diagrams/colors68.xml"/><Relationship Id="rId10" Type="http://schemas.openxmlformats.org/officeDocument/2006/relationships/diagramColors" Target="../diagrams/colors69.xml"/><Relationship Id="rId4" Type="http://schemas.openxmlformats.org/officeDocument/2006/relationships/diagramQuickStyle" Target="../diagrams/quickStyle68.xml"/><Relationship Id="rId9" Type="http://schemas.openxmlformats.org/officeDocument/2006/relationships/diagramQuickStyle" Target="../diagrams/quickStyle6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1.xml"/><Relationship Id="rId3" Type="http://schemas.openxmlformats.org/officeDocument/2006/relationships/diagramLayout" Target="../diagrams/layout70.xml"/><Relationship Id="rId7" Type="http://schemas.openxmlformats.org/officeDocument/2006/relationships/diagramData" Target="../diagrams/data71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11" Type="http://schemas.microsoft.com/office/2007/relationships/diagramDrawing" Target="../diagrams/drawing71.xml"/><Relationship Id="rId5" Type="http://schemas.openxmlformats.org/officeDocument/2006/relationships/diagramColors" Target="../diagrams/colors70.xml"/><Relationship Id="rId10" Type="http://schemas.openxmlformats.org/officeDocument/2006/relationships/diagramColors" Target="../diagrams/colors71.xml"/><Relationship Id="rId4" Type="http://schemas.openxmlformats.org/officeDocument/2006/relationships/diagramQuickStyle" Target="../diagrams/quickStyle70.xml"/><Relationship Id="rId9" Type="http://schemas.openxmlformats.org/officeDocument/2006/relationships/diagramQuickStyle" Target="../diagrams/quickStyle7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3.xml"/><Relationship Id="rId3" Type="http://schemas.openxmlformats.org/officeDocument/2006/relationships/diagramLayout" Target="../diagrams/layout72.xml"/><Relationship Id="rId7" Type="http://schemas.openxmlformats.org/officeDocument/2006/relationships/diagramData" Target="../diagrams/data73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11" Type="http://schemas.microsoft.com/office/2007/relationships/diagramDrawing" Target="../diagrams/drawing73.xml"/><Relationship Id="rId5" Type="http://schemas.openxmlformats.org/officeDocument/2006/relationships/diagramColors" Target="../diagrams/colors72.xml"/><Relationship Id="rId10" Type="http://schemas.openxmlformats.org/officeDocument/2006/relationships/diagramColors" Target="../diagrams/colors73.xml"/><Relationship Id="rId4" Type="http://schemas.openxmlformats.org/officeDocument/2006/relationships/diagramQuickStyle" Target="../diagrams/quickStyle72.xml"/><Relationship Id="rId9" Type="http://schemas.openxmlformats.org/officeDocument/2006/relationships/diagramQuickStyle" Target="../diagrams/quickStyle7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5.xml"/><Relationship Id="rId3" Type="http://schemas.openxmlformats.org/officeDocument/2006/relationships/diagramLayout" Target="../diagrams/layout74.xml"/><Relationship Id="rId7" Type="http://schemas.openxmlformats.org/officeDocument/2006/relationships/diagramData" Target="../diagrams/data75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11" Type="http://schemas.microsoft.com/office/2007/relationships/diagramDrawing" Target="../diagrams/drawing75.xml"/><Relationship Id="rId5" Type="http://schemas.openxmlformats.org/officeDocument/2006/relationships/diagramColors" Target="../diagrams/colors74.xml"/><Relationship Id="rId10" Type="http://schemas.openxmlformats.org/officeDocument/2006/relationships/diagramColors" Target="../diagrams/colors75.xml"/><Relationship Id="rId4" Type="http://schemas.openxmlformats.org/officeDocument/2006/relationships/diagramQuickStyle" Target="../diagrams/quickStyle74.xml"/><Relationship Id="rId9" Type="http://schemas.openxmlformats.org/officeDocument/2006/relationships/diagramQuickStyle" Target="../diagrams/quickStyle7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7.xml"/><Relationship Id="rId3" Type="http://schemas.openxmlformats.org/officeDocument/2006/relationships/diagramLayout" Target="../diagrams/layout76.xml"/><Relationship Id="rId7" Type="http://schemas.openxmlformats.org/officeDocument/2006/relationships/diagramData" Target="../diagrams/data77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11" Type="http://schemas.microsoft.com/office/2007/relationships/diagramDrawing" Target="../diagrams/drawing77.xml"/><Relationship Id="rId5" Type="http://schemas.openxmlformats.org/officeDocument/2006/relationships/diagramColors" Target="../diagrams/colors76.xml"/><Relationship Id="rId10" Type="http://schemas.openxmlformats.org/officeDocument/2006/relationships/diagramColors" Target="../diagrams/colors77.xml"/><Relationship Id="rId4" Type="http://schemas.openxmlformats.org/officeDocument/2006/relationships/diagramQuickStyle" Target="../diagrams/quickStyle76.xml"/><Relationship Id="rId9" Type="http://schemas.openxmlformats.org/officeDocument/2006/relationships/diagramQuickStyle" Target="../diagrams/quickStyle7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9.xml"/><Relationship Id="rId3" Type="http://schemas.openxmlformats.org/officeDocument/2006/relationships/diagramLayout" Target="../diagrams/layout78.xml"/><Relationship Id="rId7" Type="http://schemas.openxmlformats.org/officeDocument/2006/relationships/diagramData" Target="../diagrams/data79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11" Type="http://schemas.microsoft.com/office/2007/relationships/diagramDrawing" Target="../diagrams/drawing79.xml"/><Relationship Id="rId5" Type="http://schemas.openxmlformats.org/officeDocument/2006/relationships/diagramColors" Target="../diagrams/colors78.xml"/><Relationship Id="rId10" Type="http://schemas.openxmlformats.org/officeDocument/2006/relationships/diagramColors" Target="../diagrams/colors79.xml"/><Relationship Id="rId4" Type="http://schemas.openxmlformats.org/officeDocument/2006/relationships/diagramQuickStyle" Target="../diagrams/quickStyle78.xml"/><Relationship Id="rId9" Type="http://schemas.openxmlformats.org/officeDocument/2006/relationships/diagramQuickStyle" Target="../diagrams/quickStyle7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145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76838"/>
            <a:ext cx="9144000" cy="1681162"/>
          </a:xfrm>
          <a:solidFill>
            <a:schemeClr val="lt1">
              <a:alpha val="3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Кафедра акушерства и гинекологии ИПО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Ординатор </a:t>
            </a:r>
            <a:r>
              <a:rPr lang="ru-RU" sz="2800" dirty="0" smtClean="0">
                <a:solidFill>
                  <a:schemeClr val="bg1"/>
                </a:solidFill>
              </a:rPr>
              <a:t>2го </a:t>
            </a:r>
            <a:r>
              <a:rPr lang="ru-RU" sz="2800" dirty="0" smtClean="0">
                <a:solidFill>
                  <a:schemeClr val="bg1"/>
                </a:solidFill>
              </a:rPr>
              <a:t>года </a:t>
            </a:r>
            <a:r>
              <a:rPr lang="ru-RU" sz="2800" dirty="0" smtClean="0">
                <a:solidFill>
                  <a:schemeClr val="bg1"/>
                </a:solidFill>
              </a:rPr>
              <a:t>обучения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Шиловская А. А.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нжела\Desktop\343801656f3de2db645d395121deced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628800"/>
            <a:ext cx="5949685" cy="334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590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1439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57256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50112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85831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352928" cy="468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692696"/>
          <a:ext cx="8229600" cy="533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85720" y="1071546"/>
          <a:ext cx="864399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357158" y="5500702"/>
          <a:ext cx="8501122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58204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42968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83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590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597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612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83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69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0"/>
          <a:ext cx="9144000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612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410</TotalTime>
  <Words>2538</Words>
  <Application>Microsoft Office PowerPoint</Application>
  <PresentationFormat>Экран (4:3)</PresentationFormat>
  <Paragraphs>189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Анжела</cp:lastModifiedBy>
  <cp:revision>7</cp:revision>
  <dcterms:created xsi:type="dcterms:W3CDTF">2020-11-23T14:22:10Z</dcterms:created>
  <dcterms:modified xsi:type="dcterms:W3CDTF">2022-01-27T12:09:26Z</dcterms:modified>
</cp:coreProperties>
</file>