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62" r:id="rId2"/>
  </p:sldMasterIdLst>
  <p:notesMasterIdLst>
    <p:notesMasterId r:id="rId24"/>
  </p:notesMasterIdLst>
  <p:handoutMasterIdLst>
    <p:handoutMasterId r:id="rId25"/>
  </p:handoutMasterIdLst>
  <p:sldIdLst>
    <p:sldId id="265" r:id="rId3"/>
    <p:sldId id="329" r:id="rId4"/>
    <p:sldId id="330" r:id="rId5"/>
    <p:sldId id="328" r:id="rId6"/>
    <p:sldId id="310" r:id="rId7"/>
    <p:sldId id="311" r:id="rId8"/>
    <p:sldId id="313" r:id="rId9"/>
    <p:sldId id="312" r:id="rId10"/>
    <p:sldId id="314" r:id="rId11"/>
    <p:sldId id="315" r:id="rId12"/>
    <p:sldId id="316" r:id="rId13"/>
    <p:sldId id="317" r:id="rId14"/>
    <p:sldId id="320" r:id="rId15"/>
    <p:sldId id="321" r:id="rId16"/>
    <p:sldId id="322" r:id="rId17"/>
    <p:sldId id="323" r:id="rId18"/>
    <p:sldId id="324" r:id="rId19"/>
    <p:sldId id="325" r:id="rId20"/>
    <p:sldId id="326" r:id="rId21"/>
    <p:sldId id="327" r:id="rId22"/>
    <p:sldId id="319" r:id="rId23"/>
  </p:sldIdLst>
  <p:sldSz cx="9144000" cy="6858000" type="screen4x3"/>
  <p:notesSz cx="6858000" cy="9144000"/>
  <p:custDataLst>
    <p:tags r:id="rId2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orient="horz" pos="4030" userDrawn="1">
          <p15:clr>
            <a:srgbClr val="A4A3A4"/>
          </p15:clr>
        </p15:guide>
        <p15:guide id="3" orient="horz" pos="1200" userDrawn="1">
          <p15:clr>
            <a:srgbClr val="A4A3A4"/>
          </p15:clr>
        </p15:guide>
        <p15:guide id="4" orient="horz" pos="1008" userDrawn="1">
          <p15:clr>
            <a:srgbClr val="A4A3A4"/>
          </p15:clr>
        </p15:guide>
        <p15:guide id="5" orient="horz" pos="3792" userDrawn="1">
          <p15:clr>
            <a:srgbClr val="A4A3A4"/>
          </p15:clr>
        </p15:guide>
        <p15:guide id="6" orient="horz" userDrawn="1">
          <p15:clr>
            <a:srgbClr val="A4A3A4"/>
          </p15:clr>
        </p15:guide>
        <p15:guide id="7" orient="horz" pos="3360" userDrawn="1">
          <p15:clr>
            <a:srgbClr val="A4A3A4"/>
          </p15:clr>
        </p15:guide>
        <p15:guide id="8" orient="horz" pos="3312" userDrawn="1">
          <p15:clr>
            <a:srgbClr val="A4A3A4"/>
          </p15:clr>
        </p15:guide>
        <p15:guide id="9" orient="horz" pos="240" userDrawn="1">
          <p15:clr>
            <a:srgbClr val="A4A3A4"/>
          </p15:clr>
        </p15:guide>
        <p15:guide id="10" orient="horz" pos="432" userDrawn="1">
          <p15:clr>
            <a:srgbClr val="A4A3A4"/>
          </p15:clr>
        </p15:guide>
        <p15:guide id="11" orient="horz" pos="2784" userDrawn="1">
          <p15:clr>
            <a:srgbClr val="A4A3A4"/>
          </p15:clr>
        </p15:guide>
        <p15:guide id="12" pos="2880" userDrawn="1">
          <p15:clr>
            <a:srgbClr val="A4A3A4"/>
          </p15:clr>
        </p15:guide>
        <p15:guide id="13" pos="719" userDrawn="1">
          <p15:clr>
            <a:srgbClr val="A4A3A4"/>
          </p15:clr>
        </p15:guide>
        <p15:guide id="14" pos="4608" userDrawn="1">
          <p15:clr>
            <a:srgbClr val="A4A3A4"/>
          </p15:clr>
        </p15:guide>
        <p15:guide id="15" pos="935" userDrawn="1">
          <p15:clr>
            <a:srgbClr val="A4A3A4"/>
          </p15:clr>
        </p15:guide>
        <p15:guide id="16" pos="5257" userDrawn="1">
          <p15:clr>
            <a:srgbClr val="A4A3A4"/>
          </p15:clr>
        </p15:guide>
        <p15:guide id="17" pos="4392" userDrawn="1">
          <p15:clr>
            <a:srgbClr val="A4A3A4"/>
          </p15:clr>
        </p15:guide>
        <p15:guide id="18" pos="503" userDrawn="1">
          <p15:clr>
            <a:srgbClr val="A4A3A4"/>
          </p15:clr>
        </p15:guide>
        <p15:guide id="19" pos="5365" userDrawn="1">
          <p15:clr>
            <a:srgbClr val="A4A3A4"/>
          </p15:clr>
        </p15:guide>
        <p15:guide id="20" pos="234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67" autoAdjust="0"/>
    <p:restoredTop sz="86382" autoAdjust="0"/>
  </p:normalViewPr>
  <p:slideViewPr>
    <p:cSldViewPr showGuides="1">
      <p:cViewPr>
        <p:scale>
          <a:sx n="85" d="100"/>
          <a:sy n="85" d="100"/>
        </p:scale>
        <p:origin x="-1404" y="162"/>
      </p:cViewPr>
      <p:guideLst>
        <p:guide orient="horz" pos="2160"/>
        <p:guide orient="horz" pos="4030"/>
        <p:guide orient="horz" pos="1200"/>
        <p:guide orient="horz" pos="1008"/>
        <p:guide orient="horz" pos="3792"/>
        <p:guide orient="horz"/>
        <p:guide orient="horz" pos="3360"/>
        <p:guide orient="horz" pos="3312"/>
        <p:guide orient="horz" pos="240"/>
        <p:guide orient="horz" pos="432"/>
        <p:guide orient="horz" pos="2784"/>
        <p:guide pos="2880"/>
        <p:guide pos="719"/>
        <p:guide pos="4608"/>
        <p:guide pos="935"/>
        <p:guide pos="5257"/>
        <p:guide pos="4392"/>
        <p:guide pos="503"/>
        <p:guide pos="5365"/>
        <p:guide pos="23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3" d="100"/>
          <a:sy n="83" d="100"/>
        </p:scale>
        <p:origin x="1194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gs" Target="tags/tag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088EAF-6ECA-4616-85EF-35AA19C641F3}" type="datetimeFigureOut">
              <a:rPr lang="ru-RU" smtClean="0"/>
              <a:t>01.03.2017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F912AB-2776-42F2-A957-313FC7EFEDB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320657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BD2D7A-D230-4F91-BD59-0A39C2703BA8}" type="datetimeFigureOut">
              <a:rPr lang="ru-RU" smtClean="0"/>
              <a:t>01.03.2017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3199CD-3E1B-4AE6-990F-76F925F5EA9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76579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smtClean="0"/>
              <a:t>3/1/2017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4373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ru-RU" smtClean="0"/>
              <a:t>01.03.2017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1823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ru-RU" smtClean="0"/>
              <a:t>01.03.2017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82700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ru-RU" smtClean="0"/>
              <a:t>01.03.2017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83319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ru-RU" smtClean="0"/>
              <a:t>01.03.2017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ru-RU" smtClean="0"/>
              <a:t>‹#›</a:t>
            </a:fld>
            <a:endParaRPr lang="ru-RU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308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ru-RU" smtClean="0"/>
              <a:t>01.03.2017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28787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ru-RU" smtClean="0"/>
              <a:t>01.03.2017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268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ru-RU" smtClean="0"/>
              <a:t>01.03.2017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1550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ru-RU" smtClean="0"/>
              <a:t>01.03.2017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74814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03F41C87-7AD9-4845-A077-840E4A0F3F06}" type="datetimeFigureOut">
              <a:rPr lang="ru-RU" smtClean="0"/>
              <a:t>01.03.2017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A013F82-EE5E-44EE-A61D-E31C6657F26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03651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ru-RU" smtClean="0"/>
              <a:pPr/>
              <a:t>01.03.2017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7431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03F41C87-7AD9-4845-A077-840E4A0F3F06}" type="datetimeFigureOut">
              <a:rPr lang="ru-RU" smtClean="0"/>
              <a:pPr/>
              <a:t>01.03.2017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2A013F82-EE5E-44EE-A61D-E31C6657F26F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8612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4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5" Type="http://schemas.openxmlformats.org/officeDocument/2006/relationships/image" Target="../media/image29.jpeg"/><Relationship Id="rId4" Type="http://schemas.openxmlformats.org/officeDocument/2006/relationships/image" Target="../media/image28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5" Type="http://schemas.openxmlformats.org/officeDocument/2006/relationships/image" Target="../media/image34.jpeg"/><Relationship Id="rId4" Type="http://schemas.openxmlformats.org/officeDocument/2006/relationships/image" Target="../media/image33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5" Type="http://schemas.openxmlformats.org/officeDocument/2006/relationships/image" Target="../media/image37.jpeg"/><Relationship Id="rId4" Type="http://schemas.openxmlformats.org/officeDocument/2006/relationships/image" Target="../media/image36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7" Type="http://schemas.openxmlformats.org/officeDocument/2006/relationships/image" Target="../media/image4.jp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548680"/>
            <a:ext cx="3716726" cy="2537069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6309321"/>
            <a:ext cx="4176464" cy="548680"/>
          </a:xfrm>
          <a:prstGeom prst="rect">
            <a:avLst/>
          </a:prstGeom>
        </p:spPr>
      </p:pic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4499992" y="5373216"/>
            <a:ext cx="4628810" cy="782960"/>
          </a:xfrm>
        </p:spPr>
        <p:txBody>
          <a:bodyPr>
            <a:normAutofit/>
          </a:bodyPr>
          <a:lstStyle/>
          <a:p>
            <a:r>
              <a:rPr lang="ru-RU" sz="1800" b="1" spc="-5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ea typeface="+mj-ea"/>
                <a:cs typeface="+mj-cs"/>
              </a:rPr>
              <a:t>Начальник УМУ Мягкова Е.Г.</a:t>
            </a:r>
          </a:p>
          <a:p>
            <a:endParaRPr lang="ru-RU" sz="8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-8653" y="2996952"/>
            <a:ext cx="8831089" cy="1440160"/>
          </a:xfrm>
        </p:spPr>
        <p:txBody>
          <a:bodyPr>
            <a:normAutofit/>
          </a:bodyPr>
          <a:lstStyle/>
          <a:p>
            <a:pPr algn="ctr"/>
            <a:r>
              <a:rPr lang="ru-RU" sz="2400" b="1" cap="all" dirty="0">
                <a:solidFill>
                  <a:srgbClr val="002060"/>
                </a:solidFill>
                <a:latin typeface="Calibri" panose="020F0502020204030204" pitchFamily="34" charset="0"/>
              </a:rPr>
              <a:t>Повышение </a:t>
            </a:r>
            <a:r>
              <a:rPr lang="ru-RU" sz="2400" b="1" cap="all" dirty="0" smtClean="0">
                <a:solidFill>
                  <a:srgbClr val="002060"/>
                </a:solidFill>
                <a:latin typeface="Calibri" panose="020F0502020204030204" pitchFamily="34" charset="0"/>
              </a:rPr>
              <a:t>квалификации профессорско-преподавательского состава ФГБОУ </a:t>
            </a:r>
            <a:r>
              <a:rPr lang="ru-RU" sz="2400" b="1" cap="all" dirty="0">
                <a:solidFill>
                  <a:srgbClr val="002060"/>
                </a:solidFill>
                <a:latin typeface="Calibri" panose="020F0502020204030204" pitchFamily="34" charset="0"/>
              </a:rPr>
              <a:t>ВО </a:t>
            </a:r>
            <a:r>
              <a:rPr lang="ru-RU" sz="2400" b="1" cap="all" dirty="0" err="1">
                <a:solidFill>
                  <a:srgbClr val="002060"/>
                </a:solidFill>
                <a:latin typeface="Calibri" panose="020F0502020204030204" pitchFamily="34" charset="0"/>
              </a:rPr>
              <a:t>КрасГМУ</a:t>
            </a:r>
            <a:r>
              <a:rPr lang="ru-RU" sz="2400" b="1" cap="all" dirty="0">
                <a:solidFill>
                  <a:srgbClr val="002060"/>
                </a:solidFill>
                <a:latin typeface="Calibri" panose="020F0502020204030204" pitchFamily="34" charset="0"/>
              </a:rPr>
              <a:t> им. проф. </a:t>
            </a:r>
            <a:br>
              <a:rPr lang="ru-RU" sz="2400" b="1" cap="all" dirty="0">
                <a:solidFill>
                  <a:srgbClr val="002060"/>
                </a:solidFill>
                <a:latin typeface="Calibri" panose="020F0502020204030204" pitchFamily="34" charset="0"/>
              </a:rPr>
            </a:br>
            <a:r>
              <a:rPr lang="ru-RU" sz="2400" b="1" cap="all" dirty="0">
                <a:solidFill>
                  <a:srgbClr val="002060"/>
                </a:solidFill>
                <a:latin typeface="Calibri" panose="020F0502020204030204" pitchFamily="34" charset="0"/>
              </a:rPr>
              <a:t>В. Ф. </a:t>
            </a:r>
            <a:r>
              <a:rPr lang="ru-RU" sz="2400" b="1" cap="all" dirty="0" err="1">
                <a:solidFill>
                  <a:srgbClr val="002060"/>
                </a:solidFill>
                <a:latin typeface="Calibri" panose="020F0502020204030204" pitchFamily="34" charset="0"/>
              </a:rPr>
              <a:t>Войно-Ясенецкого</a:t>
            </a:r>
            <a:r>
              <a:rPr lang="ru-RU" sz="2400" b="1" cap="all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ru-RU" sz="2400" b="1" cap="all" dirty="0" smtClean="0">
                <a:solidFill>
                  <a:srgbClr val="002060"/>
                </a:solidFill>
                <a:latin typeface="Calibri" panose="020F0502020204030204" pitchFamily="34" charset="0"/>
              </a:rPr>
              <a:t>Министерства </a:t>
            </a:r>
            <a:r>
              <a:rPr lang="ru-RU" sz="2400" b="1" cap="all" dirty="0">
                <a:solidFill>
                  <a:srgbClr val="002060"/>
                </a:solidFill>
                <a:latin typeface="Calibri" panose="020F0502020204030204" pitchFamily="34" charset="0"/>
              </a:rPr>
              <a:t>здравоохранения </a:t>
            </a:r>
            <a:br>
              <a:rPr lang="ru-RU" sz="2400" b="1" cap="all" dirty="0">
                <a:solidFill>
                  <a:srgbClr val="002060"/>
                </a:solidFill>
                <a:latin typeface="Calibri" panose="020F0502020204030204" pitchFamily="34" charset="0"/>
              </a:rPr>
            </a:br>
            <a:r>
              <a:rPr lang="ru-RU" sz="2400" b="1" cap="all" dirty="0">
                <a:solidFill>
                  <a:srgbClr val="002060"/>
                </a:solidFill>
                <a:latin typeface="Calibri" panose="020F0502020204030204" pitchFamily="34" charset="0"/>
              </a:rPr>
              <a:t>Российской Федерации </a:t>
            </a:r>
            <a:r>
              <a:rPr lang="ru-RU" sz="2400" b="1" cap="all" dirty="0" smtClean="0">
                <a:solidFill>
                  <a:srgbClr val="002060"/>
                </a:solidFill>
                <a:latin typeface="Calibri" panose="020F0502020204030204" pitchFamily="34" charset="0"/>
              </a:rPr>
              <a:t>в </a:t>
            </a:r>
            <a:r>
              <a:rPr lang="ru-RU" sz="2400" b="1" cap="all" dirty="0">
                <a:solidFill>
                  <a:srgbClr val="002060"/>
                </a:solidFill>
                <a:latin typeface="Calibri" panose="020F0502020204030204" pitchFamily="34" charset="0"/>
              </a:rPr>
              <a:t>2015-2016 учебном году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50" y="188640"/>
            <a:ext cx="4618819" cy="11296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08920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6820" y="1773790"/>
            <a:ext cx="5671918" cy="736282"/>
          </a:xfrm>
        </p:spPr>
        <p:txBody>
          <a:bodyPr>
            <a:normAutofit/>
          </a:bodyPr>
          <a:lstStyle/>
          <a:p>
            <a:pPr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ru-RU" sz="2200" b="1" dirty="0">
                <a:solidFill>
                  <a:srgbClr val="002060"/>
                </a:solidFill>
                <a:latin typeface="Calibri" panose="020F0502020204030204" pitchFamily="34" charset="0"/>
              </a:rPr>
              <a:t>Повышение квалификации в г. Москва</a:t>
            </a:r>
          </a:p>
          <a:p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4582" y="2772369"/>
            <a:ext cx="3348373" cy="2232248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2990036" y="1937639"/>
            <a:ext cx="6153964" cy="4175869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600" cap="none" spc="-50" dirty="0">
                <a:solidFill>
                  <a:srgbClr val="002060"/>
                </a:solidFill>
                <a:ea typeface="+mj-ea"/>
                <a:cs typeface="+mj-cs"/>
              </a:rPr>
              <a:t>МГУ им. М.В. Ломоносова, обучение в магистратуре </a:t>
            </a:r>
            <a:r>
              <a:rPr lang="ru-RU" sz="1600" b="1" cap="none" spc="-50" dirty="0">
                <a:solidFill>
                  <a:srgbClr val="002060"/>
                </a:solidFill>
                <a:ea typeface="+mj-ea"/>
                <a:cs typeface="+mj-cs"/>
              </a:rPr>
              <a:t>«Государственная политика в области здравоохранения» </a:t>
            </a:r>
            <a:r>
              <a:rPr lang="ru-RU" sz="1600" cap="none" spc="-50" dirty="0">
                <a:solidFill>
                  <a:srgbClr val="002060"/>
                </a:solidFill>
                <a:ea typeface="+mj-ea"/>
                <a:cs typeface="+mj-cs"/>
              </a:rPr>
              <a:t>- </a:t>
            </a:r>
            <a:r>
              <a:rPr lang="ru-RU" sz="1600" b="1" cap="none" spc="-50" dirty="0">
                <a:solidFill>
                  <a:schemeClr val="accent1"/>
                </a:solidFill>
              </a:rPr>
              <a:t>1</a:t>
            </a:r>
            <a:r>
              <a:rPr lang="ru-RU" sz="1600" cap="none" spc="-50" dirty="0">
                <a:solidFill>
                  <a:srgbClr val="002060"/>
                </a:solidFill>
                <a:ea typeface="+mj-ea"/>
                <a:cs typeface="+mj-cs"/>
              </a:rPr>
              <a:t> сотрудник;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600" cap="none" spc="-50" dirty="0">
                <a:solidFill>
                  <a:srgbClr val="002060"/>
                </a:solidFill>
                <a:ea typeface="+mj-ea"/>
                <a:cs typeface="+mj-cs"/>
              </a:rPr>
              <a:t>МГУ им. М.В. </a:t>
            </a:r>
            <a:r>
              <a:rPr lang="ru-RU" sz="1600" cap="none" spc="-50" dirty="0" err="1">
                <a:solidFill>
                  <a:srgbClr val="002060"/>
                </a:solidFill>
                <a:ea typeface="+mj-ea"/>
                <a:cs typeface="+mj-cs"/>
              </a:rPr>
              <a:t>Ломонова</a:t>
            </a:r>
            <a:r>
              <a:rPr lang="ru-RU" sz="1600" cap="none" spc="-50" dirty="0">
                <a:solidFill>
                  <a:srgbClr val="002060"/>
                </a:solidFill>
                <a:ea typeface="+mj-ea"/>
                <a:cs typeface="+mj-cs"/>
              </a:rPr>
              <a:t>, повышение квалификации </a:t>
            </a:r>
            <a:r>
              <a:rPr lang="ru-RU" sz="1600" b="1" cap="none" spc="-50" dirty="0">
                <a:solidFill>
                  <a:srgbClr val="002060"/>
                </a:solidFill>
                <a:ea typeface="+mj-ea"/>
                <a:cs typeface="+mj-cs"/>
              </a:rPr>
              <a:t>«Аристотелевское наследие в биологии, медицине и этике» </a:t>
            </a:r>
            <a:r>
              <a:rPr lang="ru-RU" sz="1600" cap="none" spc="-50" dirty="0">
                <a:solidFill>
                  <a:srgbClr val="002060"/>
                </a:solidFill>
                <a:ea typeface="+mj-ea"/>
                <a:cs typeface="+mj-cs"/>
              </a:rPr>
              <a:t>- </a:t>
            </a:r>
            <a:r>
              <a:rPr lang="ru-RU" sz="1600" b="1" cap="none" spc="-50" dirty="0">
                <a:solidFill>
                  <a:schemeClr val="accent1"/>
                </a:solidFill>
              </a:rPr>
              <a:t>1 </a:t>
            </a:r>
            <a:r>
              <a:rPr lang="ru-RU" sz="1600" cap="none" spc="-50" dirty="0">
                <a:solidFill>
                  <a:srgbClr val="002060"/>
                </a:solidFill>
                <a:ea typeface="+mj-ea"/>
                <a:cs typeface="+mj-cs"/>
              </a:rPr>
              <a:t>сотрудник;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600" cap="none" spc="-50" dirty="0">
                <a:solidFill>
                  <a:srgbClr val="002060"/>
                </a:solidFill>
                <a:ea typeface="+mj-ea"/>
                <a:cs typeface="+mj-cs"/>
              </a:rPr>
              <a:t>МГУ им. М.В. Ломоносова, обучение по программе </a:t>
            </a:r>
            <a:r>
              <a:rPr lang="ru-RU" sz="1600" b="1" cap="none" spc="-50" dirty="0">
                <a:solidFill>
                  <a:srgbClr val="002060"/>
                </a:solidFill>
                <a:ea typeface="+mj-ea"/>
                <a:cs typeface="+mj-cs"/>
              </a:rPr>
              <a:t>«Политология» </a:t>
            </a:r>
            <a:r>
              <a:rPr lang="ru-RU" sz="1600" cap="none" spc="-50" dirty="0">
                <a:solidFill>
                  <a:srgbClr val="002060"/>
                </a:solidFill>
                <a:ea typeface="+mj-ea"/>
                <a:cs typeface="+mj-cs"/>
              </a:rPr>
              <a:t>- </a:t>
            </a:r>
            <a:r>
              <a:rPr lang="ru-RU" sz="1600" b="1" cap="none" spc="-50" dirty="0">
                <a:solidFill>
                  <a:schemeClr val="accent1"/>
                </a:solidFill>
              </a:rPr>
              <a:t>1</a:t>
            </a:r>
            <a:r>
              <a:rPr lang="ru-RU" sz="1600" cap="none" spc="-50" dirty="0">
                <a:solidFill>
                  <a:srgbClr val="002060"/>
                </a:solidFill>
                <a:ea typeface="+mj-ea"/>
                <a:cs typeface="+mj-cs"/>
              </a:rPr>
              <a:t> сотрудник;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600" cap="none" spc="-50" dirty="0">
                <a:solidFill>
                  <a:srgbClr val="002060"/>
                </a:solidFill>
                <a:ea typeface="+mj-ea"/>
                <a:cs typeface="+mj-cs"/>
              </a:rPr>
              <a:t>ФГБОУ ВО первый МГМУ им. И.М. Сеченова, методический центр аккредитации, повышение квалификации – </a:t>
            </a:r>
            <a:r>
              <a:rPr lang="ru-RU" sz="1600" b="1" cap="none" spc="-50" dirty="0">
                <a:solidFill>
                  <a:schemeClr val="accent1"/>
                </a:solidFill>
              </a:rPr>
              <a:t>1 </a:t>
            </a:r>
            <a:r>
              <a:rPr lang="ru-RU" sz="1600" cap="none" spc="-50" dirty="0">
                <a:solidFill>
                  <a:srgbClr val="002060"/>
                </a:solidFill>
                <a:ea typeface="+mj-ea"/>
                <a:cs typeface="+mj-cs"/>
              </a:rPr>
              <a:t>сотрудник;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600" cap="none" spc="-50" dirty="0">
                <a:solidFill>
                  <a:srgbClr val="002060"/>
                </a:solidFill>
                <a:ea typeface="+mj-ea"/>
                <a:cs typeface="+mj-cs"/>
              </a:rPr>
              <a:t>МГМСУ, цикл </a:t>
            </a:r>
            <a:r>
              <a:rPr lang="ru-RU" sz="1600" b="1" cap="none" spc="-50" dirty="0">
                <a:solidFill>
                  <a:srgbClr val="002060"/>
                </a:solidFill>
                <a:ea typeface="+mj-ea"/>
                <a:cs typeface="+mj-cs"/>
              </a:rPr>
              <a:t>«Особенности подготовки врача-стоматолога общей практики. Актуальные вопросы оказания стоматологической помощи в амбулаторных условиях» </a:t>
            </a:r>
            <a:r>
              <a:rPr lang="ru-RU" sz="1600" cap="none" spc="-50" dirty="0">
                <a:solidFill>
                  <a:srgbClr val="002060"/>
                </a:solidFill>
                <a:ea typeface="+mj-ea"/>
                <a:cs typeface="+mj-cs"/>
              </a:rPr>
              <a:t>- </a:t>
            </a:r>
            <a:r>
              <a:rPr lang="ru-RU" sz="1600" b="1" cap="none" spc="-50" dirty="0">
                <a:solidFill>
                  <a:schemeClr val="accent1"/>
                </a:solidFill>
              </a:rPr>
              <a:t>2 </a:t>
            </a:r>
            <a:r>
              <a:rPr lang="ru-RU" sz="1600" cap="none" spc="-50" dirty="0">
                <a:solidFill>
                  <a:srgbClr val="002060"/>
                </a:solidFill>
                <a:ea typeface="+mj-ea"/>
                <a:cs typeface="+mj-cs"/>
              </a:rPr>
              <a:t>сотрудника;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600" cap="none" spc="-50" dirty="0">
                <a:solidFill>
                  <a:srgbClr val="002060"/>
                </a:solidFill>
                <a:ea typeface="+mj-ea"/>
                <a:cs typeface="+mj-cs"/>
              </a:rPr>
              <a:t>Московский областной НИИ акушерства и гинекологии, обучение на мастер-классе по </a:t>
            </a:r>
            <a:r>
              <a:rPr lang="ru-RU" sz="1600" b="1" cap="none" spc="-50" dirty="0">
                <a:solidFill>
                  <a:srgbClr val="002060"/>
                </a:solidFill>
                <a:ea typeface="+mj-ea"/>
                <a:cs typeface="+mj-cs"/>
              </a:rPr>
              <a:t>гинекологии</a:t>
            </a:r>
            <a:r>
              <a:rPr lang="ru-RU" sz="1600" cap="none" spc="-50" dirty="0">
                <a:solidFill>
                  <a:srgbClr val="002060"/>
                </a:solidFill>
                <a:ea typeface="+mj-ea"/>
                <a:cs typeface="+mj-cs"/>
              </a:rPr>
              <a:t> – </a:t>
            </a:r>
            <a:r>
              <a:rPr lang="ru-RU" sz="1600" b="1" cap="none" spc="-50" dirty="0">
                <a:solidFill>
                  <a:schemeClr val="accent1"/>
                </a:solidFill>
                <a:ea typeface="+mj-ea"/>
                <a:cs typeface="+mj-cs"/>
              </a:rPr>
              <a:t>1</a:t>
            </a:r>
            <a:r>
              <a:rPr lang="ru-RU" sz="1600" cap="none" spc="-50" dirty="0">
                <a:solidFill>
                  <a:srgbClr val="002060"/>
                </a:solidFill>
                <a:ea typeface="+mj-ea"/>
                <a:cs typeface="+mj-cs"/>
              </a:rPr>
              <a:t> сотрудник;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7182" y="6091686"/>
            <a:ext cx="5364945" cy="74377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50" y="188640"/>
            <a:ext cx="4618819" cy="11296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81425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5205" y="6114224"/>
            <a:ext cx="5364945" cy="74377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6017" y="2636913"/>
            <a:ext cx="5375261" cy="1450757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1800" cap="all" dirty="0">
                <a:solidFill>
                  <a:srgbClr val="002060"/>
                </a:solidFill>
                <a:latin typeface="Calibri" panose="020F0502020204030204"/>
                <a:ea typeface="+mn-ea"/>
                <a:cs typeface="+mn-cs"/>
              </a:rPr>
              <a:t/>
            </a:r>
            <a:br>
              <a:rPr lang="ru-RU" sz="1800" cap="all" dirty="0">
                <a:solidFill>
                  <a:srgbClr val="002060"/>
                </a:solidFill>
                <a:latin typeface="Calibri" panose="020F0502020204030204"/>
                <a:ea typeface="+mn-ea"/>
                <a:cs typeface="+mn-cs"/>
              </a:rPr>
            </a:b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5" y="2327733"/>
            <a:ext cx="3004246" cy="2773214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9" name="Текст 2"/>
          <p:cNvSpPr txBox="1">
            <a:spLocks/>
          </p:cNvSpPr>
          <p:nvPr/>
        </p:nvSpPr>
        <p:spPr>
          <a:xfrm>
            <a:off x="-108520" y="1434747"/>
            <a:ext cx="5671918" cy="531611"/>
          </a:xfrm>
          <a:prstGeom prst="rect">
            <a:avLst/>
          </a:prstGeom>
        </p:spPr>
        <p:txBody>
          <a:bodyPr>
            <a:normAutofit/>
          </a:bodyPr>
          <a:lstStyle>
            <a:lvl1pPr marL="91413" indent="-91413" algn="l" defTabSz="914126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999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3933" indent="-182825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799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758" indent="-182825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583" indent="-182825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408" indent="-182825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099670" indent="-228531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99610" indent="-228531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499550" indent="-228531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99490" indent="-228531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ru-RU" sz="2200" b="1" dirty="0">
                <a:solidFill>
                  <a:srgbClr val="002060"/>
                </a:solidFill>
                <a:latin typeface="Calibri" panose="020F0502020204030204" pitchFamily="34" charset="0"/>
              </a:rPr>
              <a:t>ПОВЫШЕНИЕ КВАЛИФИКАЦИИ В Г. МОСКВА</a:t>
            </a:r>
          </a:p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023321" y="1838686"/>
            <a:ext cx="6120679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002060"/>
                </a:solidFill>
              </a:rPr>
              <a:t>ФГАОУ ВО «Национальный исследовательский технологический университет «</a:t>
            </a:r>
            <a:r>
              <a:rPr lang="ru-RU" sz="1600" dirty="0" err="1">
                <a:solidFill>
                  <a:srgbClr val="002060"/>
                </a:solidFill>
              </a:rPr>
              <a:t>МИСиС</a:t>
            </a:r>
            <a:r>
              <a:rPr lang="ru-RU" sz="1600" dirty="0">
                <a:solidFill>
                  <a:srgbClr val="002060"/>
                </a:solidFill>
              </a:rPr>
              <a:t>», повышение квалификации </a:t>
            </a:r>
            <a:r>
              <a:rPr lang="ru-RU" sz="1600" b="1" dirty="0">
                <a:solidFill>
                  <a:srgbClr val="002060"/>
                </a:solidFill>
              </a:rPr>
              <a:t>«Модернизация основных образовательных программ в условиях перехода на ФГОС ВО» </a:t>
            </a:r>
            <a:r>
              <a:rPr lang="ru-RU" sz="1600" dirty="0">
                <a:solidFill>
                  <a:srgbClr val="002060"/>
                </a:solidFill>
              </a:rPr>
              <a:t>– </a:t>
            </a:r>
            <a:r>
              <a:rPr lang="ru-RU" sz="1600" b="1" dirty="0">
                <a:solidFill>
                  <a:schemeClr val="accent1"/>
                </a:solidFill>
              </a:rPr>
              <a:t>1</a:t>
            </a:r>
            <a:r>
              <a:rPr lang="ru-RU" sz="1600" dirty="0">
                <a:solidFill>
                  <a:srgbClr val="002060"/>
                </a:solidFill>
              </a:rPr>
              <a:t> сотрудник;</a:t>
            </a:r>
          </a:p>
          <a:p>
            <a:r>
              <a:rPr lang="ru-RU" sz="1600" dirty="0">
                <a:solidFill>
                  <a:srgbClr val="002060"/>
                </a:solidFill>
              </a:rPr>
              <a:t>НИИ социологии медицины, экономики здравоохранения и медицинского страхования, цикл </a:t>
            </a:r>
            <a:r>
              <a:rPr lang="ru-RU" sz="1600" b="1" spc="-50" dirty="0">
                <a:solidFill>
                  <a:srgbClr val="002060"/>
                </a:solidFill>
                <a:ea typeface="+mj-ea"/>
                <a:cs typeface="+mj-cs"/>
              </a:rPr>
              <a:t>«Подготовка страховых представителей в </a:t>
            </a:r>
            <a:r>
              <a:rPr lang="ru-RU" sz="1600" b="1" spc="-50" dirty="0" err="1">
                <a:solidFill>
                  <a:srgbClr val="002060"/>
                </a:solidFill>
                <a:ea typeface="+mj-ea"/>
                <a:cs typeface="+mj-cs"/>
              </a:rPr>
              <a:t>здравохранении</a:t>
            </a:r>
            <a:r>
              <a:rPr lang="ru-RU" sz="1600" b="1" spc="-50" dirty="0">
                <a:solidFill>
                  <a:srgbClr val="002060"/>
                </a:solidFill>
                <a:ea typeface="+mj-ea"/>
                <a:cs typeface="+mj-cs"/>
              </a:rPr>
              <a:t>» </a:t>
            </a:r>
            <a:r>
              <a:rPr lang="ru-RU" sz="1600" dirty="0">
                <a:solidFill>
                  <a:srgbClr val="002060"/>
                </a:solidFill>
              </a:rPr>
              <a:t>– </a:t>
            </a:r>
            <a:r>
              <a:rPr lang="ru-RU" sz="1600" b="1" dirty="0">
                <a:solidFill>
                  <a:schemeClr val="accent1"/>
                </a:solidFill>
              </a:rPr>
              <a:t>2</a:t>
            </a:r>
            <a:r>
              <a:rPr lang="ru-RU" sz="1600" dirty="0">
                <a:solidFill>
                  <a:srgbClr val="002060"/>
                </a:solidFill>
              </a:rPr>
              <a:t> сотрудника;</a:t>
            </a:r>
          </a:p>
          <a:p>
            <a:r>
              <a:rPr lang="ru-RU" sz="1600" dirty="0">
                <a:solidFill>
                  <a:srgbClr val="002060"/>
                </a:solidFill>
              </a:rPr>
              <a:t>ФГБОУ ВО Первый МГМУ им. И.М. Сеченова, цикл </a:t>
            </a:r>
            <a:r>
              <a:rPr lang="ru-RU" sz="1600" b="1" spc="-50" dirty="0">
                <a:solidFill>
                  <a:srgbClr val="002060"/>
                </a:solidFill>
                <a:ea typeface="+mj-ea"/>
                <a:cs typeface="+mj-cs"/>
              </a:rPr>
              <a:t>«Организация и методика преподавания общей врачебной практики (семейной медицины)»</a:t>
            </a:r>
            <a:r>
              <a:rPr lang="ru-RU" sz="1600" dirty="0">
                <a:solidFill>
                  <a:srgbClr val="002060"/>
                </a:solidFill>
              </a:rPr>
              <a:t> - </a:t>
            </a:r>
            <a:r>
              <a:rPr lang="ru-RU" sz="1600" b="1" dirty="0">
                <a:solidFill>
                  <a:schemeClr val="accent1"/>
                </a:solidFill>
              </a:rPr>
              <a:t>1</a:t>
            </a:r>
            <a:r>
              <a:rPr lang="ru-RU" sz="1600" dirty="0">
                <a:solidFill>
                  <a:srgbClr val="002060"/>
                </a:solidFill>
              </a:rPr>
              <a:t> сотрудник;</a:t>
            </a:r>
          </a:p>
          <a:p>
            <a:r>
              <a:rPr lang="ru-RU" sz="1600" dirty="0">
                <a:solidFill>
                  <a:srgbClr val="002060"/>
                </a:solidFill>
              </a:rPr>
              <a:t>Союз </a:t>
            </a:r>
            <a:r>
              <a:rPr lang="ru-RU" sz="1600" dirty="0" err="1">
                <a:solidFill>
                  <a:srgbClr val="002060"/>
                </a:solidFill>
              </a:rPr>
              <a:t>реабилитологов</a:t>
            </a:r>
            <a:r>
              <a:rPr lang="ru-RU" sz="1600" dirty="0">
                <a:solidFill>
                  <a:srgbClr val="002060"/>
                </a:solidFill>
              </a:rPr>
              <a:t> России, повышение квалификации </a:t>
            </a:r>
            <a:r>
              <a:rPr lang="ru-RU" sz="1600" b="1" spc="-50" dirty="0">
                <a:solidFill>
                  <a:srgbClr val="002060"/>
                </a:solidFill>
                <a:ea typeface="+mj-ea"/>
                <a:cs typeface="+mj-cs"/>
              </a:rPr>
              <a:t>«Медицинская реабилитация больных с заболеваниями центральной нервной системы. Лекарственное сопровождение пациентов в период постинсультной реабилитации» </a:t>
            </a:r>
            <a:r>
              <a:rPr lang="ru-RU" sz="1600" dirty="0">
                <a:solidFill>
                  <a:srgbClr val="002060"/>
                </a:solidFill>
              </a:rPr>
              <a:t>- </a:t>
            </a:r>
            <a:r>
              <a:rPr lang="ru-RU" sz="1600" b="1" dirty="0">
                <a:solidFill>
                  <a:schemeClr val="accent1"/>
                </a:solidFill>
              </a:rPr>
              <a:t>1</a:t>
            </a:r>
            <a:r>
              <a:rPr lang="ru-RU" sz="1600" dirty="0">
                <a:solidFill>
                  <a:srgbClr val="002060"/>
                </a:solidFill>
              </a:rPr>
              <a:t> сотрудник;</a:t>
            </a:r>
          </a:p>
          <a:p>
            <a:r>
              <a:rPr lang="ru-RU" sz="1600" dirty="0">
                <a:solidFill>
                  <a:srgbClr val="002060"/>
                </a:solidFill>
              </a:rPr>
              <a:t>Союз </a:t>
            </a:r>
            <a:r>
              <a:rPr lang="ru-RU" sz="1600" dirty="0" err="1">
                <a:solidFill>
                  <a:srgbClr val="002060"/>
                </a:solidFill>
              </a:rPr>
              <a:t>реабилитологов</a:t>
            </a:r>
            <a:r>
              <a:rPr lang="ru-RU" sz="1600" dirty="0">
                <a:solidFill>
                  <a:srgbClr val="002060"/>
                </a:solidFill>
              </a:rPr>
              <a:t> России, повышение квалификации </a:t>
            </a:r>
            <a:r>
              <a:rPr lang="ru-RU" sz="1600" b="1" dirty="0">
                <a:solidFill>
                  <a:srgbClr val="002060"/>
                </a:solidFill>
              </a:rPr>
              <a:t>«Современные клинические подходы в профилактике сердечно-сосудистых заболеваний» </a:t>
            </a:r>
            <a:r>
              <a:rPr lang="ru-RU" sz="1600" dirty="0">
                <a:solidFill>
                  <a:srgbClr val="002060"/>
                </a:solidFill>
              </a:rPr>
              <a:t>- </a:t>
            </a:r>
            <a:r>
              <a:rPr lang="ru-RU" sz="1600" b="1" dirty="0">
                <a:solidFill>
                  <a:schemeClr val="accent1"/>
                </a:solidFill>
              </a:rPr>
              <a:t>1</a:t>
            </a:r>
            <a:r>
              <a:rPr lang="ru-RU" sz="1600" dirty="0">
                <a:solidFill>
                  <a:srgbClr val="002060"/>
                </a:solidFill>
              </a:rPr>
              <a:t> сотрудник;</a:t>
            </a:r>
          </a:p>
          <a:p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50" y="188640"/>
            <a:ext cx="4618819" cy="11296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90506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704" y="6114224"/>
            <a:ext cx="5371042" cy="74377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04481"/>
            <a:ext cx="3633250" cy="2376264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5" name="TextBox 4"/>
          <p:cNvSpPr txBox="1"/>
          <p:nvPr/>
        </p:nvSpPr>
        <p:spPr>
          <a:xfrm>
            <a:off x="3633250" y="2071002"/>
            <a:ext cx="548513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2060"/>
                </a:solidFill>
              </a:rPr>
              <a:t>Финансовый университет при Правительстве РФ, цикл </a:t>
            </a:r>
            <a:r>
              <a:rPr lang="ru-RU" b="1" dirty="0">
                <a:solidFill>
                  <a:srgbClr val="002060"/>
                </a:solidFill>
              </a:rPr>
              <a:t>«Разработка, продвижение и реализации программ ДПО в соответствии с требованиями профессиональных стандартов» </a:t>
            </a:r>
            <a:r>
              <a:rPr lang="ru-RU" dirty="0">
                <a:solidFill>
                  <a:srgbClr val="002060"/>
                </a:solidFill>
              </a:rPr>
              <a:t>- </a:t>
            </a:r>
            <a:r>
              <a:rPr lang="ru-RU" b="1" dirty="0">
                <a:solidFill>
                  <a:schemeClr val="accent1"/>
                </a:solidFill>
              </a:rPr>
              <a:t>1</a:t>
            </a:r>
            <a:r>
              <a:rPr lang="ru-RU" dirty="0">
                <a:solidFill>
                  <a:srgbClr val="002060"/>
                </a:solidFill>
              </a:rPr>
              <a:t> сотрудник; </a:t>
            </a:r>
          </a:p>
          <a:p>
            <a:r>
              <a:rPr lang="ru-RU" dirty="0">
                <a:solidFill>
                  <a:srgbClr val="002060"/>
                </a:solidFill>
              </a:rPr>
              <a:t>Центр нейропсихологии «Изюминка», цикл </a:t>
            </a:r>
            <a:r>
              <a:rPr lang="ru-RU" b="1" dirty="0">
                <a:solidFill>
                  <a:srgbClr val="002060"/>
                </a:solidFill>
              </a:rPr>
              <a:t>«Психология» </a:t>
            </a:r>
            <a:r>
              <a:rPr lang="ru-RU" dirty="0">
                <a:solidFill>
                  <a:srgbClr val="002060"/>
                </a:solidFill>
              </a:rPr>
              <a:t>- </a:t>
            </a:r>
            <a:r>
              <a:rPr lang="ru-RU" b="1" dirty="0">
                <a:solidFill>
                  <a:schemeClr val="accent1"/>
                </a:solidFill>
              </a:rPr>
              <a:t>1</a:t>
            </a:r>
            <a:r>
              <a:rPr lang="ru-RU" dirty="0">
                <a:solidFill>
                  <a:srgbClr val="002060"/>
                </a:solidFill>
              </a:rPr>
              <a:t> сотрудник;</a:t>
            </a:r>
          </a:p>
          <a:p>
            <a:r>
              <a:rPr lang="ru-RU" dirty="0">
                <a:solidFill>
                  <a:srgbClr val="002060"/>
                </a:solidFill>
              </a:rPr>
              <a:t>ФГБУ «ЦИТО им. Н.Н. </a:t>
            </a:r>
            <a:r>
              <a:rPr lang="ru-RU" dirty="0" err="1">
                <a:solidFill>
                  <a:srgbClr val="002060"/>
                </a:solidFill>
              </a:rPr>
              <a:t>Приорова</a:t>
            </a:r>
            <a:r>
              <a:rPr lang="ru-RU" dirty="0">
                <a:solidFill>
                  <a:srgbClr val="002060"/>
                </a:solidFill>
              </a:rPr>
              <a:t>», цикл </a:t>
            </a:r>
            <a:r>
              <a:rPr lang="ru-RU" b="1" dirty="0">
                <a:solidFill>
                  <a:srgbClr val="002060"/>
                </a:solidFill>
              </a:rPr>
              <a:t>«Ультразвуковая диагностика заболеваний и повреждений крупных суставов и периферических нервов» </a:t>
            </a:r>
            <a:r>
              <a:rPr lang="ru-RU" dirty="0">
                <a:solidFill>
                  <a:srgbClr val="002060"/>
                </a:solidFill>
              </a:rPr>
              <a:t>- </a:t>
            </a:r>
            <a:r>
              <a:rPr lang="ru-RU" b="1" dirty="0">
                <a:solidFill>
                  <a:schemeClr val="accent1"/>
                </a:solidFill>
              </a:rPr>
              <a:t>1</a:t>
            </a:r>
            <a:r>
              <a:rPr lang="ru-RU" dirty="0">
                <a:solidFill>
                  <a:srgbClr val="002060"/>
                </a:solidFill>
              </a:rPr>
              <a:t> сотрудник;</a:t>
            </a:r>
          </a:p>
          <a:p>
            <a:r>
              <a:rPr lang="ru-RU" dirty="0">
                <a:solidFill>
                  <a:srgbClr val="002060"/>
                </a:solidFill>
              </a:rPr>
              <a:t>ФГБОУ ВО Первый МГМУ им. И.М. Сеченова, цикл </a:t>
            </a:r>
            <a:r>
              <a:rPr lang="ru-RU" b="1" dirty="0">
                <a:solidFill>
                  <a:srgbClr val="002060"/>
                </a:solidFill>
              </a:rPr>
              <a:t>«Физиология, патологическая физиология» </a:t>
            </a:r>
            <a:r>
              <a:rPr lang="ru-RU" dirty="0">
                <a:solidFill>
                  <a:srgbClr val="002060"/>
                </a:solidFill>
              </a:rPr>
              <a:t>-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23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dirty="0">
                <a:solidFill>
                  <a:srgbClr val="002060"/>
                </a:solidFill>
              </a:rPr>
              <a:t>сотрудника;</a:t>
            </a:r>
          </a:p>
          <a:p>
            <a:r>
              <a:rPr lang="ru-RU" dirty="0">
                <a:solidFill>
                  <a:srgbClr val="002060"/>
                </a:solidFill>
              </a:rPr>
              <a:t>ФГБОУ ВО Первый МГМУ им. И.М. Сеченова, цикл «</a:t>
            </a:r>
            <a:r>
              <a:rPr lang="ru-RU" b="1" dirty="0">
                <a:solidFill>
                  <a:srgbClr val="002060"/>
                </a:solidFill>
              </a:rPr>
              <a:t>Анатомия, гистология, эмбриология»</a:t>
            </a:r>
            <a:r>
              <a:rPr lang="ru-RU" dirty="0">
                <a:solidFill>
                  <a:srgbClr val="002060"/>
                </a:solidFill>
              </a:rPr>
              <a:t> –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29</a:t>
            </a:r>
            <a:r>
              <a:rPr lang="ru-RU" dirty="0">
                <a:solidFill>
                  <a:srgbClr val="002060"/>
                </a:solidFill>
              </a:rPr>
              <a:t> сотрудников;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705258"/>
            <a:ext cx="5645385" cy="59136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50" y="188640"/>
            <a:ext cx="4618819" cy="11296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35722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7744" y="6086989"/>
            <a:ext cx="5371042" cy="74377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4500" y="1374843"/>
            <a:ext cx="3717127" cy="2505902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5" name="TextBox 4"/>
          <p:cNvSpPr txBox="1"/>
          <p:nvPr/>
        </p:nvSpPr>
        <p:spPr>
          <a:xfrm>
            <a:off x="3395264" y="1573406"/>
            <a:ext cx="325478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2060"/>
                </a:solidFill>
              </a:rPr>
              <a:t>В г. Владивосток </a:t>
            </a:r>
            <a:r>
              <a:rPr lang="ru-RU" b="1" dirty="0">
                <a:solidFill>
                  <a:schemeClr val="accent1"/>
                </a:solidFill>
              </a:rPr>
              <a:t>1</a:t>
            </a:r>
            <a:r>
              <a:rPr lang="ru-RU" dirty="0"/>
              <a:t> </a:t>
            </a:r>
            <a:r>
              <a:rPr lang="ru-RU" dirty="0">
                <a:solidFill>
                  <a:srgbClr val="002060"/>
                </a:solidFill>
              </a:rPr>
              <a:t>сотрудник прошел</a:t>
            </a:r>
          </a:p>
          <a:p>
            <a:r>
              <a:rPr lang="ru-RU" dirty="0">
                <a:solidFill>
                  <a:srgbClr val="002060"/>
                </a:solidFill>
              </a:rPr>
              <a:t>повышение квалификации </a:t>
            </a:r>
            <a:r>
              <a:rPr lang="ru-RU" b="1" dirty="0">
                <a:solidFill>
                  <a:srgbClr val="002060"/>
                </a:solidFill>
              </a:rPr>
              <a:t>«Курс Европейской ассоциации по изучению сахарного диабета» 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874" y="3800706"/>
            <a:ext cx="3512616" cy="2094224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7" name="TextBox 6"/>
          <p:cNvSpPr txBox="1"/>
          <p:nvPr/>
        </p:nvSpPr>
        <p:spPr>
          <a:xfrm>
            <a:off x="0" y="4386153"/>
            <a:ext cx="29045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2060"/>
                </a:solidFill>
              </a:rPr>
              <a:t>В г. Казань прошли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ru-RU" dirty="0">
                <a:solidFill>
                  <a:srgbClr val="002060"/>
                </a:solidFill>
              </a:rPr>
              <a:t> сотрудника повышения квалификации </a:t>
            </a:r>
            <a:r>
              <a:rPr lang="ru-RU" b="1" dirty="0">
                <a:solidFill>
                  <a:srgbClr val="002060"/>
                </a:solidFill>
              </a:rPr>
              <a:t>«Хирургия» 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57381" y="28920"/>
            <a:ext cx="2641051" cy="1985946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6174613" y="1903539"/>
            <a:ext cx="3796051" cy="1200329"/>
          </a:xfrm>
          <a:prstGeom prst="rect">
            <a:avLst/>
          </a:prstGeom>
          <a:effectLst>
            <a:softEdge rad="317500"/>
          </a:effectLst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2060"/>
                </a:solidFill>
              </a:rPr>
              <a:t>В г. Томск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1</a:t>
            </a:r>
            <a:r>
              <a:rPr lang="ru-RU" dirty="0">
                <a:solidFill>
                  <a:srgbClr val="002060"/>
                </a:solidFill>
              </a:rPr>
              <a:t> сотрудник прошел повышение квалификации: </a:t>
            </a:r>
            <a:r>
              <a:rPr lang="ru-RU" b="1" dirty="0">
                <a:solidFill>
                  <a:srgbClr val="002060"/>
                </a:solidFill>
              </a:rPr>
              <a:t>«Симуляция в медицинском образовании» </a:t>
            </a:r>
            <a:r>
              <a:rPr lang="ru-RU" dirty="0">
                <a:solidFill>
                  <a:srgbClr val="002060"/>
                </a:solidFill>
              </a:rPr>
              <a:t>в </a:t>
            </a:r>
            <a:r>
              <a:rPr lang="ru-RU" dirty="0" err="1">
                <a:solidFill>
                  <a:srgbClr val="002060"/>
                </a:solidFill>
              </a:rPr>
              <a:t>СибГМУ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92393" y="4808550"/>
            <a:ext cx="31683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solidFill>
                  <a:srgbClr val="002060"/>
                </a:solidFill>
              </a:rPr>
              <a:t>В г. Новосибирск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1</a:t>
            </a:r>
            <a:r>
              <a:rPr lang="ru-RU" dirty="0">
                <a:solidFill>
                  <a:srgbClr val="002060"/>
                </a:solidFill>
              </a:rPr>
              <a:t> сотрудник прошел стажировку в Институте систематики и экологии животных СО РАН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8587" y="3103868"/>
            <a:ext cx="2937179" cy="1743950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50" y="188640"/>
            <a:ext cx="4618819" cy="11296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33296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5627" y="6125057"/>
            <a:ext cx="5371042" cy="74377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6902" y="2598272"/>
            <a:ext cx="4059970" cy="2345158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19" y="1458414"/>
            <a:ext cx="3924657" cy="2200275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7" name="TextBox 6"/>
          <p:cNvSpPr txBox="1"/>
          <p:nvPr/>
        </p:nvSpPr>
        <p:spPr>
          <a:xfrm>
            <a:off x="4209341" y="1603405"/>
            <a:ext cx="49675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solidFill>
                  <a:srgbClr val="002060"/>
                </a:solidFill>
              </a:rPr>
              <a:t>В г. Красноярск по программе профессиональной переподготовки </a:t>
            </a:r>
            <a:r>
              <a:rPr lang="ru-RU" b="1" dirty="0">
                <a:solidFill>
                  <a:srgbClr val="002060"/>
                </a:solidFill>
              </a:rPr>
              <a:t>ФГАОУ ВО СФУ «Преподаватель высшей школы» </a:t>
            </a:r>
            <a:r>
              <a:rPr lang="ru-RU" dirty="0">
                <a:solidFill>
                  <a:srgbClr val="002060"/>
                </a:solidFill>
              </a:rPr>
              <a:t>завершили обучение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29</a:t>
            </a:r>
            <a:r>
              <a:rPr lang="ru-RU" dirty="0">
                <a:solidFill>
                  <a:srgbClr val="002060"/>
                </a:solidFill>
              </a:rPr>
              <a:t> сотрудников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69439" y="3658689"/>
            <a:ext cx="345269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002060"/>
                </a:solidFill>
              </a:rPr>
              <a:t>В г. Красноярск ФГБОУ ВО «Сибирский государственный технологический университет»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1</a:t>
            </a:r>
            <a:r>
              <a:rPr lang="ru-RU" dirty="0">
                <a:solidFill>
                  <a:srgbClr val="002060"/>
                </a:solidFill>
              </a:rPr>
              <a:t> сотрудник прошел повышение квалификации по программе </a:t>
            </a:r>
            <a:r>
              <a:rPr lang="ru-RU" b="1" dirty="0">
                <a:solidFill>
                  <a:srgbClr val="002060"/>
                </a:solidFill>
              </a:rPr>
              <a:t>«Безопасность жизнедеятельности» 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55"/>
          <a:stretch/>
        </p:blipFill>
        <p:spPr>
          <a:xfrm>
            <a:off x="3902486" y="3334583"/>
            <a:ext cx="3211236" cy="2259625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50" y="188640"/>
            <a:ext cx="4618819" cy="11296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16033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8356" y="6114224"/>
            <a:ext cx="5377138" cy="74377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0084" y="1900227"/>
            <a:ext cx="3653682" cy="2435788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6" name="TextBox 5"/>
          <p:cNvSpPr txBox="1"/>
          <p:nvPr/>
        </p:nvSpPr>
        <p:spPr>
          <a:xfrm>
            <a:off x="68322" y="1879307"/>
            <a:ext cx="3012540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26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sz="1600" dirty="0">
                <a:solidFill>
                  <a:srgbClr val="002060"/>
                </a:solidFill>
              </a:rPr>
              <a:t>сотрудников прошли повышение квалификации по циклу: </a:t>
            </a:r>
            <a:r>
              <a:rPr lang="ru-RU" sz="1600" b="1" dirty="0">
                <a:solidFill>
                  <a:srgbClr val="002060"/>
                </a:solidFill>
              </a:rPr>
              <a:t>«Эндовидеохирургия органов брюшной полости и забрюшинного пространства»</a:t>
            </a:r>
            <a:r>
              <a:rPr lang="ru-RU" sz="1600" dirty="0">
                <a:solidFill>
                  <a:srgbClr val="002060"/>
                </a:solidFill>
              </a:rPr>
              <a:t> в ФГБОУ ВО «Северо-Западный государственный медицинский университет имени И.И. Мечникова»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4778" y="1514754"/>
            <a:ext cx="67164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13" indent="-91413">
              <a:buFont typeface="Calibri" panose="020F0502020204030204" pitchFamily="34" charset="0"/>
              <a:buChar char=" "/>
            </a:pPr>
            <a:r>
              <a:rPr lang="ru-RU" sz="2000" b="1" dirty="0">
                <a:solidFill>
                  <a:srgbClr val="002060"/>
                </a:solidFill>
                <a:latin typeface="Calibri" panose="020F0502020204030204" pitchFamily="34" charset="0"/>
              </a:rPr>
              <a:t>ПОВЫШЕНИЕ КВАЛИФИКАЦИИ В Г. САНКТ-ПЕТЕРБУРГ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477997" y="1840229"/>
            <a:ext cx="2679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1</a:t>
            </a:r>
            <a:r>
              <a:rPr lang="ru-RU" dirty="0">
                <a:solidFill>
                  <a:srgbClr val="002060"/>
                </a:solidFill>
              </a:rPr>
              <a:t> сотрудник прошел повышение квалификации по циклу: </a:t>
            </a:r>
            <a:r>
              <a:rPr lang="ru-RU" b="1" dirty="0">
                <a:solidFill>
                  <a:srgbClr val="002060"/>
                </a:solidFill>
              </a:rPr>
              <a:t>«Судебно-медицинская экспертиза» </a:t>
            </a:r>
            <a:r>
              <a:rPr lang="ru-RU" dirty="0">
                <a:solidFill>
                  <a:srgbClr val="002060"/>
                </a:solidFill>
              </a:rPr>
              <a:t>в ФГБОУ ВО «Северо-Западный государственный медицинский университет имени И.И. Мечникова»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18631" y="4218409"/>
            <a:ext cx="2861453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1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sz="1600" dirty="0">
                <a:solidFill>
                  <a:srgbClr val="002060"/>
                </a:solidFill>
              </a:rPr>
              <a:t>сотрудник прошел повышение квалификации по циклу: </a:t>
            </a:r>
            <a:r>
              <a:rPr lang="ru-RU" sz="1600" b="1" dirty="0">
                <a:solidFill>
                  <a:srgbClr val="002060"/>
                </a:solidFill>
              </a:rPr>
              <a:t>«Интерактивные технологии в обучении» </a:t>
            </a:r>
            <a:r>
              <a:rPr lang="ru-RU" sz="1600" dirty="0">
                <a:solidFill>
                  <a:srgbClr val="002060"/>
                </a:solidFill>
              </a:rPr>
              <a:t>в НОУ ВО «Санкт-Петербургский университет управления и экономики»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477249" y="4396582"/>
            <a:ext cx="262964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1</a:t>
            </a:r>
            <a:r>
              <a:rPr lang="ru-RU" dirty="0">
                <a:solidFill>
                  <a:srgbClr val="002060"/>
                </a:solidFill>
              </a:rPr>
              <a:t> сотрудник прошел обучающий курс в Институте клинической прикладной </a:t>
            </a:r>
            <a:r>
              <a:rPr lang="ru-RU" dirty="0" err="1">
                <a:solidFill>
                  <a:srgbClr val="002060"/>
                </a:solidFill>
              </a:rPr>
              <a:t>кинезиологии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89013" y="4716830"/>
            <a:ext cx="2766367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sz="1600" dirty="0">
                <a:solidFill>
                  <a:srgbClr val="002060"/>
                </a:solidFill>
              </a:rPr>
              <a:t>сотрудника прошли повышение квалификации по циклу: </a:t>
            </a:r>
            <a:r>
              <a:rPr lang="ru-RU" sz="1600" b="1" dirty="0">
                <a:solidFill>
                  <a:srgbClr val="002060"/>
                </a:solidFill>
              </a:rPr>
              <a:t>«</a:t>
            </a:r>
            <a:r>
              <a:rPr lang="ru-RU" sz="1600" b="1" dirty="0" err="1">
                <a:solidFill>
                  <a:srgbClr val="002060"/>
                </a:solidFill>
              </a:rPr>
              <a:t>Узи</a:t>
            </a:r>
            <a:r>
              <a:rPr lang="ru-RU" sz="1600" b="1" dirty="0">
                <a:solidFill>
                  <a:srgbClr val="002060"/>
                </a:solidFill>
              </a:rPr>
              <a:t> молочных желез» </a:t>
            </a:r>
            <a:r>
              <a:rPr lang="ru-RU" sz="1600" dirty="0">
                <a:solidFill>
                  <a:srgbClr val="002060"/>
                </a:solidFill>
              </a:rPr>
              <a:t>в НИИ </a:t>
            </a:r>
            <a:r>
              <a:rPr lang="ru-RU" sz="1600" dirty="0" err="1">
                <a:solidFill>
                  <a:srgbClr val="002060"/>
                </a:solidFill>
              </a:rPr>
              <a:t>онологии</a:t>
            </a:r>
            <a:r>
              <a:rPr lang="ru-RU" sz="1600" dirty="0">
                <a:solidFill>
                  <a:srgbClr val="002060"/>
                </a:solidFill>
              </a:rPr>
              <a:t> им. Н.Н. Петрова</a:t>
            </a:r>
            <a:endParaRPr lang="ru-RU" sz="1600" dirty="0"/>
          </a:p>
        </p:txBody>
      </p:sp>
      <p:sp>
        <p:nvSpPr>
          <p:cNvPr id="14" name="TextBox 13"/>
          <p:cNvSpPr txBox="1"/>
          <p:nvPr/>
        </p:nvSpPr>
        <p:spPr>
          <a:xfrm>
            <a:off x="6382601" y="-29391"/>
            <a:ext cx="2672779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9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sz="1600" dirty="0">
                <a:solidFill>
                  <a:srgbClr val="002060"/>
                </a:solidFill>
              </a:rPr>
              <a:t>сотрудников прошли повышение квалификации по циклу: </a:t>
            </a:r>
            <a:r>
              <a:rPr lang="ru-RU" sz="1600" b="1" dirty="0">
                <a:solidFill>
                  <a:srgbClr val="002060"/>
                </a:solidFill>
              </a:rPr>
              <a:t>«Бактериология»</a:t>
            </a:r>
            <a:r>
              <a:rPr lang="ru-RU" sz="1600" dirty="0">
                <a:solidFill>
                  <a:srgbClr val="002060"/>
                </a:solidFill>
              </a:rPr>
              <a:t> в ФГБОУ ВО «Северо-Западный государственный медицинский университет имени И.И. Мечникова»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50" y="188640"/>
            <a:ext cx="4618819" cy="11296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71028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7523" y="6073825"/>
            <a:ext cx="5377138" cy="74377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40" y="1740341"/>
            <a:ext cx="2782154" cy="1709202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8" name="TextBox 7"/>
          <p:cNvSpPr txBox="1"/>
          <p:nvPr/>
        </p:nvSpPr>
        <p:spPr>
          <a:xfrm>
            <a:off x="188000" y="3524217"/>
            <a:ext cx="266154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>
                <a:solidFill>
                  <a:srgbClr val="002060"/>
                </a:solidFill>
              </a:rPr>
              <a:t>В Республике Крым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ru-RU" sz="1600" dirty="0">
                <a:solidFill>
                  <a:srgbClr val="002060"/>
                </a:solidFill>
              </a:rPr>
              <a:t> сотрудника прошли повышение квалификации по циклу: </a:t>
            </a:r>
            <a:r>
              <a:rPr lang="ru-RU" sz="1600" b="1" dirty="0">
                <a:solidFill>
                  <a:srgbClr val="002060"/>
                </a:solidFill>
              </a:rPr>
              <a:t>«Руководство коллективом. Лидерство и </a:t>
            </a:r>
            <a:r>
              <a:rPr lang="ru-RU" sz="1600" b="1" dirty="0" err="1">
                <a:solidFill>
                  <a:srgbClr val="002060"/>
                </a:solidFill>
              </a:rPr>
              <a:t>командообразование</a:t>
            </a:r>
            <a:r>
              <a:rPr lang="ru-RU" sz="1600" b="1" dirty="0">
                <a:solidFill>
                  <a:srgbClr val="002060"/>
                </a:solidFill>
              </a:rPr>
              <a:t>. Эффективные навыки принятия управленческих решений»</a:t>
            </a:r>
            <a:r>
              <a:rPr lang="ru-RU" sz="1600" dirty="0">
                <a:solidFill>
                  <a:srgbClr val="002060"/>
                </a:solidFill>
              </a:rPr>
              <a:t> в Урало-Сибирском Доме Знаний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353" y="3987636"/>
            <a:ext cx="3135162" cy="1820870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10" name="TextBox 9"/>
          <p:cNvSpPr txBox="1"/>
          <p:nvPr/>
        </p:nvSpPr>
        <p:spPr>
          <a:xfrm>
            <a:off x="2885752" y="1690993"/>
            <a:ext cx="353636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solidFill>
                  <a:srgbClr val="002060"/>
                </a:solidFill>
              </a:rPr>
              <a:t>В г. Сочи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ru-RU" dirty="0">
                <a:solidFill>
                  <a:srgbClr val="002060"/>
                </a:solidFill>
              </a:rPr>
              <a:t> сотрудника прошли повышение квалификации по циклу: </a:t>
            </a:r>
            <a:r>
              <a:rPr lang="ru-RU" b="1" dirty="0">
                <a:solidFill>
                  <a:srgbClr val="002060"/>
                </a:solidFill>
              </a:rPr>
              <a:t>«Управление коллективом: руководство, лидерство, </a:t>
            </a:r>
            <a:r>
              <a:rPr lang="ru-RU" b="1" dirty="0" err="1">
                <a:solidFill>
                  <a:srgbClr val="002060"/>
                </a:solidFill>
              </a:rPr>
              <a:t>командообразование</a:t>
            </a:r>
            <a:r>
              <a:rPr lang="ru-RU" b="1" dirty="0">
                <a:solidFill>
                  <a:srgbClr val="002060"/>
                </a:solidFill>
              </a:rPr>
              <a:t>»</a:t>
            </a:r>
            <a:r>
              <a:rPr lang="ru-RU" dirty="0">
                <a:solidFill>
                  <a:srgbClr val="002060"/>
                </a:solidFill>
              </a:rPr>
              <a:t> в Урало-Сибирском Доме Знаний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9833" y="1708540"/>
            <a:ext cx="2951503" cy="1670662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12" name="TextBox 11"/>
          <p:cNvSpPr txBox="1"/>
          <p:nvPr/>
        </p:nvSpPr>
        <p:spPr>
          <a:xfrm>
            <a:off x="6221515" y="3488502"/>
            <a:ext cx="266429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solidFill>
                  <a:srgbClr val="002060"/>
                </a:solidFill>
              </a:rPr>
              <a:t>В Республике Крым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1</a:t>
            </a:r>
            <a:r>
              <a:rPr lang="ru-RU" dirty="0">
                <a:solidFill>
                  <a:srgbClr val="002060"/>
                </a:solidFill>
              </a:rPr>
              <a:t> сотрудник прошли повышение квалификации по циклу: </a:t>
            </a:r>
            <a:r>
              <a:rPr lang="ru-RU" b="1" dirty="0">
                <a:solidFill>
                  <a:srgbClr val="002060"/>
                </a:solidFill>
              </a:rPr>
              <a:t>«Повышение управленческой эффективности руководителя»</a:t>
            </a:r>
            <a:r>
              <a:rPr lang="ru-RU" dirty="0">
                <a:solidFill>
                  <a:srgbClr val="002060"/>
                </a:solidFill>
              </a:rPr>
              <a:t> в Урало-Сибирском Доме Знаний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50" y="188640"/>
            <a:ext cx="4618819" cy="11296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11399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704" y="6091686"/>
            <a:ext cx="5377138" cy="74377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2740" y="2409283"/>
            <a:ext cx="3551447" cy="2663585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5" name="TextBox 4"/>
          <p:cNvSpPr txBox="1"/>
          <p:nvPr/>
        </p:nvSpPr>
        <p:spPr>
          <a:xfrm>
            <a:off x="1" y="4993584"/>
            <a:ext cx="31247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solidFill>
                  <a:srgbClr val="002060"/>
                </a:solidFill>
              </a:rPr>
              <a:t>В Республике Хакасия, г. Абакан </a:t>
            </a:r>
            <a:r>
              <a:rPr lang="ru-RU" b="1" dirty="0">
                <a:solidFill>
                  <a:schemeClr val="accent1"/>
                </a:solidFill>
              </a:rPr>
              <a:t>1</a:t>
            </a:r>
            <a:r>
              <a:rPr lang="ru-RU" dirty="0">
                <a:solidFill>
                  <a:srgbClr val="002060"/>
                </a:solidFill>
              </a:rPr>
              <a:t> сотрудник прошел повышение квалификации по циклу </a:t>
            </a:r>
            <a:r>
              <a:rPr lang="ru-RU" b="1" dirty="0">
                <a:solidFill>
                  <a:srgbClr val="002060"/>
                </a:solidFill>
              </a:rPr>
              <a:t>«Хирургия»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2630" y="1664411"/>
            <a:ext cx="3764784" cy="2663585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7" name="TextBox 6"/>
          <p:cNvSpPr txBox="1"/>
          <p:nvPr/>
        </p:nvSpPr>
        <p:spPr>
          <a:xfrm>
            <a:off x="3084656" y="4261596"/>
            <a:ext cx="35990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solidFill>
                  <a:srgbClr val="002060"/>
                </a:solidFill>
              </a:rPr>
              <a:t>В г. Пятигорск 1 сотрудник прошел первичную переподготовку по специальности «Фармацевтическая технология»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0718" y="343654"/>
            <a:ext cx="2831582" cy="1887721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9" name="TextBox 8"/>
          <p:cNvSpPr txBox="1"/>
          <p:nvPr/>
        </p:nvSpPr>
        <p:spPr>
          <a:xfrm>
            <a:off x="6636103" y="2121634"/>
            <a:ext cx="2400393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>
                <a:solidFill>
                  <a:srgbClr val="002060"/>
                </a:solidFill>
              </a:rPr>
              <a:t>В г. Екатеринбург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1</a:t>
            </a:r>
            <a:r>
              <a:rPr lang="ru-RU" sz="1600" dirty="0">
                <a:solidFill>
                  <a:srgbClr val="002060"/>
                </a:solidFill>
              </a:rPr>
              <a:t> сотрудник прошел повышение квалификации </a:t>
            </a:r>
            <a:r>
              <a:rPr lang="ru-RU" sz="1600" b="1" dirty="0">
                <a:solidFill>
                  <a:srgbClr val="002060"/>
                </a:solidFill>
              </a:rPr>
              <a:t>«Менеджмент профессиональной образовательной организации. Управление процессами и персоналом в деятельности руководителя современной образовательной организации» </a:t>
            </a:r>
            <a:r>
              <a:rPr lang="ru-RU" sz="1600" dirty="0">
                <a:solidFill>
                  <a:srgbClr val="002060"/>
                </a:solidFill>
              </a:rPr>
              <a:t>в Свердловском областном колледже 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50" y="188640"/>
            <a:ext cx="4618819" cy="11296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10944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704" y="6091686"/>
            <a:ext cx="5377138" cy="74377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0" y="1572013"/>
            <a:ext cx="938443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cap="all" dirty="0">
                <a:solidFill>
                  <a:srgbClr val="002060"/>
                </a:solidFill>
                <a:latin typeface="Calibri" panose="020F0502020204030204" pitchFamily="34" charset="0"/>
              </a:rPr>
              <a:t>За пределами Российской Федерации прошли повышение квалификации </a:t>
            </a:r>
            <a:r>
              <a:rPr lang="ru-RU" sz="1600" b="1" cap="all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9</a:t>
            </a:r>
            <a:r>
              <a:rPr lang="ru-RU" sz="1600" b="1" cap="all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ru-RU" sz="1600" b="1" cap="all" dirty="0">
                <a:solidFill>
                  <a:srgbClr val="002060"/>
                </a:solidFill>
                <a:latin typeface="Calibri" panose="020F0502020204030204" pitchFamily="34" charset="0"/>
              </a:rPr>
              <a:t>сотрудников </a:t>
            </a:r>
            <a:r>
              <a:rPr lang="ru-RU" sz="1600" b="1" cap="all" dirty="0" err="1">
                <a:solidFill>
                  <a:srgbClr val="002060"/>
                </a:solidFill>
                <a:latin typeface="Calibri" panose="020F0502020204030204" pitchFamily="34" charset="0"/>
              </a:rPr>
              <a:t>КрасГМУ</a:t>
            </a:r>
            <a:endParaRPr lang="ru-RU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72176" y="2306045"/>
            <a:ext cx="27433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solidFill>
                  <a:srgbClr val="002060"/>
                </a:solidFill>
              </a:rPr>
              <a:t>В Турецкой Республике, г. Анкара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1</a:t>
            </a:r>
            <a:r>
              <a:rPr lang="ru-RU" dirty="0">
                <a:solidFill>
                  <a:srgbClr val="002060"/>
                </a:solidFill>
              </a:rPr>
              <a:t> сотрудник прошел обучение на семинаре по </a:t>
            </a:r>
            <a:r>
              <a:rPr lang="ru-RU" b="1" dirty="0">
                <a:solidFill>
                  <a:srgbClr val="002060"/>
                </a:solidFill>
              </a:rPr>
              <a:t>онкологии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9503" y="3526900"/>
            <a:ext cx="3363388" cy="2102118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9" name="TextBox 8"/>
          <p:cNvSpPr txBox="1"/>
          <p:nvPr/>
        </p:nvSpPr>
        <p:spPr>
          <a:xfrm>
            <a:off x="3203848" y="4126338"/>
            <a:ext cx="355528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>
                <a:solidFill>
                  <a:srgbClr val="002060"/>
                </a:solidFill>
              </a:rPr>
              <a:t>Во Французской Республике, г. Страсбург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ru-RU" sz="1600" dirty="0">
                <a:solidFill>
                  <a:srgbClr val="002060"/>
                </a:solidFill>
              </a:rPr>
              <a:t> сотрудника прошли повышение квалификации </a:t>
            </a:r>
            <a:r>
              <a:rPr lang="ru-RU" sz="1600" b="1" dirty="0">
                <a:solidFill>
                  <a:srgbClr val="002060"/>
                </a:solidFill>
              </a:rPr>
              <a:t>«Поддержка дыхательных путей и ИВЛ в анестезиологии и интенсивной терапии», стажировка по «Эндоскопической абдоминальной хирургии»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1642" y="1723777"/>
            <a:ext cx="3737493" cy="2481695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11" name="TextBox 10"/>
          <p:cNvSpPr txBox="1"/>
          <p:nvPr/>
        </p:nvSpPr>
        <p:spPr>
          <a:xfrm>
            <a:off x="6759134" y="1906027"/>
            <a:ext cx="238486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>
                <a:solidFill>
                  <a:srgbClr val="002060"/>
                </a:solidFill>
              </a:rPr>
              <a:t>В Государстве Израиль, в г. Иерусалим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1</a:t>
            </a:r>
            <a:r>
              <a:rPr lang="ru-RU" sz="1600" dirty="0">
                <a:solidFill>
                  <a:srgbClr val="002060"/>
                </a:solidFill>
              </a:rPr>
              <a:t> сотрудник прошел повышение квалификации </a:t>
            </a:r>
            <a:r>
              <a:rPr lang="ru-RU" sz="1600" b="1" dirty="0">
                <a:solidFill>
                  <a:srgbClr val="002060"/>
                </a:solidFill>
              </a:rPr>
              <a:t>«Теория и практика анестезии и интенсивной терапии в акушерстве и гинекологии»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7309" y="4073228"/>
            <a:ext cx="2688515" cy="1641674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50" y="188640"/>
            <a:ext cx="4618819" cy="11296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8042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704" y="6091686"/>
            <a:ext cx="5377138" cy="74377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9436" y="1458710"/>
            <a:ext cx="34165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solidFill>
                  <a:srgbClr val="002060"/>
                </a:solidFill>
              </a:rPr>
              <a:t>В ФРГ, г. </a:t>
            </a:r>
            <a:r>
              <a:rPr lang="ru-RU" dirty="0" err="1">
                <a:solidFill>
                  <a:srgbClr val="002060"/>
                </a:solidFill>
              </a:rPr>
              <a:t>Биберах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1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dirty="0">
                <a:solidFill>
                  <a:srgbClr val="002060"/>
                </a:solidFill>
              </a:rPr>
              <a:t>сотрудник прошел обучение на семинаре </a:t>
            </a:r>
            <a:r>
              <a:rPr lang="ru-RU" b="1" dirty="0">
                <a:solidFill>
                  <a:srgbClr val="002060"/>
                </a:solidFill>
              </a:rPr>
              <a:t>«7-й 3D митинг </a:t>
            </a:r>
            <a:r>
              <a:rPr lang="ru-RU" b="1" dirty="0" err="1">
                <a:solidFill>
                  <a:srgbClr val="002060"/>
                </a:solidFill>
              </a:rPr>
              <a:t>КаVo</a:t>
            </a:r>
            <a:r>
              <a:rPr lang="ru-RU" b="1" dirty="0">
                <a:solidFill>
                  <a:srgbClr val="002060"/>
                </a:solidFill>
              </a:rPr>
              <a:t>»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59247"/>
            <a:ext cx="3265013" cy="2157375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6" name="TextBox 5"/>
          <p:cNvSpPr txBox="1"/>
          <p:nvPr/>
        </p:nvSpPr>
        <p:spPr>
          <a:xfrm>
            <a:off x="2713875" y="4337360"/>
            <a:ext cx="36389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solidFill>
                  <a:srgbClr val="002060"/>
                </a:solidFill>
              </a:rPr>
              <a:t>В ФРГ, г. Берлин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dirty="0">
                <a:solidFill>
                  <a:srgbClr val="002060"/>
                </a:solidFill>
              </a:rPr>
              <a:t>сотрудника прошли обучение </a:t>
            </a:r>
            <a:r>
              <a:rPr lang="ru-RU" b="1" dirty="0">
                <a:solidFill>
                  <a:srgbClr val="002060"/>
                </a:solidFill>
              </a:rPr>
              <a:t>молекулярно-генетическим методам исследования</a:t>
            </a:r>
            <a:r>
              <a:rPr lang="ru-RU" dirty="0">
                <a:solidFill>
                  <a:srgbClr val="002060"/>
                </a:solidFill>
              </a:rPr>
              <a:t>, </a:t>
            </a:r>
            <a:r>
              <a:rPr lang="ru-RU" b="1" dirty="0">
                <a:solidFill>
                  <a:srgbClr val="002060"/>
                </a:solidFill>
              </a:rPr>
              <a:t>стажировка по гранту фонда </a:t>
            </a:r>
            <a:r>
              <a:rPr lang="en-US" b="1" dirty="0">
                <a:solidFill>
                  <a:srgbClr val="002060"/>
                </a:solidFill>
              </a:rPr>
              <a:t>DAAD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dirty="0">
                <a:solidFill>
                  <a:srgbClr val="002060"/>
                </a:solidFill>
              </a:rPr>
              <a:t>(Университет Шарите)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558" y="2032917"/>
            <a:ext cx="3340854" cy="2227236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8" name="TextBox 7"/>
          <p:cNvSpPr txBox="1"/>
          <p:nvPr/>
        </p:nvSpPr>
        <p:spPr>
          <a:xfrm>
            <a:off x="6352839" y="1847917"/>
            <a:ext cx="279116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002060"/>
                </a:solidFill>
              </a:rPr>
              <a:t>В Итальянской Республике, г. </a:t>
            </a:r>
            <a:r>
              <a:rPr lang="ru-RU" sz="1600" dirty="0" err="1">
                <a:solidFill>
                  <a:srgbClr val="002060"/>
                </a:solidFill>
              </a:rPr>
              <a:t>Роверето</a:t>
            </a:r>
            <a:r>
              <a:rPr lang="ru-RU" sz="1600" dirty="0">
                <a:solidFill>
                  <a:srgbClr val="002060"/>
                </a:solidFill>
              </a:rPr>
              <a:t>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1</a:t>
            </a:r>
            <a:r>
              <a:rPr lang="ru-RU" sz="1600" dirty="0">
                <a:solidFill>
                  <a:srgbClr val="002060"/>
                </a:solidFill>
              </a:rPr>
              <a:t> сотрудник прошел обучение </a:t>
            </a:r>
            <a:r>
              <a:rPr lang="ru-RU" sz="1600" b="1" dirty="0">
                <a:solidFill>
                  <a:srgbClr val="002060"/>
                </a:solidFill>
              </a:rPr>
              <a:t>методам молекулярно-генетической диагностики редких наследственных патологий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0602" y="3622597"/>
            <a:ext cx="2668185" cy="1999577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74650" y="-114428"/>
            <a:ext cx="2645469" cy="1684771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4499992" y="93591"/>
            <a:ext cx="232120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002060"/>
                </a:solidFill>
              </a:rPr>
              <a:t>В Японии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1</a:t>
            </a:r>
            <a:r>
              <a:rPr lang="ru-RU" dirty="0">
                <a:solidFill>
                  <a:srgbClr val="002060"/>
                </a:solidFill>
              </a:rPr>
              <a:t> сотрудник прошел стажировку в </a:t>
            </a:r>
            <a:r>
              <a:rPr lang="ru-RU" dirty="0" err="1">
                <a:solidFill>
                  <a:srgbClr val="002060"/>
                </a:solidFill>
              </a:rPr>
              <a:t>Университе</a:t>
            </a:r>
            <a:r>
              <a:rPr lang="ru-RU" dirty="0">
                <a:solidFill>
                  <a:srgbClr val="002060"/>
                </a:solidFill>
              </a:rPr>
              <a:t> г. </a:t>
            </a:r>
            <a:r>
              <a:rPr lang="ru-RU" dirty="0" err="1">
                <a:solidFill>
                  <a:srgbClr val="002060"/>
                </a:solidFill>
              </a:rPr>
              <a:t>Канадзавы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51" y="188640"/>
            <a:ext cx="4519362" cy="1105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12981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Прямоугольник 1"/>
          <p:cNvSpPr>
            <a:spLocks noChangeArrowheads="1"/>
          </p:cNvSpPr>
          <p:nvPr/>
        </p:nvSpPr>
        <p:spPr bwMode="auto">
          <a:xfrm>
            <a:off x="114276" y="109538"/>
            <a:ext cx="9083701" cy="83099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400" b="1" dirty="0">
                <a:solidFill>
                  <a:srgbClr val="C00000"/>
                </a:solidFill>
              </a:rPr>
              <a:t>Повышение квалификации профессорско-преподавательского состава</a:t>
            </a:r>
            <a:r>
              <a:rPr lang="en-US" altLang="ru-RU" sz="2400" b="1" dirty="0">
                <a:solidFill>
                  <a:srgbClr val="C00000"/>
                </a:solidFill>
              </a:rPr>
              <a:t> </a:t>
            </a:r>
            <a:r>
              <a:rPr lang="ru-RU" altLang="ru-RU" sz="2400" b="1" dirty="0">
                <a:solidFill>
                  <a:srgbClr val="C00000"/>
                </a:solidFill>
              </a:rPr>
              <a:t>в 2016 году </a:t>
            </a:r>
            <a:endParaRPr lang="ru-RU" altLang="ru-RU" sz="2400" b="1" dirty="0">
              <a:solidFill>
                <a:srgbClr val="C00000"/>
              </a:solidFill>
              <a:latin typeface="Calibri"/>
            </a:endParaRPr>
          </a:p>
        </p:txBody>
      </p:sp>
      <p:sp>
        <p:nvSpPr>
          <p:cNvPr id="50179" name="Прямоугольник 21"/>
          <p:cNvSpPr>
            <a:spLocks noChangeArrowheads="1"/>
          </p:cNvSpPr>
          <p:nvPr/>
        </p:nvSpPr>
        <p:spPr bwMode="auto">
          <a:xfrm>
            <a:off x="222192" y="1043106"/>
            <a:ext cx="881430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228600" algn="l"/>
                <a:tab pos="914400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228600" algn="l"/>
                <a:tab pos="9144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228600" algn="l"/>
                <a:tab pos="9144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228600" algn="l"/>
                <a:tab pos="914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228600" algn="l"/>
                <a:tab pos="914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28600" algn="l"/>
                <a:tab pos="914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28600" algn="l"/>
                <a:tab pos="914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28600" algn="l"/>
                <a:tab pos="914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28600" algn="l"/>
                <a:tab pos="914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indent="-342900" algn="just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 smtClean="0">
                <a:solidFill>
                  <a:srgbClr val="374C81"/>
                </a:solidFill>
                <a:cs typeface="Arial" panose="020B0604020202020204" pitchFamily="34" charset="0"/>
              </a:rPr>
              <a:t>ВСЕГО ФАКТОВ ПОВЫШЕНИЯ КВАЛИФИКАЦИИ </a:t>
            </a:r>
            <a:r>
              <a:rPr lang="ru-RU" altLang="ru-RU" sz="2000" b="1" dirty="0" smtClean="0">
                <a:solidFill>
                  <a:srgbClr val="002060"/>
                </a:solidFill>
                <a:cs typeface="Arial" panose="020B0604020202020204" pitchFamily="34" charset="0"/>
              </a:rPr>
              <a:t>–</a:t>
            </a:r>
            <a:r>
              <a:rPr lang="ru-RU" altLang="ru-RU" sz="2000" b="1" dirty="0" smtClean="0">
                <a:solidFill>
                  <a:srgbClr val="C00000"/>
                </a:solidFill>
                <a:cs typeface="Arial" panose="020B0604020202020204" pitchFamily="34" charset="0"/>
              </a:rPr>
              <a:t> </a:t>
            </a:r>
            <a:r>
              <a:rPr lang="ru-RU" altLang="ru-RU" sz="24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248</a:t>
            </a:r>
            <a:r>
              <a:rPr lang="ru-RU" altLang="ru-RU" sz="20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 (</a:t>
            </a:r>
            <a:r>
              <a:rPr lang="ru-RU" altLang="ru-RU" sz="24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225</a:t>
            </a:r>
            <a:r>
              <a:rPr lang="ru-RU" altLang="ru-RU" sz="20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 СОТРУДНИКОВ),</a:t>
            </a:r>
          </a:p>
          <a:p>
            <a:pPr marL="342900" indent="-342900" algn="just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 smtClean="0">
                <a:solidFill>
                  <a:srgbClr val="374C81"/>
                </a:solidFill>
                <a:cs typeface="Arial" panose="020B0604020202020204" pitchFamily="34" charset="0"/>
              </a:rPr>
              <a:t>В Г. МОСКВА И ДРУГИХ ГОРОДАХ РОССИИ </a:t>
            </a:r>
            <a:r>
              <a:rPr lang="ru-RU" altLang="ru-RU" sz="2000" b="1" dirty="0" smtClean="0">
                <a:solidFill>
                  <a:srgbClr val="002060"/>
                </a:solidFill>
                <a:cs typeface="Arial" panose="020B0604020202020204" pitchFamily="34" charset="0"/>
              </a:rPr>
              <a:t>–</a:t>
            </a:r>
            <a:r>
              <a:rPr lang="ru-RU" altLang="ru-RU" sz="2000" b="1" dirty="0" smtClean="0">
                <a:solidFill>
                  <a:srgbClr val="374C81"/>
                </a:solidFill>
                <a:cs typeface="Arial" panose="020B0604020202020204" pitchFamily="34" charset="0"/>
              </a:rPr>
              <a:t> </a:t>
            </a:r>
            <a:r>
              <a:rPr lang="ru-RU" altLang="ru-RU" sz="24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218,</a:t>
            </a:r>
            <a:endParaRPr lang="ru-RU" altLang="ru-RU" sz="2000" b="1" dirty="0" smtClean="0">
              <a:solidFill>
                <a:srgbClr val="FF0000"/>
              </a:solidFill>
              <a:cs typeface="Arial" panose="020B0604020202020204" pitchFamily="34" charset="0"/>
            </a:endParaRPr>
          </a:p>
          <a:p>
            <a:pPr marL="342900" indent="-342900" algn="just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 smtClean="0">
                <a:solidFill>
                  <a:srgbClr val="374C81"/>
                </a:solidFill>
                <a:cs typeface="Arial" panose="020B0604020202020204" pitchFamily="34" charset="0"/>
              </a:rPr>
              <a:t>ЗА РУБЕЖОМ </a:t>
            </a:r>
            <a:r>
              <a:rPr lang="ru-RU" altLang="ru-RU" sz="2000" b="1" dirty="0" smtClean="0">
                <a:solidFill>
                  <a:srgbClr val="002060"/>
                </a:solidFill>
                <a:cs typeface="Arial" panose="020B0604020202020204" pitchFamily="34" charset="0"/>
              </a:rPr>
              <a:t>–</a:t>
            </a:r>
            <a:r>
              <a:rPr lang="ru-RU" altLang="ru-RU" sz="2000" b="1" dirty="0" smtClean="0">
                <a:solidFill>
                  <a:srgbClr val="374C81"/>
                </a:solidFill>
                <a:cs typeface="Arial" panose="020B0604020202020204" pitchFamily="34" charset="0"/>
              </a:rPr>
              <a:t> </a:t>
            </a:r>
            <a:r>
              <a:rPr lang="ru-RU" altLang="ru-RU" sz="24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9.</a:t>
            </a:r>
            <a:endParaRPr lang="ru-RU" altLang="ru-RU" sz="20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50180" name="Прямоугольник 1"/>
          <p:cNvSpPr>
            <a:spLocks noChangeArrowheads="1"/>
          </p:cNvSpPr>
          <p:nvPr/>
        </p:nvSpPr>
        <p:spPr bwMode="auto">
          <a:xfrm>
            <a:off x="1125460" y="2528049"/>
            <a:ext cx="7478987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000" b="1" dirty="0">
                <a:solidFill>
                  <a:srgbClr val="374C81"/>
                </a:solidFill>
                <a:cs typeface="Arial" panose="020B0604020202020204" pitchFamily="34" charset="0"/>
              </a:rPr>
              <a:t>«Преподавание медицины катастроф в системе непрерывного медицинского образования» – </a:t>
            </a:r>
            <a:r>
              <a:rPr lang="ru-RU" altLang="ru-RU" sz="2400" b="1" dirty="0">
                <a:solidFill>
                  <a:srgbClr val="FF0000"/>
                </a:solidFill>
                <a:cs typeface="Arial" panose="020B0604020202020204" pitchFamily="34" charset="0"/>
              </a:rPr>
              <a:t>42</a:t>
            </a:r>
            <a:r>
              <a:rPr lang="ru-RU" altLang="ru-RU" sz="2000" b="1" dirty="0">
                <a:solidFill>
                  <a:srgbClr val="374C81"/>
                </a:solidFill>
                <a:cs typeface="Arial" panose="020B0604020202020204" pitchFamily="34" charset="0"/>
              </a:rPr>
              <a:t> </a:t>
            </a:r>
            <a:r>
              <a:rPr lang="ru-RU" altLang="ru-RU" sz="2000" b="1" dirty="0" smtClean="0">
                <a:solidFill>
                  <a:srgbClr val="374C81"/>
                </a:solidFill>
                <a:cs typeface="Arial" panose="020B0604020202020204" pitchFamily="34" charset="0"/>
              </a:rPr>
              <a:t>сотрудника;</a:t>
            </a:r>
            <a:endParaRPr lang="ru-RU" altLang="ru-RU" sz="2000" b="1" dirty="0">
              <a:solidFill>
                <a:srgbClr val="374C81"/>
              </a:solidFill>
              <a:cs typeface="Arial" panose="020B0604020202020204" pitchFamily="34" charset="0"/>
            </a:endParaRPr>
          </a:p>
        </p:txBody>
      </p:sp>
      <p:sp>
        <p:nvSpPr>
          <p:cNvPr id="50181" name="Прямоугольник 1"/>
          <p:cNvSpPr>
            <a:spLocks noChangeArrowheads="1"/>
          </p:cNvSpPr>
          <p:nvPr/>
        </p:nvSpPr>
        <p:spPr bwMode="auto">
          <a:xfrm>
            <a:off x="1259972" y="3322946"/>
            <a:ext cx="794710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000" b="1" dirty="0">
                <a:solidFill>
                  <a:srgbClr val="374C81"/>
                </a:solidFill>
                <a:cs typeface="Arial" panose="020B0604020202020204" pitchFamily="34" charset="0"/>
              </a:rPr>
              <a:t>«</a:t>
            </a:r>
            <a:r>
              <a:rPr lang="ru-RU" altLang="ru-RU" sz="2000" b="1" dirty="0" err="1">
                <a:solidFill>
                  <a:srgbClr val="374C81"/>
                </a:solidFill>
                <a:cs typeface="Arial" panose="020B0604020202020204" pitchFamily="34" charset="0"/>
              </a:rPr>
              <a:t>Эндовидеохирургия</a:t>
            </a:r>
            <a:r>
              <a:rPr lang="ru-RU" altLang="ru-RU" sz="2000" b="1" dirty="0">
                <a:solidFill>
                  <a:srgbClr val="374C81"/>
                </a:solidFill>
                <a:cs typeface="Arial" panose="020B0604020202020204" pitchFamily="34" charset="0"/>
              </a:rPr>
              <a:t> органов брюшной полости и забрюшинного пространства» – </a:t>
            </a:r>
            <a:r>
              <a:rPr lang="ru-RU" altLang="ru-RU" sz="2400" b="1" dirty="0">
                <a:solidFill>
                  <a:srgbClr val="FF0000"/>
                </a:solidFill>
                <a:cs typeface="Arial" panose="020B0604020202020204" pitchFamily="34" charset="0"/>
              </a:rPr>
              <a:t>26</a:t>
            </a:r>
            <a:r>
              <a:rPr lang="ru-RU" altLang="ru-RU" sz="2000" b="1" dirty="0">
                <a:solidFill>
                  <a:srgbClr val="374C81"/>
                </a:solidFill>
                <a:cs typeface="Arial" panose="020B0604020202020204" pitchFamily="34" charset="0"/>
              </a:rPr>
              <a:t> сотрудников;</a:t>
            </a:r>
          </a:p>
        </p:txBody>
      </p:sp>
      <p:sp>
        <p:nvSpPr>
          <p:cNvPr id="50182" name="Прямоугольник 1"/>
          <p:cNvSpPr>
            <a:spLocks noChangeArrowheads="1"/>
          </p:cNvSpPr>
          <p:nvPr/>
        </p:nvSpPr>
        <p:spPr bwMode="auto">
          <a:xfrm>
            <a:off x="1182269" y="4135897"/>
            <a:ext cx="49101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000" b="1" dirty="0">
                <a:solidFill>
                  <a:srgbClr val="374C81"/>
                </a:solidFill>
                <a:cs typeface="Arial" panose="020B0604020202020204" pitchFamily="34" charset="0"/>
              </a:rPr>
              <a:t>«Бактериология» –</a:t>
            </a:r>
            <a:r>
              <a:rPr lang="ru-RU" altLang="ru-RU" sz="2400" b="1" dirty="0">
                <a:solidFill>
                  <a:srgbClr val="FF0000"/>
                </a:solidFill>
                <a:cs typeface="Arial" panose="020B0604020202020204" pitchFamily="34" charset="0"/>
              </a:rPr>
              <a:t> 9 </a:t>
            </a:r>
            <a:r>
              <a:rPr lang="ru-RU" altLang="ru-RU" sz="2000" b="1" dirty="0">
                <a:solidFill>
                  <a:srgbClr val="374C81"/>
                </a:solidFill>
                <a:cs typeface="Arial" panose="020B0604020202020204" pitchFamily="34" charset="0"/>
              </a:rPr>
              <a:t>сотрудников;</a:t>
            </a:r>
          </a:p>
        </p:txBody>
      </p:sp>
      <p:sp>
        <p:nvSpPr>
          <p:cNvPr id="50183" name="TextBox 21"/>
          <p:cNvSpPr txBox="1">
            <a:spLocks noChangeArrowheads="1"/>
          </p:cNvSpPr>
          <p:nvPr/>
        </p:nvSpPr>
        <p:spPr bwMode="auto">
          <a:xfrm>
            <a:off x="1935975" y="4581128"/>
            <a:ext cx="72390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000" b="1" dirty="0">
                <a:solidFill>
                  <a:srgbClr val="374C81"/>
                </a:solidFill>
                <a:cs typeface="Arial" panose="020B0604020202020204" pitchFamily="34" charset="0"/>
              </a:rPr>
              <a:t>«Современные педагогические подходы и технологии формирования профессиональных компетенций»</a:t>
            </a:r>
            <a:r>
              <a:rPr lang="ru-RU" altLang="ru-RU" sz="2000" b="1" dirty="0">
                <a:solidFill>
                  <a:srgbClr val="374C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</a:t>
            </a:r>
            <a:r>
              <a:rPr lang="ru-RU" altLang="ru-RU" sz="2000" b="1" dirty="0">
                <a:solidFill>
                  <a:srgbClr val="374C81"/>
                </a:solidFill>
                <a:cs typeface="Arial" panose="020B0604020202020204" pitchFamily="34" charset="0"/>
              </a:rPr>
              <a:t> </a:t>
            </a:r>
            <a:r>
              <a:rPr lang="ru-RU" altLang="ru-RU" sz="2400" b="1" dirty="0">
                <a:solidFill>
                  <a:srgbClr val="FF0000"/>
                </a:solidFill>
                <a:cs typeface="Arial" panose="020B0604020202020204" pitchFamily="34" charset="0"/>
              </a:rPr>
              <a:t>6 </a:t>
            </a:r>
            <a:r>
              <a:rPr lang="ru-RU" altLang="ru-RU" sz="2000" b="1" dirty="0" smtClean="0">
                <a:solidFill>
                  <a:srgbClr val="374C81"/>
                </a:solidFill>
                <a:cs typeface="Arial" panose="020B0604020202020204" pitchFamily="34" charset="0"/>
              </a:rPr>
              <a:t>сотрудников;</a:t>
            </a:r>
            <a:endParaRPr lang="ru-RU" altLang="ru-RU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0184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364" y="2501503"/>
            <a:ext cx="838693" cy="821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5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358" y="3579207"/>
            <a:ext cx="1281330" cy="818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6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77" t="15750" r="53511" b="70470"/>
          <a:stretch>
            <a:fillRect/>
          </a:stretch>
        </p:blipFill>
        <p:spPr bwMode="auto">
          <a:xfrm>
            <a:off x="114276" y="4771603"/>
            <a:ext cx="1833563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8" name="Прямоугольник 11"/>
          <p:cNvSpPr>
            <a:spLocks noChangeArrowheads="1"/>
          </p:cNvSpPr>
          <p:nvPr/>
        </p:nvSpPr>
        <p:spPr bwMode="auto">
          <a:xfrm>
            <a:off x="1213663" y="5517232"/>
            <a:ext cx="7961312" cy="90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Aft>
                <a:spcPct val="0"/>
              </a:spcAft>
              <a:buFontTx/>
              <a:buNone/>
            </a:pPr>
            <a:r>
              <a:rPr lang="ru-RU" altLang="ru-RU" sz="2000" b="1" dirty="0">
                <a:solidFill>
                  <a:srgbClr val="374C81"/>
                </a:solidFill>
                <a:cs typeface="Arial" panose="020B0604020202020204" pitchFamily="34" charset="0"/>
              </a:rPr>
              <a:t>«Физиология, патологическая физиология» - </a:t>
            </a:r>
            <a:r>
              <a:rPr lang="ru-RU" altLang="ru-RU" sz="2400" b="1" dirty="0">
                <a:solidFill>
                  <a:srgbClr val="FF0000"/>
                </a:solidFill>
                <a:cs typeface="Arial" panose="020B0604020202020204" pitchFamily="34" charset="0"/>
              </a:rPr>
              <a:t>23</a:t>
            </a:r>
            <a:r>
              <a:rPr lang="ru-RU" altLang="ru-RU" sz="2000" b="1" dirty="0">
                <a:solidFill>
                  <a:srgbClr val="374C81"/>
                </a:solidFill>
                <a:cs typeface="Arial" panose="020B0604020202020204" pitchFamily="34" charset="0"/>
              </a:rPr>
              <a:t> </a:t>
            </a:r>
            <a:r>
              <a:rPr lang="ru-RU" altLang="ru-RU" sz="2000" b="1" dirty="0" smtClean="0">
                <a:solidFill>
                  <a:srgbClr val="374C81"/>
                </a:solidFill>
                <a:cs typeface="Arial" panose="020B0604020202020204" pitchFamily="34" charset="0"/>
              </a:rPr>
              <a:t>сотрудника;</a:t>
            </a:r>
            <a:endParaRPr lang="ru-RU" altLang="ru-RU" sz="2000" b="1" dirty="0">
              <a:solidFill>
                <a:srgbClr val="374C81"/>
              </a:solidFill>
              <a:cs typeface="Arial" panose="020B0604020202020204" pitchFamily="34" charset="0"/>
            </a:endParaRPr>
          </a:p>
          <a:p>
            <a:pPr eaLnBrk="0" fontAlgn="base" hangingPunct="0">
              <a:spcAft>
                <a:spcPct val="0"/>
              </a:spcAft>
              <a:buFontTx/>
              <a:buNone/>
            </a:pPr>
            <a:r>
              <a:rPr lang="ru-RU" altLang="ru-RU" sz="2000" b="1" dirty="0">
                <a:solidFill>
                  <a:srgbClr val="374C81"/>
                </a:solidFill>
                <a:cs typeface="Arial" panose="020B0604020202020204" pitchFamily="34" charset="0"/>
              </a:rPr>
              <a:t>«Анатомия, гистология, эмбриология» - </a:t>
            </a:r>
            <a:r>
              <a:rPr lang="ru-RU" altLang="ru-RU" sz="2400" b="1" dirty="0">
                <a:solidFill>
                  <a:srgbClr val="FF0000"/>
                </a:solidFill>
                <a:cs typeface="Arial" panose="020B0604020202020204" pitchFamily="34" charset="0"/>
              </a:rPr>
              <a:t>29</a:t>
            </a:r>
            <a:r>
              <a:rPr lang="ru-RU" altLang="ru-RU" sz="2000" b="1" dirty="0">
                <a:solidFill>
                  <a:srgbClr val="374C81"/>
                </a:solidFill>
                <a:cs typeface="Arial" panose="020B0604020202020204" pitchFamily="34" charset="0"/>
              </a:rPr>
              <a:t> </a:t>
            </a:r>
            <a:r>
              <a:rPr lang="ru-RU" altLang="ru-RU" sz="2000" b="1" dirty="0" smtClean="0">
                <a:solidFill>
                  <a:srgbClr val="374C81"/>
                </a:solidFill>
                <a:cs typeface="Arial" panose="020B0604020202020204" pitchFamily="34" charset="0"/>
              </a:rPr>
              <a:t>сотрудников.</a:t>
            </a:r>
            <a:endParaRPr lang="ru-RU" altLang="ru-RU" sz="2000" b="1" dirty="0">
              <a:solidFill>
                <a:srgbClr val="374C81"/>
              </a:solidFill>
              <a:cs typeface="Arial" panose="020B0604020202020204" pitchFamily="34" charset="0"/>
            </a:endParaRPr>
          </a:p>
        </p:txBody>
      </p:sp>
      <p:pic>
        <p:nvPicPr>
          <p:cNvPr id="50189" name="Рисунок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76" y="5627381"/>
            <a:ext cx="1010062" cy="100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8649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501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50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50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501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501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50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50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501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50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50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501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50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50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501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50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50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501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50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50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501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50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50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501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50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50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501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50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50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9" grpId="0"/>
      <p:bldP spid="50180" grpId="0"/>
      <p:bldP spid="50181" grpId="0"/>
      <p:bldP spid="50182" grpId="0"/>
      <p:bldP spid="50183" grpId="0"/>
      <p:bldP spid="5018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7374" y="6114224"/>
            <a:ext cx="5377138" cy="74377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9708" y="1408633"/>
            <a:ext cx="626469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500" b="1" cap="all" dirty="0">
                <a:solidFill>
                  <a:srgbClr val="002060"/>
                </a:solidFill>
                <a:latin typeface="Calibri" panose="020F0502020204030204" pitchFamily="34" charset="0"/>
              </a:rPr>
              <a:t>Планируемые циклы повышения Квалификации в 2017 году: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3260" y="2342470"/>
            <a:ext cx="879721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ru-RU" sz="1600" cap="all" dirty="0">
                <a:solidFill>
                  <a:srgbClr val="002060"/>
                </a:solidFill>
                <a:latin typeface="Calibri" panose="020F0502020204030204" pitchFamily="34" charset="0"/>
              </a:rPr>
              <a:t>Школа молодого преподавателя;</a:t>
            </a:r>
          </a:p>
          <a:p>
            <a:pPr marL="285750" indent="-285750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ru-RU" sz="1600" cap="all" dirty="0">
                <a:solidFill>
                  <a:srgbClr val="002060"/>
                </a:solidFill>
                <a:latin typeface="Calibri" panose="020F0502020204030204" pitchFamily="34" charset="0"/>
              </a:rPr>
              <a:t>Преподаватель высшей школы;</a:t>
            </a:r>
          </a:p>
          <a:p>
            <a:pPr marL="285750" indent="-285750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ru-RU" sz="1600" cap="all" dirty="0">
                <a:solidFill>
                  <a:srgbClr val="002060"/>
                </a:solidFill>
                <a:latin typeface="Calibri" panose="020F0502020204030204" pitchFamily="34" charset="0"/>
              </a:rPr>
              <a:t>Принципы преподавания морфологических дисциплин;</a:t>
            </a:r>
          </a:p>
          <a:p>
            <a:pPr marL="285750" indent="-285750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ru-RU" sz="1600" cap="all" dirty="0">
                <a:solidFill>
                  <a:srgbClr val="002060"/>
                </a:solidFill>
                <a:latin typeface="Calibri" panose="020F0502020204030204" pitchFamily="34" charset="0"/>
              </a:rPr>
              <a:t>Хирургия;</a:t>
            </a:r>
          </a:p>
          <a:p>
            <a:pPr marL="285750" indent="-285750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ru-RU" sz="1600" cap="all" dirty="0">
                <a:solidFill>
                  <a:srgbClr val="002060"/>
                </a:solidFill>
                <a:latin typeface="Calibri" panose="020F0502020204030204" pitchFamily="34" charset="0"/>
              </a:rPr>
              <a:t>Психолого-педагогическая деятельность преподавателя высшей школы в контексте стандартов нового поколения;</a:t>
            </a:r>
          </a:p>
          <a:p>
            <a:pPr marL="285750" indent="-285750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ru-RU" sz="1600" cap="all" dirty="0">
                <a:solidFill>
                  <a:srgbClr val="002060"/>
                </a:solidFill>
                <a:latin typeface="Calibri" panose="020F0502020204030204" pitchFamily="34" charset="0"/>
              </a:rPr>
              <a:t>Высокотехнологические способы диагностики и лечения в </a:t>
            </a:r>
            <a:r>
              <a:rPr lang="ru-RU" sz="1600" cap="all" dirty="0" err="1">
                <a:solidFill>
                  <a:srgbClr val="002060"/>
                </a:solidFill>
                <a:latin typeface="Calibri" panose="020F0502020204030204" pitchFamily="34" charset="0"/>
              </a:rPr>
              <a:t>гепатобилиарной</a:t>
            </a:r>
            <a:r>
              <a:rPr lang="ru-RU" sz="1600" cap="all" dirty="0">
                <a:solidFill>
                  <a:srgbClr val="002060"/>
                </a:solidFill>
                <a:latin typeface="Calibri" panose="020F0502020204030204" pitchFamily="34" charset="0"/>
              </a:rPr>
              <a:t> хирургии;</a:t>
            </a:r>
          </a:p>
          <a:p>
            <a:pPr marL="285750" indent="-285750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ru-RU" sz="1600" cap="all" dirty="0">
                <a:solidFill>
                  <a:srgbClr val="002060"/>
                </a:solidFill>
                <a:latin typeface="Calibri" panose="020F0502020204030204" pitchFamily="34" charset="0"/>
              </a:rPr>
              <a:t>Ультразвуковая диагностика;</a:t>
            </a:r>
          </a:p>
          <a:p>
            <a:pPr marL="285750" indent="-285750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ru-RU" sz="1600" cap="all" dirty="0">
                <a:solidFill>
                  <a:srgbClr val="002060"/>
                </a:solidFill>
                <a:latin typeface="Calibri" panose="020F0502020204030204" pitchFamily="34" charset="0"/>
              </a:rPr>
              <a:t>Бактериология;</a:t>
            </a:r>
          </a:p>
          <a:p>
            <a:pPr marL="285750" indent="-285750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ru-RU" sz="1600" cap="all" dirty="0">
                <a:solidFill>
                  <a:srgbClr val="002060"/>
                </a:solidFill>
                <a:latin typeface="Calibri" panose="020F0502020204030204" pitchFamily="34" charset="0"/>
              </a:rPr>
              <a:t>Эндоскопия в челюстно-лицевой хирургии;</a:t>
            </a:r>
          </a:p>
          <a:p>
            <a:pPr marL="285750" indent="-285750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ru-RU" sz="1600" cap="all" dirty="0" smtClean="0">
                <a:solidFill>
                  <a:srgbClr val="002060"/>
                </a:solidFill>
                <a:latin typeface="Calibri" panose="020F0502020204030204" pitchFamily="34" charset="0"/>
              </a:rPr>
              <a:t>Повышение квалификации в рамках </a:t>
            </a:r>
            <a:r>
              <a:rPr lang="ru-RU" sz="1600" cap="all" dirty="0" err="1" smtClean="0">
                <a:solidFill>
                  <a:srgbClr val="002060"/>
                </a:solidFill>
                <a:latin typeface="Calibri" panose="020F0502020204030204" pitchFamily="34" charset="0"/>
              </a:rPr>
              <a:t>зАдания</a:t>
            </a:r>
            <a:r>
              <a:rPr lang="ru-RU" sz="1600" cap="all" dirty="0" smtClean="0">
                <a:solidFill>
                  <a:srgbClr val="002060"/>
                </a:solidFill>
                <a:latin typeface="Calibri" panose="020F0502020204030204" pitchFamily="34" charset="0"/>
              </a:rPr>
              <a:t> Минздрава РФ;</a:t>
            </a:r>
          </a:p>
          <a:p>
            <a:pPr marL="285750" indent="-285750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ru-RU" sz="1600" cap="all" dirty="0" smtClean="0">
                <a:solidFill>
                  <a:srgbClr val="002060"/>
                </a:solidFill>
                <a:latin typeface="Calibri" panose="020F0502020204030204" pitchFamily="34" charset="0"/>
              </a:rPr>
              <a:t>Повышение квалификации для кафедры биологии, медицинской генетики;</a:t>
            </a:r>
          </a:p>
          <a:p>
            <a:pPr marL="285750" indent="-285750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ru-RU" sz="1600" cap="all" dirty="0" smtClean="0">
                <a:solidFill>
                  <a:srgbClr val="002060"/>
                </a:solidFill>
                <a:latin typeface="Calibri" panose="020F0502020204030204" pitchFamily="34" charset="0"/>
              </a:rPr>
              <a:t>Повышение квалификации по Ревматологии;</a:t>
            </a:r>
          </a:p>
          <a:p>
            <a:pPr marL="285750" indent="-285750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ru-RU" sz="1600" cap="all" dirty="0" smtClean="0">
                <a:solidFill>
                  <a:srgbClr val="002060"/>
                </a:solidFill>
                <a:latin typeface="Calibri" panose="020F0502020204030204" pitchFamily="34" charset="0"/>
              </a:rPr>
              <a:t>Латинский язык и основы терминологии;</a:t>
            </a:r>
          </a:p>
          <a:p>
            <a:pPr marL="285750" indent="-285750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ru-RU" sz="1600" cap="all" dirty="0" smtClean="0">
                <a:solidFill>
                  <a:srgbClr val="002060"/>
                </a:solidFill>
                <a:latin typeface="Calibri" panose="020F0502020204030204" pitchFamily="34" charset="0"/>
              </a:rPr>
              <a:t>Актуальные проблемы медицинской физики;</a:t>
            </a:r>
          </a:p>
          <a:p>
            <a:pPr>
              <a:lnSpc>
                <a:spcPct val="90000"/>
              </a:lnSpc>
            </a:pPr>
            <a:r>
              <a:rPr lang="ru-RU" sz="1200" cap="all" dirty="0" smtClean="0">
                <a:solidFill>
                  <a:srgbClr val="002060"/>
                </a:solidFill>
                <a:latin typeface="Calibri" panose="020F0502020204030204" pitchFamily="34" charset="0"/>
              </a:rPr>
              <a:t>(</a:t>
            </a:r>
            <a:r>
              <a:rPr lang="ru-RU" sz="1200" cap="all" dirty="0">
                <a:solidFill>
                  <a:srgbClr val="002060"/>
                </a:solidFill>
                <a:latin typeface="Calibri" panose="020F0502020204030204" pitchFamily="34" charset="0"/>
              </a:rPr>
              <a:t>на основании заявок на 07.11.2016)</a:t>
            </a:r>
          </a:p>
          <a:p>
            <a:pPr marL="285750" indent="-285750">
              <a:lnSpc>
                <a:spcPct val="90000"/>
              </a:lnSpc>
              <a:buFont typeface="Wingdings" panose="05000000000000000000" pitchFamily="2" charset="2"/>
              <a:buChar char="ü"/>
            </a:pPr>
            <a:endParaRPr lang="ru-RU" sz="1200" cap="all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50" y="188640"/>
            <a:ext cx="4618819" cy="11296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02453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4376" y="6102216"/>
            <a:ext cx="5371042" cy="74377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0487" y="260648"/>
            <a:ext cx="4618819" cy="11296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AutoShape 2" descr="Картинки по запросу учиться учиться учитьс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8" name="Picture 4" descr="Картинки по запросу учиться учиться учитьс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4851" y="1772816"/>
            <a:ext cx="3333750" cy="283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8506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199" y="274638"/>
            <a:ext cx="8435281" cy="5818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78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6309321"/>
            <a:ext cx="4176464" cy="548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075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Объект 13"/>
          <p:cNvSpPr>
            <a:spLocks noGrp="1"/>
          </p:cNvSpPr>
          <p:nvPr>
            <p:ph idx="1"/>
          </p:nvPr>
        </p:nvSpPr>
        <p:spPr>
          <a:xfrm>
            <a:off x="15210" y="4376299"/>
            <a:ext cx="9149191" cy="1476862"/>
          </a:xfrm>
        </p:spPr>
        <p:txBody>
          <a:bodyPr>
            <a:normAutofit/>
          </a:bodyPr>
          <a:lstStyle/>
          <a:p>
            <a:r>
              <a:rPr lang="ru-RU" sz="2500" b="1" cap="all" dirty="0">
                <a:solidFill>
                  <a:srgbClr val="002060"/>
                </a:solidFill>
                <a:latin typeface="Calibri" panose="020F0502020204030204" pitchFamily="34" charset="0"/>
              </a:rPr>
              <a:t>В 2015-2016 учебном году зарегистрировано:</a:t>
            </a:r>
            <a:br>
              <a:rPr lang="ru-RU" sz="2500" b="1" cap="all" dirty="0">
                <a:solidFill>
                  <a:srgbClr val="002060"/>
                </a:solidFill>
                <a:latin typeface="Calibri" panose="020F0502020204030204" pitchFamily="34" charset="0"/>
              </a:rPr>
            </a:br>
            <a:r>
              <a:rPr lang="ru-RU" sz="2500" b="1" cap="all" dirty="0">
                <a:solidFill>
                  <a:srgbClr val="C00000"/>
                </a:solidFill>
                <a:latin typeface="Calibri" panose="020F0502020204030204" pitchFamily="34" charset="0"/>
              </a:rPr>
              <a:t>248 </a:t>
            </a:r>
            <a:r>
              <a:rPr lang="ru-RU" sz="2500" cap="all" dirty="0">
                <a:solidFill>
                  <a:srgbClr val="002060"/>
                </a:solidFill>
                <a:latin typeface="Calibri" panose="020F0502020204030204" pitchFamily="34" charset="0"/>
              </a:rPr>
              <a:t>фактов повышения квалификации ППС в ИПО </a:t>
            </a:r>
            <a:r>
              <a:rPr lang="ru-RU" sz="2500" cap="all" dirty="0" err="1">
                <a:solidFill>
                  <a:srgbClr val="002060"/>
                </a:solidFill>
                <a:latin typeface="Calibri" panose="020F0502020204030204" pitchFamily="34" charset="0"/>
              </a:rPr>
              <a:t>КрасГМУ</a:t>
            </a:r>
            <a:r>
              <a:rPr lang="ru-RU" sz="2500" cap="all" dirty="0">
                <a:solidFill>
                  <a:srgbClr val="002060"/>
                </a:solidFill>
                <a:latin typeface="Calibri" panose="020F0502020204030204" pitchFamily="34" charset="0"/>
              </a:rPr>
              <a:t>.</a:t>
            </a:r>
            <a:br>
              <a:rPr lang="ru-RU" sz="2500" cap="all" dirty="0">
                <a:solidFill>
                  <a:srgbClr val="002060"/>
                </a:solidFill>
                <a:latin typeface="Calibri" panose="020F0502020204030204" pitchFamily="34" charset="0"/>
              </a:rPr>
            </a:br>
            <a:r>
              <a:rPr lang="ru-RU" sz="2500" b="1" cap="all" dirty="0">
                <a:solidFill>
                  <a:srgbClr val="C00000"/>
                </a:solidFill>
                <a:latin typeface="Calibri" panose="020F0502020204030204" pitchFamily="34" charset="0"/>
              </a:rPr>
              <a:t>225</a:t>
            </a:r>
            <a:r>
              <a:rPr lang="ru-RU" sz="2500" b="1" cap="all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ru-RU" sz="2500" cap="all" dirty="0">
                <a:solidFill>
                  <a:srgbClr val="002060"/>
                </a:solidFill>
                <a:latin typeface="Calibri" panose="020F0502020204030204" pitchFamily="34" charset="0"/>
              </a:rPr>
              <a:t>сотрудников прошли повышение квалификации в ИПО </a:t>
            </a:r>
            <a:r>
              <a:rPr lang="ru-RU" sz="2500" cap="all" dirty="0" err="1">
                <a:solidFill>
                  <a:srgbClr val="002060"/>
                </a:solidFill>
                <a:latin typeface="Calibri" panose="020F0502020204030204" pitchFamily="34" charset="0"/>
              </a:rPr>
              <a:t>КрасГМУ</a:t>
            </a:r>
            <a:r>
              <a:rPr lang="ru-RU" sz="2500" cap="all" dirty="0">
                <a:solidFill>
                  <a:srgbClr val="002060"/>
                </a:solidFill>
                <a:latin typeface="Calibri" panose="020F0502020204030204" pitchFamily="34" charset="0"/>
              </a:rPr>
              <a:t>.</a:t>
            </a:r>
            <a:endParaRPr lang="ru-RU" sz="25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5" y="36864"/>
            <a:ext cx="5640475" cy="13794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6165304"/>
            <a:ext cx="5364088" cy="692696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130" b="12429"/>
          <a:stretch/>
        </p:blipFill>
        <p:spPr>
          <a:xfrm>
            <a:off x="-172694" y="1628800"/>
            <a:ext cx="9525000" cy="2747499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2139132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0000" y="6097611"/>
            <a:ext cx="5364945" cy="74076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2350" y="1155984"/>
            <a:ext cx="6544387" cy="3685295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2649" y="1332378"/>
            <a:ext cx="5329996" cy="3332509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085019" y="5047657"/>
            <a:ext cx="8219603" cy="863186"/>
          </a:xfrm>
        </p:spPr>
        <p:txBody>
          <a:bodyPr>
            <a:normAutofit fontScale="92500"/>
          </a:bodyPr>
          <a:lstStyle/>
          <a:p>
            <a:r>
              <a:rPr lang="ru-RU" sz="2500" b="1" cap="all" dirty="0">
                <a:solidFill>
                  <a:srgbClr val="002060"/>
                </a:solidFill>
                <a:latin typeface="Calibri" panose="020F0502020204030204" pitchFamily="34" charset="0"/>
              </a:rPr>
              <a:t>В г. Москва зарегистрировано </a:t>
            </a:r>
            <a:r>
              <a:rPr lang="ru-RU" sz="2500" b="1" cap="all" dirty="0">
                <a:solidFill>
                  <a:srgbClr val="FF0000"/>
                </a:solidFill>
                <a:latin typeface="Calibri" panose="020F0502020204030204" pitchFamily="34" charset="0"/>
              </a:rPr>
              <a:t>136 </a:t>
            </a:r>
            <a:r>
              <a:rPr lang="ru-RU" sz="2500" b="1" cap="all" dirty="0">
                <a:solidFill>
                  <a:srgbClr val="002060"/>
                </a:solidFill>
                <a:latin typeface="Calibri" panose="020F0502020204030204" pitchFamily="34" charset="0"/>
              </a:rPr>
              <a:t>фактов повышения квалификации (с учетом выездных циклов)</a:t>
            </a:r>
          </a:p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50" y="188640"/>
            <a:ext cx="4618819" cy="11296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06206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309205"/>
            <a:ext cx="5573482" cy="468601"/>
          </a:xfrm>
        </p:spPr>
        <p:txBody>
          <a:bodyPr>
            <a:normAutofit fontScale="90000"/>
          </a:bodyPr>
          <a:lstStyle/>
          <a:p>
            <a:r>
              <a:rPr lang="ru-RU" sz="2300" b="1" cap="all" dirty="0">
                <a:solidFill>
                  <a:srgbClr val="002060"/>
                </a:solidFill>
                <a:latin typeface="Calibri" panose="020F0502020204030204" pitchFamily="34" charset="0"/>
                <a:ea typeface="+mn-ea"/>
                <a:cs typeface="+mn-cs"/>
              </a:rPr>
              <a:t>Повышение квалификации в г. Москва</a:t>
            </a:r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2354764"/>
            <a:ext cx="4391778" cy="3437838"/>
          </a:xfrm>
          <a:effectLst>
            <a:softEdge rad="6350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3729" y="6133239"/>
            <a:ext cx="5364945" cy="74377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779912" y="1703813"/>
            <a:ext cx="5220071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2060"/>
                </a:solidFill>
              </a:rPr>
              <a:t>ООО Центр тестирования и развития «Гуманитарные технологии», цикл </a:t>
            </a:r>
            <a:r>
              <a:rPr lang="ru-RU" b="1" dirty="0">
                <a:solidFill>
                  <a:srgbClr val="002060"/>
                </a:solidFill>
              </a:rPr>
              <a:t>«Соблюдение вузами законодательства в области образования при приеме, выдаче документов, проведении итоговой аттестации, оказании платных образовательных услуг» </a:t>
            </a:r>
            <a:r>
              <a:rPr lang="ru-RU" dirty="0">
                <a:solidFill>
                  <a:srgbClr val="002060"/>
                </a:solidFill>
              </a:rPr>
              <a:t>- </a:t>
            </a:r>
            <a:r>
              <a:rPr lang="ru-RU" b="1" dirty="0">
                <a:solidFill>
                  <a:schemeClr val="accent1"/>
                </a:solidFill>
              </a:rPr>
              <a:t>1</a:t>
            </a:r>
            <a:r>
              <a:rPr lang="ru-RU" dirty="0">
                <a:solidFill>
                  <a:srgbClr val="002060"/>
                </a:solidFill>
              </a:rPr>
              <a:t> сотрудник;</a:t>
            </a:r>
          </a:p>
          <a:p>
            <a:r>
              <a:rPr lang="ru-RU" dirty="0">
                <a:solidFill>
                  <a:srgbClr val="002060"/>
                </a:solidFill>
              </a:rPr>
              <a:t>ФГАОУ ВО «Национальный исследовательский технологический университет «</a:t>
            </a:r>
            <a:r>
              <a:rPr lang="ru-RU" dirty="0" err="1">
                <a:solidFill>
                  <a:srgbClr val="002060"/>
                </a:solidFill>
              </a:rPr>
              <a:t>МИСиС</a:t>
            </a:r>
            <a:r>
              <a:rPr lang="ru-RU" dirty="0">
                <a:solidFill>
                  <a:srgbClr val="002060"/>
                </a:solidFill>
              </a:rPr>
              <a:t>», цикл </a:t>
            </a:r>
            <a:r>
              <a:rPr lang="ru-RU" b="1" dirty="0">
                <a:solidFill>
                  <a:srgbClr val="002060"/>
                </a:solidFill>
              </a:rPr>
              <a:t>«Управление деятельностью вузов. Проектирование фондов оценочных средств в системе высшего образования» - </a:t>
            </a:r>
            <a:r>
              <a:rPr lang="ru-RU" b="1" dirty="0">
                <a:solidFill>
                  <a:schemeClr val="accent1"/>
                </a:solidFill>
              </a:rPr>
              <a:t>2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dirty="0">
                <a:solidFill>
                  <a:srgbClr val="002060"/>
                </a:solidFill>
              </a:rPr>
              <a:t>сотрудника;</a:t>
            </a:r>
          </a:p>
          <a:p>
            <a:r>
              <a:rPr lang="ru-RU" dirty="0">
                <a:solidFill>
                  <a:srgbClr val="002060"/>
                </a:solidFill>
              </a:rPr>
              <a:t>ФГАОУ ВО «Национальный исследовательский технологический университет «</a:t>
            </a:r>
            <a:r>
              <a:rPr lang="ru-RU" dirty="0" err="1">
                <a:solidFill>
                  <a:srgbClr val="002060"/>
                </a:solidFill>
              </a:rPr>
              <a:t>МИСиС</a:t>
            </a:r>
            <a:r>
              <a:rPr lang="ru-RU" dirty="0">
                <a:solidFill>
                  <a:srgbClr val="002060"/>
                </a:solidFill>
              </a:rPr>
              <a:t>», цикл </a:t>
            </a:r>
            <a:r>
              <a:rPr lang="ru-RU" b="1" dirty="0">
                <a:solidFill>
                  <a:srgbClr val="002060"/>
                </a:solidFill>
              </a:rPr>
              <a:t>«Модернизация основных образовательных программ в условиях перехода на ФГОС ВО. Управление деятельностью вузов» - </a:t>
            </a:r>
            <a:r>
              <a:rPr lang="ru-RU" b="1" dirty="0">
                <a:solidFill>
                  <a:schemeClr val="accent1"/>
                </a:solidFill>
              </a:rPr>
              <a:t>2</a:t>
            </a:r>
            <a:r>
              <a:rPr lang="ru-RU" dirty="0">
                <a:solidFill>
                  <a:srgbClr val="002060"/>
                </a:solidFill>
              </a:rPr>
              <a:t> сотрудника;</a:t>
            </a:r>
          </a:p>
          <a:p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50" y="188640"/>
            <a:ext cx="4618819" cy="11296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06988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438092" y="1749243"/>
            <a:ext cx="5724127" cy="4605580"/>
          </a:xfrm>
        </p:spPr>
        <p:txBody>
          <a:bodyPr>
            <a:normAutofit fontScale="90000"/>
          </a:bodyPr>
          <a:lstStyle/>
          <a:p>
            <a:r>
              <a:rPr lang="ru-RU" sz="1800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ФГБОУ ДПО РМАПО, цикл </a:t>
            </a:r>
            <a:r>
              <a:rPr lang="ru-RU" sz="1800" b="1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«Преподавание медицины катастроф в системе непрерывного медицинского образования»</a:t>
            </a:r>
            <a:r>
              <a:rPr lang="ru-RU" sz="1800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 - </a:t>
            </a:r>
            <a:r>
              <a:rPr lang="ru-RU" sz="1800" b="1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42</a:t>
            </a:r>
            <a:r>
              <a:rPr lang="ru-RU" sz="1800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 сотрудника;</a:t>
            </a:r>
            <a:br>
              <a:rPr lang="ru-RU" sz="1800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</a:br>
            <a:r>
              <a:rPr lang="ru-RU" sz="1800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ФГБОУ ДПО РМАПО, цикл </a:t>
            </a:r>
            <a:r>
              <a:rPr lang="ru-RU" sz="1800" b="1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«</a:t>
            </a:r>
            <a:r>
              <a:rPr lang="ru-RU" sz="1800" b="1" dirty="0">
                <a:solidFill>
                  <a:srgbClr val="002060"/>
                </a:solidFill>
              </a:rPr>
              <a:t>Инновационное обучение с системе непрерывного профессионального образования</a:t>
            </a:r>
            <a:r>
              <a:rPr lang="ru-RU" sz="1800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» - </a:t>
            </a:r>
            <a:r>
              <a:rPr lang="ru-RU" sz="1800" b="1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1</a:t>
            </a:r>
            <a:r>
              <a:rPr lang="ru-RU" sz="1800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 сотрудник ;</a:t>
            </a:r>
            <a:br>
              <a:rPr lang="ru-RU" sz="1800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</a:br>
            <a:r>
              <a:rPr lang="ru-RU" sz="1800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РУДН, цикл </a:t>
            </a:r>
            <a:r>
              <a:rPr lang="ru-RU" sz="1800" b="1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«Основы клинической и эстетической маммологии»</a:t>
            </a:r>
            <a:r>
              <a:rPr lang="ru-RU" sz="1800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 - </a:t>
            </a:r>
            <a:r>
              <a:rPr lang="ru-RU" sz="1800" b="1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1</a:t>
            </a:r>
            <a:r>
              <a:rPr lang="ru-RU" sz="1800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 сотрудник;</a:t>
            </a:r>
            <a:br>
              <a:rPr lang="ru-RU" sz="1800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</a:br>
            <a:r>
              <a:rPr lang="ru-RU" sz="1800" dirty="0">
                <a:solidFill>
                  <a:srgbClr val="002060"/>
                </a:solidFill>
              </a:rPr>
              <a:t>ФГБОУ ВО</a:t>
            </a:r>
            <a:r>
              <a:rPr lang="ru-RU" sz="1800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800" dirty="0">
                <a:solidFill>
                  <a:srgbClr val="002060"/>
                </a:solidFill>
              </a:rPr>
              <a:t>Первый МГМУ</a:t>
            </a:r>
            <a:r>
              <a:rPr lang="ru-RU" sz="1800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 им. И.М. Сеченова, Методический центр аккредитации, цикл «</a:t>
            </a:r>
            <a:r>
              <a:rPr lang="ru-RU" sz="1800" b="1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Порядок проведения аккредитации специалистов в сфере охраны здоровья. Член </a:t>
            </a:r>
            <a:r>
              <a:rPr lang="ru-RU" sz="1800" b="1" dirty="0" err="1">
                <a:solidFill>
                  <a:srgbClr val="002060"/>
                </a:solidFill>
                <a:latin typeface="+mn-lt"/>
                <a:ea typeface="+mn-ea"/>
                <a:cs typeface="+mn-cs"/>
              </a:rPr>
              <a:t>аккредитационной</a:t>
            </a:r>
            <a:r>
              <a:rPr lang="ru-RU" sz="1800" b="1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 комиссии</a:t>
            </a:r>
            <a:r>
              <a:rPr lang="ru-RU" sz="1800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» - </a:t>
            </a:r>
            <a:r>
              <a:rPr lang="ru-RU" sz="1800" b="1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2</a:t>
            </a:r>
            <a:r>
              <a:rPr lang="ru-RU" sz="1800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 сотрудника;</a:t>
            </a:r>
            <a:br>
              <a:rPr lang="ru-RU" sz="1800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</a:br>
            <a:r>
              <a:rPr lang="ru-RU" sz="1800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ВУНМЦ, повышение квалификации «</a:t>
            </a:r>
            <a:r>
              <a:rPr lang="ru-RU" sz="1800" b="1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Современные педагогические подходы и технологии формирования профессиональных компетенций</a:t>
            </a:r>
            <a:r>
              <a:rPr lang="ru-RU" sz="1800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» - </a:t>
            </a:r>
            <a:r>
              <a:rPr lang="ru-RU" sz="1800" b="1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6</a:t>
            </a:r>
            <a:r>
              <a:rPr lang="ru-RU" sz="1800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 сотрудников;</a:t>
            </a:r>
            <a:br>
              <a:rPr lang="ru-RU" sz="1800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</a:br>
            <a:r>
              <a:rPr lang="ru-RU" sz="1800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ФГБОУ ВО РНИМУ им. Н.И. Пирогова, цикл «</a:t>
            </a:r>
            <a:r>
              <a:rPr lang="ru-RU" sz="1800" b="1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Медицинская биофизика</a:t>
            </a:r>
            <a:r>
              <a:rPr lang="ru-RU" sz="1800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» - </a:t>
            </a:r>
            <a:r>
              <a:rPr lang="ru-RU" sz="1800" b="1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2</a:t>
            </a:r>
            <a:r>
              <a:rPr lang="ru-RU" sz="1800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 сотрудника;</a:t>
            </a:r>
            <a:br>
              <a:rPr lang="ru-RU" sz="1800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</a:br>
            <a:r>
              <a:rPr lang="ru-RU" sz="1800" dirty="0">
                <a:solidFill>
                  <a:srgbClr val="002060"/>
                </a:solidFill>
              </a:rPr>
              <a:t>ФГБОУ ВО Первый МГМУ им. И.М. Сеченова, цикл «</a:t>
            </a:r>
            <a:r>
              <a:rPr lang="ru-RU" sz="1800" b="1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Актуальные вопросы преподавания паллиативной помощи» - </a:t>
            </a:r>
            <a:r>
              <a:rPr lang="ru-RU" sz="1800" b="1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2</a:t>
            </a:r>
            <a:r>
              <a:rPr lang="ru-RU" sz="1800" dirty="0">
                <a:solidFill>
                  <a:srgbClr val="002060"/>
                </a:solidFill>
              </a:rPr>
              <a:t> сотрудника;</a:t>
            </a:r>
            <a:br>
              <a:rPr lang="ru-RU" sz="1800" dirty="0">
                <a:solidFill>
                  <a:srgbClr val="002060"/>
                </a:solidFill>
              </a:rPr>
            </a:br>
            <a:r>
              <a:rPr lang="ru-RU" sz="1800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/>
            </a:r>
            <a:br>
              <a:rPr lang="ru-RU" sz="1800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</a:br>
            <a:r>
              <a:rPr lang="ru-RU" sz="1800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/>
            </a:r>
            <a:br>
              <a:rPr lang="ru-RU" sz="1800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</a:br>
            <a:endParaRPr lang="ru-RU" sz="1800" dirty="0">
              <a:solidFill>
                <a:srgbClr val="002060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773" y="2348880"/>
            <a:ext cx="3907601" cy="2912383"/>
          </a:xfrm>
          <a:effectLst>
            <a:softEdge rad="317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3729" y="6133239"/>
            <a:ext cx="5364945" cy="74377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8730" y="1312263"/>
            <a:ext cx="5645385" cy="59136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50" y="188640"/>
            <a:ext cx="4618819" cy="11296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62238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75857" y="2000524"/>
            <a:ext cx="5868143" cy="4070460"/>
          </a:xfrm>
        </p:spPr>
        <p:txBody>
          <a:bodyPr>
            <a:noAutofit/>
          </a:bodyPr>
          <a:lstStyle/>
          <a:p>
            <a:r>
              <a:rPr lang="ru-RU" sz="1600" dirty="0">
                <a:solidFill>
                  <a:srgbClr val="002060"/>
                </a:solidFill>
                <a:latin typeface="+mn-lt"/>
              </a:rPr>
              <a:t>ФГБОУ ВО Первый МГМУ им. И.М. Сеченова , цикл </a:t>
            </a:r>
            <a:r>
              <a:rPr lang="ru-RU" sz="1600" b="1" dirty="0">
                <a:solidFill>
                  <a:srgbClr val="002060"/>
                </a:solidFill>
                <a:latin typeface="+mn-lt"/>
              </a:rPr>
              <a:t>«Организация преподавания общей врачебной практики (семейной медицины)» </a:t>
            </a:r>
            <a:r>
              <a:rPr lang="ru-RU" sz="1600" dirty="0">
                <a:solidFill>
                  <a:srgbClr val="002060"/>
                </a:solidFill>
                <a:latin typeface="+mn-lt"/>
              </a:rPr>
              <a:t>-</a:t>
            </a:r>
            <a:r>
              <a:rPr lang="ru-RU" sz="1600" b="1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1 </a:t>
            </a:r>
            <a:r>
              <a:rPr lang="ru-RU" sz="1600" dirty="0">
                <a:solidFill>
                  <a:srgbClr val="002060"/>
                </a:solidFill>
                <a:latin typeface="+mn-lt"/>
              </a:rPr>
              <a:t>сотрудник;</a:t>
            </a:r>
            <a:br>
              <a:rPr lang="ru-RU" sz="1600" dirty="0">
                <a:solidFill>
                  <a:srgbClr val="002060"/>
                </a:solidFill>
                <a:latin typeface="+mn-lt"/>
              </a:rPr>
            </a:br>
            <a:r>
              <a:rPr lang="ru-RU" sz="1600" dirty="0">
                <a:solidFill>
                  <a:srgbClr val="002060"/>
                </a:solidFill>
                <a:latin typeface="+mn-lt"/>
              </a:rPr>
              <a:t>ФГБОУ ВО РНИМУ им. Н.И. Пирогова, цикл </a:t>
            </a:r>
            <a:r>
              <a:rPr lang="ru-RU" sz="1600" b="1" dirty="0">
                <a:solidFill>
                  <a:srgbClr val="002060"/>
                </a:solidFill>
                <a:latin typeface="+mn-lt"/>
              </a:rPr>
              <a:t>«Медицинская биохимия» </a:t>
            </a:r>
            <a:r>
              <a:rPr lang="ru-RU" sz="1600" dirty="0">
                <a:solidFill>
                  <a:srgbClr val="002060"/>
                </a:solidFill>
                <a:latin typeface="+mn-lt"/>
              </a:rPr>
              <a:t>-</a:t>
            </a:r>
            <a:r>
              <a:rPr lang="ru-RU" sz="1600" b="1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2</a:t>
            </a:r>
            <a:r>
              <a:rPr lang="ru-RU" sz="1600" dirty="0">
                <a:solidFill>
                  <a:srgbClr val="002060"/>
                </a:solidFill>
                <a:latin typeface="+mn-lt"/>
              </a:rPr>
              <a:t> сотрудника;</a:t>
            </a:r>
            <a:br>
              <a:rPr lang="ru-RU" sz="1600" dirty="0">
                <a:solidFill>
                  <a:srgbClr val="002060"/>
                </a:solidFill>
                <a:latin typeface="+mn-lt"/>
              </a:rPr>
            </a:br>
            <a:r>
              <a:rPr lang="ru-RU" sz="1600" dirty="0">
                <a:solidFill>
                  <a:srgbClr val="002060"/>
                </a:solidFill>
                <a:latin typeface="+mn-lt"/>
              </a:rPr>
              <a:t>ВУНМЦ, повышение квалификации, цикл </a:t>
            </a:r>
            <a:r>
              <a:rPr lang="ru-RU" sz="1600" b="1" dirty="0">
                <a:solidFill>
                  <a:srgbClr val="002060"/>
                </a:solidFill>
                <a:latin typeface="+mn-lt"/>
              </a:rPr>
              <a:t>«Актуальные вопросы подготовки специалистов фармацевтического профиля» </a:t>
            </a:r>
            <a:r>
              <a:rPr lang="ru-RU" sz="1600" dirty="0">
                <a:solidFill>
                  <a:srgbClr val="002060"/>
                </a:solidFill>
                <a:latin typeface="+mn-lt"/>
              </a:rPr>
              <a:t>- </a:t>
            </a:r>
            <a:r>
              <a:rPr lang="ru-RU" sz="1600" b="1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1</a:t>
            </a:r>
            <a:r>
              <a:rPr lang="ru-RU" sz="1600" dirty="0">
                <a:solidFill>
                  <a:srgbClr val="002060"/>
                </a:solidFill>
                <a:latin typeface="+mn-lt"/>
              </a:rPr>
              <a:t> сотрудник;</a:t>
            </a:r>
            <a:br>
              <a:rPr lang="ru-RU" sz="1600" dirty="0">
                <a:solidFill>
                  <a:srgbClr val="002060"/>
                </a:solidFill>
                <a:latin typeface="+mn-lt"/>
              </a:rPr>
            </a:br>
            <a:r>
              <a:rPr lang="ru-RU" sz="1600" dirty="0">
                <a:solidFill>
                  <a:srgbClr val="002060"/>
                </a:solidFill>
                <a:latin typeface="+mn-lt"/>
              </a:rPr>
              <a:t>ФГБОУ ДПО РМАПО, цикл </a:t>
            </a:r>
            <a:r>
              <a:rPr lang="ru-RU" sz="1600" b="1" dirty="0">
                <a:solidFill>
                  <a:srgbClr val="002060"/>
                </a:solidFill>
                <a:latin typeface="+mn-lt"/>
              </a:rPr>
              <a:t>«Современные достижения медицинской генетики»</a:t>
            </a:r>
            <a:r>
              <a:rPr lang="ru-RU" sz="1600" dirty="0">
                <a:solidFill>
                  <a:srgbClr val="002060"/>
                </a:solidFill>
                <a:latin typeface="+mn-lt"/>
              </a:rPr>
              <a:t> - </a:t>
            </a:r>
            <a:r>
              <a:rPr lang="ru-RU" sz="1600" b="1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1 </a:t>
            </a:r>
            <a:r>
              <a:rPr lang="ru-RU" sz="1600" dirty="0">
                <a:solidFill>
                  <a:srgbClr val="002060"/>
                </a:solidFill>
                <a:latin typeface="+mn-lt"/>
              </a:rPr>
              <a:t>сотрудник;</a:t>
            </a:r>
            <a:br>
              <a:rPr lang="ru-RU" sz="1600" dirty="0">
                <a:solidFill>
                  <a:srgbClr val="002060"/>
                </a:solidFill>
                <a:latin typeface="+mn-lt"/>
              </a:rPr>
            </a:br>
            <a:r>
              <a:rPr lang="ru-RU" sz="1600" dirty="0">
                <a:solidFill>
                  <a:srgbClr val="002060"/>
                </a:solidFill>
                <a:latin typeface="+mn-lt"/>
              </a:rPr>
              <a:t>ГБУЗ МО МОНИИАГ, обучение по </a:t>
            </a:r>
            <a:r>
              <a:rPr lang="ru-RU" sz="1600" b="1" dirty="0">
                <a:solidFill>
                  <a:srgbClr val="002060"/>
                </a:solidFill>
                <a:latin typeface="+mn-lt"/>
              </a:rPr>
              <a:t>гинекологии </a:t>
            </a:r>
            <a:r>
              <a:rPr lang="ru-RU" sz="1600" dirty="0">
                <a:solidFill>
                  <a:srgbClr val="002060"/>
                </a:solidFill>
                <a:latin typeface="+mn-lt"/>
              </a:rPr>
              <a:t>на научно-практическом семинаре – </a:t>
            </a:r>
            <a:r>
              <a:rPr lang="ru-RU" sz="1600" b="1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1</a:t>
            </a:r>
            <a:r>
              <a:rPr lang="ru-RU" sz="1600" dirty="0">
                <a:solidFill>
                  <a:srgbClr val="002060"/>
                </a:solidFill>
                <a:latin typeface="+mn-lt"/>
              </a:rPr>
              <a:t> сотрудник;</a:t>
            </a:r>
            <a:br>
              <a:rPr lang="ru-RU" sz="1600" dirty="0">
                <a:solidFill>
                  <a:srgbClr val="002060"/>
                </a:solidFill>
                <a:latin typeface="+mn-lt"/>
              </a:rPr>
            </a:br>
            <a:r>
              <a:rPr lang="ru-RU" sz="1600" dirty="0" err="1">
                <a:solidFill>
                  <a:srgbClr val="002060"/>
                </a:solidFill>
                <a:latin typeface="+mn-lt"/>
              </a:rPr>
              <a:t>Дентал</a:t>
            </a:r>
            <a:r>
              <a:rPr lang="ru-RU" sz="1600" dirty="0">
                <a:solidFill>
                  <a:srgbClr val="002060"/>
                </a:solidFill>
                <a:latin typeface="+mn-lt"/>
              </a:rPr>
              <a:t>-Экспо, обучение </a:t>
            </a:r>
            <a:r>
              <a:rPr lang="ru-RU" sz="1600" b="1" dirty="0">
                <a:solidFill>
                  <a:srgbClr val="002060"/>
                </a:solidFill>
                <a:latin typeface="+mn-lt"/>
              </a:rPr>
              <a:t>«Инновационная система имплантатов «</a:t>
            </a:r>
            <a:r>
              <a:rPr lang="ru-RU" sz="1600" b="1" dirty="0" err="1">
                <a:solidFill>
                  <a:srgbClr val="002060"/>
                </a:solidFill>
                <a:latin typeface="+mn-lt"/>
              </a:rPr>
              <a:t>Dentis</a:t>
            </a:r>
            <a:r>
              <a:rPr lang="ru-RU" sz="1600" b="1" dirty="0">
                <a:solidFill>
                  <a:srgbClr val="002060"/>
                </a:solidFill>
                <a:latin typeface="+mn-lt"/>
              </a:rPr>
              <a:t>» – применение в сложных клинических случаях» на стенде фирмы «</a:t>
            </a:r>
            <a:r>
              <a:rPr lang="ru-RU" sz="1600" b="1" dirty="0" err="1">
                <a:solidFill>
                  <a:srgbClr val="002060"/>
                </a:solidFill>
                <a:latin typeface="+mn-lt"/>
              </a:rPr>
              <a:t>Dentis</a:t>
            </a:r>
            <a:r>
              <a:rPr lang="ru-RU" sz="1600" b="1" dirty="0">
                <a:solidFill>
                  <a:srgbClr val="002060"/>
                </a:solidFill>
                <a:latin typeface="+mn-lt"/>
              </a:rPr>
              <a:t>» (Южная Корея) в рамках 38-го международного стоматологического форума и выставки «</a:t>
            </a:r>
            <a:r>
              <a:rPr lang="ru-RU" sz="1600" b="1" dirty="0" err="1">
                <a:solidFill>
                  <a:srgbClr val="002060"/>
                </a:solidFill>
                <a:latin typeface="+mn-lt"/>
              </a:rPr>
              <a:t>Дентал</a:t>
            </a:r>
            <a:r>
              <a:rPr lang="ru-RU" sz="1600" b="1" dirty="0">
                <a:solidFill>
                  <a:srgbClr val="002060"/>
                </a:solidFill>
                <a:latin typeface="+mn-lt"/>
              </a:rPr>
              <a:t>-Экспо 2015» </a:t>
            </a:r>
            <a:r>
              <a:rPr lang="ru-RU" sz="1600" dirty="0">
                <a:solidFill>
                  <a:srgbClr val="002060"/>
                </a:solidFill>
                <a:latin typeface="+mn-lt"/>
              </a:rPr>
              <a:t>- </a:t>
            </a:r>
            <a:r>
              <a:rPr lang="ru-RU" sz="1600" b="1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1 </a:t>
            </a:r>
            <a:r>
              <a:rPr lang="ru-RU" sz="1600" dirty="0">
                <a:solidFill>
                  <a:srgbClr val="002060"/>
                </a:solidFill>
                <a:latin typeface="+mn-lt"/>
              </a:rPr>
              <a:t>сотрудник;</a:t>
            </a:r>
            <a:br>
              <a:rPr lang="ru-RU" sz="1600" dirty="0">
                <a:solidFill>
                  <a:srgbClr val="002060"/>
                </a:solidFill>
                <a:latin typeface="+mn-lt"/>
              </a:rPr>
            </a:br>
            <a:r>
              <a:rPr lang="en-US" sz="1600" dirty="0">
                <a:solidFill>
                  <a:srgbClr val="002060"/>
                </a:solidFill>
                <a:latin typeface="+mn-lt"/>
              </a:rPr>
              <a:t>EAACI Practical Allergy Diagnosis</a:t>
            </a:r>
            <a:r>
              <a:rPr lang="ru-RU" sz="1600" dirty="0">
                <a:solidFill>
                  <a:srgbClr val="002060"/>
                </a:solidFill>
                <a:latin typeface="+mn-lt"/>
              </a:rPr>
              <a:t> – </a:t>
            </a:r>
            <a:r>
              <a:rPr lang="ru-RU" sz="1600" b="1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1</a:t>
            </a:r>
            <a:r>
              <a:rPr lang="ru-RU" sz="1600" dirty="0">
                <a:solidFill>
                  <a:srgbClr val="002060"/>
                </a:solidFill>
                <a:latin typeface="+mn-lt"/>
              </a:rPr>
              <a:t> сотрудник;</a:t>
            </a:r>
            <a:br>
              <a:rPr lang="ru-RU" sz="1600" dirty="0">
                <a:solidFill>
                  <a:srgbClr val="002060"/>
                </a:solidFill>
                <a:latin typeface="+mn-lt"/>
              </a:rPr>
            </a:br>
            <a:r>
              <a:rPr lang="ru-RU" sz="1600" dirty="0">
                <a:solidFill>
                  <a:srgbClr val="002060"/>
                </a:solidFill>
                <a:latin typeface="+mn-lt"/>
              </a:rPr>
              <a:t>Институт психотерапии, цикл</a:t>
            </a:r>
            <a:r>
              <a:rPr lang="ru-RU" sz="1600" b="1" dirty="0">
                <a:solidFill>
                  <a:srgbClr val="002060"/>
                </a:solidFill>
                <a:latin typeface="+mn-lt"/>
              </a:rPr>
              <a:t> «Психотерапия» </a:t>
            </a:r>
            <a:r>
              <a:rPr lang="ru-RU" sz="1600" dirty="0">
                <a:solidFill>
                  <a:srgbClr val="002060"/>
                </a:solidFill>
                <a:latin typeface="+mn-lt"/>
              </a:rPr>
              <a:t>-</a:t>
            </a:r>
            <a:r>
              <a:rPr lang="ru-RU" sz="1600" b="1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1</a:t>
            </a:r>
            <a:r>
              <a:rPr lang="ru-RU" sz="1600" dirty="0">
                <a:solidFill>
                  <a:srgbClr val="002060"/>
                </a:solidFill>
                <a:latin typeface="+mn-lt"/>
              </a:rPr>
              <a:t> сотрудник;</a:t>
            </a:r>
            <a:endParaRPr lang="ru-RU" sz="7200" dirty="0">
              <a:latin typeface="+mn-lt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721" y="6114224"/>
            <a:ext cx="5364945" cy="743776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83387" y="1353010"/>
            <a:ext cx="5573482" cy="4686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 fontScale="97500"/>
          </a:bodyPr>
          <a:lstStyle>
            <a:lvl1pPr algn="l" defTabSz="914126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7998" b="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300" b="1" cap="all" dirty="0">
                <a:solidFill>
                  <a:srgbClr val="002060"/>
                </a:solidFill>
                <a:latin typeface="Calibri" panose="020F0502020204030204" pitchFamily="34" charset="0"/>
                <a:ea typeface="+mn-ea"/>
                <a:cs typeface="+mn-cs"/>
              </a:rPr>
              <a:t>Повышение квалификации в г. Москва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2796366"/>
            <a:ext cx="3611117" cy="2133758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50" y="188640"/>
            <a:ext cx="4618819" cy="11296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78160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Ретро">
  <a:themeElements>
    <a:clrScheme name="Ретр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Рабочий Them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Digital Blue Tunnel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абочий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Рабочий Them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Digital Blue Tunnel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абочий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E257D54-B65D-4775-8A47-BF76CA13EEE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0</TotalTime>
  <Words>1284</Words>
  <Application>Microsoft Office PowerPoint</Application>
  <PresentationFormat>Экран (4:3)</PresentationFormat>
  <Paragraphs>84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Ретро</vt:lpstr>
      <vt:lpstr>Повышение квалификации профессорско-преподавательского состава ФГБОУ ВО КрасГМУ им. проф.  В. Ф. Войно-Ясенецкого Министерства здравоохранения  Российской Федерации в 2015-2016 учебном году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Повышение квалификации в г. Москва</vt:lpstr>
      <vt:lpstr>ФГБОУ ДПО РМАПО, цикл «Преподавание медицины катастроф в системе непрерывного медицинского образования» - 42 сотрудника; ФГБОУ ДПО РМАПО, цикл «Инновационное обучение с системе непрерывного профессионального образования» - 1 сотрудник ; РУДН, цикл «Основы клинической и эстетической маммологии» - 1 сотрудник; ФГБОУ ВО Первый МГМУ им. И.М. Сеченова, Методический центр аккредитации, цикл «Порядок проведения аккредитации специалистов в сфере охраны здоровья. Член аккредитационной комиссии» - 2 сотрудника; ВУНМЦ, повышение квалификации «Современные педагогические подходы и технологии формирования профессиональных компетенций» - 6 сотрудников; ФГБОУ ВО РНИМУ им. Н.И. Пирогова, цикл «Медицинская биофизика» - 2 сотрудника; ФГБОУ ВО Первый МГМУ им. И.М. Сеченова, цикл «Актуальные вопросы преподавания паллиативной помощи» - 2 сотрудника;   </vt:lpstr>
      <vt:lpstr>ФГБОУ ВО Первый МГМУ им. И.М. Сеченова , цикл «Организация преподавания общей врачебной практики (семейной медицины)» -1 сотрудник; ФГБОУ ВО РНИМУ им. Н.И. Пирогова, цикл «Медицинская биохимия» -2 сотрудника; ВУНМЦ, повышение квалификации, цикл «Актуальные вопросы подготовки специалистов фармацевтического профиля» - 1 сотрудник; ФГБОУ ДПО РМАПО, цикл «Современные достижения медицинской генетики» - 1 сотрудник; ГБУЗ МО МОНИИАГ, обучение по гинекологии на научно-практическом семинаре – 1 сотрудник; Дентал-Экспо, обучение «Инновационная система имплантатов «Dentis» – применение в сложных клинических случаях» на стенде фирмы «Dentis» (Южная Корея) в рамках 38-го международного стоматологического форума и выставки «Дентал-Экспо 2015» - 1 сотрудник; EAACI Practical Allergy Diagnosis – 1 сотрудник; Институт психотерапии, цикл «Психотерапия» -1 сотрудник;</vt:lpstr>
      <vt:lpstr>Презентация PowerPoint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2016-11-07T01:34:11Z</dcterms:created>
  <dcterms:modified xsi:type="dcterms:W3CDTF">2017-03-01T07:57:34Z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TC028952619991</vt:lpwstr>
  </property>
</Properties>
</file>