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9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entrez/eutils/elink.fcgi?dbfrom=pubmed&amp;retmode=ref&amp;cmd=prlinks&amp;id=29311380" TargetMode="External" /><Relationship Id="rId7" Type="http://schemas.openxmlformats.org/officeDocument/2006/relationships/hyperlink" Target="https://meduniver.com/Medical/gistologia/399.html" TargetMode="External" /><Relationship Id="rId2" Type="http://schemas.openxmlformats.org/officeDocument/2006/relationships/hyperlink" Target="https://www.ncbi.nlm.nih.gov/pmc/articles/PMC6116355/" TargetMode="External" /><Relationship Id="rId1" Type="http://schemas.openxmlformats.org/officeDocument/2006/relationships/slideLayout" Target="../slideLayouts/slideLayout4.xml" /><Relationship Id="rId6" Type="http://schemas.openxmlformats.org/officeDocument/2006/relationships/hyperlink" Target="https://dzen.ru/a/YH6VYygryysTROyM" TargetMode="External" /><Relationship Id="rId5" Type="http://schemas.openxmlformats.org/officeDocument/2006/relationships/hyperlink" Target="https://studfile.net/preview/5586779/page:4/" TargetMode="External" /><Relationship Id="rId4" Type="http://schemas.openxmlformats.org/officeDocument/2006/relationships/hyperlink" Target="https://doi.org/10.4049/jimmunol.1701413" TargetMode="Externa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m.wikipedia.org/wiki/%D0%AD%D1%84%D1%84%D0%B5%D0%BA%D1%82_%D0%92%D0%B0%D1%80%D0%B1%D1%83%D1%80%D0%B3%D0%B0_(%D0%BE%D0%BD%D0%BA%D0%BE%D0%BB%D0%BE%D0%B3%D0%B8%D1%8F)#cite_note-3" TargetMode="External" /><Relationship Id="rId3" Type="http://schemas.openxmlformats.org/officeDocument/2006/relationships/hyperlink" Target="https://ru.m.wikipedia.org/wiki/%D0%93%D0%BB%D0%B8%D0%BA%D0%BE%D0%BB%D0%B8%D0%B7" TargetMode="External" /><Relationship Id="rId7" Type="http://schemas.openxmlformats.org/officeDocument/2006/relationships/hyperlink" Target="https://ru.m.wikipedia.org/wiki/%D0%AD%D1%84%D1%84%D0%B5%D0%BA%D1%82_%D0%92%D0%B0%D1%80%D0%B1%D1%83%D1%80%D0%B3%D0%B0_(%D0%BE%D0%BD%D0%BA%D0%BE%D0%BB%D0%BE%D0%B3%D0%B8%D1%8F)#cite_note-2" TargetMode="External" /><Relationship Id="rId2" Type="http://schemas.openxmlformats.org/officeDocument/2006/relationships/hyperlink" Target="https://ru.m.wikipedia.org/wiki/%D0%97%D0%BB%D0%BE%D0%BA%D0%B0%D1%87%D0%B5%D1%81%D1%82%D0%B2%D0%B5%D0%BD%D0%BD%D0%B0%D1%8F_%D0%BE%D0%BF%D1%83%D1%85%D0%BE%D0%BB%D1%8C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ru.m.wikipedia.org/wiki/%D0%9C%D0%B8%D1%82%D0%BE%D1%85%D0%BE%D0%BD%D0%B4%D1%80%D0%B8%D1%8F" TargetMode="External" /><Relationship Id="rId5" Type="http://schemas.openxmlformats.org/officeDocument/2006/relationships/hyperlink" Target="https://ru.m.wikipedia.org/wiki/%D0%9F%D0%B8%D1%80%D0%BE%D0%B2%D0%B8%D0%BD%D0%BE%D0%B3%D1%80%D0%B0%D0%B4%D0%BD%D0%B0%D1%8F_%D0%BA%D0%B8%D1%81%D0%BB%D0%BE%D1%82%D0%B0" TargetMode="External" /><Relationship Id="rId10" Type="http://schemas.openxmlformats.org/officeDocument/2006/relationships/hyperlink" Target="https://ru.m.wikipedia.org/wiki/%D0%A2%D0%BA%D0%B0%D0%BD%D1%8C_(%D0%B1%D0%B8%D0%BE%D0%BB%D0%BE%D0%B3%D0%B8%D1%8F)" TargetMode="External" /><Relationship Id="rId4" Type="http://schemas.openxmlformats.org/officeDocument/2006/relationships/hyperlink" Target="https://ru.m.wikipedia.org/wiki/%D0%9C%D0%BE%D0%BB%D0%BE%D1%87%D0%BD%D0%B0%D1%8F_%D0%BA%D0%B8%D1%81%D0%BB%D0%BE%D1%82%D0%B0" TargetMode="External" /><Relationship Id="rId9" Type="http://schemas.openxmlformats.org/officeDocument/2006/relationships/hyperlink" Target="https://ru.m.wikipedia.org/wiki/%D0%AD%D1%84%D1%84%D0%B5%D0%BA%D1%82_%D0%92%D0%B0%D1%80%D0%B1%D1%83%D1%80%D0%B3%D0%B0_(%D0%BE%D0%BD%D0%BA%D0%BE%D0%BB%D0%BE%D0%B3%D0%B8%D1%8F)#cite_note-4" TargetMode="Externa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DF9ADF-0259-4148-94E1-39B11CF79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5" y="631832"/>
            <a:ext cx="10993549" cy="1475013"/>
          </a:xfrm>
        </p:spPr>
        <p:txBody>
          <a:bodyPr/>
          <a:lstStyle/>
          <a:p>
            <a:r>
              <a:rPr lang="ru-RU">
                <a:solidFill>
                  <a:schemeClr val="tx1"/>
                </a:solidFill>
              </a:rPr>
              <a:t>причины неэффективности иммунного надзора при опухолевых заболеваниях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0E8F39-05A6-5F45-B928-3995FEA863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908" y="2219465"/>
            <a:ext cx="10993546" cy="773629"/>
          </a:xfrm>
        </p:spPr>
        <p:txBody>
          <a:bodyPr>
            <a:noAutofit/>
          </a:bodyPr>
          <a:lstStyle/>
          <a:p>
            <a:r>
              <a:rPr lang="ru-RU">
                <a:solidFill>
                  <a:schemeClr val="tx1"/>
                </a:solidFill>
              </a:rPr>
              <a:t>Преподаватель: Селицкая о.В</a:t>
            </a:r>
          </a:p>
          <a:p>
            <a:r>
              <a:rPr lang="ru-RU">
                <a:solidFill>
                  <a:schemeClr val="tx1"/>
                </a:solidFill>
              </a:rPr>
              <a:t>Студент: Акбаров А.Р</a:t>
            </a:r>
          </a:p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40DD0D-03B8-0A41-9D00-FEDCA9672F3A}"/>
              </a:ext>
            </a:extLst>
          </p:cNvPr>
          <p:cNvSpPr txBox="1"/>
          <p:nvPr/>
        </p:nvSpPr>
        <p:spPr>
          <a:xfrm>
            <a:off x="488156" y="3193257"/>
            <a:ext cx="940593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800" b="1">
                <a:solidFill>
                  <a:schemeClr val="bg1"/>
                </a:solidFill>
              </a:rPr>
              <a:t>Красноярский государственный медицинский университет им В.Ф. Войно-Ясенецкого </a:t>
            </a:r>
          </a:p>
          <a:p>
            <a:pPr algn="l"/>
            <a:endParaRPr lang="ru-RU" sz="2800" b="1">
              <a:solidFill>
                <a:schemeClr val="bg1"/>
              </a:solidFill>
            </a:endParaRPr>
          </a:p>
          <a:p>
            <a:pPr algn="l"/>
            <a:r>
              <a:rPr lang="ru-RU" sz="2800" b="1">
                <a:solidFill>
                  <a:schemeClr val="bg1"/>
                </a:solidFill>
              </a:rPr>
              <a:t>Кафедра патологической физиологии им. В.В. Иванова</a:t>
            </a:r>
          </a:p>
          <a:p>
            <a:pPr algn="l"/>
            <a:endParaRPr lang="ru-RU" sz="2800" b="1">
              <a:solidFill>
                <a:schemeClr val="bg1"/>
              </a:solidFill>
            </a:endParaRPr>
          </a:p>
          <a:p>
            <a:pPr algn="l"/>
            <a:endParaRPr lang="ru-RU" sz="2400" b="1">
              <a:solidFill>
                <a:schemeClr val="bg1"/>
              </a:solidFill>
            </a:endParaRPr>
          </a:p>
        </p:txBody>
      </p:sp>
      <p:pic>
        <p:nvPicPr>
          <p:cNvPr id="6" name="Рисунок 10">
            <a:extLst>
              <a:ext uri="{FF2B5EF4-FFF2-40B4-BE49-F238E27FC236}">
                <a16:creationId xmlns:a16="http://schemas.microsoft.com/office/drawing/2014/main" id="{F446AB91-9999-AB47-BF30-731F510DEB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94195" y="3512880"/>
            <a:ext cx="1880542" cy="23246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001A2A-CA69-404F-B97F-CFA8A0C2AB26}"/>
              </a:ext>
            </a:extLst>
          </p:cNvPr>
          <p:cNvSpPr txBox="1"/>
          <p:nvPr/>
        </p:nvSpPr>
        <p:spPr>
          <a:xfrm>
            <a:off x="4798218" y="6396335"/>
            <a:ext cx="2595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400"/>
              <a:t>Красноярск 2023</a:t>
            </a:r>
          </a:p>
        </p:txBody>
      </p:sp>
    </p:spTree>
    <p:extLst>
      <p:ext uri="{BB962C8B-B14F-4D97-AF65-F5344CB8AC3E}">
        <p14:creationId xmlns:p14="http://schemas.microsoft.com/office/powerpoint/2010/main" val="3067953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A25CC19-62AA-134D-9D72-7FBC6E16B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058" y="1988345"/>
            <a:ext cx="11737348" cy="4631530"/>
          </a:xfrm>
        </p:spPr>
        <p:txBody>
          <a:bodyPr>
            <a:noAutofit/>
          </a:bodyPr>
          <a:lstStyle/>
          <a:p>
            <a:r>
              <a:rPr lang="ru-RU" sz="24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Генетически детерминированная неотвечаемость на конкретные опухолевые антигены.</a:t>
            </a:r>
          </a:p>
          <a:p>
            <a:r>
              <a:rPr lang="ru-RU" sz="2400"/>
              <a:t>Основные моменты:</a:t>
            </a:r>
          </a:p>
          <a:p>
            <a:r>
              <a:rPr lang="ru-RU" sz="2400"/>
              <a:t>•Опухоль-специфические Т-клетки становятся дисфункциональными на пред- и ранней злокачественной стадии</a:t>
            </a:r>
          </a:p>
          <a:p>
            <a:r>
              <a:rPr lang="ru-RU" sz="2400"/>
              <a:t>•Постоянная встреча с антигеном, а не факторы микроокружения, приводят к дисфункции.</a:t>
            </a:r>
          </a:p>
          <a:p>
            <a:pPr marL="0" indent="0">
              <a:buNone/>
            </a:pPr>
            <a:endParaRPr lang="af-ZA" sz="2400" b="0" i="0">
              <a:solidFill>
                <a:srgbClr val="212121"/>
              </a:solidFill>
              <a:effectLst/>
              <a:latin typeface="Helvetica Neue"/>
            </a:endParaRPr>
          </a:p>
          <a:p>
            <a:endParaRPr lang="ru-RU" sz="240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F6F3E25-B471-6844-93AF-CBD9F104C3C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/>
              <a:t>Причины неэффективности </a:t>
            </a:r>
          </a:p>
        </p:txBody>
      </p:sp>
    </p:spTree>
    <p:extLst>
      <p:ext uri="{BB962C8B-B14F-4D97-AF65-F5344CB8AC3E}">
        <p14:creationId xmlns:p14="http://schemas.microsoft.com/office/powerpoint/2010/main" val="390481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A338E8D5-FA5F-8D44-9A20-0E1FA9EEB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094" y="328827"/>
            <a:ext cx="11899501" cy="591004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0003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F4FA4AA3-3980-E84D-BAB4-28DAAF713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360" y="21316"/>
            <a:ext cx="10755279" cy="683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19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F38580-5FD0-3047-825B-878B66053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Список литературы: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98B8D5-F9BE-A341-AE71-466F26B9DE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5007" y="2228003"/>
            <a:ext cx="5583410" cy="4510935"/>
          </a:xfrm>
        </p:spPr>
        <p:txBody>
          <a:bodyPr>
            <a:noAutofit/>
          </a:bodyPr>
          <a:lstStyle/>
          <a:p>
            <a:r>
              <a:rPr lang="af-ZA" sz="2400" b="0" i="0" u="sng">
                <a:solidFill>
                  <a:srgbClr val="4C2C92"/>
                </a:solidFill>
                <a:effectLst/>
                <a:latin typeface="Helvetica Neue"/>
                <a:hlinkClick r:id="rId2"/>
              </a:rPr>
              <a:t>J Immunol.</a:t>
            </a:r>
            <a:r>
              <a:rPr lang="af-ZA" sz="2400" b="0" i="0">
                <a:solidFill>
                  <a:srgbClr val="212121"/>
                </a:solidFill>
                <a:effectLst/>
                <a:latin typeface="Helvetica Neue"/>
              </a:rPr>
              <a:t> Author manuscript; available in PMC 2019 Jan 15.</a:t>
            </a:r>
            <a:r>
              <a:rPr lang="af-ZA" sz="2400" b="0" i="1">
                <a:solidFill>
                  <a:srgbClr val="212121"/>
                </a:solidFill>
                <a:effectLst/>
                <a:latin typeface="Helvetica Neue"/>
              </a:rPr>
              <a:t>Published in final edited form as:</a:t>
            </a:r>
            <a:r>
              <a:rPr lang="af-ZA" sz="2400" b="0" i="0" u="sng">
                <a:solidFill>
                  <a:srgbClr val="4C2C92"/>
                </a:solidFill>
                <a:effectLst/>
                <a:latin typeface="Helvetica Neue"/>
                <a:hlinkClick r:id="rId3"/>
              </a:rPr>
              <a:t>J Immunol. 2018 Jan 15; 200(2): 392–399. </a:t>
            </a:r>
            <a:r>
              <a:rPr lang="af-ZA" sz="2400" b="0" i="0">
                <a:solidFill>
                  <a:srgbClr val="212121"/>
                </a:solidFill>
                <a:effectLst/>
                <a:latin typeface="Helvetica Neue"/>
              </a:rPr>
              <a:t> doi: </a:t>
            </a:r>
            <a:r>
              <a:rPr lang="af-ZA" sz="2400" b="0" i="0" u="sng">
                <a:solidFill>
                  <a:srgbClr val="4C2C92"/>
                </a:solidFill>
                <a:effectLst/>
                <a:latin typeface="Helvetica Neue"/>
                <a:hlinkClick r:id="rId4"/>
              </a:rPr>
              <a:t>10.4049/jimmunol.1701413</a:t>
            </a:r>
            <a:endParaRPr lang="ru-RU" sz="2400" b="0" i="0" u="sng">
              <a:solidFill>
                <a:srgbClr val="4C2C92"/>
              </a:solidFill>
              <a:effectLst/>
              <a:latin typeface="Helvetica Neue"/>
            </a:endParaRPr>
          </a:p>
          <a:p>
            <a:pPr marL="0" indent="0">
              <a:buNone/>
            </a:pPr>
            <a:r>
              <a:rPr lang="ru-RU" sz="2400" u="sng">
                <a:solidFill>
                  <a:srgbClr val="4C2C92"/>
                </a:solidFill>
                <a:latin typeface="Helvetica Neue"/>
              </a:rPr>
              <a:t>(</a:t>
            </a:r>
            <a:r>
              <a:rPr lang="ru-RU" sz="2400" u="sng">
                <a:solidFill>
                  <a:schemeClr val="tx1"/>
                </a:solidFill>
                <a:latin typeface="Helvetica Neue"/>
              </a:rPr>
              <a:t>любительский перевод автора презентации на русский язык)</a:t>
            </a:r>
            <a:endParaRPr lang="af-ZA" sz="2400" b="0" i="0">
              <a:solidFill>
                <a:schemeClr val="tx1"/>
              </a:solidFill>
              <a:effectLst/>
              <a:latin typeface="Helvetica Neue"/>
            </a:endParaRPr>
          </a:p>
          <a:p>
            <a:r>
              <a:rPr lang="ru-RU" sz="2400" b="1"/>
              <a:t>Учебник</a:t>
            </a:r>
            <a:r>
              <a:rPr lang="ru-RU" sz="2400"/>
              <a:t>. </a:t>
            </a:r>
            <a:r>
              <a:rPr lang="ru-RU" sz="2400" b="1"/>
              <a:t>Патофизиология</a:t>
            </a:r>
            <a:r>
              <a:rPr lang="ru-RU" sz="2400"/>
              <a:t>. П.Ф. Литвицкий</a:t>
            </a:r>
          </a:p>
          <a:p>
            <a:pPr marL="0" indent="0">
              <a:buNone/>
            </a:pPr>
            <a:endParaRPr lang="ru-RU" sz="240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1536A6-520B-C644-9452-02E4FA2D0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5573" y="2639482"/>
            <a:ext cx="5422392" cy="3633047"/>
          </a:xfrm>
        </p:spPr>
        <p:txBody>
          <a:bodyPr>
            <a:normAutofit lnSpcReduction="10000"/>
          </a:bodyPr>
          <a:lstStyle/>
          <a:p>
            <a:r>
              <a:rPr lang="ru-RU" sz="2400" b="1" i="0">
                <a:solidFill>
                  <a:srgbClr val="474747"/>
                </a:solidFill>
                <a:effectLst/>
                <a:latin typeface="Google Sans"/>
              </a:rPr>
              <a:t>Пензенский государственный университет:</a:t>
            </a:r>
            <a:r>
              <a:rPr lang="ru-RU" sz="2400" b="0" i="0">
                <a:solidFill>
                  <a:srgbClr val="474747"/>
                </a:solidFill>
                <a:effectLst/>
                <a:latin typeface="Google Sans"/>
              </a:rPr>
              <a:t> </a:t>
            </a:r>
            <a:r>
              <a:rPr lang="af-ZA" sz="2400" b="0" i="0">
                <a:solidFill>
                  <a:srgbClr val="474747"/>
                </a:solidFill>
                <a:effectLst/>
                <a:latin typeface="Google Sans"/>
              </a:rPr>
              <a:t>https://dep_medeiib.pnzgu.ru/files/dep_medeiib.pnzgu.ru/for_site/students/digital_library/dl00000011.pdf</a:t>
            </a:r>
            <a:r>
              <a:rPr lang="af-ZA" sz="2400">
                <a:hlinkClick r:id="rId5"/>
              </a:rPr>
              <a:t>https://studfile.net/preview/5586779/page:4/</a:t>
            </a:r>
            <a:endParaRPr lang="ru-RU" sz="2400"/>
          </a:p>
          <a:p>
            <a:r>
              <a:rPr lang="af-ZA" sz="2400">
                <a:hlinkClick r:id="rId6"/>
              </a:rPr>
              <a:t>https://dzen.ru/a/YH6VYygryysTROyM</a:t>
            </a:r>
            <a:endParaRPr lang="ru-RU" sz="2400"/>
          </a:p>
          <a:p>
            <a:r>
              <a:rPr lang="af-ZA" sz="2400" b="0" i="0" u="none" strike="noStrike">
                <a:solidFill>
                  <a:srgbClr val="2B79C2"/>
                </a:solidFill>
                <a:effectLst/>
                <a:latin typeface="Arial" panose="020B0604020202020204" pitchFamily="34" charset="0"/>
                <a:hlinkClick r:id="rId7"/>
              </a:rPr>
              <a:t>https://meduniver.com/Medical/gistologia/399.html</a:t>
            </a:r>
            <a:r>
              <a:rPr lang="af-ZA" sz="24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MedUniver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14947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8C148DA-062F-4948-8DFA-EBB29D76F131}"/>
              </a:ext>
            </a:extLst>
          </p:cNvPr>
          <p:cNvSpPr txBox="1"/>
          <p:nvPr/>
        </p:nvSpPr>
        <p:spPr>
          <a:xfrm>
            <a:off x="2509837" y="5662243"/>
            <a:ext cx="7172326" cy="8309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4800"/>
              <a:t>СПАСИБО ЗА ВНИМАНИЕ </a:t>
            </a:r>
          </a:p>
        </p:txBody>
      </p:sp>
      <p:pic>
        <p:nvPicPr>
          <p:cNvPr id="6" name="Рисунок 10">
            <a:extLst>
              <a:ext uri="{FF2B5EF4-FFF2-40B4-BE49-F238E27FC236}">
                <a16:creationId xmlns:a16="http://schemas.microsoft.com/office/drawing/2014/main" id="{045E223E-5DEC-A143-B36C-203D7D14FA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1406" y="169379"/>
            <a:ext cx="4929188" cy="590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98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301901-EBBD-A844-929F-D43E797B0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Содержание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58AD92-FDFA-5941-87E6-3FF3D46E7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31532"/>
            <a:ext cx="11029615" cy="3714750"/>
          </a:xfrm>
        </p:spPr>
        <p:txBody>
          <a:bodyPr>
            <a:normAutofit/>
          </a:bodyPr>
          <a:lstStyle/>
          <a:p>
            <a:r>
              <a:rPr lang="ru-RU" sz="3200"/>
              <a:t>Список сокращений </a:t>
            </a:r>
          </a:p>
          <a:p>
            <a:r>
              <a:rPr lang="ru-RU" sz="3200"/>
              <a:t>Введение </a:t>
            </a:r>
          </a:p>
          <a:p>
            <a:r>
              <a:rPr lang="ru-RU" sz="3200"/>
              <a:t>Причины дисфункции системы ИБН</a:t>
            </a:r>
          </a:p>
          <a:p>
            <a:r>
              <a:rPr lang="ru-RU" sz="3200"/>
              <a:t>Список литературы </a:t>
            </a:r>
          </a:p>
        </p:txBody>
      </p:sp>
    </p:spTree>
    <p:extLst>
      <p:ext uri="{BB962C8B-B14F-4D97-AF65-F5344CB8AC3E}">
        <p14:creationId xmlns:p14="http://schemas.microsoft.com/office/powerpoint/2010/main" val="469486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F7F070-1DCC-CE40-B644-0528F9AB6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Список сокращений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2037D1-F15D-9E4D-ABDD-74502A23D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/>
              <a:t>ИБН-</a:t>
            </a:r>
            <a:r>
              <a:rPr lang="ru-RU"/>
              <a:t> иммунно-биологический надзор</a:t>
            </a:r>
          </a:p>
          <a:p>
            <a:r>
              <a:rPr lang="ru-RU" b="1"/>
              <a:t>ГЗТ</a:t>
            </a:r>
            <a:r>
              <a:rPr lang="ru-RU"/>
              <a:t> − гиперчувствительность замедленного типа</a:t>
            </a:r>
          </a:p>
          <a:p>
            <a:r>
              <a:rPr lang="ru-RU" b="1"/>
              <a:t>ГКГС</a:t>
            </a:r>
            <a:r>
              <a:rPr lang="ru-RU"/>
              <a:t> − главный комплекс гистосовместимости (англ. </a:t>
            </a:r>
            <a:r>
              <a:rPr lang="af-ZA"/>
              <a:t>Major histocompatibility complex – </a:t>
            </a:r>
            <a:r>
              <a:rPr lang="ru-RU"/>
              <a:t>МНС)</a:t>
            </a:r>
          </a:p>
          <a:p>
            <a:r>
              <a:rPr lang="af-ZA"/>
              <a:t>FAS-FAS-L − </a:t>
            </a:r>
            <a:r>
              <a:rPr lang="ru-RU"/>
              <a:t>связь рецептора фактора некроза опухолей с лигандом</a:t>
            </a:r>
          </a:p>
          <a:p>
            <a:r>
              <a:rPr lang="ru-RU" b="1"/>
              <a:t>РЭА</a:t>
            </a:r>
            <a:r>
              <a:rPr lang="ru-RU"/>
              <a:t> − раково-эмбриональный антиген</a:t>
            </a:r>
          </a:p>
          <a:p>
            <a:r>
              <a:rPr lang="ru-RU" b="1"/>
              <a:t>СТОА</a:t>
            </a:r>
            <a:r>
              <a:rPr lang="ru-RU"/>
              <a:t> − специфические трансплантационные опухолевые антигены</a:t>
            </a:r>
          </a:p>
          <a:p>
            <a:r>
              <a:rPr lang="ru-RU" b="1"/>
              <a:t>ФНО</a:t>
            </a:r>
            <a:r>
              <a:rPr lang="ru-RU"/>
              <a:t> − фактор некроза опухолейЦТД − цитотоксическое действие</a:t>
            </a:r>
          </a:p>
          <a:p>
            <a:r>
              <a:rPr lang="ru-RU" b="1"/>
              <a:t>Аг </a:t>
            </a:r>
            <a:r>
              <a:rPr lang="ru-RU"/>
              <a:t>- антиген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93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F34EE7D-9931-8D43-8D4E-291ECB8B9121}"/>
              </a:ext>
            </a:extLst>
          </p:cNvPr>
          <p:cNvSpPr txBox="1"/>
          <p:nvPr/>
        </p:nvSpPr>
        <p:spPr>
          <a:xfrm>
            <a:off x="434578" y="2059104"/>
            <a:ext cx="1132284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/>
              <a:t>В конце 60-х гг. </a:t>
            </a:r>
            <a:r>
              <a:rPr lang="af-ZA" sz="2800"/>
              <a:t>XX </a:t>
            </a:r>
            <a:r>
              <a:rPr lang="ru-RU" sz="2800"/>
              <a:t>в. </a:t>
            </a:r>
            <a:r>
              <a:rPr lang="el-GR" sz="2800"/>
              <a:t>Φ. </a:t>
            </a:r>
            <a:r>
              <a:rPr lang="ru-RU" sz="2800"/>
              <a:t>М. Барнет сформулировал концепцию</a:t>
            </a:r>
          </a:p>
          <a:p>
            <a:r>
              <a:rPr lang="ru-RU" sz="2800"/>
              <a:t>иммунологического надзора организма над возникновением опухолей. </a:t>
            </a:r>
          </a:p>
          <a:p>
            <a:r>
              <a:rPr lang="ru-RU" sz="2800"/>
              <a:t>Созданию этой концепции предшествовали два важных обстоятель-</a:t>
            </a:r>
          </a:p>
          <a:p>
            <a:r>
              <a:rPr lang="ru-RU" sz="2800"/>
              <a:t>ства: выяснение роли Т-лимфоцитов в реакциях трансплантационно-</a:t>
            </a:r>
          </a:p>
          <a:p>
            <a:r>
              <a:rPr lang="ru-RU" sz="2800"/>
              <a:t>го иммунитета и обнаружение СТОА во многих типах эксперимен-</a:t>
            </a:r>
          </a:p>
          <a:p>
            <a:r>
              <a:rPr lang="ru-RU" sz="2800"/>
              <a:t>тальных опухолей. В соответствии с концепцией иммунологического</a:t>
            </a:r>
          </a:p>
          <a:p>
            <a:r>
              <a:rPr lang="ru-RU" sz="2800"/>
              <a:t>надзора </a:t>
            </a:r>
            <a:r>
              <a:rPr lang="el-GR" sz="2800"/>
              <a:t>Φ. </a:t>
            </a:r>
            <a:r>
              <a:rPr lang="ru-RU" sz="2800"/>
              <a:t>М. Барнета основной функцией Т-клеточного иммунитета</a:t>
            </a:r>
          </a:p>
          <a:p>
            <a:r>
              <a:rPr lang="ru-RU" sz="2800"/>
              <a:t>является распознавание и отторжение «чужого» (или «измененного</a:t>
            </a:r>
          </a:p>
          <a:p>
            <a:r>
              <a:rPr lang="ru-RU" sz="2800"/>
              <a:t>своего»). </a:t>
            </a:r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5DE8B9E8-91C8-714C-9ABF-7314BB67C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ИБН И опухолевые клетки </a:t>
            </a:r>
          </a:p>
        </p:txBody>
      </p:sp>
    </p:spTree>
    <p:extLst>
      <p:ext uri="{BB962C8B-B14F-4D97-AF65-F5344CB8AC3E}">
        <p14:creationId xmlns:p14="http://schemas.microsoft.com/office/powerpoint/2010/main" val="331009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F4CB6-F038-8E4E-A53B-DF3719A47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Причины неэффективности </a:t>
            </a:r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id="{C3AA36CC-742B-9549-AFAD-33E10431D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1775996"/>
            <a:ext cx="11029615" cy="4379848"/>
          </a:xfrm>
        </p:spPr>
        <p:txBody>
          <a:bodyPr>
            <a:noAutofit/>
          </a:bodyPr>
          <a:lstStyle/>
          <a:p>
            <a:endParaRPr lang="ru-RU" sz="2400"/>
          </a:p>
          <a:p>
            <a:r>
              <a:rPr lang="ru-RU" sz="2400" b="1" i="0">
                <a:solidFill>
                  <a:srgbClr val="000000"/>
                </a:solidFill>
                <a:effectLst/>
              </a:rPr>
              <a:t>Усиливающее рост опухоли действие циркулирующих в крови противоопухолевых антител по типу эффекта усиления.</a:t>
            </a:r>
          </a:p>
          <a:p>
            <a:pPr marL="0" indent="0">
              <a:buNone/>
            </a:pPr>
            <a:r>
              <a:rPr lang="ru-RU" sz="2400" b="1" i="0">
                <a:solidFill>
                  <a:srgbClr val="202122"/>
                </a:solidFill>
                <a:effectLst/>
                <a:latin typeface="-apple-system"/>
              </a:rPr>
              <a:t>  Эффект Варбурга</a:t>
            </a:r>
            <a:r>
              <a:rPr lang="ru-RU" sz="2400" b="0" i="0">
                <a:solidFill>
                  <a:srgbClr val="202122"/>
                </a:solidFill>
                <a:effectLst/>
                <a:latin typeface="-apple-system"/>
              </a:rPr>
              <a:t> — </a:t>
            </a:r>
            <a:r>
              <a:rPr lang="ru-RU" sz="2400" b="0" i="0">
                <a:solidFill>
                  <a:schemeClr val="tx1"/>
                </a:solidFill>
                <a:effectLst/>
                <a:latin typeface="-apple-system"/>
              </a:rPr>
              <a:t>склонность большинства </a:t>
            </a:r>
            <a:r>
              <a:rPr lang="ru-RU" sz="2400" b="0" i="0" u="none" strike="noStrike">
                <a:solidFill>
                  <a:schemeClr val="tx1"/>
                </a:solidFill>
                <a:effectLst/>
                <a:latin typeface="-apple-system"/>
                <a:hlinkClick r:id="rId2" tooltip="Злокачественная опухол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раковых</a:t>
            </a:r>
            <a:r>
              <a:rPr lang="ru-RU" sz="2400" b="0" i="0">
                <a:solidFill>
                  <a:schemeClr val="tx1"/>
                </a:solidFill>
                <a:effectLst/>
                <a:latin typeface="-apple-system"/>
              </a:rPr>
              <a:t> клеток производить энергию преимущественно с помощью очень активного </a:t>
            </a:r>
            <a:r>
              <a:rPr lang="ru-RU" sz="2400" b="0" i="0" strike="noStrike">
                <a:solidFill>
                  <a:schemeClr val="tx1"/>
                </a:solidFill>
                <a:effectLst/>
                <a:latin typeface="-apple-system"/>
                <a:hlinkClick r:id="rId3" tooltip="Гликолиз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гликолиза</a:t>
            </a:r>
            <a:r>
              <a:rPr lang="ru-RU" sz="2400" b="0" i="0">
                <a:solidFill>
                  <a:schemeClr val="tx1"/>
                </a:solidFill>
                <a:effectLst/>
                <a:latin typeface="-apple-system"/>
              </a:rPr>
              <a:t> с последующим образованием </a:t>
            </a:r>
            <a:r>
              <a:rPr lang="ru-RU" sz="2400" b="0" i="0" u="none" strike="noStrike">
                <a:solidFill>
                  <a:schemeClr val="tx1"/>
                </a:solidFill>
                <a:effectLst/>
                <a:latin typeface="-apple-system"/>
                <a:hlinkClick r:id="rId4" tooltip="Молочная кислот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молочной </a:t>
            </a:r>
            <a:r>
              <a:rPr lang="ru-RU" sz="2400" u="none" strike="noStrike">
                <a:solidFill>
                  <a:schemeClr val="tx1"/>
                </a:solidFill>
                <a:effectLst/>
                <a:latin typeface="-apple-system"/>
                <a:hlinkClick r:id="rId4" tooltip="Молочная кислот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кислоты</a:t>
            </a:r>
            <a:r>
              <a:rPr lang="ru-RU" sz="2400" b="0" i="0">
                <a:solidFill>
                  <a:schemeClr val="tx1"/>
                </a:solidFill>
                <a:effectLst/>
                <a:latin typeface="-apple-system"/>
              </a:rPr>
              <a:t>, а не с помощью медленного </a:t>
            </a:r>
            <a:r>
              <a:rPr lang="ru-RU" sz="2400" b="0" i="0" u="none" strike="noStrike">
                <a:solidFill>
                  <a:schemeClr val="tx1"/>
                </a:solidFill>
                <a:effectLst/>
                <a:latin typeface="-apple-system"/>
                <a:hlinkClick r:id="rId3" tooltip="Гликолиз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гликолиза</a:t>
            </a:r>
            <a:r>
              <a:rPr lang="ru-RU" sz="2400" b="0" i="0">
                <a:solidFill>
                  <a:schemeClr val="tx1"/>
                </a:solidFill>
                <a:effectLst/>
                <a:latin typeface="-apple-system"/>
              </a:rPr>
              <a:t> и окисления </a:t>
            </a:r>
            <a:r>
              <a:rPr lang="ru-RU" sz="2400" b="0" i="0" u="none" strike="noStrike">
                <a:solidFill>
                  <a:schemeClr val="tx1"/>
                </a:solidFill>
                <a:effectLst/>
                <a:latin typeface="-apple-system"/>
                <a:hlinkClick r:id="rId5" tooltip="Пировиноградная кислот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пирувата</a:t>
            </a:r>
            <a:r>
              <a:rPr lang="ru-RU" sz="2400" b="0" i="0">
                <a:solidFill>
                  <a:schemeClr val="tx1"/>
                </a:solidFill>
                <a:effectLst/>
                <a:latin typeface="-apple-system"/>
              </a:rPr>
              <a:t> в </a:t>
            </a:r>
            <a:r>
              <a:rPr lang="ru-RU" sz="2400" b="0" i="0" u="none" strike="noStrike">
                <a:solidFill>
                  <a:schemeClr val="tx1"/>
                </a:solidFill>
                <a:effectLst/>
                <a:latin typeface="-apple-system"/>
                <a:hlinkClick r:id="rId6" tooltip="Митохондр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митохондриях</a:t>
            </a:r>
            <a:r>
              <a:rPr lang="ru-RU" sz="2400" b="0" i="0">
                <a:solidFill>
                  <a:schemeClr val="tx1"/>
                </a:solidFill>
                <a:effectLst/>
                <a:latin typeface="-apple-system"/>
              </a:rPr>
              <a:t> с использованием кислорода, как в большинстве нормальных клеток</a:t>
            </a:r>
            <a:r>
              <a:rPr lang="ru-RU" sz="2400" b="0" i="0" u="none" strike="noStrike" baseline="30000">
                <a:solidFill>
                  <a:schemeClr val="tx1"/>
                </a:solidFill>
                <a:effectLst/>
                <a:latin typeface="inheri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[2]</a:t>
            </a:r>
            <a:r>
              <a:rPr lang="ru-RU" sz="2400" b="0" i="0" u="none" strike="noStrike" baseline="30000">
                <a:solidFill>
                  <a:schemeClr val="tx1"/>
                </a:solidFill>
                <a:effectLst/>
                <a:latin typeface="inheri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[3]</a:t>
            </a:r>
            <a:r>
              <a:rPr lang="ru-RU" sz="2400" b="0" i="0" u="none" strike="noStrike" baseline="30000">
                <a:solidFill>
                  <a:schemeClr val="tx1"/>
                </a:solidFill>
                <a:effectLst/>
                <a:latin typeface="inheri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[4]</a:t>
            </a:r>
            <a:r>
              <a:rPr lang="ru-RU" sz="2400" b="0" i="0">
                <a:solidFill>
                  <a:schemeClr val="tx1"/>
                </a:solidFill>
                <a:effectLst/>
                <a:latin typeface="-apple-system"/>
              </a:rPr>
              <a:t>. В клетках быстро растущей </a:t>
            </a:r>
            <a:r>
              <a:rPr lang="ru-RU" sz="2400" b="0" i="0" u="none" strike="noStrike">
                <a:solidFill>
                  <a:schemeClr val="tx1"/>
                </a:solidFill>
                <a:effectLst/>
                <a:latin typeface="-apple-system"/>
                <a:hlinkClick r:id="rId2" tooltip="Злокачественная опухол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злокачественной опухоли</a:t>
            </a:r>
            <a:r>
              <a:rPr lang="ru-RU" sz="2400" b="0" i="0">
                <a:solidFill>
                  <a:schemeClr val="tx1"/>
                </a:solidFill>
                <a:effectLst/>
                <a:latin typeface="-apple-system"/>
              </a:rPr>
              <a:t> уровень гликолиза почти в 200 раз выше, чем в нормальных </a:t>
            </a:r>
            <a:r>
              <a:rPr lang="ru-RU" sz="2400" b="0" i="0" u="none" strike="noStrike">
                <a:solidFill>
                  <a:schemeClr val="tx1"/>
                </a:solidFill>
                <a:effectLst/>
                <a:latin typeface="-apple-system"/>
                <a:hlinkClick r:id="rId10" tooltip="Ткань (биология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тканях</a:t>
            </a:r>
            <a:r>
              <a:rPr lang="ru-RU" sz="2400" b="0" i="0">
                <a:solidFill>
                  <a:schemeClr val="tx1"/>
                </a:solidFill>
                <a:effectLst/>
                <a:latin typeface="-apple-system"/>
              </a:rPr>
              <a:t>. При этом </a:t>
            </a:r>
            <a:r>
              <a:rPr lang="ru-RU" sz="2400" b="0" i="0" u="none" strike="noStrike">
                <a:solidFill>
                  <a:schemeClr val="tx1"/>
                </a:solidFill>
                <a:effectLst/>
                <a:latin typeface="-apple-system"/>
                <a:hlinkClick r:id="rId3" tooltip="Гликолиз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гликолиз</a:t>
            </a:r>
            <a:r>
              <a:rPr lang="ru-RU" sz="2400" b="0" i="0">
                <a:solidFill>
                  <a:schemeClr val="tx1"/>
                </a:solidFill>
                <a:effectLst/>
                <a:latin typeface="-apple-system"/>
              </a:rPr>
              <a:t> остаётся предпочтительным даже в условиях, когда кислород в избытке.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251665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46ED5C-2E32-4347-994A-89150D73D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82" y="1978089"/>
            <a:ext cx="11715749" cy="4617973"/>
          </a:xfrm>
        </p:spPr>
        <p:txBody>
          <a:bodyPr>
            <a:noAutofit/>
          </a:bodyPr>
          <a:lstStyle/>
          <a:p>
            <a:r>
              <a:rPr lang="ru-RU" sz="24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Блокада специфических «противоопухолевых рецепторов» на поверхности иммунных лимфоцитов циркулирующими в крови опухолевыми антигенами и блокирующим фактором.</a:t>
            </a:r>
          </a:p>
          <a:p>
            <a:r>
              <a:rPr lang="ru-RU" sz="2400" b="0" i="0">
                <a:solidFill>
                  <a:srgbClr val="000000"/>
                </a:solidFill>
                <a:effectLst/>
                <a:latin typeface="-apple-system"/>
              </a:rPr>
              <a:t>В 1974 году Р.Горзински и соавторы показали, что содержащиеся в сыворотке крови блокирующие факторы представляют собой опухолевые антигены, циркулирующие в крови в комплексе с антителами. При этом механизм блокирующего действия заключается в том, что антитела закрывают антигенные детерминанты опухолевых клеток, делая их недоступными для лимфоцитов; циркулирующие в крови опухолевые антигены блокируют рецепторы иммунных лимфоцитов. Лимфоциты с заблокированными рецепторами не могут оказать цитопатогенного влияния на опухолевые клетки.</a:t>
            </a:r>
            <a:endParaRPr lang="ru-RU" sz="240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AEB8D7E4-0EFF-784E-885C-4C4EC216070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/>
              <a:t>Причины неэффективности </a:t>
            </a:r>
          </a:p>
        </p:txBody>
      </p:sp>
    </p:spTree>
    <p:extLst>
      <p:ext uri="{BB962C8B-B14F-4D97-AF65-F5344CB8AC3E}">
        <p14:creationId xmlns:p14="http://schemas.microsoft.com/office/powerpoint/2010/main" val="297695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0557B0B-870E-BE4B-869F-6F4186623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62" y="2013808"/>
            <a:ext cx="11894344" cy="4641785"/>
          </a:xfrm>
        </p:spPr>
        <p:txBody>
          <a:bodyPr>
            <a:noAutofit/>
          </a:bodyPr>
          <a:lstStyle/>
          <a:p>
            <a:r>
              <a:rPr lang="ru-RU" sz="24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Определенная роль иммунологической толерантности (состояние переносимости чужеродных антигенов).</a:t>
            </a:r>
          </a:p>
          <a:p>
            <a:r>
              <a:rPr lang="ru-RU" sz="2400" b="1" u="sng"/>
              <a:t>ОСНОВНЫЕ ПРИЧИНЫ И МЕХАНИЗМЫ ПАТОЛОГИЧЕСКОЙ ТОЛЕРАНТНОСТИ:</a:t>
            </a:r>
          </a:p>
          <a:p>
            <a:r>
              <a:rPr lang="ru-RU" sz="2400" b="1"/>
              <a:t>Имуннодефициты</a:t>
            </a:r>
            <a:r>
              <a:rPr lang="ru-RU" sz="2400"/>
              <a:t>. Они приводят к неспособности полноценного ответа системы ИБН на Аг.</a:t>
            </a:r>
          </a:p>
          <a:p>
            <a:r>
              <a:rPr lang="ru-RU" sz="2400" b="1"/>
              <a:t>Чрезмерная активность Т-супрессоров. </a:t>
            </a:r>
            <a:r>
              <a:rPr lang="ru-RU" sz="2400"/>
              <a:t>Тормозить созревание эффекторных клеток ИС: Т-киллеров  НК клеток, плазмотических клеток. </a:t>
            </a:r>
          </a:p>
          <a:p>
            <a:r>
              <a:rPr lang="ru-RU" sz="2400" b="1"/>
              <a:t>Ингибирование</a:t>
            </a:r>
            <a:r>
              <a:rPr lang="ru-RU" sz="2400"/>
              <a:t> или блокада цитотоксических реакций клеточного иммунитета на Аг.</a:t>
            </a:r>
          </a:p>
          <a:p>
            <a:r>
              <a:rPr lang="ru-RU" sz="2400" b="1"/>
              <a:t>Перегрузка</a:t>
            </a:r>
            <a:r>
              <a:rPr lang="ru-RU" sz="2400"/>
              <a:t> иммуноцитов избытком образующихся в организме или вводимых в него извне Аг.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B76E706-24B0-0B4C-BFCC-9DF61F76DA3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/>
              <a:t>Причины неэффективности </a:t>
            </a:r>
          </a:p>
        </p:txBody>
      </p:sp>
    </p:spTree>
    <p:extLst>
      <p:ext uri="{BB962C8B-B14F-4D97-AF65-F5344CB8AC3E}">
        <p14:creationId xmlns:p14="http://schemas.microsoft.com/office/powerpoint/2010/main" val="333496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7DFC036-3F14-474B-AE62-CF4C5D9D7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314" y="2477541"/>
            <a:ext cx="11539371" cy="4023272"/>
          </a:xfrm>
        </p:spPr>
        <p:txBody>
          <a:bodyPr>
            <a:noAutofit/>
          </a:bodyPr>
          <a:lstStyle/>
          <a:p>
            <a:r>
              <a:rPr lang="ru-RU" sz="24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Иммуносупрессивное влияние опухоли</a:t>
            </a:r>
            <a:r>
              <a:rPr lang="ru-RU" sz="24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ru-RU" sz="24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Иммуносупрессивное действие опухоли на организм отчетливо проявляется в период опухолевой прогрессии. Установлено, что в процессе роста опухоли особенно на этапе ее прогрессии более всего нарушается клеточный иммунитет. Это выражается в снижении кожных реакций гиперчувствительности замедленного типа (ГЗТ), ослаблении трансплантационного иммунитета, при котором происходит замедление отторжения трансплантата.</a:t>
            </a:r>
            <a:endParaRPr lang="af-ZA" sz="2400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ru-RU" sz="240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B36AB1E-33D6-2E4F-86F6-30830510D62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/>
              <a:t>Причины неэффективности </a:t>
            </a:r>
          </a:p>
        </p:txBody>
      </p:sp>
    </p:spTree>
    <p:extLst>
      <p:ext uri="{BB962C8B-B14F-4D97-AF65-F5344CB8AC3E}">
        <p14:creationId xmlns:p14="http://schemas.microsoft.com/office/powerpoint/2010/main" val="378972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CD14873-6297-DC40-8F5D-3F7F59B20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Дисбаланс между скоростью развития иммунного ответа и ростом опухоли, иммунная селекция.</a:t>
            </a:r>
          </a:p>
          <a:p>
            <a:r>
              <a:rPr lang="ru-RU" sz="2400" b="0" i="0">
                <a:solidFill>
                  <a:srgbClr val="000000"/>
                </a:solidFill>
                <a:effectLst/>
                <a:latin typeface="Open Sans"/>
              </a:rPr>
              <a:t>Подавление иммунного ответа самой опухолью посредством различных сложных механизмов, которые влекут за собой различные нарушения, включая ослабление функции Т-клеток, В-клеток и антиген-презентирующих клеток, снижение продукции ИЛ-2, генерацию истощенных Т-клеток и увеличение количества циркулирующих растворимых рецепторов ИЛ-2 (которые связывают и инактивируют ИЛ-2)</a:t>
            </a:r>
            <a:endParaRPr lang="ru-RU" sz="240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84648C4-2549-F848-9EBB-1D5A4A466D7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/>
              <a:t>Причины неэффективности </a:t>
            </a:r>
          </a:p>
        </p:txBody>
      </p:sp>
    </p:spTree>
    <p:extLst>
      <p:ext uri="{BB962C8B-B14F-4D97-AF65-F5344CB8AC3E}">
        <p14:creationId xmlns:p14="http://schemas.microsoft.com/office/powerpoint/2010/main" val="247876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14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Дивиденд</vt:lpstr>
      <vt:lpstr>причины неэффективности иммунного надзора при опухолевых заболеваниях </vt:lpstr>
      <vt:lpstr>Содержание </vt:lpstr>
      <vt:lpstr>Список сокращений </vt:lpstr>
      <vt:lpstr>ИБН И опухолевые клетки </vt:lpstr>
      <vt:lpstr>Причины неэффективности </vt:lpstr>
      <vt:lpstr>Причины неэффективности </vt:lpstr>
      <vt:lpstr>Причины неэффективности </vt:lpstr>
      <vt:lpstr>Причины неэффективности </vt:lpstr>
      <vt:lpstr>Причины неэффективности </vt:lpstr>
      <vt:lpstr>Причины неэффективности </vt:lpstr>
      <vt:lpstr>Презентация PowerPoint</vt:lpstr>
      <vt:lpstr>Презентация PowerPoint</vt:lpstr>
      <vt:lpstr>Список литературы: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неэффективности иммунного надзора при опухолевых заболеваниях </dc:title>
  <dc:creator>акрам акбаров</dc:creator>
  <cp:lastModifiedBy>акрам акбаров</cp:lastModifiedBy>
  <cp:revision>4</cp:revision>
  <dcterms:created xsi:type="dcterms:W3CDTF">2023-10-28T00:53:37Z</dcterms:created>
  <dcterms:modified xsi:type="dcterms:W3CDTF">2023-10-28T03:25:24Z</dcterms:modified>
</cp:coreProperties>
</file>