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0" r:id="rId4"/>
    <p:sldId id="269" r:id="rId5"/>
    <p:sldId id="268" r:id="rId6"/>
    <p:sldId id="267" r:id="rId7"/>
    <p:sldId id="266" r:id="rId8"/>
    <p:sldId id="274" r:id="rId9"/>
    <p:sldId id="273" r:id="rId10"/>
    <p:sldId id="272" r:id="rId11"/>
    <p:sldId id="265" r:id="rId12"/>
    <p:sldId id="279" r:id="rId13"/>
    <p:sldId id="278" r:id="rId14"/>
    <p:sldId id="277" r:id="rId15"/>
    <p:sldId id="264" r:id="rId16"/>
    <p:sldId id="26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00"/>
    <a:srgbClr val="F9E449"/>
    <a:srgbClr val="99CC00"/>
    <a:srgbClr val="F79931"/>
    <a:srgbClr val="FF00FF"/>
    <a:srgbClr val="CC66FF"/>
    <a:srgbClr val="990033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4" autoAdjust="0"/>
  </p:normalViewPr>
  <p:slideViewPr>
    <p:cSldViewPr>
      <p:cViewPr>
        <p:scale>
          <a:sx n="90" d="100"/>
          <a:sy n="90" d="100"/>
        </p:scale>
        <p:origin x="-216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B621E7-33CF-48AC-9826-2373E65447F1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85672E-5F38-4101-8E6D-C933C1E5E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62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Верхний суставной отросток C2 имеет вид плавника, который простирается </a:t>
            </a:r>
            <a:r>
              <a:rPr lang="ru-RU" sz="1200" b="1" dirty="0" err="1" smtClean="0"/>
              <a:t>латерально</a:t>
            </a:r>
            <a:r>
              <a:rPr lang="ru-RU" sz="1200" b="1" dirty="0" smtClean="0"/>
              <a:t> от тела позвонка</a:t>
            </a:r>
            <a:r>
              <a:rPr lang="ru-RU" sz="1200" b="0" baseline="0" dirty="0" smtClean="0"/>
              <a:t> = </a:t>
            </a:r>
            <a:endParaRPr lang="ru-RU" sz="12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оригинале есть продолжение, которое и объясняет</a:t>
            </a:r>
            <a:r>
              <a:rPr lang="ru-RU" baseline="0" dirty="0" smtClean="0"/>
              <a:t> отмеченное стрелкой </a:t>
            </a:r>
            <a:r>
              <a:rPr lang="ru-RU" baseline="0" dirty="0" err="1" smtClean="0"/>
              <a:t>тенеобразовае</a:t>
            </a:r>
            <a:r>
              <a:rPr lang="ru-RU" baseline="0" dirty="0" smtClean="0"/>
              <a:t>: 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en-US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некоторых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случаях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простираться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кпереди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тела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позвонка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стрелка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3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C2/C3 - один из наиболее </a:t>
            </a:r>
            <a:r>
              <a:rPr lang="ru-RU" sz="1200" b="1" dirty="0" err="1" smtClean="0"/>
              <a:t>распространенных</a:t>
            </a:r>
            <a:r>
              <a:rPr lang="ru-RU" sz="1200" b="1" dirty="0" smtClean="0"/>
              <a:t> участков, где не происходит сегментации = </a:t>
            </a:r>
            <a:r>
              <a:rPr lang="ru-RU" sz="1200" b="0" dirty="0" smtClean="0"/>
              <a:t>формально предложение правильное, но неудачное.</a:t>
            </a:r>
            <a:r>
              <a:rPr lang="ru-RU" sz="1200" b="0" baseline="0" dirty="0" smtClean="0"/>
              <a:t> Лучше так: в сегменте С2/С3 чаще бывает нарушение сегментации (ассимиляция, слияние)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8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… либо </a:t>
            </a:r>
            <a:r>
              <a:rPr lang="ru-RU" sz="1200" b="0" dirty="0" err="1" smtClean="0"/>
              <a:t>врожденную</a:t>
            </a:r>
            <a:r>
              <a:rPr lang="ru-RU" sz="1200" b="0" dirty="0" smtClean="0"/>
              <a:t> </a:t>
            </a:r>
            <a:r>
              <a:rPr lang="ru-RU" sz="1200" b="1" dirty="0" smtClean="0"/>
              <a:t>недостаточность сращения =</a:t>
            </a:r>
            <a:r>
              <a:rPr lang="ru-RU" sz="1200" b="0" dirty="0" smtClean="0"/>
              <a:t> правильнее, </a:t>
            </a:r>
            <a:r>
              <a:rPr lang="ru-RU" sz="1200" b="0" dirty="0" err="1" smtClean="0"/>
              <a:t>неслияние</a:t>
            </a:r>
            <a:r>
              <a:rPr lang="ru-RU" sz="1200" b="0" dirty="0" smtClean="0"/>
              <a:t> или </a:t>
            </a:r>
            <a:r>
              <a:rPr lang="ru-RU" sz="1200" b="0" dirty="0" err="1" smtClean="0"/>
              <a:t>незаращение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апофизарной</a:t>
            </a:r>
            <a:r>
              <a:rPr lang="ru-RU" sz="1200" b="0" dirty="0" smtClean="0"/>
              <a:t> массы или ядра</a:t>
            </a:r>
            <a:r>
              <a:rPr lang="ru-RU" sz="1200" b="0" baseline="0" dirty="0" smtClean="0"/>
              <a:t> (точки) окостенения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8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Один из самых распространенных</a:t>
            </a:r>
          </a:p>
          <a:p>
            <a:pPr algn="just"/>
            <a:r>
              <a:rPr lang="ru-RU" sz="1200" dirty="0" smtClean="0"/>
              <a:t>     переломов шейного отдела позвоночника.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Механизм: </a:t>
            </a:r>
            <a:r>
              <a:rPr lang="ru-RU" sz="1200" dirty="0" err="1" smtClean="0"/>
              <a:t>гиперэкстензия</a:t>
            </a:r>
            <a:r>
              <a:rPr lang="ru-RU" sz="1200" dirty="0" smtClean="0"/>
              <a:t> с</a:t>
            </a:r>
          </a:p>
          <a:p>
            <a:pPr algn="just"/>
            <a:r>
              <a:rPr lang="ru-RU" sz="1200" dirty="0" smtClean="0"/>
              <a:t>    компрессией (обычно при </a:t>
            </a:r>
          </a:p>
          <a:p>
            <a:pPr algn="just"/>
            <a:r>
              <a:rPr lang="ru-RU" sz="1200" dirty="0" smtClean="0"/>
              <a:t>    столкновении с автомобилем).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54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Второй</a:t>
            </a:r>
            <a:r>
              <a:rPr lang="ru-RU" baseline="0" dirty="0" smtClean="0"/>
              <a:t> рисунок из </a:t>
            </a:r>
            <a:r>
              <a:rPr lang="ru-RU" baseline="0" dirty="0" err="1" smtClean="0"/>
              <a:t>томограмм</a:t>
            </a:r>
            <a:r>
              <a:rPr lang="ru-RU" baseline="0" dirty="0" smtClean="0"/>
              <a:t> – тот же, что и первый, </a:t>
            </a:r>
            <a:r>
              <a:rPr lang="ru-RU" baseline="0" dirty="0" err="1" smtClean="0"/>
              <a:t>причем</a:t>
            </a:r>
            <a:r>
              <a:rPr lang="ru-RU" baseline="0" dirty="0" smtClean="0"/>
              <a:t> с ошибочным положением стрелки. Надо или заменить тем, что в оригинале, или просто удалить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5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D22D-CAC7-454E-99E1-C89BA6C80FEF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8608-8A34-47FD-998D-CF1703703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4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508D-FD97-4901-842F-2EBBFEF4F619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9E22-FC45-46AD-A6B0-CD86E07B3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5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260E-449D-420D-84D0-DF4CD36342CD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A379-C327-4EA8-A2DF-44D7760C0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DFA4-5019-40DD-8ACA-E373D386ACA0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D90D-B77E-4BE0-BC90-1DE42E6C2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2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EB83-25E5-4F87-8970-A3DB3B1B877E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D8F2-99BE-46E8-8075-E5318B10A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7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EDB-2A10-45C1-9769-0A9F6EB9FB1E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2FCB-A50F-4608-B24A-9934FBA4A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9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68A9-5A5C-4274-B411-3C384DA0498D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B5DF-ED44-459C-80B1-78B186A3D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1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CBE-A5E3-4F39-B8D9-A2EC8388A79C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B354-9258-4BCA-8F69-871B94B78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1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10AA5-79AD-4DBC-A949-DF9320BA03FC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F8A9-B6FE-4115-A7FD-B18CEEE6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2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4B31-DFB2-4B47-80A1-6E984D8DCF3C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CE96-7D26-4E01-A297-F1C13AC3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ABDC1-62D6-42D2-890B-D8FB11A631E8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DF91-3C2F-4614-A059-4F01FA64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7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1A2FB-75B7-450E-B1D7-CA7FD1769F63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EB7E7-06D0-4F8B-A0F5-E75B8E4DE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ubs.rsna.org/doi/10.1148/rg.201918014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76238" y="1989138"/>
            <a:ext cx="8280400" cy="147002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/>
              <a:t>Искусство интерпретации рентгенограмм шейного отдела позвоночника (часть 2)</a:t>
            </a:r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1403350" y="250825"/>
            <a:ext cx="691356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+mn-lt"/>
                <a:cs typeface="+mn-cs"/>
              </a:rPr>
              <a:t>ФГБОУ ВО </a:t>
            </a:r>
            <a:r>
              <a:rPr lang="ru-RU" kern="0" dirty="0" err="1">
                <a:solidFill>
                  <a:prstClr val="black"/>
                </a:solidFill>
                <a:latin typeface="+mn-lt"/>
                <a:cs typeface="+mn-cs"/>
              </a:rPr>
              <a:t>КрасГМУ</a:t>
            </a:r>
            <a:r>
              <a:rPr lang="ru-RU" kern="0" dirty="0">
                <a:solidFill>
                  <a:prstClr val="black"/>
                </a:solidFill>
                <a:latin typeface="+mn-lt"/>
                <a:cs typeface="+mn-cs"/>
              </a:rPr>
              <a:t> им. проф. В.Ф. Войно-Ясенецкого Минздрава РФ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052" name="Picture 2" descr="ФГБОУ ВО КрасГМУ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08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160338" y="5675313"/>
            <a:ext cx="871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000" dirty="0">
                <a:solidFill>
                  <a:srgbClr val="898989"/>
                </a:solidFill>
              </a:rPr>
              <a:t>Выполнила: ординатор </a:t>
            </a:r>
            <a:r>
              <a:rPr lang="ru-RU" altLang="ru-RU" sz="2000" dirty="0" smtClean="0">
                <a:solidFill>
                  <a:srgbClr val="898989"/>
                </a:solidFill>
              </a:rPr>
              <a:t>2 </a:t>
            </a:r>
            <a:r>
              <a:rPr lang="ru-RU" altLang="ru-RU" sz="2000" dirty="0">
                <a:solidFill>
                  <a:srgbClr val="898989"/>
                </a:solidFill>
              </a:rPr>
              <a:t>года специальности 31.08.09 Рентгенология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smtClean="0"/>
              <a:t>Константинова </a:t>
            </a:r>
            <a:r>
              <a:rPr lang="ru-RU" altLang="ru-RU" sz="2000" dirty="0"/>
              <a:t>Елена Сергеевна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195513" y="660400"/>
            <a:ext cx="489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Кафедра лучевой диагностики ИПО</a:t>
            </a:r>
            <a:endParaRPr lang="ru-RU" altLang="ru-RU" sz="1800"/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005263"/>
            <a:ext cx="6353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10" y="0"/>
            <a:ext cx="8229600" cy="1143000"/>
          </a:xfrm>
        </p:spPr>
        <p:txBody>
          <a:bodyPr/>
          <a:lstStyle/>
          <a:p>
            <a:r>
              <a:rPr lang="ru-RU" sz="3600" dirty="0"/>
              <a:t>С2: ПЕРЕЛОМ ЗУБА, </a:t>
            </a:r>
            <a:r>
              <a:rPr lang="ru-RU" sz="3600" dirty="0" smtClean="0"/>
              <a:t>2 </a:t>
            </a:r>
            <a:r>
              <a:rPr lang="ru-RU" sz="3600" dirty="0"/>
              <a:t>ТИП</a:t>
            </a:r>
          </a:p>
        </p:txBody>
      </p:sp>
      <p:pic>
        <p:nvPicPr>
          <p:cNvPr id="3" name="Picture 37">
            <a:extLst>
              <a:ext uri="{FF2B5EF4-FFF2-40B4-BE49-F238E27FC236}">
                <a16:creationId xmlns="" xmlns:a16="http://schemas.microsoft.com/office/drawing/2014/main" id="{9994E751-4126-49F7-B517-5CD8F8F9E6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057" y="4440943"/>
            <a:ext cx="2208825" cy="1936677"/>
          </a:xfrm>
          <a:prstGeom prst="rect">
            <a:avLst/>
          </a:prstGeom>
        </p:spPr>
      </p:pic>
      <p:pic>
        <p:nvPicPr>
          <p:cNvPr id="4" name="Picture 20">
            <a:extLst>
              <a:ext uri="{FF2B5EF4-FFF2-40B4-BE49-F238E27FC236}">
                <a16:creationId xmlns="" xmlns:a16="http://schemas.microsoft.com/office/drawing/2014/main" id="{2817688E-3B58-41AD-ACCD-7DBC2081C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50" y="1288658"/>
            <a:ext cx="2517832" cy="2628733"/>
          </a:xfrm>
          <a:prstGeom prst="rect">
            <a:avLst/>
          </a:prstGeom>
        </p:spPr>
      </p:pic>
      <p:pic>
        <p:nvPicPr>
          <p:cNvPr id="5" name="Picture 27">
            <a:extLst>
              <a:ext uri="{FF2B5EF4-FFF2-40B4-BE49-F238E27FC236}">
                <a16:creationId xmlns="" xmlns:a16="http://schemas.microsoft.com/office/drawing/2014/main" id="{06569870-859A-4701-9469-8F56B806AA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169" y="1305019"/>
            <a:ext cx="2623507" cy="2612371"/>
          </a:xfrm>
          <a:prstGeom prst="rect">
            <a:avLst/>
          </a:prstGeom>
        </p:spPr>
      </p:pic>
      <p:pic>
        <p:nvPicPr>
          <p:cNvPr id="6" name="Picture 25">
            <a:extLst>
              <a:ext uri="{FF2B5EF4-FFF2-40B4-BE49-F238E27FC236}">
                <a16:creationId xmlns="" xmlns:a16="http://schemas.microsoft.com/office/drawing/2014/main" id="{F39287B0-296B-49EF-A5DD-26D5837654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5" y="4440945"/>
            <a:ext cx="2987581" cy="1936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1935853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Прицельные </a:t>
            </a:r>
            <a:r>
              <a:rPr lang="ru-RU" sz="2200" b="1" dirty="0" smtClean="0"/>
              <a:t>рентгенограммы </a:t>
            </a:r>
            <a:r>
              <a:rPr lang="ru-RU" sz="2200" b="1" dirty="0" smtClean="0"/>
              <a:t>С1-С3, боковая проекция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4365104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Прицельная </a:t>
            </a:r>
            <a:r>
              <a:rPr lang="ru-RU" sz="2200" b="1" dirty="0" err="1" smtClean="0"/>
              <a:t>рентгено</a:t>
            </a:r>
            <a:r>
              <a:rPr lang="ru-RU" sz="2200" b="1" dirty="0" smtClean="0"/>
              <a:t>-грамма через открытый рот, прямая проекция (</a:t>
            </a:r>
            <a:r>
              <a:rPr lang="ru-RU" sz="2200" b="1" dirty="0" smtClean="0"/>
              <a:t>А)</a:t>
            </a:r>
          </a:p>
          <a:p>
            <a:r>
              <a:rPr lang="ru-RU" sz="2200" b="1" dirty="0" smtClean="0"/>
              <a:t>КТ</a:t>
            </a:r>
            <a:r>
              <a:rPr lang="ru-RU" sz="2200" b="1" dirty="0" smtClean="0"/>
              <a:t>, сагиттальная плоскость, (В)</a:t>
            </a:r>
            <a:endParaRPr lang="ru-RU" sz="2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24744"/>
            <a:ext cx="8712968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149080"/>
            <a:ext cx="8712968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0169" y="4440943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3057" y="4451747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445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7208" y="-99392"/>
            <a:ext cx="8229600" cy="1143000"/>
          </a:xfrm>
        </p:spPr>
        <p:txBody>
          <a:bodyPr/>
          <a:lstStyle/>
          <a:p>
            <a:r>
              <a:rPr lang="ru-RU" sz="4000" dirty="0" smtClean="0"/>
              <a:t>ЭФФЕКТ МАХА</a:t>
            </a:r>
            <a:endParaRPr lang="ru-RU" sz="4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087723" y="1844824"/>
            <a:ext cx="4968552" cy="4037190"/>
            <a:chOff x="3851920" y="2411392"/>
            <a:chExt cx="3300353" cy="2839838"/>
          </a:xfrm>
        </p:grpSpPr>
        <p:pic>
          <p:nvPicPr>
            <p:cNvPr id="5" name="Picture 18">
              <a:extLst>
                <a:ext uri="{FF2B5EF4-FFF2-40B4-BE49-F238E27FC236}">
                  <a16:creationId xmlns="" xmlns:a16="http://schemas.microsoft.com/office/drawing/2014/main" id="{858455BC-4DCD-4042-99B2-4088AA485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2411392"/>
              <a:ext cx="3300353" cy="2839838"/>
            </a:xfrm>
            <a:prstGeom prst="rect">
              <a:avLst/>
            </a:prstGeom>
          </p:spPr>
        </p:pic>
        <p:cxnSp>
          <p:nvCxnSpPr>
            <p:cNvPr id="6" name="Straight Arrow Connector 50">
              <a:extLst>
                <a:ext uri="{FF2B5EF4-FFF2-40B4-BE49-F238E27FC236}">
                  <a16:creationId xmlns="" xmlns:a16="http://schemas.microsoft.com/office/drawing/2014/main" id="{FC43183A-ADF1-42BF-8F34-2F59109EEC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40694" y="3287566"/>
              <a:ext cx="102363" cy="23614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45">
              <a:extLst>
                <a:ext uri="{FF2B5EF4-FFF2-40B4-BE49-F238E27FC236}">
                  <a16:creationId xmlns="" xmlns:a16="http://schemas.microsoft.com/office/drawing/2014/main" id="{2958FFC3-A6D8-4DF8-8CCC-65F7C92972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8051" y="3287566"/>
              <a:ext cx="34352" cy="23614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43507" y="587727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Проекционное пересечение </a:t>
            </a:r>
            <a:r>
              <a:rPr lang="ru-RU" sz="2400" b="1" dirty="0" smtClean="0"/>
              <a:t>основания зуба </a:t>
            </a:r>
            <a:r>
              <a:rPr lang="ru-RU" sz="2400" dirty="0" smtClean="0"/>
              <a:t>с </a:t>
            </a:r>
            <a:r>
              <a:rPr lang="ru-RU" sz="2400" b="1" dirty="0" smtClean="0"/>
              <a:t>задней дугой </a:t>
            </a:r>
            <a:r>
              <a:rPr lang="ru-RU" sz="2400" b="1" dirty="0"/>
              <a:t>C1 </a:t>
            </a:r>
            <a:r>
              <a:rPr lang="ru-RU" sz="2400" dirty="0"/>
              <a:t>И</a:t>
            </a:r>
            <a:r>
              <a:rPr lang="ru-RU" sz="2400" dirty="0" smtClean="0"/>
              <a:t>митирует перелом зуба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-108520" y="980728"/>
            <a:ext cx="939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Рентгенограмма С2 </a:t>
            </a:r>
            <a:r>
              <a:rPr lang="ru-RU" sz="2800" b="1" dirty="0" smtClean="0"/>
              <a:t>через открытый рот, прямая проекция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810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С2: ПЕРЕЛОМ ДУГИ</a:t>
            </a:r>
            <a:endParaRPr lang="ru-RU" dirty="0"/>
          </a:p>
        </p:txBody>
      </p:sp>
      <p:pic>
        <p:nvPicPr>
          <p:cNvPr id="3" name="Picture 46">
            <a:extLst>
              <a:ext uri="{FF2B5EF4-FFF2-40B4-BE49-F238E27FC236}">
                <a16:creationId xmlns="" xmlns:a16="http://schemas.microsoft.com/office/drawing/2014/main" id="{B23C8AC8-42C9-4186-B2EC-278BB19CD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25" y="1085586"/>
            <a:ext cx="4909979" cy="30356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628800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b="1" dirty="0" smtClean="0"/>
              <a:t>Двусторонний</a:t>
            </a:r>
            <a:r>
              <a:rPr lang="ru-RU" sz="2600" dirty="0" smtClean="0"/>
              <a:t> перелом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Механизм: </a:t>
            </a:r>
            <a:r>
              <a:rPr lang="ru-RU" sz="2600" b="1" dirty="0" err="1" smtClean="0"/>
              <a:t>гиперэкстензия</a:t>
            </a:r>
            <a:r>
              <a:rPr lang="ru-RU" sz="2600" dirty="0" smtClean="0"/>
              <a:t> с</a:t>
            </a:r>
          </a:p>
          <a:p>
            <a:pPr algn="just"/>
            <a:r>
              <a:rPr lang="ru-RU" sz="2600" dirty="0" smtClean="0"/>
              <a:t>    компрессией</a:t>
            </a:r>
          </a:p>
          <a:p>
            <a:pPr algn="just"/>
            <a:endParaRPr lang="ru-RU" sz="2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Часто встречается </a:t>
            </a:r>
            <a:r>
              <a:rPr lang="ru-RU" sz="2600" b="1" dirty="0" smtClean="0"/>
              <a:t>травматический </a:t>
            </a:r>
            <a:r>
              <a:rPr lang="ru-RU" sz="2600" b="1" dirty="0" err="1" smtClean="0"/>
              <a:t>спондилолистез</a:t>
            </a:r>
            <a:endParaRPr lang="ru-RU" sz="2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Атипичный перелом </a:t>
            </a:r>
            <a:r>
              <a:rPr lang="ru-RU" sz="2600" dirty="0" smtClean="0"/>
              <a:t>дуги </a:t>
            </a:r>
            <a:r>
              <a:rPr lang="ru-RU" sz="2600" dirty="0"/>
              <a:t>может распространяться на другие </a:t>
            </a:r>
            <a:r>
              <a:rPr lang="ru-RU" sz="2600" dirty="0" smtClean="0"/>
              <a:t>структуры позвонка: суставные поверхности, тело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987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/>
          <a:lstStyle/>
          <a:p>
            <a:r>
              <a:rPr lang="ru-RU" sz="4000" dirty="0"/>
              <a:t>С2: ПЕРЕЛОМ </a:t>
            </a:r>
            <a:r>
              <a:rPr lang="ru-RU" sz="4000" dirty="0" smtClean="0"/>
              <a:t>ДУГИ (СВЕЖИЙ)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1444049"/>
            <a:ext cx="3312367" cy="4392488"/>
            <a:chOff x="1763688" y="1844824"/>
            <a:chExt cx="2238854" cy="3084880"/>
          </a:xfrm>
        </p:grpSpPr>
        <p:pic>
          <p:nvPicPr>
            <p:cNvPr id="5" name="Picture 39">
              <a:extLst>
                <a:ext uri="{FF2B5EF4-FFF2-40B4-BE49-F238E27FC236}">
                  <a16:creationId xmlns="" xmlns:a16="http://schemas.microsoft.com/office/drawing/2014/main" id="{65EFD01D-D9F4-4B38-85AF-52B332882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63688" y="1844824"/>
              <a:ext cx="2238854" cy="3084880"/>
            </a:xfrm>
            <a:prstGeom prst="rect">
              <a:avLst/>
            </a:prstGeom>
          </p:spPr>
        </p:pic>
        <p:cxnSp>
          <p:nvCxnSpPr>
            <p:cNvPr id="6" name="Straight Arrow Connector 50">
              <a:extLst>
                <a:ext uri="{FF2B5EF4-FFF2-40B4-BE49-F238E27FC236}">
                  <a16:creationId xmlns="" xmlns:a16="http://schemas.microsoft.com/office/drawing/2014/main" id="{FC43183A-ADF1-42BF-8F34-2F59109EEC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2639" y="3212251"/>
              <a:ext cx="295048" cy="2475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0" y="5874739"/>
            <a:ext cx="4300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Прицельная рентгенограмма </a:t>
            </a:r>
            <a:r>
              <a:rPr lang="ru-RU" sz="2200" b="1" dirty="0" smtClean="0"/>
              <a:t>С2, боковая проекция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5012015"/>
            <a:ext cx="388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КТ, сагиттальная плоскость</a:t>
            </a:r>
            <a:endParaRPr lang="ru-RU" sz="24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889186" y="2060848"/>
            <a:ext cx="2591026" cy="2735723"/>
            <a:chOff x="4750693" y="4154164"/>
            <a:chExt cx="1163802" cy="1295466"/>
          </a:xfrm>
        </p:grpSpPr>
        <p:pic>
          <p:nvPicPr>
            <p:cNvPr id="16" name="Picture 43">
              <a:extLst>
                <a:ext uri="{FF2B5EF4-FFF2-40B4-BE49-F238E27FC236}">
                  <a16:creationId xmlns="" xmlns:a16="http://schemas.microsoft.com/office/drawing/2014/main" id="{7BB0C862-1C03-4E94-A859-2BF3E58BF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0693" y="4154164"/>
              <a:ext cx="1163802" cy="1295466"/>
            </a:xfrm>
            <a:prstGeom prst="rect">
              <a:avLst/>
            </a:prstGeom>
          </p:spPr>
        </p:pic>
        <p:cxnSp>
          <p:nvCxnSpPr>
            <p:cNvPr id="17" name="Straight Arrow Connector 47">
              <a:extLst>
                <a:ext uri="{FF2B5EF4-FFF2-40B4-BE49-F238E27FC236}">
                  <a16:creationId xmlns="" xmlns:a16="http://schemas.microsoft.com/office/drawing/2014/main" id="{DBDB1D5B-E22B-4F4F-8AEB-ABAE9F831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7350" y="4865124"/>
              <a:ext cx="28910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6660232" y="2060848"/>
            <a:ext cx="2232248" cy="2735723"/>
            <a:chOff x="5982924" y="4154164"/>
            <a:chExt cx="1020376" cy="1286369"/>
          </a:xfrm>
        </p:grpSpPr>
        <p:pic>
          <p:nvPicPr>
            <p:cNvPr id="19" name="Picture 41">
              <a:extLst>
                <a:ext uri="{FF2B5EF4-FFF2-40B4-BE49-F238E27FC236}">
                  <a16:creationId xmlns="" xmlns:a16="http://schemas.microsoft.com/office/drawing/2014/main" id="{B928C96F-D90B-44B5-A3FE-6C53A0BF0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2924" y="4154164"/>
              <a:ext cx="1020376" cy="1286369"/>
            </a:xfrm>
            <a:prstGeom prst="rect">
              <a:avLst/>
            </a:prstGeom>
          </p:spPr>
        </p:pic>
        <p:cxnSp>
          <p:nvCxnSpPr>
            <p:cNvPr id="20" name="Straight Arrow Connector 48">
              <a:extLst>
                <a:ext uri="{FF2B5EF4-FFF2-40B4-BE49-F238E27FC236}">
                  <a16:creationId xmlns="" xmlns:a16="http://schemas.microsoft.com/office/drawing/2014/main" id="{058083EB-8C99-47AC-96E6-FDDDDFC9E9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33003" y="4857500"/>
              <a:ext cx="295049" cy="1223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8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ru-RU" dirty="0"/>
              <a:t>С2: ПЕРЕЛОМ </a:t>
            </a:r>
            <a:r>
              <a:rPr lang="ru-RU" dirty="0" smtClean="0"/>
              <a:t>ДУГИ (ЗАСТАРЕЛЫЙ)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3357" y="1471632"/>
            <a:ext cx="2542968" cy="2367457"/>
            <a:chOff x="7284829" y="992038"/>
            <a:chExt cx="2198895" cy="2051486"/>
          </a:xfrm>
        </p:grpSpPr>
        <p:pic>
          <p:nvPicPr>
            <p:cNvPr id="4" name="Picture 15">
              <a:extLst>
                <a:ext uri="{FF2B5EF4-FFF2-40B4-BE49-F238E27FC236}">
                  <a16:creationId xmlns="" xmlns:a16="http://schemas.microsoft.com/office/drawing/2014/main" id="{1257B300-4EC8-463F-A3A8-0E8859A1D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84829" y="992038"/>
              <a:ext cx="2198895" cy="2051486"/>
            </a:xfrm>
            <a:prstGeom prst="rect">
              <a:avLst/>
            </a:prstGeom>
          </p:spPr>
        </p:pic>
        <p:cxnSp>
          <p:nvCxnSpPr>
            <p:cNvPr id="5" name="Straight Arrow Connector 49">
              <a:extLst>
                <a:ext uri="{FF2B5EF4-FFF2-40B4-BE49-F238E27FC236}">
                  <a16:creationId xmlns="" xmlns:a16="http://schemas.microsoft.com/office/drawing/2014/main" id="{FAAF062E-A571-4C75-92FF-8C9FC0C14F1F}"/>
                </a:ext>
              </a:extLst>
            </p:cNvPr>
            <p:cNvCxnSpPr>
              <a:cxnSpLocks/>
            </p:cNvCxnSpPr>
            <p:nvPr/>
          </p:nvCxnSpPr>
          <p:spPr>
            <a:xfrm>
              <a:off x="8035425" y="1858617"/>
              <a:ext cx="228196" cy="777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4">
            <a:extLst>
              <a:ext uri="{FF2B5EF4-FFF2-40B4-BE49-F238E27FC236}">
                <a16:creationId xmlns="" xmlns:a16="http://schemas.microsoft.com/office/drawing/2014/main" id="{B24B6382-EBC4-4602-A087-89AA457FB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2" y="1472623"/>
            <a:ext cx="2304256" cy="2367457"/>
          </a:xfrm>
          <a:prstGeom prst="rect">
            <a:avLst/>
          </a:prstGeom>
        </p:spPr>
      </p:pic>
      <p:cxnSp>
        <p:nvCxnSpPr>
          <p:cNvPr id="7" name="Straight Arrow Connector 51">
            <a:extLst>
              <a:ext uri="{FF2B5EF4-FFF2-40B4-BE49-F238E27FC236}">
                <a16:creationId xmlns="" xmlns:a16="http://schemas.microsoft.com/office/drawing/2014/main" id="{AB283B8A-4ED2-4F3D-AE44-28A2AE36FD2B}"/>
              </a:ext>
            </a:extLst>
          </p:cNvPr>
          <p:cNvCxnSpPr>
            <a:cxnSpLocks/>
          </p:cNvCxnSpPr>
          <p:nvPr/>
        </p:nvCxnSpPr>
        <p:spPr>
          <a:xfrm>
            <a:off x="1834038" y="5270218"/>
            <a:ext cx="228196" cy="77777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  <a:effectLst>
            <a:outerShdw blurRad="25400" dist="127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3">
            <a:extLst>
              <a:ext uri="{FF2B5EF4-FFF2-40B4-BE49-F238E27FC236}">
                <a16:creationId xmlns="" xmlns:a16="http://schemas.microsoft.com/office/drawing/2014/main" id="{ECF74C9F-FF44-4665-A932-B58293D7C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358" y="4200601"/>
            <a:ext cx="2450450" cy="2422596"/>
          </a:xfrm>
          <a:prstGeom prst="rect">
            <a:avLst/>
          </a:prstGeom>
        </p:spPr>
      </p:pic>
      <p:pic>
        <p:nvPicPr>
          <p:cNvPr id="9" name="Picture 40">
            <a:extLst>
              <a:ext uri="{FF2B5EF4-FFF2-40B4-BE49-F238E27FC236}">
                <a16:creationId xmlns="" xmlns:a16="http://schemas.microsoft.com/office/drawing/2014/main" id="{498298E2-DF18-40ED-A56D-33F04E1184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325" y="4200602"/>
            <a:ext cx="2714328" cy="24225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61337" y="1700808"/>
            <a:ext cx="33591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Прицельные  рентгенограммы С2, боковая проекция, </a:t>
            </a:r>
            <a:r>
              <a:rPr lang="ru-RU" sz="2200" dirty="0"/>
              <a:t>в нейтральном </a:t>
            </a:r>
            <a:r>
              <a:rPr lang="ru-RU" sz="2200" dirty="0" smtClean="0"/>
              <a:t>положении (А) </a:t>
            </a:r>
            <a:r>
              <a:rPr lang="ru-RU" sz="2200" dirty="0"/>
              <a:t>и при </a:t>
            </a:r>
            <a:r>
              <a:rPr lang="ru-RU" sz="2200" dirty="0" smtClean="0"/>
              <a:t>сгибании (В)</a:t>
            </a:r>
            <a:endParaRPr lang="ru-R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4221088"/>
            <a:ext cx="30711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Прицельные </a:t>
            </a:r>
            <a:r>
              <a:rPr lang="ru-RU" sz="2200" dirty="0" err="1" smtClean="0"/>
              <a:t>рентге-нограммы</a:t>
            </a:r>
            <a:r>
              <a:rPr lang="ru-RU" sz="2200" dirty="0" smtClean="0"/>
              <a:t> </a:t>
            </a:r>
            <a:r>
              <a:rPr lang="ru-RU" sz="2200" dirty="0" smtClean="0"/>
              <a:t>С2, боковая проекция </a:t>
            </a:r>
            <a:r>
              <a:rPr lang="ru-RU" sz="2200" dirty="0" smtClean="0"/>
              <a:t>(А) и </a:t>
            </a:r>
            <a:r>
              <a:rPr lang="ru-RU" sz="2200" dirty="0" smtClean="0"/>
              <a:t>прямая </a:t>
            </a:r>
            <a:r>
              <a:rPr lang="ru-RU" sz="2200" dirty="0" err="1" smtClean="0"/>
              <a:t>прооекция</a:t>
            </a:r>
            <a:r>
              <a:rPr lang="ru-RU" sz="2200" dirty="0" smtClean="0"/>
              <a:t> через </a:t>
            </a:r>
            <a:r>
              <a:rPr lang="ru-RU" sz="2200" dirty="0" smtClean="0"/>
              <a:t>открытый рот (</a:t>
            </a:r>
            <a:r>
              <a:rPr lang="ru-RU" sz="2200" dirty="0" smtClean="0"/>
              <a:t>В</a:t>
            </a:r>
            <a:r>
              <a:rPr lang="ru-RU" sz="2200" dirty="0" smtClean="0"/>
              <a:t>)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Фиксация </a:t>
            </a:r>
            <a:r>
              <a:rPr lang="ru-RU" sz="2200" dirty="0" smtClean="0"/>
              <a:t>винтом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340768"/>
            <a:ext cx="8640960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077072"/>
            <a:ext cx="8640960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5300" y="148996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148478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2880" y="423390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51163" y="4225413"/>
            <a:ext cx="357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9420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ИСТОЧНИК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hlinkClick r:id="rId2"/>
              </a:rPr>
              <a:t>https://pubs.rsna.org/doi/10.1148/rg.2019180148</a:t>
            </a:r>
            <a:r>
              <a:rPr lang="ru-RU" altLang="ru-RU" smtClean="0"/>
              <a:t> 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3716338"/>
            <a:ext cx="6353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/>
              <a:t>Благодарю за внимание!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29" y="8477"/>
            <a:ext cx="8856984" cy="1143000"/>
          </a:xfrm>
        </p:spPr>
        <p:txBody>
          <a:bodyPr/>
          <a:lstStyle/>
          <a:p>
            <a:r>
              <a:rPr lang="ru-RU" sz="4000" dirty="0" smtClean="0"/>
              <a:t>С2: АНАТОМИЯ</a:t>
            </a:r>
            <a:endParaRPr lang="ru-RU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F22471-D2F3-4F85-AD3F-D4B39C67E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3273360" cy="3128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214" y="1124744"/>
            <a:ext cx="86627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Поперечные отростки наклонены перпендикулярно вниз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Визуализируются отверстия поперечных отростков, которые часто принимают за патологию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81214" y="2232740"/>
            <a:ext cx="4738858" cy="3532911"/>
            <a:chOff x="4177677" y="1528912"/>
            <a:chExt cx="2473941" cy="1699916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xmlns="" id="{A957FD36-531D-4E1F-A296-CCC8BF93B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7677" y="1528912"/>
              <a:ext cx="2473941" cy="1699916"/>
            </a:xfrm>
            <a:prstGeom prst="rect">
              <a:avLst/>
            </a:prstGeom>
          </p:spPr>
        </p:pic>
        <p:cxnSp>
          <p:nvCxnSpPr>
            <p:cNvPr id="8" name="Straight Arrow Connector 11">
              <a:extLst>
                <a:ext uri="{FF2B5EF4-FFF2-40B4-BE49-F238E27FC236}">
                  <a16:creationId xmlns:a16="http://schemas.microsoft.com/office/drawing/2014/main" xmlns="" id="{23C7E783-957E-4B39-A601-9C2A5BE3A9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0500" y="2220388"/>
              <a:ext cx="70031" cy="2331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5">
              <a:extLst>
                <a:ext uri="{FF2B5EF4-FFF2-40B4-BE49-F238E27FC236}">
                  <a16:creationId xmlns:a16="http://schemas.microsoft.com/office/drawing/2014/main" xmlns="" id="{412F7741-DD36-4AAA-A362-77520360474B}"/>
                </a:ext>
              </a:extLst>
            </p:cNvPr>
            <p:cNvCxnSpPr>
              <a:cxnSpLocks/>
            </p:cNvCxnSpPr>
            <p:nvPr/>
          </p:nvCxnSpPr>
          <p:spPr>
            <a:xfrm>
              <a:off x="5469289" y="2175046"/>
              <a:ext cx="48975" cy="320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222351" y="5877271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Прицельная рентгенограмма С1 и С2, боковая проекция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283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57199" y="1700809"/>
            <a:ext cx="3780419" cy="3163662"/>
            <a:chOff x="611560" y="1700808"/>
            <a:chExt cx="2473941" cy="2063933"/>
          </a:xfrm>
        </p:grpSpPr>
        <p:pic>
          <p:nvPicPr>
            <p:cNvPr id="5" name="Picture 21">
              <a:extLst>
                <a:ext uri="{FF2B5EF4-FFF2-40B4-BE49-F238E27FC236}">
                  <a16:creationId xmlns:a16="http://schemas.microsoft.com/office/drawing/2014/main" xmlns="" id="{D105C4A9-52B9-40C8-A644-796E13700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560" y="1700808"/>
              <a:ext cx="2473941" cy="2063933"/>
            </a:xfrm>
            <a:prstGeom prst="rect">
              <a:avLst/>
            </a:prstGeom>
          </p:spPr>
        </p:pic>
        <p:cxnSp>
          <p:nvCxnSpPr>
            <p:cNvPr id="6" name="Straight Arrow Connector 19">
              <a:extLst>
                <a:ext uri="{FF2B5EF4-FFF2-40B4-BE49-F238E27FC236}">
                  <a16:creationId xmlns:a16="http://schemas.microsoft.com/office/drawing/2014/main" xmlns="" id="{F40CFE63-00F3-48B4-B23B-612B8620D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7785" y="2873644"/>
              <a:ext cx="2891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4788024" y="1700809"/>
            <a:ext cx="3810956" cy="3193598"/>
            <a:chOff x="9857893" y="4265946"/>
            <a:chExt cx="2112707" cy="1916771"/>
          </a:xfrm>
        </p:grpSpPr>
        <p:pic>
          <p:nvPicPr>
            <p:cNvPr id="7" name="Picture 22">
              <a:extLst>
                <a:ext uri="{FF2B5EF4-FFF2-40B4-BE49-F238E27FC236}">
                  <a16:creationId xmlns:a16="http://schemas.microsoft.com/office/drawing/2014/main" xmlns="" id="{134F8F3F-1240-49EC-B522-7FBFC8430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7893" y="4265946"/>
              <a:ext cx="2112707" cy="1916771"/>
            </a:xfrm>
            <a:prstGeom prst="rect">
              <a:avLst/>
            </a:prstGeom>
          </p:spPr>
        </p:pic>
        <p:cxnSp>
          <p:nvCxnSpPr>
            <p:cNvPr id="8" name="Straight Arrow Connector 25">
              <a:extLst>
                <a:ext uri="{FF2B5EF4-FFF2-40B4-BE49-F238E27FC236}">
                  <a16:creationId xmlns:a16="http://schemas.microsoft.com/office/drawing/2014/main" xmlns="" id="{52AFABEC-C6AF-47D1-AC3D-1300A6A6C5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26413" y="5434032"/>
              <a:ext cx="2891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4563992" y="5014405"/>
            <a:ext cx="43255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Фасеточные суставы C2 и С3 имеют  сагиттальную ориентацию, что приводит к проекционному перекрытию и </a:t>
            </a:r>
            <a:r>
              <a:rPr lang="ru-RU" sz="2200" dirty="0" err="1" smtClean="0"/>
              <a:t>псевдослиянию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197" y="4997152"/>
            <a:ext cx="38164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2200" dirty="0" smtClean="0"/>
              <a:t>Верхний суставной отросток C2 </a:t>
            </a:r>
            <a:r>
              <a:rPr lang="ru-RU" sz="2200" dirty="0"/>
              <a:t>в</a:t>
            </a:r>
            <a:r>
              <a:rPr lang="en-US" sz="2200" dirty="0" smtClean="0"/>
              <a:t> </a:t>
            </a:r>
            <a:r>
              <a:rPr lang="en-US" sz="2200" dirty="0" err="1"/>
              <a:t>некоторых</a:t>
            </a:r>
            <a:r>
              <a:rPr lang="en-US" sz="2200" dirty="0"/>
              <a:t> </a:t>
            </a:r>
            <a:r>
              <a:rPr lang="en-US" sz="2200" dirty="0" err="1"/>
              <a:t>случаях</a:t>
            </a:r>
            <a:r>
              <a:rPr lang="en-US" sz="2200" dirty="0"/>
              <a:t> </a:t>
            </a:r>
            <a:r>
              <a:rPr lang="en-US" sz="2200" dirty="0" err="1"/>
              <a:t>может</a:t>
            </a:r>
            <a:r>
              <a:rPr lang="en-US" sz="2200" dirty="0"/>
              <a:t> </a:t>
            </a:r>
            <a:r>
              <a:rPr lang="ru-RU" sz="2200" dirty="0"/>
              <a:t>простираться</a:t>
            </a:r>
            <a:r>
              <a:rPr lang="en-US" sz="2200" dirty="0"/>
              <a:t> </a:t>
            </a:r>
            <a:r>
              <a:rPr lang="en-US" sz="2200" dirty="0" err="1"/>
              <a:t>кпереди</a:t>
            </a:r>
            <a:r>
              <a:rPr lang="en-US" sz="2200" dirty="0"/>
              <a:t> </a:t>
            </a:r>
            <a:r>
              <a:rPr lang="en-US" sz="2200" dirty="0" err="1"/>
              <a:t>от</a:t>
            </a:r>
            <a:r>
              <a:rPr lang="en-US" sz="2200" dirty="0"/>
              <a:t> </a:t>
            </a:r>
            <a:r>
              <a:rPr lang="en-US" sz="2200" dirty="0" err="1"/>
              <a:t>тела</a:t>
            </a:r>
            <a:r>
              <a:rPr lang="en-US" sz="2200" dirty="0"/>
              <a:t> </a:t>
            </a:r>
            <a:r>
              <a:rPr lang="en-US" sz="2200" dirty="0" err="1"/>
              <a:t>позвонка</a:t>
            </a:r>
            <a:r>
              <a:rPr lang="en-US" sz="2200" dirty="0"/>
              <a:t> (</a:t>
            </a:r>
            <a:r>
              <a:rPr lang="en-US" sz="2200" dirty="0" err="1"/>
              <a:t>стрелка</a:t>
            </a:r>
            <a:r>
              <a:rPr lang="en-US" sz="2200" dirty="0" smtClean="0"/>
              <a:t>)</a:t>
            </a:r>
            <a:endParaRPr lang="en-US" sz="2200" dirty="0"/>
          </a:p>
          <a:p>
            <a:pPr algn="just"/>
            <a:endParaRPr lang="ru-RU" sz="2200" dirty="0" smtClean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030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 smtClean="0"/>
              <a:t>С2: АНАТОМИЯ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Прицельные </a:t>
            </a:r>
            <a:r>
              <a:rPr lang="ru-RU" sz="2800" b="1" dirty="0" smtClean="0"/>
              <a:t>рентгенограммы </a:t>
            </a:r>
            <a:r>
              <a:rPr lang="ru-RU" sz="2800" b="1" dirty="0" smtClean="0"/>
              <a:t>и С2, боковая проекция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135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009"/>
            <a:ext cx="8856984" cy="1143000"/>
          </a:xfrm>
        </p:spPr>
        <p:txBody>
          <a:bodyPr/>
          <a:lstStyle/>
          <a:p>
            <a:r>
              <a:rPr lang="ru-RU" sz="3600" dirty="0" smtClean="0"/>
              <a:t>С2: ВАРИАНТ НОРМЫ – НАКЛОН КЗАДИ</a:t>
            </a:r>
            <a:endParaRPr lang="ru-RU" sz="3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48442" y="1772816"/>
            <a:ext cx="7202804" cy="3879821"/>
            <a:chOff x="304849" y="1867248"/>
            <a:chExt cx="3569911" cy="1771053"/>
          </a:xfrm>
        </p:grpSpPr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xmlns="" id="{538EA1ED-1F3C-4669-914F-C28716CAA074}"/>
                </a:ext>
              </a:extLst>
            </p:cNvPr>
            <p:cNvGrpSpPr/>
            <p:nvPr/>
          </p:nvGrpSpPr>
          <p:grpSpPr>
            <a:xfrm>
              <a:off x="304849" y="1867248"/>
              <a:ext cx="3569911" cy="1771053"/>
              <a:chOff x="1957495" y="1534368"/>
              <a:chExt cx="5397847" cy="2677904"/>
            </a:xfrm>
          </p:grpSpPr>
          <p:pic>
            <p:nvPicPr>
              <p:cNvPr id="11" name="Picture 28">
                <a:extLst>
                  <a:ext uri="{FF2B5EF4-FFF2-40B4-BE49-F238E27FC236}">
                    <a16:creationId xmlns:a16="http://schemas.microsoft.com/office/drawing/2014/main" xmlns="" id="{A4700026-3A16-494A-9439-A3343F44CC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72453" y="1541240"/>
                <a:ext cx="2782889" cy="2657287"/>
              </a:xfrm>
              <a:prstGeom prst="rect">
                <a:avLst/>
              </a:prstGeom>
            </p:spPr>
          </p:pic>
          <p:pic>
            <p:nvPicPr>
              <p:cNvPr id="12" name="Picture 30">
                <a:extLst>
                  <a:ext uri="{FF2B5EF4-FFF2-40B4-BE49-F238E27FC236}">
                    <a16:creationId xmlns:a16="http://schemas.microsoft.com/office/drawing/2014/main" xmlns="" id="{41963197-5008-4B9E-AEE8-D2B2CF35A3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57495" y="1534368"/>
                <a:ext cx="2538305" cy="2677904"/>
              </a:xfrm>
              <a:prstGeom prst="rect">
                <a:avLst/>
              </a:prstGeom>
            </p:spPr>
          </p:pic>
        </p:grpSp>
        <p:cxnSp>
          <p:nvCxnSpPr>
            <p:cNvPr id="7" name="Straight Connector 39">
              <a:extLst>
                <a:ext uri="{FF2B5EF4-FFF2-40B4-BE49-F238E27FC236}">
                  <a16:creationId xmlns:a16="http://schemas.microsoft.com/office/drawing/2014/main" xmlns="" id="{E4A5AE74-2EB0-4A02-A7AC-2430748F705A}"/>
                </a:ext>
              </a:extLst>
            </p:cNvPr>
            <p:cNvCxnSpPr/>
            <p:nvPr/>
          </p:nvCxnSpPr>
          <p:spPr>
            <a:xfrm flipV="1">
              <a:off x="1273175" y="2566493"/>
              <a:ext cx="47625" cy="454025"/>
            </a:xfrm>
            <a:prstGeom prst="line">
              <a:avLst/>
            </a:prstGeom>
            <a:ln w="38100">
              <a:solidFill>
                <a:srgbClr val="E271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0">
              <a:extLst>
                <a:ext uri="{FF2B5EF4-FFF2-40B4-BE49-F238E27FC236}">
                  <a16:creationId xmlns:a16="http://schemas.microsoft.com/office/drawing/2014/main" xmlns="" id="{E9137448-6947-4116-B95E-7FF6A511B6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73175" y="2213007"/>
              <a:ext cx="47625" cy="3386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2">
              <a:extLst>
                <a:ext uri="{FF2B5EF4-FFF2-40B4-BE49-F238E27FC236}">
                  <a16:creationId xmlns:a16="http://schemas.microsoft.com/office/drawing/2014/main" xmlns="" id="{0076A4F3-CCAA-4F8D-8F34-EDE18C949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900" y="2719917"/>
              <a:ext cx="107459" cy="385740"/>
            </a:xfrm>
            <a:prstGeom prst="line">
              <a:avLst/>
            </a:prstGeom>
            <a:ln w="57150">
              <a:solidFill>
                <a:srgbClr val="E271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3">
              <a:extLst>
                <a:ext uri="{FF2B5EF4-FFF2-40B4-BE49-F238E27FC236}">
                  <a16:creationId xmlns:a16="http://schemas.microsoft.com/office/drawing/2014/main" xmlns="" id="{41F036CC-9F3D-4AF6-B0F8-4A6DDFE64D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9294" y="2471243"/>
              <a:ext cx="43680" cy="2135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251520" y="591037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Зуб обычно находится на одной линии с телом позвонка, но у некоторых людей он может быть наклонен кзади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015" y="980728"/>
            <a:ext cx="9163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Прицельные рентгенограммы С1 и С2, боковая проекция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634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1221" y="404664"/>
            <a:ext cx="9133636" cy="8610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ru-RU" sz="3600" dirty="0" smtClean="0"/>
              <a:t>С2: ВАРИАНТ НОРМЫ – СЛИЯНИЕ С2 и С3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65201" y="1824406"/>
            <a:ext cx="3672408" cy="3244145"/>
            <a:chOff x="263865" y="4589846"/>
            <a:chExt cx="1618608" cy="1468099"/>
          </a:xfrm>
        </p:grpSpPr>
        <p:pic>
          <p:nvPicPr>
            <p:cNvPr id="5" name="Picture 50">
              <a:extLst>
                <a:ext uri="{FF2B5EF4-FFF2-40B4-BE49-F238E27FC236}">
                  <a16:creationId xmlns:a16="http://schemas.microsoft.com/office/drawing/2014/main" xmlns="" id="{C232F5F1-11DC-48DA-99B8-504DC5BD4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63865" y="4589846"/>
              <a:ext cx="1618608" cy="1468099"/>
            </a:xfrm>
            <a:prstGeom prst="rect">
              <a:avLst/>
            </a:prstGeom>
          </p:spPr>
        </p:pic>
        <p:cxnSp>
          <p:nvCxnSpPr>
            <p:cNvPr id="6" name="Straight Arrow Connector 58">
              <a:extLst>
                <a:ext uri="{FF2B5EF4-FFF2-40B4-BE49-F238E27FC236}">
                  <a16:creationId xmlns:a16="http://schemas.microsoft.com/office/drawing/2014/main" xmlns="" id="{672DB108-2B8F-4176-8793-EE947C18FCFE}"/>
                </a:ext>
              </a:extLst>
            </p:cNvPr>
            <p:cNvCxnSpPr>
              <a:cxnSpLocks/>
            </p:cNvCxnSpPr>
            <p:nvPr/>
          </p:nvCxnSpPr>
          <p:spPr>
            <a:xfrm>
              <a:off x="316675" y="5331875"/>
              <a:ext cx="35040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3">
              <a:extLst>
                <a:ext uri="{FF2B5EF4-FFF2-40B4-BE49-F238E27FC236}">
                  <a16:creationId xmlns:a16="http://schemas.microsoft.com/office/drawing/2014/main" xmlns="" id="{C360DEC0-2E43-4CF6-BA47-66A402B1EC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4966" y="4995327"/>
              <a:ext cx="295107" cy="1415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4578039" y="1855870"/>
            <a:ext cx="3888432" cy="3234861"/>
            <a:chOff x="2033387" y="4583011"/>
            <a:chExt cx="1780865" cy="1710225"/>
          </a:xfrm>
        </p:grpSpPr>
        <p:pic>
          <p:nvPicPr>
            <p:cNvPr id="10" name="Picture 52">
              <a:extLst>
                <a:ext uri="{FF2B5EF4-FFF2-40B4-BE49-F238E27FC236}">
                  <a16:creationId xmlns:a16="http://schemas.microsoft.com/office/drawing/2014/main" xmlns="" id="{9351A8EC-BA81-4A38-B4E1-EA3B79867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3387" y="4583011"/>
              <a:ext cx="1780865" cy="1710225"/>
            </a:xfrm>
            <a:prstGeom prst="rect">
              <a:avLst/>
            </a:prstGeom>
          </p:spPr>
        </p:pic>
        <p:cxnSp>
          <p:nvCxnSpPr>
            <p:cNvPr id="11" name="Straight Arrow Connector 59">
              <a:extLst>
                <a:ext uri="{FF2B5EF4-FFF2-40B4-BE49-F238E27FC236}">
                  <a16:creationId xmlns:a16="http://schemas.microsoft.com/office/drawing/2014/main" xmlns="" id="{4A340701-8DEC-45DB-9D1B-A40512EF32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6985" y="5685931"/>
              <a:ext cx="340284" cy="80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465201" y="5415623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сочетании с </a:t>
            </a:r>
            <a:r>
              <a:rPr lang="ru-RU" sz="2400" dirty="0" err="1" smtClean="0"/>
              <a:t>окципита-лизацией</a:t>
            </a:r>
            <a:r>
              <a:rPr lang="ru-RU" sz="2400" dirty="0" smtClean="0"/>
              <a:t> С1 и базилярной импрессией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7410" y="1072972"/>
            <a:ext cx="8881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Прицельные рентгенограммы С1-С3, боковая проекция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89549" y="5415623"/>
            <a:ext cx="4138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ru-RU" sz="2400" dirty="0" smtClean="0"/>
              <a:t>В </a:t>
            </a:r>
            <a:r>
              <a:rPr lang="ru-RU" sz="2400" dirty="0"/>
              <a:t>сегменте С2/С3 чаще бывает нарушение сегментации (ассимиляция, слияние)</a:t>
            </a:r>
          </a:p>
        </p:txBody>
      </p:sp>
    </p:spTree>
    <p:extLst>
      <p:ext uri="{BB962C8B-B14F-4D97-AF65-F5344CB8AC3E}">
        <p14:creationId xmlns:p14="http://schemas.microsoft.com/office/powerpoint/2010/main" val="31489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ru-RU" sz="3600" dirty="0" smtClean="0"/>
              <a:t>С2: ВАРИАНТ НОРМЫ - ЗУБОВИДНАЯ КОСТЬ</a:t>
            </a:r>
          </a:p>
          <a:p>
            <a:endParaRPr lang="ru-RU" sz="36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2852936"/>
            <a:ext cx="5834631" cy="2658903"/>
            <a:chOff x="0" y="3068960"/>
            <a:chExt cx="5834631" cy="265890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3068960"/>
              <a:ext cx="2843808" cy="2652467"/>
              <a:chOff x="4318825" y="1289430"/>
              <a:chExt cx="2282085" cy="2206919"/>
            </a:xfrm>
          </p:grpSpPr>
          <p:pic>
            <p:nvPicPr>
              <p:cNvPr id="11" name="Picture 17">
                <a:extLst>
                  <a:ext uri="{FF2B5EF4-FFF2-40B4-BE49-F238E27FC236}">
                    <a16:creationId xmlns:a16="http://schemas.microsoft.com/office/drawing/2014/main" xmlns="" id="{EB227FC0-5110-4D8C-BA21-9B73CA9321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18825" y="1289430"/>
                <a:ext cx="2282085" cy="2206919"/>
              </a:xfrm>
              <a:prstGeom prst="rect">
                <a:avLst/>
              </a:prstGeom>
            </p:spPr>
          </p:pic>
          <p:cxnSp>
            <p:nvCxnSpPr>
              <p:cNvPr id="12" name="Straight Arrow Connector 44">
                <a:extLst>
                  <a:ext uri="{FF2B5EF4-FFF2-40B4-BE49-F238E27FC236}">
                    <a16:creationId xmlns:a16="http://schemas.microsoft.com/office/drawing/2014/main" xmlns="" id="{0E29F438-54C4-4C40-9555-9E924C3F8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7140" y="2143506"/>
                <a:ext cx="350405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25400" dist="127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/>
          </p:nvGrpSpPr>
          <p:grpSpPr>
            <a:xfrm>
              <a:off x="2843808" y="3075395"/>
              <a:ext cx="2990823" cy="2652468"/>
              <a:chOff x="5634593" y="2398547"/>
              <a:chExt cx="2541861" cy="2203147"/>
            </a:xfrm>
          </p:grpSpPr>
          <p:pic>
            <p:nvPicPr>
              <p:cNvPr id="17" name="Picture 15">
                <a:extLst>
                  <a:ext uri="{FF2B5EF4-FFF2-40B4-BE49-F238E27FC236}">
                    <a16:creationId xmlns:a16="http://schemas.microsoft.com/office/drawing/2014/main" xmlns="" id="{CECD8CD9-44C4-4EA9-BB55-BAE1ED4AD7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34593" y="2398547"/>
                <a:ext cx="2541861" cy="2203147"/>
              </a:xfrm>
              <a:prstGeom prst="rect">
                <a:avLst/>
              </a:prstGeom>
            </p:spPr>
          </p:pic>
          <p:cxnSp>
            <p:nvCxnSpPr>
              <p:cNvPr id="20" name="Straight Arrow Connector 45">
                <a:extLst>
                  <a:ext uri="{FF2B5EF4-FFF2-40B4-BE49-F238E27FC236}">
                    <a16:creationId xmlns:a16="http://schemas.microsoft.com/office/drawing/2014/main" xmlns="" id="{45E0D868-08B4-4C4F-98E5-5074212F18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7935" y="2884462"/>
                <a:ext cx="129602" cy="30174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25400" dist="127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70">
                <a:extLst>
                  <a:ext uri="{FF2B5EF4-FFF2-40B4-BE49-F238E27FC236}">
                    <a16:creationId xmlns:a16="http://schemas.microsoft.com/office/drawing/2014/main" xmlns="" id="{33129AD8-E664-47C8-A978-96CA469FA26F}"/>
                  </a:ext>
                </a:extLst>
              </p:cNvPr>
              <p:cNvGrpSpPr/>
              <p:nvPr/>
            </p:nvGrpSpPr>
            <p:grpSpPr>
              <a:xfrm rot="3498994">
                <a:off x="6931532" y="3224856"/>
                <a:ext cx="74123" cy="50476"/>
                <a:chOff x="5609789" y="979884"/>
                <a:chExt cx="224083" cy="57391"/>
              </a:xfrm>
            </p:grpSpPr>
            <p:cxnSp>
              <p:nvCxnSpPr>
                <p:cNvPr id="22" name="Straight Connector 66">
                  <a:extLst>
                    <a:ext uri="{FF2B5EF4-FFF2-40B4-BE49-F238E27FC236}">
                      <a16:creationId xmlns:a16="http://schemas.microsoft.com/office/drawing/2014/main" xmlns="" id="{5782FB71-090A-4979-9077-579BD03B2BF0}"/>
                    </a:ext>
                  </a:extLst>
                </p:cNvPr>
                <p:cNvCxnSpPr/>
                <p:nvPr/>
              </p:nvCxnSpPr>
              <p:spPr>
                <a:xfrm>
                  <a:off x="5609789" y="1008580"/>
                  <a:ext cx="224083" cy="0"/>
                </a:xfrm>
                <a:prstGeom prst="line">
                  <a:avLst/>
                </a:prstGeom>
                <a:ln w="19050">
                  <a:solidFill>
                    <a:srgbClr val="D311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67">
                  <a:extLst>
                    <a:ext uri="{FF2B5EF4-FFF2-40B4-BE49-F238E27FC236}">
                      <a16:creationId xmlns:a16="http://schemas.microsoft.com/office/drawing/2014/main" xmlns="" id="{E845F865-A785-412D-AE65-FAF6585566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9789" y="979884"/>
                  <a:ext cx="0" cy="57391"/>
                </a:xfrm>
                <a:prstGeom prst="line">
                  <a:avLst/>
                </a:prstGeom>
                <a:ln w="19050">
                  <a:solidFill>
                    <a:srgbClr val="D311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69">
                  <a:extLst>
                    <a:ext uri="{FF2B5EF4-FFF2-40B4-BE49-F238E27FC236}">
                      <a16:creationId xmlns:a16="http://schemas.microsoft.com/office/drawing/2014/main" xmlns="" id="{6555AAFD-F538-447E-9E86-6C33CE5EA8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3872" y="979884"/>
                  <a:ext cx="0" cy="57391"/>
                </a:xfrm>
                <a:prstGeom prst="line">
                  <a:avLst/>
                </a:prstGeom>
                <a:ln w="19050">
                  <a:solidFill>
                    <a:srgbClr val="D311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" name="Группа 33"/>
          <p:cNvGrpSpPr/>
          <p:nvPr/>
        </p:nvGrpSpPr>
        <p:grpSpPr>
          <a:xfrm>
            <a:off x="5906639" y="2856487"/>
            <a:ext cx="3273873" cy="2660746"/>
            <a:chOff x="9296074" y="1234649"/>
            <a:chExt cx="2892238" cy="2255412"/>
          </a:xfrm>
        </p:grpSpPr>
        <p:pic>
          <p:nvPicPr>
            <p:cNvPr id="31" name="Picture 19">
              <a:extLst>
                <a:ext uri="{FF2B5EF4-FFF2-40B4-BE49-F238E27FC236}">
                  <a16:creationId xmlns:a16="http://schemas.microsoft.com/office/drawing/2014/main" xmlns="" id="{5A0590C3-842A-44FB-94AF-3F1A7B6A8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96074" y="1234649"/>
              <a:ext cx="2892238" cy="2255412"/>
            </a:xfrm>
            <a:prstGeom prst="rect">
              <a:avLst/>
            </a:prstGeom>
          </p:spPr>
        </p:pic>
        <p:cxnSp>
          <p:nvCxnSpPr>
            <p:cNvPr id="32" name="Straight Arrow Connector 46">
              <a:extLst>
                <a:ext uri="{FF2B5EF4-FFF2-40B4-BE49-F238E27FC236}">
                  <a16:creationId xmlns:a16="http://schemas.microsoft.com/office/drawing/2014/main" xmlns="" id="{6F0059C7-0A25-4927-923D-780DA58BD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7727" y="1890381"/>
              <a:ext cx="341158" cy="24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53">
              <a:extLst>
                <a:ext uri="{FF2B5EF4-FFF2-40B4-BE49-F238E27FC236}">
                  <a16:creationId xmlns:a16="http://schemas.microsoft.com/office/drawing/2014/main" xmlns="" id="{31D049D7-C4F1-4916-B7CB-593BD3E03B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68556" y="1890381"/>
              <a:ext cx="245348" cy="2991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3197981" y="1242180"/>
            <a:ext cx="5550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Представляет собой старый </a:t>
            </a:r>
            <a:r>
              <a:rPr lang="ru-RU" sz="2400" b="1" dirty="0" smtClean="0"/>
              <a:t>несросшийся перелом кости</a:t>
            </a:r>
            <a:r>
              <a:rPr lang="ru-RU" sz="2400" dirty="0" smtClean="0"/>
              <a:t>, либо </a:t>
            </a:r>
            <a:r>
              <a:rPr lang="ru-RU" sz="2400" b="1" dirty="0" smtClean="0"/>
              <a:t>врожденное </a:t>
            </a:r>
            <a:r>
              <a:rPr lang="ru-RU" sz="2400" b="1" dirty="0" err="1"/>
              <a:t>незаращение</a:t>
            </a:r>
            <a:r>
              <a:rPr lang="ru-RU" sz="2400" b="1" dirty="0"/>
              <a:t> </a:t>
            </a:r>
            <a:r>
              <a:rPr lang="ru-RU" sz="2400" b="1" dirty="0" smtClean="0"/>
              <a:t>ядра </a:t>
            </a:r>
            <a:r>
              <a:rPr lang="ru-RU" sz="2400" b="1" dirty="0" smtClean="0"/>
              <a:t>окостенения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5583459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Прицельная рентгенограмма С2, п</a:t>
            </a:r>
            <a:r>
              <a:rPr lang="ru-RU" sz="2200" b="1" dirty="0" smtClean="0"/>
              <a:t>рямая </a:t>
            </a:r>
            <a:r>
              <a:rPr lang="ru-RU" sz="2200" b="1" dirty="0" smtClean="0"/>
              <a:t>проекция через открытый </a:t>
            </a:r>
            <a:r>
              <a:rPr lang="ru-RU" sz="2200" b="1" dirty="0" smtClean="0"/>
              <a:t>рот</a:t>
            </a:r>
            <a:endParaRPr lang="ru-RU" sz="2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9213" y="5593979"/>
            <a:ext cx="5272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Прицельные рентгенограммы, б</a:t>
            </a:r>
            <a:r>
              <a:rPr lang="ru-RU" sz="2200" b="1" dirty="0" smtClean="0"/>
              <a:t>оковая проекция, положение разгибания (А) </a:t>
            </a:r>
            <a:r>
              <a:rPr lang="ru-RU" sz="2200" b="1" dirty="0" smtClean="0"/>
              <a:t>и </a:t>
            </a:r>
            <a:r>
              <a:rPr lang="ru-RU" sz="2200" b="1" dirty="0" smtClean="0"/>
              <a:t>сгибания (В)</a:t>
            </a:r>
            <a:endParaRPr lang="ru-RU" sz="2200" b="1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738074" y="1012377"/>
            <a:ext cx="1822320" cy="1624535"/>
            <a:chOff x="3314041" y="4437112"/>
            <a:chExt cx="2417739" cy="2224737"/>
          </a:xfrm>
        </p:grpSpPr>
        <p:pic>
          <p:nvPicPr>
            <p:cNvPr id="39" name="Picture 21">
              <a:extLst>
                <a:ext uri="{FF2B5EF4-FFF2-40B4-BE49-F238E27FC236}">
                  <a16:creationId xmlns:a16="http://schemas.microsoft.com/office/drawing/2014/main" xmlns="" id="{F3E1A0D4-9B2B-4E3D-8837-D1F224E8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041" y="4437112"/>
              <a:ext cx="2417739" cy="2224737"/>
            </a:xfrm>
            <a:prstGeom prst="rect">
              <a:avLst/>
            </a:prstGeom>
          </p:spPr>
        </p:pic>
        <p:cxnSp>
          <p:nvCxnSpPr>
            <p:cNvPr id="40" name="Straight Arrow Connector 54">
              <a:extLst>
                <a:ext uri="{FF2B5EF4-FFF2-40B4-BE49-F238E27FC236}">
                  <a16:creationId xmlns:a16="http://schemas.microsoft.com/office/drawing/2014/main" xmlns="" id="{F91C6D4B-0B13-4E0D-A452-2D7E3CB4DC4A}"/>
                </a:ext>
              </a:extLst>
            </p:cNvPr>
            <p:cNvCxnSpPr>
              <a:cxnSpLocks/>
            </p:cNvCxnSpPr>
            <p:nvPr/>
          </p:nvCxnSpPr>
          <p:spPr>
            <a:xfrm>
              <a:off x="3909460" y="4751818"/>
              <a:ext cx="35040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87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85330" y="1860063"/>
            <a:ext cx="3317169" cy="3114258"/>
            <a:chOff x="6819585" y="4134127"/>
            <a:chExt cx="2614092" cy="2409294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xmlns="" id="{83D500DF-676E-49F7-9844-392227DCDFA5}"/>
                </a:ext>
              </a:extLst>
            </p:cNvPr>
            <p:cNvGrpSpPr/>
            <p:nvPr/>
          </p:nvGrpSpPr>
          <p:grpSpPr>
            <a:xfrm>
              <a:off x="6819585" y="4260625"/>
              <a:ext cx="2614092" cy="2282796"/>
              <a:chOff x="7027403" y="4613934"/>
              <a:chExt cx="2614092" cy="2282796"/>
            </a:xfrm>
          </p:grpSpPr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xmlns="" id="{19D5C889-4890-47F7-B441-A9444D1D7E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7403" y="6525285"/>
                <a:ext cx="2614092" cy="371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Acme" panose="02000706050000020004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cme" panose="0200070605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Acme" panose="0200070605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Acme" panose="0200070605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Acme" panose="02000706050000020004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5088" indent="0" algn="ctr" defTabSz="1044575">
                  <a:buNone/>
                  <a:defRPr/>
                </a:pPr>
                <a:r>
                  <a:rPr lang="en-US" b="1" dirty="0">
                    <a:solidFill>
                      <a:schemeClr val="tx1"/>
                    </a:solidFill>
                    <a:latin typeface="+mn-lt"/>
                  </a:rPr>
                  <a:t>os terminale</a:t>
                </a:r>
              </a:p>
            </p:txBody>
          </p:sp>
          <p:pic>
            <p:nvPicPr>
              <p:cNvPr id="7" name="Picture 23">
                <a:extLst>
                  <a:ext uri="{FF2B5EF4-FFF2-40B4-BE49-F238E27FC236}">
                    <a16:creationId xmlns:a16="http://schemas.microsoft.com/office/drawing/2014/main" xmlns="" id="{864F870D-C895-44B1-A076-4F0FBB876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7575" y="4613934"/>
                <a:ext cx="1676996" cy="1542621"/>
              </a:xfrm>
              <a:prstGeom prst="rect">
                <a:avLst/>
              </a:prstGeom>
            </p:spPr>
          </p:pic>
        </p:grpSp>
        <p:cxnSp>
          <p:nvCxnSpPr>
            <p:cNvPr id="8" name="Straight Arrow Connector 55">
              <a:extLst>
                <a:ext uri="{FF2B5EF4-FFF2-40B4-BE49-F238E27FC236}">
                  <a16:creationId xmlns:a16="http://schemas.microsoft.com/office/drawing/2014/main" xmlns="" id="{10EB9B1B-90E9-45E6-BBCA-4D285E7DB1FE}"/>
                </a:ext>
              </a:extLst>
            </p:cNvPr>
            <p:cNvCxnSpPr>
              <a:cxnSpLocks/>
            </p:cNvCxnSpPr>
            <p:nvPr/>
          </p:nvCxnSpPr>
          <p:spPr>
            <a:xfrm>
              <a:off x="7710488" y="4134127"/>
              <a:ext cx="316286" cy="1264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2801870" y="1844824"/>
            <a:ext cx="6018602" cy="3156351"/>
            <a:chOff x="8592790" y="4459474"/>
            <a:chExt cx="3167029" cy="1365026"/>
          </a:xfrm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xmlns="" id="{51C396BF-A0A2-4425-9760-EA5B42491B58}"/>
                </a:ext>
              </a:extLst>
            </p:cNvPr>
            <p:cNvGrpSpPr/>
            <p:nvPr/>
          </p:nvGrpSpPr>
          <p:grpSpPr>
            <a:xfrm>
              <a:off x="8592790" y="4459474"/>
              <a:ext cx="3167029" cy="1365026"/>
              <a:chOff x="5638042" y="3816365"/>
              <a:chExt cx="5581449" cy="2405669"/>
            </a:xfrm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grpSpPr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xmlns="" id="{E117EF9C-AE06-49D3-B028-EC2F4BDD88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38042" y="3816365"/>
                <a:ext cx="2924408" cy="2405668"/>
              </a:xfrm>
              <a:prstGeom prst="rect">
                <a:avLst/>
              </a:prstGeom>
            </p:spPr>
          </p:pic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xmlns="" id="{E8977FA7-74D6-4541-90BE-4F43C76C53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49825" y="3827982"/>
                <a:ext cx="2569666" cy="2394052"/>
              </a:xfrm>
              <a:prstGeom prst="rect">
                <a:avLst/>
              </a:prstGeom>
            </p:spPr>
          </p:pic>
        </p:grpSp>
        <p:cxnSp>
          <p:nvCxnSpPr>
            <p:cNvPr id="12" name="Straight Arrow Connector 56">
              <a:extLst>
                <a:ext uri="{FF2B5EF4-FFF2-40B4-BE49-F238E27FC236}">
                  <a16:creationId xmlns:a16="http://schemas.microsoft.com/office/drawing/2014/main" xmlns="" id="{25FCE8A4-D11D-47D2-86A7-FEF6416864BF}"/>
                </a:ext>
              </a:extLst>
            </p:cNvPr>
            <p:cNvCxnSpPr>
              <a:cxnSpLocks/>
            </p:cNvCxnSpPr>
            <p:nvPr/>
          </p:nvCxnSpPr>
          <p:spPr>
            <a:xfrm>
              <a:off x="9043521" y="4580330"/>
              <a:ext cx="316286" cy="1264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57">
              <a:extLst>
                <a:ext uri="{FF2B5EF4-FFF2-40B4-BE49-F238E27FC236}">
                  <a16:creationId xmlns:a16="http://schemas.microsoft.com/office/drawing/2014/main" xmlns="" id="{D321BA20-76F2-4E10-A6D6-67CEED631011}"/>
                </a:ext>
              </a:extLst>
            </p:cNvPr>
            <p:cNvCxnSpPr>
              <a:cxnSpLocks/>
            </p:cNvCxnSpPr>
            <p:nvPr/>
          </p:nvCxnSpPr>
          <p:spPr>
            <a:xfrm>
              <a:off x="10498885" y="4580330"/>
              <a:ext cx="316286" cy="1264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57956" y="620688"/>
            <a:ext cx="8749578" cy="1143000"/>
          </a:xfrm>
        </p:spPr>
        <p:txBody>
          <a:bodyPr/>
          <a:lstStyle/>
          <a:p>
            <a:r>
              <a:rPr lang="ru-RU" sz="3600" dirty="0" smtClean="0"/>
              <a:t>С2: ВАРИАНТ НОРМЫ - ТЕРМИНАЛЬНАЯ КОСТЬ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801870" y="5445224"/>
            <a:ext cx="6018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КТ, коронарная и сагиттальная </a:t>
            </a:r>
            <a:r>
              <a:rPr lang="ru-RU" sz="2800" b="1" dirty="0" smtClean="0"/>
              <a:t>плоскость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380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С2: ПЕРЕЛОМ ЗУБА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595501"/>
            <a:ext cx="46689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Тип I</a:t>
            </a:r>
          </a:p>
          <a:p>
            <a:pPr algn="just"/>
            <a:r>
              <a:rPr lang="ru-RU" sz="2800" dirty="0"/>
              <a:t>Перелом верхушки </a:t>
            </a:r>
            <a:r>
              <a:rPr lang="ru-RU" sz="2800" dirty="0" smtClean="0"/>
              <a:t>зубовидного отростка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Тип II</a:t>
            </a:r>
          </a:p>
          <a:p>
            <a:pPr algn="just"/>
            <a:r>
              <a:rPr lang="ru-RU" sz="2800" dirty="0" smtClean="0"/>
              <a:t>Прелом основания зубовидного отростка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Тип III</a:t>
            </a:r>
          </a:p>
          <a:p>
            <a:pPr algn="just"/>
            <a:r>
              <a:rPr lang="ru-RU" sz="2800" dirty="0"/>
              <a:t>Широкий перелом, вовлекающий тело </a:t>
            </a:r>
            <a:r>
              <a:rPr lang="ru-RU" sz="2800" dirty="0" smtClean="0"/>
              <a:t>аксиса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2040937"/>
            <a:ext cx="3744416" cy="3422151"/>
            <a:chOff x="413101" y="1126701"/>
            <a:chExt cx="2101500" cy="1933561"/>
          </a:xfrm>
        </p:grpSpPr>
        <p:pic>
          <p:nvPicPr>
            <p:cNvPr id="5" name="Picture 7">
              <a:extLst>
                <a:ext uri="{FF2B5EF4-FFF2-40B4-BE49-F238E27FC236}">
                  <a16:creationId xmlns="" xmlns:a16="http://schemas.microsoft.com/office/drawing/2014/main" id="{3036592B-A040-4012-BD52-4BF6A5E74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01" y="1126701"/>
              <a:ext cx="2101500" cy="1933561"/>
            </a:xfrm>
            <a:prstGeom prst="rect">
              <a:avLst/>
            </a:prstGeom>
          </p:spPr>
        </p:pic>
        <p:grpSp>
          <p:nvGrpSpPr>
            <p:cNvPr id="6" name="Group 11">
              <a:extLst>
                <a:ext uri="{FF2B5EF4-FFF2-40B4-BE49-F238E27FC236}">
                  <a16:creationId xmlns="" xmlns:a16="http://schemas.microsoft.com/office/drawing/2014/main" id="{11099E39-5777-4998-99C2-0F12E9952C1A}"/>
                </a:ext>
              </a:extLst>
            </p:cNvPr>
            <p:cNvGrpSpPr/>
            <p:nvPr/>
          </p:nvGrpSpPr>
          <p:grpSpPr>
            <a:xfrm>
              <a:off x="731941" y="1126701"/>
              <a:ext cx="1486604" cy="1129943"/>
              <a:chOff x="8143875" y="1851465"/>
              <a:chExt cx="3009900" cy="2622328"/>
            </a:xfrm>
          </p:grpSpPr>
          <p:sp>
            <p:nvSpPr>
              <p:cNvPr id="7" name="Rectangle 8">
                <a:extLst>
                  <a:ext uri="{FF2B5EF4-FFF2-40B4-BE49-F238E27FC236}">
                    <a16:creationId xmlns="" xmlns:a16="http://schemas.microsoft.com/office/drawing/2014/main" id="{5425822A-F73D-472C-9955-255500E2744D}"/>
                  </a:ext>
                </a:extLst>
              </p:cNvPr>
              <p:cNvSpPr/>
              <p:nvPr/>
            </p:nvSpPr>
            <p:spPr>
              <a:xfrm>
                <a:off x="8563328" y="1851465"/>
                <a:ext cx="2105024" cy="1200150"/>
              </a:xfrm>
              <a:prstGeom prst="rect">
                <a:avLst/>
              </a:prstGeom>
              <a:solidFill>
                <a:srgbClr val="7030A0">
                  <a:alpha val="2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9">
                <a:extLst>
                  <a:ext uri="{FF2B5EF4-FFF2-40B4-BE49-F238E27FC236}">
                    <a16:creationId xmlns="" xmlns:a16="http://schemas.microsoft.com/office/drawing/2014/main" id="{D15AD466-F460-4A8C-B83B-4388AD9300CA}"/>
                  </a:ext>
                </a:extLst>
              </p:cNvPr>
              <p:cNvSpPr/>
              <p:nvPr/>
            </p:nvSpPr>
            <p:spPr>
              <a:xfrm>
                <a:off x="8563328" y="3051615"/>
                <a:ext cx="2105024" cy="373742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10">
                <a:extLst>
                  <a:ext uri="{FF2B5EF4-FFF2-40B4-BE49-F238E27FC236}">
                    <a16:creationId xmlns="" xmlns:a16="http://schemas.microsoft.com/office/drawing/2014/main" id="{F24F7923-74D3-462D-B253-87EF1E88A699}"/>
                  </a:ext>
                </a:extLst>
              </p:cNvPr>
              <p:cNvSpPr/>
              <p:nvPr/>
            </p:nvSpPr>
            <p:spPr>
              <a:xfrm>
                <a:off x="8143875" y="3425357"/>
                <a:ext cx="3009900" cy="1048436"/>
              </a:xfrm>
              <a:prstGeom prst="rect">
                <a:avLst/>
              </a:prstGeom>
              <a:solidFill>
                <a:srgbClr val="00B0F0">
                  <a:alpha val="2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294771" y="2060848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94771" y="2788861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II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3786" y="3250526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/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0110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3600" dirty="0"/>
              <a:t>С2: ПЕРЕЛОМ </a:t>
            </a:r>
            <a:r>
              <a:rPr lang="ru-RU" sz="3600" dirty="0" smtClean="0"/>
              <a:t>ЗУБА, 3 ТИП</a:t>
            </a:r>
            <a:endParaRPr lang="ru-RU" sz="3600" dirty="0"/>
          </a:p>
        </p:txBody>
      </p:sp>
      <p:pic>
        <p:nvPicPr>
          <p:cNvPr id="3" name="Picture 14">
            <a:extLst>
              <a:ext uri="{FF2B5EF4-FFF2-40B4-BE49-F238E27FC236}">
                <a16:creationId xmlns="" xmlns:a16="http://schemas.microsoft.com/office/drawing/2014/main" id="{114CA167-C613-418B-95C8-2D3360A14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8551" r="29862" b="25334"/>
          <a:stretch/>
        </p:blipFill>
        <p:spPr>
          <a:xfrm>
            <a:off x="365816" y="1196752"/>
            <a:ext cx="2594148" cy="2318035"/>
          </a:xfrm>
          <a:prstGeom prst="rect">
            <a:avLst/>
          </a:prstGeom>
        </p:spPr>
      </p:pic>
      <p:pic>
        <p:nvPicPr>
          <p:cNvPr id="4" name="Picture 16">
            <a:extLst>
              <a:ext uri="{FF2B5EF4-FFF2-40B4-BE49-F238E27FC236}">
                <a16:creationId xmlns="" xmlns:a16="http://schemas.microsoft.com/office/drawing/2014/main" id="{B0FA3535-F562-47B3-82B2-6AED284E88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7" t="9239" r="32274" b="64958"/>
          <a:stretch/>
        </p:blipFill>
        <p:spPr>
          <a:xfrm>
            <a:off x="2999485" y="1653070"/>
            <a:ext cx="2592288" cy="165281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93099"/>
              </p:ext>
            </p:extLst>
          </p:nvPr>
        </p:nvGraphicFramePr>
        <p:xfrm>
          <a:off x="440549" y="4011604"/>
          <a:ext cx="2444681" cy="250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Image" r:id="rId5" imgW="1968254" imgH="2019048" progId="Photoshop.Image.16">
                  <p:embed/>
                </p:oleObj>
              </mc:Choice>
              <mc:Fallback>
                <p:oleObj name="Image" r:id="rId5" imgW="1968254" imgH="2019048" progId="Photoshop.Image.16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49" y="4011604"/>
                        <a:ext cx="2444681" cy="2507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630784"/>
              </p:ext>
            </p:extLst>
          </p:nvPr>
        </p:nvGraphicFramePr>
        <p:xfrm>
          <a:off x="3000122" y="4005065"/>
          <a:ext cx="2584905" cy="24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Image" r:id="rId7" imgW="2526984" imgH="2438095" progId="Photoshop.Image.16">
                  <p:embed/>
                </p:oleObj>
              </mc:Choice>
              <mc:Fallback>
                <p:oleObj name="Image" r:id="rId7" imgW="2526984" imgH="2438095" progId="Photoshop.Image.1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122" y="4005065"/>
                        <a:ext cx="2584905" cy="24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1254819"/>
            <a:ext cx="32403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Латеральное смещение </a:t>
            </a:r>
            <a:r>
              <a:rPr lang="ru-RU" sz="2200" dirty="0" smtClean="0"/>
              <a:t>зуба </a:t>
            </a:r>
          </a:p>
          <a:p>
            <a:r>
              <a:rPr lang="ru-RU" sz="2200" b="1" dirty="0" smtClean="0"/>
              <a:t>Рентгенограмма </a:t>
            </a:r>
            <a:r>
              <a:rPr lang="ru-RU" sz="2200" b="1" dirty="0" smtClean="0"/>
              <a:t>в прямой проекции через открытый рот (А</a:t>
            </a:r>
            <a:r>
              <a:rPr lang="ru-RU" sz="2200" b="1" dirty="0" smtClean="0"/>
              <a:t>)</a:t>
            </a:r>
          </a:p>
          <a:p>
            <a:r>
              <a:rPr lang="ru-RU" sz="2200" b="1" dirty="0" smtClean="0"/>
              <a:t>КТ</a:t>
            </a:r>
            <a:r>
              <a:rPr lang="ru-RU" sz="2200" b="1" dirty="0" smtClean="0"/>
              <a:t>, фронтальная плоскость (В)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75122" y="4372652"/>
            <a:ext cx="3096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Смещение зуба вперед. </a:t>
            </a:r>
            <a:r>
              <a:rPr lang="ru-RU" sz="2200" b="1" dirty="0"/>
              <a:t>Р</a:t>
            </a:r>
            <a:r>
              <a:rPr lang="ru-RU" sz="2200" b="1" dirty="0" smtClean="0"/>
              <a:t>ентгенограмма, боковая проекция (А</a:t>
            </a:r>
            <a:r>
              <a:rPr lang="ru-RU" sz="2200" b="1" dirty="0" smtClean="0"/>
              <a:t>) </a:t>
            </a:r>
            <a:r>
              <a:rPr lang="ru-RU" sz="2200" b="1" dirty="0" smtClean="0"/>
              <a:t>КТ, сагиттальная плоскость (В)</a:t>
            </a:r>
            <a:endParaRPr lang="ru-RU" sz="2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24744"/>
            <a:ext cx="8640960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861048"/>
            <a:ext cx="8640960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8236" y="119675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99485" y="124028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0146" y="404745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99485" y="404745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50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621</Words>
  <Application>Microsoft Office PowerPoint</Application>
  <PresentationFormat>Экран (4:3)</PresentationFormat>
  <Paragraphs>97</Paragraphs>
  <Slides>16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Image</vt:lpstr>
      <vt:lpstr>Искусство интерпретации рентгенограмм шейного отдела позвоночника (часть 2)</vt:lpstr>
      <vt:lpstr>С2: АНАТОМИЯ</vt:lpstr>
      <vt:lpstr>Презентация PowerPoint</vt:lpstr>
      <vt:lpstr>С2: ВАРИАНТ НОРМЫ – НАКЛОН КЗАДИ</vt:lpstr>
      <vt:lpstr>Презентация PowerPoint</vt:lpstr>
      <vt:lpstr>Презентация PowerPoint</vt:lpstr>
      <vt:lpstr>С2: ВАРИАНТ НОРМЫ - ТЕРМИНАЛЬНАЯ КОСТЬ </vt:lpstr>
      <vt:lpstr>С2: ПЕРЕЛОМ ЗУБА</vt:lpstr>
      <vt:lpstr>С2: ПЕРЕЛОМ ЗУБА, 3 ТИП</vt:lpstr>
      <vt:lpstr>С2: ПЕРЕЛОМ ЗУБА, 2 ТИП</vt:lpstr>
      <vt:lpstr>ЭФФЕКТ МАХА</vt:lpstr>
      <vt:lpstr>С2: ПЕРЕЛОМ ДУГИ</vt:lpstr>
      <vt:lpstr>С2: ПЕРЕЛОМ ДУГИ (СВЕЖИЙ)</vt:lpstr>
      <vt:lpstr>С2: ПЕРЕЛОМ ДУГИ (ЗАСТАРЕЛЫЙ)</vt:lpstr>
      <vt:lpstr>ИСТОЧНИК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МУЛЬТИМОДАЛЬНАЯ ВИЗУАЛИЗАЦИЯ ИНОРОДНЫХ ТЕЛ: НОВЫЙ ВЗГЛЯД НА СТАРЫЕ ПРОБЛЕМЫ</dc:title>
  <dc:creator>Лена</dc:creator>
  <cp:lastModifiedBy>Пользователь Windows</cp:lastModifiedBy>
  <cp:revision>209</cp:revision>
  <dcterms:created xsi:type="dcterms:W3CDTF">2022-01-14T05:10:01Z</dcterms:created>
  <dcterms:modified xsi:type="dcterms:W3CDTF">2023-11-13T13:31:55Z</dcterms:modified>
</cp:coreProperties>
</file>