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57"/>
  </p:notesMasterIdLst>
  <p:sldIdLst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32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2" r:id="rId25"/>
    <p:sldId id="325" r:id="rId26"/>
    <p:sldId id="319" r:id="rId27"/>
    <p:sldId id="320" r:id="rId28"/>
    <p:sldId id="321" r:id="rId29"/>
    <p:sldId id="322" r:id="rId30"/>
    <p:sldId id="275" r:id="rId31"/>
    <p:sldId id="276" r:id="rId32"/>
    <p:sldId id="277" r:id="rId33"/>
    <p:sldId id="278" r:id="rId34"/>
    <p:sldId id="279" r:id="rId35"/>
    <p:sldId id="327" r:id="rId36"/>
    <p:sldId id="328" r:id="rId37"/>
    <p:sldId id="329" r:id="rId38"/>
    <p:sldId id="330" r:id="rId39"/>
    <p:sldId id="280" r:id="rId40"/>
    <p:sldId id="281" r:id="rId41"/>
    <p:sldId id="282" r:id="rId42"/>
    <p:sldId id="283" r:id="rId43"/>
    <p:sldId id="285" r:id="rId44"/>
    <p:sldId id="286" r:id="rId45"/>
    <p:sldId id="287" r:id="rId46"/>
    <p:sldId id="332" r:id="rId47"/>
    <p:sldId id="288" r:id="rId48"/>
    <p:sldId id="289" r:id="rId49"/>
    <p:sldId id="290" r:id="rId50"/>
    <p:sldId id="291" r:id="rId51"/>
    <p:sldId id="292" r:id="rId52"/>
    <p:sldId id="299" r:id="rId53"/>
    <p:sldId id="300" r:id="rId54"/>
    <p:sldId id="323" r:id="rId55"/>
    <p:sldId id="301" r:id="rId5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FE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2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CE5A4-2A46-4C80-B093-4D48E790A3B2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/>
      <dgm:spPr/>
    </dgm:pt>
    <dgm:pt modelId="{4281F758-5EFF-4D63-839D-180E8BF717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Как учить?</a:t>
          </a:r>
        </a:p>
      </dgm:t>
    </dgm:pt>
    <dgm:pt modelId="{2C6FA940-7F5B-4E8B-B159-C6FEC486AC06}" type="parTrans" cxnId="{D78C0A38-1C05-4FEA-9931-D6F849FB38FD}">
      <dgm:prSet/>
      <dgm:spPr/>
      <dgm:t>
        <a:bodyPr/>
        <a:lstStyle/>
        <a:p>
          <a:endParaRPr lang="ru-RU"/>
        </a:p>
      </dgm:t>
    </dgm:pt>
    <dgm:pt modelId="{C0B3BC22-B64B-4A81-80A4-AB587479FE1D}" type="sibTrans" cxnId="{D78C0A38-1C05-4FEA-9931-D6F849FB38FD}">
      <dgm:prSet/>
      <dgm:spPr/>
      <dgm:t>
        <a:bodyPr/>
        <a:lstStyle/>
        <a:p>
          <a:endParaRPr lang="ru-RU"/>
        </a:p>
      </dgm:t>
    </dgm:pt>
    <dgm:pt modelId="{841A4C65-3895-48D8-A983-AEE5334FD5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Зачем учить?</a:t>
          </a:r>
        </a:p>
      </dgm:t>
    </dgm:pt>
    <dgm:pt modelId="{00A767E6-6301-4E78-94A3-82818CDD88ED}" type="parTrans" cxnId="{49D8A922-1AE0-4A79-BDEA-988ADBC0EF6B}">
      <dgm:prSet/>
      <dgm:spPr/>
      <dgm:t>
        <a:bodyPr/>
        <a:lstStyle/>
        <a:p>
          <a:endParaRPr lang="ru-RU"/>
        </a:p>
      </dgm:t>
    </dgm:pt>
    <dgm:pt modelId="{504EAA4D-51B8-45B3-9FBC-C5808F533CFF}" type="sibTrans" cxnId="{49D8A922-1AE0-4A79-BDEA-988ADBC0EF6B}">
      <dgm:prSet/>
      <dgm:spPr/>
      <dgm:t>
        <a:bodyPr/>
        <a:lstStyle/>
        <a:p>
          <a:endParaRPr lang="ru-RU"/>
        </a:p>
      </dgm:t>
    </dgm:pt>
    <dgm:pt modelId="{19C5949C-58E2-4226-B3D5-8B1526D0BB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Чему учить?</a:t>
          </a:r>
        </a:p>
      </dgm:t>
    </dgm:pt>
    <dgm:pt modelId="{4EFED229-3500-4300-B86D-113279E80DBA}" type="parTrans" cxnId="{697AA62B-AC11-48A4-896E-59955AC62972}">
      <dgm:prSet/>
      <dgm:spPr/>
      <dgm:t>
        <a:bodyPr/>
        <a:lstStyle/>
        <a:p>
          <a:endParaRPr lang="ru-RU"/>
        </a:p>
      </dgm:t>
    </dgm:pt>
    <dgm:pt modelId="{FD8B40BD-DCB4-4BE6-BA90-E61114072A66}" type="sibTrans" cxnId="{697AA62B-AC11-48A4-896E-59955AC62972}">
      <dgm:prSet/>
      <dgm:spPr/>
      <dgm:t>
        <a:bodyPr/>
        <a:lstStyle/>
        <a:p>
          <a:endParaRPr lang="ru-RU"/>
        </a:p>
      </dgm:t>
    </dgm:pt>
    <dgm:pt modelId="{9B7F2698-245B-4BE5-A12F-D945DAE6BC5F}" type="pres">
      <dgm:prSet presAssocID="{CFACE5A4-2A46-4C80-B093-4D48E790A3B2}" presName="cycle" presStyleCnt="0">
        <dgm:presLayoutVars>
          <dgm:dir/>
          <dgm:resizeHandles val="exact"/>
        </dgm:presLayoutVars>
      </dgm:prSet>
      <dgm:spPr/>
    </dgm:pt>
    <dgm:pt modelId="{854E0D8B-E872-4EBC-98F0-318B1BBE686D}" type="pres">
      <dgm:prSet presAssocID="{4281F758-5EFF-4D63-839D-180E8BF71702}" presName="dummy" presStyleCnt="0"/>
      <dgm:spPr/>
    </dgm:pt>
    <dgm:pt modelId="{07A6A56E-A94B-4D59-B608-23EDEF5A86BE}" type="pres">
      <dgm:prSet presAssocID="{4281F758-5EFF-4D63-839D-180E8BF71702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0EABC-A75F-4F22-A13C-49259200A0DB}" type="pres">
      <dgm:prSet presAssocID="{C0B3BC22-B64B-4A81-80A4-AB587479FE1D}" presName="sibTrans" presStyleLbl="node1" presStyleIdx="0" presStyleCnt="3"/>
      <dgm:spPr/>
      <dgm:t>
        <a:bodyPr/>
        <a:lstStyle/>
        <a:p>
          <a:endParaRPr lang="ru-RU"/>
        </a:p>
      </dgm:t>
    </dgm:pt>
    <dgm:pt modelId="{A1DB6969-10DE-475B-80FE-172D80E69EAD}" type="pres">
      <dgm:prSet presAssocID="{841A4C65-3895-48D8-A983-AEE5334FD560}" presName="dummy" presStyleCnt="0"/>
      <dgm:spPr/>
    </dgm:pt>
    <dgm:pt modelId="{B8DB1156-6C31-421A-AF0C-1675E82C41CA}" type="pres">
      <dgm:prSet presAssocID="{841A4C65-3895-48D8-A983-AEE5334FD56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7A54E-D69D-4828-A0A5-4ED87FBB67A1}" type="pres">
      <dgm:prSet presAssocID="{504EAA4D-51B8-45B3-9FBC-C5808F533CFF}" presName="sibTrans" presStyleLbl="node1" presStyleIdx="1" presStyleCnt="3"/>
      <dgm:spPr/>
      <dgm:t>
        <a:bodyPr/>
        <a:lstStyle/>
        <a:p>
          <a:endParaRPr lang="ru-RU"/>
        </a:p>
      </dgm:t>
    </dgm:pt>
    <dgm:pt modelId="{8709B4B0-1EDC-43AA-9930-79DC979BC8AE}" type="pres">
      <dgm:prSet presAssocID="{19C5949C-58E2-4226-B3D5-8B1526D0BBE3}" presName="dummy" presStyleCnt="0"/>
      <dgm:spPr/>
    </dgm:pt>
    <dgm:pt modelId="{BEE0D27E-1321-48BD-BA81-7D98141806E9}" type="pres">
      <dgm:prSet presAssocID="{19C5949C-58E2-4226-B3D5-8B1526D0BBE3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64D6D-1B20-45AB-8F5B-467EEDD8CB20}" type="pres">
      <dgm:prSet presAssocID="{FD8B40BD-DCB4-4BE6-BA90-E61114072A66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78C0A38-1C05-4FEA-9931-D6F849FB38FD}" srcId="{CFACE5A4-2A46-4C80-B093-4D48E790A3B2}" destId="{4281F758-5EFF-4D63-839D-180E8BF71702}" srcOrd="0" destOrd="0" parTransId="{2C6FA940-7F5B-4E8B-B159-C6FEC486AC06}" sibTransId="{C0B3BC22-B64B-4A81-80A4-AB587479FE1D}"/>
    <dgm:cxn modelId="{8E90C3FF-35C9-4A0D-BE4D-3B58CDC8F120}" type="presOf" srcId="{C0B3BC22-B64B-4A81-80A4-AB587479FE1D}" destId="{17A0EABC-A75F-4F22-A13C-49259200A0DB}" srcOrd="0" destOrd="0" presId="urn:microsoft.com/office/officeart/2005/8/layout/cycle1"/>
    <dgm:cxn modelId="{04584BA2-2E74-40F4-BBD8-AB70458719A3}" type="presOf" srcId="{4281F758-5EFF-4D63-839D-180E8BF71702}" destId="{07A6A56E-A94B-4D59-B608-23EDEF5A86BE}" srcOrd="0" destOrd="0" presId="urn:microsoft.com/office/officeart/2005/8/layout/cycle1"/>
    <dgm:cxn modelId="{258970CB-49E9-42A2-BA46-7429A8C02321}" type="presOf" srcId="{FD8B40BD-DCB4-4BE6-BA90-E61114072A66}" destId="{46B64D6D-1B20-45AB-8F5B-467EEDD8CB20}" srcOrd="0" destOrd="0" presId="urn:microsoft.com/office/officeart/2005/8/layout/cycle1"/>
    <dgm:cxn modelId="{005649A8-2A94-4588-958E-B5F31566366D}" type="presOf" srcId="{504EAA4D-51B8-45B3-9FBC-C5808F533CFF}" destId="{5A27A54E-D69D-4828-A0A5-4ED87FBB67A1}" srcOrd="0" destOrd="0" presId="urn:microsoft.com/office/officeart/2005/8/layout/cycle1"/>
    <dgm:cxn modelId="{CBEDC5AF-774C-4E4C-84E6-565A5DF04AE4}" type="presOf" srcId="{841A4C65-3895-48D8-A983-AEE5334FD560}" destId="{B8DB1156-6C31-421A-AF0C-1675E82C41CA}" srcOrd="0" destOrd="0" presId="urn:microsoft.com/office/officeart/2005/8/layout/cycle1"/>
    <dgm:cxn modelId="{697AA62B-AC11-48A4-896E-59955AC62972}" srcId="{CFACE5A4-2A46-4C80-B093-4D48E790A3B2}" destId="{19C5949C-58E2-4226-B3D5-8B1526D0BBE3}" srcOrd="2" destOrd="0" parTransId="{4EFED229-3500-4300-B86D-113279E80DBA}" sibTransId="{FD8B40BD-DCB4-4BE6-BA90-E61114072A66}"/>
    <dgm:cxn modelId="{068F95C4-6035-42B9-A710-AEA22A33107D}" type="presOf" srcId="{CFACE5A4-2A46-4C80-B093-4D48E790A3B2}" destId="{9B7F2698-245B-4BE5-A12F-D945DAE6BC5F}" srcOrd="0" destOrd="0" presId="urn:microsoft.com/office/officeart/2005/8/layout/cycle1"/>
    <dgm:cxn modelId="{49D8A922-1AE0-4A79-BDEA-988ADBC0EF6B}" srcId="{CFACE5A4-2A46-4C80-B093-4D48E790A3B2}" destId="{841A4C65-3895-48D8-A983-AEE5334FD560}" srcOrd="1" destOrd="0" parTransId="{00A767E6-6301-4E78-94A3-82818CDD88ED}" sibTransId="{504EAA4D-51B8-45B3-9FBC-C5808F533CFF}"/>
    <dgm:cxn modelId="{CA65F2B4-1746-46B8-969C-FBEF22AF60AB}" type="presOf" srcId="{19C5949C-58E2-4226-B3D5-8B1526D0BBE3}" destId="{BEE0D27E-1321-48BD-BA81-7D98141806E9}" srcOrd="0" destOrd="0" presId="urn:microsoft.com/office/officeart/2005/8/layout/cycle1"/>
    <dgm:cxn modelId="{7F5A1170-973E-48D5-B597-F525B6FE75A6}" type="presParOf" srcId="{9B7F2698-245B-4BE5-A12F-D945DAE6BC5F}" destId="{854E0D8B-E872-4EBC-98F0-318B1BBE686D}" srcOrd="0" destOrd="0" presId="urn:microsoft.com/office/officeart/2005/8/layout/cycle1"/>
    <dgm:cxn modelId="{C5B1C4DF-11FC-4123-A92D-8C9774EB3F59}" type="presParOf" srcId="{9B7F2698-245B-4BE5-A12F-D945DAE6BC5F}" destId="{07A6A56E-A94B-4D59-B608-23EDEF5A86BE}" srcOrd="1" destOrd="0" presId="urn:microsoft.com/office/officeart/2005/8/layout/cycle1"/>
    <dgm:cxn modelId="{F8BFC730-A6A0-4E80-9206-57600ADDB3F4}" type="presParOf" srcId="{9B7F2698-245B-4BE5-A12F-D945DAE6BC5F}" destId="{17A0EABC-A75F-4F22-A13C-49259200A0DB}" srcOrd="2" destOrd="0" presId="urn:microsoft.com/office/officeart/2005/8/layout/cycle1"/>
    <dgm:cxn modelId="{CC648698-E3CB-4DAD-BD3A-37685259315E}" type="presParOf" srcId="{9B7F2698-245B-4BE5-A12F-D945DAE6BC5F}" destId="{A1DB6969-10DE-475B-80FE-172D80E69EAD}" srcOrd="3" destOrd="0" presId="urn:microsoft.com/office/officeart/2005/8/layout/cycle1"/>
    <dgm:cxn modelId="{337943EA-8342-4B61-BC36-EA6B35ACF67B}" type="presParOf" srcId="{9B7F2698-245B-4BE5-A12F-D945DAE6BC5F}" destId="{B8DB1156-6C31-421A-AF0C-1675E82C41CA}" srcOrd="4" destOrd="0" presId="urn:microsoft.com/office/officeart/2005/8/layout/cycle1"/>
    <dgm:cxn modelId="{DB4640B9-D8BE-48FC-A7B5-ACFCC3F72664}" type="presParOf" srcId="{9B7F2698-245B-4BE5-A12F-D945DAE6BC5F}" destId="{5A27A54E-D69D-4828-A0A5-4ED87FBB67A1}" srcOrd="5" destOrd="0" presId="urn:microsoft.com/office/officeart/2005/8/layout/cycle1"/>
    <dgm:cxn modelId="{1C8A99F7-44D9-4E9A-9324-A0E42FD1E4E1}" type="presParOf" srcId="{9B7F2698-245B-4BE5-A12F-D945DAE6BC5F}" destId="{8709B4B0-1EDC-43AA-9930-79DC979BC8AE}" srcOrd="6" destOrd="0" presId="urn:microsoft.com/office/officeart/2005/8/layout/cycle1"/>
    <dgm:cxn modelId="{A06A977A-3EA8-47D3-A85C-4EC176555B8E}" type="presParOf" srcId="{9B7F2698-245B-4BE5-A12F-D945DAE6BC5F}" destId="{BEE0D27E-1321-48BD-BA81-7D98141806E9}" srcOrd="7" destOrd="0" presId="urn:microsoft.com/office/officeart/2005/8/layout/cycle1"/>
    <dgm:cxn modelId="{6EED1713-4A03-4B78-B60C-35A184F2E9FE}" type="presParOf" srcId="{9B7F2698-245B-4BE5-A12F-D945DAE6BC5F}" destId="{46B64D6D-1B20-45AB-8F5B-467EEDD8CB2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6A56E-A94B-4D59-B608-23EDEF5A86BE}">
      <dsp:nvSpPr>
        <dsp:cNvPr id="0" name=""/>
        <dsp:cNvSpPr/>
      </dsp:nvSpPr>
      <dsp:spPr>
        <a:xfrm>
          <a:off x="3908368" y="197859"/>
          <a:ext cx="1005967" cy="100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/>
              <a:effectLst/>
              <a:latin typeface="Arial" charset="0"/>
            </a:rPr>
            <a:t>Как учить?</a:t>
          </a:r>
        </a:p>
      </dsp:txBody>
      <dsp:txXfrm>
        <a:off x="3908368" y="197859"/>
        <a:ext cx="1005967" cy="1005967"/>
      </dsp:txXfrm>
    </dsp:sp>
    <dsp:sp modelId="{17A0EABC-A75F-4F22-A13C-49259200A0DB}">
      <dsp:nvSpPr>
        <dsp:cNvPr id="0" name=""/>
        <dsp:cNvSpPr/>
      </dsp:nvSpPr>
      <dsp:spPr>
        <a:xfrm>
          <a:off x="2373904" y="-658"/>
          <a:ext cx="2380983" cy="2380983"/>
        </a:xfrm>
        <a:prstGeom prst="circularArrow">
          <a:avLst>
            <a:gd name="adj1" fmla="val 8239"/>
            <a:gd name="adj2" fmla="val 575291"/>
            <a:gd name="adj3" fmla="val 2967636"/>
            <a:gd name="adj4" fmla="val 49189"/>
            <a:gd name="adj5" fmla="val 9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DB1156-6C31-421A-AF0C-1675E82C41CA}">
      <dsp:nvSpPr>
        <dsp:cNvPr id="0" name=""/>
        <dsp:cNvSpPr/>
      </dsp:nvSpPr>
      <dsp:spPr>
        <a:xfrm>
          <a:off x="3061412" y="1664831"/>
          <a:ext cx="1005967" cy="100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smtClean="0">
              <a:ln/>
              <a:effectLst/>
              <a:latin typeface="Arial" charset="0"/>
            </a:rPr>
            <a:t>Зачем учить?</a:t>
          </a:r>
        </a:p>
      </dsp:txBody>
      <dsp:txXfrm>
        <a:off x="3061412" y="1664831"/>
        <a:ext cx="1005967" cy="1005967"/>
      </dsp:txXfrm>
    </dsp:sp>
    <dsp:sp modelId="{5A27A54E-D69D-4828-A0A5-4ED87FBB67A1}">
      <dsp:nvSpPr>
        <dsp:cNvPr id="0" name=""/>
        <dsp:cNvSpPr/>
      </dsp:nvSpPr>
      <dsp:spPr>
        <a:xfrm>
          <a:off x="2373904" y="-658"/>
          <a:ext cx="2380983" cy="2380983"/>
        </a:xfrm>
        <a:prstGeom prst="circularArrow">
          <a:avLst>
            <a:gd name="adj1" fmla="val 8239"/>
            <a:gd name="adj2" fmla="val 575291"/>
            <a:gd name="adj3" fmla="val 10175520"/>
            <a:gd name="adj4" fmla="val 7257073"/>
            <a:gd name="adj5" fmla="val 9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E0D27E-1321-48BD-BA81-7D98141806E9}">
      <dsp:nvSpPr>
        <dsp:cNvPr id="0" name=""/>
        <dsp:cNvSpPr/>
      </dsp:nvSpPr>
      <dsp:spPr>
        <a:xfrm>
          <a:off x="2214455" y="197859"/>
          <a:ext cx="1005967" cy="100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/>
              <a:effectLst/>
              <a:latin typeface="Arial" charset="0"/>
            </a:rPr>
            <a:t>Чему учить?</a:t>
          </a:r>
        </a:p>
      </dsp:txBody>
      <dsp:txXfrm>
        <a:off x="2214455" y="197859"/>
        <a:ext cx="1005967" cy="1005967"/>
      </dsp:txXfrm>
    </dsp:sp>
    <dsp:sp modelId="{46B64D6D-1B20-45AB-8F5B-467EEDD8CB20}">
      <dsp:nvSpPr>
        <dsp:cNvPr id="0" name=""/>
        <dsp:cNvSpPr/>
      </dsp:nvSpPr>
      <dsp:spPr>
        <a:xfrm>
          <a:off x="2373904" y="-658"/>
          <a:ext cx="2380983" cy="2380983"/>
        </a:xfrm>
        <a:prstGeom prst="circularArrow">
          <a:avLst>
            <a:gd name="adj1" fmla="val 8239"/>
            <a:gd name="adj2" fmla="val 575291"/>
            <a:gd name="adj3" fmla="val 16860253"/>
            <a:gd name="adj4" fmla="val 14964457"/>
            <a:gd name="adj5" fmla="val 9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2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5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6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7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8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9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0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1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2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3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4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5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6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7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3362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21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6625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49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49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49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9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B5C11CB-EDEF-4167-A8EC-14BFF7CDB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31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1DD0ED0-2E43-4CAF-BBF6-5A83835F00C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8C6CBD3-FBF4-4604-987D-215871AE7AC1}" type="slidenum">
              <a:rPr lang="ru-RU" altLang="ru-RU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FB881E7-02D6-4408-B869-48980A06A15B}" type="slidenum">
              <a:rPr lang="ru-RU" altLang="ru-RU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A199E38-BA8E-48C9-BF15-A8D5372FB149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F830C5D-9C0A-4048-A0B9-D0CAFA05AC4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8FBB7D1-C002-4B0F-8123-2D5EEFB69986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B89D09A-2BE7-4245-902F-9E23F9A84EB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20BD5CC-5FE3-4C4E-B8E2-AACB2BEDD15A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9781DFB-A0CF-478E-A09A-2184F6A512E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7B1358A-83A9-4AB4-BDD7-0699A003540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8A5FAEE-9BB0-40EC-ADE9-38D50915CA8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A7C93F0-B2D1-4297-A685-1033612038D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05045A5-C1A7-4494-851C-C00E5E45DE8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B36FC31-99DE-4A68-9158-9DB53C726289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188E04F-57FA-4BBC-AD18-ACD85710B71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D081966-A6CC-4B63-B3B7-5ECF1288E9EF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C50EE09-F415-4D0B-87B3-CC5499A140D8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C077506-59F5-44A9-A5B1-66D140FD1B0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8062229-37BB-4FFE-8EBB-1172F250B362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0A66A94-6664-4661-B986-4B86CB4825A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0F59C44-7417-4ECB-8C94-C76A660E7F1A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E75C024-5718-425E-9E42-9697AD25A6C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188B5E0-3227-432E-99B7-712C70586B2E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39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A98698-9C9A-4D56-B438-A5D915F819EB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06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8B81CD7-FB94-415A-AE24-A6DF4BD3C53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17DE066-0101-4542-A725-DD9108BFD25F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A0CB2CC-EFB5-4A4E-81FE-C22F4D1D769E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56DB029-01C0-46C8-B0B7-32589CA6A6D9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7102201-CD65-4A29-900C-9EF2B495DE66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11A7833-4E5F-4BC2-91D0-6E522610DCD7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7BECCAF-3BDD-48B5-AD2E-CF6C5D16827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87AEA1E-E863-434C-BA34-B8A0D5AC879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0CDD845-389A-4832-BA23-FCF0870B8BD4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7957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111C957-8523-4F52-A70B-395875ED620E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49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63BDEE9-74C5-4B9D-934B-8D4A1BE2B36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2A056E5-60DF-4F79-8105-93B2F8E17FF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195CA38-6CCA-4FBD-AEDC-50DE3F35FC5E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19C2F58-6231-40AA-AC04-FC03B5B7467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F58F9C7-0754-43DF-B233-E0E6EBFC91F8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EE96DDD-9D81-4144-A100-1FB95E5A1B66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E8957-81ED-4396-B409-E66A957B6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29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BEAE-73FC-4913-8E84-36E72E14D5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44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3450" y="301625"/>
            <a:ext cx="2259013" cy="642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7812" cy="642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3E02-ECD6-4765-9383-E7067AE140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81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1759E-1225-4D49-833B-8C7212F814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18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D96A-6D84-4227-BCE7-FB419BDFD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45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EA2B-D90F-4629-B460-FAB4C341A1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70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1350" cy="4973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1763713"/>
            <a:ext cx="4451350" cy="4973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CD97-EA5B-486C-A781-606E74338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966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AD40-693F-4EAF-B532-12E0086F5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4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6E86-F56F-47E7-9E77-72330D97D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48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15FF-E986-44BA-AAB8-7577FF662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375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CE2C-EE4B-455B-8B50-2BDDF32A7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21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CE4F-9C1D-4A73-9181-440ABD867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886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74A6B-369B-4D88-BD3C-AC5FA0CBB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02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88DA-3B9D-4482-8087-BBFFF83720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37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3213"/>
            <a:ext cx="2263775" cy="64341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8925" cy="64341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AE99-DFBC-49B8-BF9A-93CB645756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187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6824-119B-4A85-A415-CA540DBCE0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585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8A29D-651C-4152-ADC6-2E5647BD0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302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F659-AF31-4E67-AA2A-5D51CFCBD2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193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1350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1763713"/>
            <a:ext cx="4452937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8E04-16C8-41E0-AD6D-EB7A57841B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730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08FA2-A443-4171-AC9B-FD39647D7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759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B1CD-04CF-4338-820C-7DBAE37F6E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044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9665-848C-41DB-A4CA-D30EE88C7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5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C2BB-A8F8-461D-AD6B-18A102A14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552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6C9A-75CB-49A8-BCA1-2CB2AF0303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040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8D6C-DA65-42CF-8DF1-27D26F4A66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73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C424-CA99-4430-8B9D-0FA9EBF04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039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6150" y="303213"/>
            <a:ext cx="2263775" cy="643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0512" cy="6435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ED52-65DF-4EA9-8345-7FFA76AF6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174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7E6E-BE89-4940-89CD-6F3D6AA8AD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603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68CD-E7A3-4644-AE3F-8F2933D6B4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716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E603-10A1-4C72-8E76-5DD745C2E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43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650" y="1762125"/>
            <a:ext cx="2146300" cy="494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00350" y="1762125"/>
            <a:ext cx="2147888" cy="494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91AF2-6580-4DAB-B2E6-EB319F938E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592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F8E4-1F05-49B7-875E-99D9378039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704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4580C-2557-4BB6-9F58-7C0EB970FF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50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3412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9050" y="1768475"/>
            <a:ext cx="4443413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C39A-AE66-4CAF-BC3A-4DDA02D7A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53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3066-F1B7-41B5-99F1-790532E187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879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CB624-B86A-4B8E-A14E-C4EA333E6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347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4BD9-57CA-4AA2-B314-36BA20B03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252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7929-E243-42F0-90C6-40CF3B807A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095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3775" cy="6407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300038"/>
            <a:ext cx="6638925" cy="6407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E408-5E18-4182-AC26-E12446E8C5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448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A144-21EC-42EC-8259-814E106CC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643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1011-E34F-4F70-98C7-F712CE4D8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697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F6288-4273-4A89-A672-779E59548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625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650" y="1762125"/>
            <a:ext cx="4451350" cy="238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2125"/>
            <a:ext cx="4451350" cy="238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E718-AD06-495F-AE50-2C460A2333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427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5581-4E07-4895-8F1C-413D34E43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49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D3967-76B8-455D-8E93-ED06AB7FD4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284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9382-1164-4D17-B0E5-8C9576E61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170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A383E-95BD-4ED2-949B-F1E4747545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70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559CF-D22F-4600-94CF-235F30881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812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F8BC-D59F-4EC5-8798-783F2B3FFA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106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6321-CF5E-46CE-99C8-A410F2E99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839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3775" cy="3843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300038"/>
            <a:ext cx="6638925" cy="3843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4369-D7F3-4177-9334-17F54858C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393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DF62-6057-41E7-B8D7-37175EBDB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119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EAAB-B4CA-4848-A9FB-78421DB5F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442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F7C8-257B-4AC3-AC08-A3ADE89E7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499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650" y="1762125"/>
            <a:ext cx="4451350" cy="238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2125"/>
            <a:ext cx="4451350" cy="238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6049-DE2F-45AD-A1D8-0E96A5CCBC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1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E04F-13AB-4BF3-B14A-B4CB324D2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888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C0D8-D8E9-45EA-9694-0B402301A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664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2352-84D9-4DEC-B911-7788CECFE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09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39120-2A7D-47B4-BE34-531FADDE2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5834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0A91B-F97F-411C-AD4E-31F2B0D2C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895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00C3-9BD7-4A1E-A320-1B773A6BA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222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9E7B-891C-4D71-A59C-F7C90E1C7D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2464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3775" cy="3843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300038"/>
            <a:ext cx="6638925" cy="3843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675-EFE8-4404-AFE7-EE056951E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937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0A0BD-DAC0-4DE5-91F9-3597C03D4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5973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5CF70-529F-4D68-876F-7F3AFC90D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5330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5146-9001-42AF-B5F9-09BA6D886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6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8906-43D7-4EEB-A08E-98091DABCE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0243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1750" y="1762125"/>
            <a:ext cx="2146300" cy="494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10450" y="1762125"/>
            <a:ext cx="2147888" cy="494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3F7E-C23C-448B-8121-0E724C33E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210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2E10-CED9-4C33-BE6C-14CA422E74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09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19C2-10D4-4D8A-959B-F97F5D00A0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284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21A7-D1F3-49AF-857A-267A949AB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972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6D73-66FD-4F92-8C5B-69C6E9B226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602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3589-2F86-4EC5-9125-7FBE40E66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553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CEA3-991D-4942-A345-FFC6AC1B7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75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0038"/>
            <a:ext cx="2263775" cy="6407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300038"/>
            <a:ext cx="6640513" cy="6407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7A13-45A9-4745-82DA-CB229B287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39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B86C1-C798-45B7-B39E-DE530DE00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00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0741-9790-4A0A-8D9C-853041D27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55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39225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9225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16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3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16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E0CD70-24AF-472D-A8D6-66D9E7D2BE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51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5100" cy="49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521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52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93E5D2B-37E6-41C5-B0C0-F94201B26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6687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6687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68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68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4A7504F-C9A8-438E-8C5B-6EBAF3E7C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7391400"/>
            <a:ext cx="10079038" cy="1666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10079038" cy="1535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991235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65100" y="7042150"/>
            <a:ext cx="9736138" cy="34131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166688" y="171450"/>
            <a:ext cx="9736137" cy="7216775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166688" y="1406525"/>
            <a:ext cx="9737725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4703763" y="1054100"/>
            <a:ext cx="671512" cy="67151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808538" y="1157288"/>
            <a:ext cx="463550" cy="46355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00038"/>
            <a:ext cx="90551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62125"/>
            <a:ext cx="4446588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9" name="Freeform 12"/>
          <p:cNvSpPr>
            <a:spLocks noChangeArrowheads="1"/>
          </p:cNvSpPr>
          <p:nvPr/>
        </p:nvSpPr>
        <p:spPr bwMode="auto">
          <a:xfrm>
            <a:off x="5111750" y="1762125"/>
            <a:ext cx="4459288" cy="495776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6383338" y="7061200"/>
            <a:ext cx="33559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336550" y="7067550"/>
            <a:ext cx="39481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787900" y="1146175"/>
            <a:ext cx="490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4FAAD32-4D36-47CB-9468-C135C1FE9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646B8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7391400"/>
            <a:ext cx="10079038" cy="1666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10079038" cy="1535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991235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65100" y="7042150"/>
            <a:ext cx="9736138" cy="34131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66688" y="171450"/>
            <a:ext cx="9736137" cy="7216775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166688" y="1406525"/>
            <a:ext cx="9737725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Oval 8"/>
          <p:cNvSpPr>
            <a:spLocks noChangeArrowheads="1"/>
          </p:cNvSpPr>
          <p:nvPr/>
        </p:nvSpPr>
        <p:spPr bwMode="auto">
          <a:xfrm>
            <a:off x="4703763" y="1054100"/>
            <a:ext cx="671512" cy="67151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30" name="Oval 9"/>
          <p:cNvSpPr>
            <a:spLocks noChangeArrowheads="1"/>
          </p:cNvSpPr>
          <p:nvPr/>
        </p:nvSpPr>
        <p:spPr bwMode="auto">
          <a:xfrm>
            <a:off x="4808538" y="1157288"/>
            <a:ext cx="463550" cy="46355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00038"/>
            <a:ext cx="90551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62125"/>
            <a:ext cx="9055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6383338" y="7061200"/>
            <a:ext cx="33559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336550" y="7067550"/>
            <a:ext cx="39481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787900" y="1146175"/>
            <a:ext cx="490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7D52003-D0AE-43AA-ACC4-33B147D3FE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646B8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7391400"/>
            <a:ext cx="10079038" cy="1666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10079038" cy="1535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991235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65100" y="7042150"/>
            <a:ext cx="9736138" cy="34131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66688" y="171450"/>
            <a:ext cx="9736137" cy="7216775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166688" y="1406525"/>
            <a:ext cx="9737725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Oval 8"/>
          <p:cNvSpPr>
            <a:spLocks noChangeArrowheads="1"/>
          </p:cNvSpPr>
          <p:nvPr/>
        </p:nvSpPr>
        <p:spPr bwMode="auto">
          <a:xfrm>
            <a:off x="4703763" y="1054100"/>
            <a:ext cx="671512" cy="67151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4808538" y="1157288"/>
            <a:ext cx="463550" cy="46355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00038"/>
            <a:ext cx="90551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5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62125"/>
            <a:ext cx="9055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6383338" y="7061200"/>
            <a:ext cx="33559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336550" y="7067550"/>
            <a:ext cx="39481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787900" y="1146175"/>
            <a:ext cx="490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9E57AD0-928E-4DCC-ABFB-12F9FAD1E7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646B8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7391400"/>
            <a:ext cx="10079038" cy="1666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10079038" cy="1535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91235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65100" y="7042150"/>
            <a:ext cx="9736138" cy="34131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66688" y="171450"/>
            <a:ext cx="9736137" cy="7216775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166688" y="1406525"/>
            <a:ext cx="9737725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4703763" y="1054100"/>
            <a:ext cx="671512" cy="67151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8" name="Oval 9"/>
          <p:cNvSpPr>
            <a:spLocks noChangeArrowheads="1"/>
          </p:cNvSpPr>
          <p:nvPr/>
        </p:nvSpPr>
        <p:spPr bwMode="auto">
          <a:xfrm>
            <a:off x="4808538" y="1157288"/>
            <a:ext cx="463550" cy="46355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00038"/>
            <a:ext cx="90551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80" name="Freeform 11"/>
          <p:cNvSpPr>
            <a:spLocks noChangeArrowheads="1"/>
          </p:cNvSpPr>
          <p:nvPr/>
        </p:nvSpPr>
        <p:spPr bwMode="auto">
          <a:xfrm>
            <a:off x="501650" y="1762125"/>
            <a:ext cx="4459288" cy="495776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0" y="1762125"/>
            <a:ext cx="4446588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6383338" y="7061200"/>
            <a:ext cx="33559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336550" y="7067550"/>
            <a:ext cx="39481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787900" y="1146175"/>
            <a:ext cx="490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16012F3-FE56-4E67-A84D-6C70079A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Georgia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646B8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11300" y="2952750"/>
            <a:ext cx="77025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2" charset="0"/>
                <a:cs typeface="Times New Roman" pitchFamily="16" charset="0"/>
              </a:rPr>
              <a:t>ПЕДАГОГИКА: ОБЪЕКТ и ПРЕДМЕТ, МЕТОДЫ и КАТЕГОРИИ</a:t>
            </a:r>
          </a:p>
          <a:p>
            <a:pPr algn="ctr" hangingPunct="1">
              <a:lnSpc>
                <a:spcPct val="9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ru-RU" alt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w Cen MT" pitchFamily="32" charset="0"/>
              <a:cs typeface="Times New Roman" pitchFamily="16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 rot="180000">
            <a:off x="7367588" y="3840163"/>
            <a:ext cx="233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865188" y="4679950"/>
            <a:ext cx="8639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6388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smtClean="0">
                <a:solidFill>
                  <a:srgbClr val="000000"/>
                </a:solidFill>
                <a:latin typeface="Calibri" pitchFamily="32" charset="0"/>
              </a:rPr>
              <a:t>Лекция 1 </a:t>
            </a:r>
            <a:endParaRPr lang="ru-RU" altLang="ru-RU" sz="2800">
              <a:solidFill>
                <a:srgbClr val="000000"/>
              </a:solidFill>
              <a:latin typeface="Calibri" pitchFamily="32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itchFamily="32" charset="0"/>
              </a:rPr>
              <a:t>для ординаторов 1 года обучения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itchFamily="32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itchFamily="32" charset="0"/>
              </a:rPr>
              <a:t>Лектор: </a:t>
            </a:r>
            <a:r>
              <a:rPr lang="ru-RU" altLang="ru-RU" sz="2800" dirty="0">
                <a:solidFill>
                  <a:srgbClr val="000000"/>
                </a:solidFill>
                <a:latin typeface="Calibri" pitchFamily="32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pitchFamily="32" charset="0"/>
              </a:rPr>
              <a:t>Гуров Виктор Александрович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797300" y="6840538"/>
            <a:ext cx="3114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Красноярск </a:t>
            </a:r>
            <a:r>
              <a:rPr lang="ru-RU" altLang="ru-RU" sz="2200" dirty="0" smtClean="0">
                <a:solidFill>
                  <a:srgbClr val="000000"/>
                </a:solidFill>
              </a:rPr>
              <a:t>2020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19100" y="336550"/>
            <a:ext cx="91567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dirty="0">
                <a:solidFill>
                  <a:srgbClr val="FF3300"/>
                </a:solidFill>
              </a:rPr>
              <a:t>ПЕДАГОГИКА </a:t>
            </a:r>
            <a:r>
              <a:rPr lang="ru-RU" altLang="ru-RU" sz="3600" b="1" dirty="0" smtClean="0">
                <a:solidFill>
                  <a:srgbClr val="FF3300"/>
                </a:solidFill>
              </a:rPr>
              <a:t>- </a:t>
            </a:r>
            <a:r>
              <a:rPr lang="ru-RU" altLang="ru-RU" sz="3600" b="1" dirty="0">
                <a:solidFill>
                  <a:srgbClr val="FF3300"/>
                </a:solidFill>
              </a:rPr>
              <a:t>ЭТО …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8750" y="1441450"/>
            <a:ext cx="9882188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8913" indent="-188913"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8913" algn="l"/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80000"/>
              </a:lnSpc>
              <a:spcBef>
                <a:spcPts val="5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400" dirty="0" smtClean="0"/>
              <a:t>наука о целенаправленном </a:t>
            </a:r>
            <a:r>
              <a:rPr lang="ru-RU" altLang="ru-RU" sz="2400" b="1" i="1" dirty="0" smtClean="0">
                <a:solidFill>
                  <a:srgbClr val="CC0000"/>
                </a:solidFill>
              </a:rPr>
              <a:t>процессе передачи человеческого опыта</a:t>
            </a:r>
            <a:r>
              <a:rPr lang="ru-RU" altLang="ru-RU" sz="2400" dirty="0" smtClean="0"/>
              <a:t> и подготовки подрастающего поколения к жизни и деятельности (Н. В. </a:t>
            </a:r>
            <a:r>
              <a:rPr lang="ru-RU" altLang="ru-RU" sz="2400" dirty="0" err="1" smtClean="0"/>
              <a:t>Бордовская</a:t>
            </a:r>
            <a:r>
              <a:rPr lang="ru-RU" altLang="ru-RU" sz="2400" dirty="0" smtClean="0"/>
              <a:t>, А. А. </a:t>
            </a:r>
            <a:r>
              <a:rPr lang="ru-RU" altLang="ru-RU" sz="2400" dirty="0" err="1" smtClean="0"/>
              <a:t>Реан</a:t>
            </a:r>
            <a:r>
              <a:rPr lang="ru-RU" altLang="ru-RU" sz="2400" dirty="0" smtClean="0"/>
              <a:t>);</a:t>
            </a:r>
          </a:p>
          <a:p>
            <a:pPr hangingPunct="1">
              <a:lnSpc>
                <a:spcPct val="80000"/>
              </a:lnSpc>
              <a:spcBef>
                <a:spcPts val="5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400" dirty="0" smtClean="0"/>
              <a:t>наука </a:t>
            </a:r>
            <a:r>
              <a:rPr lang="ru-RU" altLang="ru-RU" sz="2400" b="1" i="1" dirty="0" smtClean="0">
                <a:solidFill>
                  <a:srgbClr val="CC0000"/>
                </a:solidFill>
              </a:rPr>
              <a:t>о воспитании</a:t>
            </a:r>
            <a:r>
              <a:rPr lang="ru-RU" altLang="ru-RU" sz="2400" dirty="0" smtClean="0"/>
              <a:t> человека (Г. М. </a:t>
            </a:r>
            <a:r>
              <a:rPr lang="ru-RU" altLang="ru-RU" sz="2400" dirty="0" err="1" smtClean="0"/>
              <a:t>Афонина</a:t>
            </a:r>
            <a:r>
              <a:rPr lang="ru-RU" altLang="ru-RU" sz="2400" dirty="0" smtClean="0"/>
              <a:t>, И. П. </a:t>
            </a:r>
            <a:r>
              <a:rPr lang="ru-RU" altLang="ru-RU" sz="2400" dirty="0" err="1" smtClean="0"/>
              <a:t>Подласый</a:t>
            </a:r>
            <a:r>
              <a:rPr lang="ru-RU" altLang="ru-RU" sz="2400" dirty="0" smtClean="0"/>
              <a:t>);</a:t>
            </a:r>
          </a:p>
          <a:p>
            <a:pPr hangingPunct="1">
              <a:lnSpc>
                <a:spcPct val="80000"/>
              </a:lnSpc>
              <a:spcBef>
                <a:spcPts val="5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400" dirty="0" smtClean="0"/>
              <a:t>особая, социально и личностно детерминированная </a:t>
            </a:r>
            <a:r>
              <a:rPr lang="ru-RU" altLang="ru-RU" sz="2400" b="1" i="1" dirty="0" smtClean="0">
                <a:solidFill>
                  <a:srgbClr val="CC0000"/>
                </a:solidFill>
              </a:rPr>
              <a:t>деятельность</a:t>
            </a:r>
            <a:r>
              <a:rPr lang="ru-RU" altLang="ru-RU" sz="2400" dirty="0" smtClean="0"/>
              <a:t> по приобщению человеческих существ к жизни общества (П. И. </a:t>
            </a:r>
            <a:r>
              <a:rPr lang="ru-RU" altLang="ru-RU" sz="2400" dirty="0" err="1" smtClean="0"/>
              <a:t>Пидкасистый</a:t>
            </a:r>
            <a:r>
              <a:rPr lang="ru-RU" altLang="ru-RU" sz="2400" dirty="0" smtClean="0"/>
              <a:t>);</a:t>
            </a:r>
          </a:p>
          <a:p>
            <a:pPr hangingPunct="1">
              <a:lnSpc>
                <a:spcPct val="80000"/>
              </a:lnSpc>
              <a:spcBef>
                <a:spcPts val="5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400" dirty="0" smtClean="0"/>
              <a:t>наука </a:t>
            </a:r>
            <a:r>
              <a:rPr lang="ru-RU" altLang="ru-RU" sz="2400" b="1" i="1" dirty="0" smtClean="0">
                <a:solidFill>
                  <a:srgbClr val="CC0000"/>
                </a:solidFill>
              </a:rPr>
              <a:t>о педагогическом процессе</a:t>
            </a:r>
            <a:r>
              <a:rPr lang="ru-RU" altLang="ru-RU" sz="2400" dirty="0" smtClean="0"/>
              <a:t>, организованном в условиях педагогической системы и обеспечивающем развитие его субъектов (Н. В. </a:t>
            </a:r>
            <a:r>
              <a:rPr lang="ru-RU" altLang="ru-RU" sz="2400" dirty="0" err="1" smtClean="0"/>
              <a:t>Бордовская</a:t>
            </a:r>
            <a:r>
              <a:rPr lang="ru-RU" altLang="ru-RU" sz="2400" dirty="0" smtClean="0"/>
              <a:t>, А. А. </a:t>
            </a:r>
            <a:r>
              <a:rPr lang="ru-RU" altLang="ru-RU" sz="2400" dirty="0" err="1" smtClean="0"/>
              <a:t>Реан</a:t>
            </a:r>
            <a:r>
              <a:rPr lang="ru-RU" altLang="ru-RU" sz="2400" dirty="0" smtClean="0"/>
              <a:t>, С. И. Розум);</a:t>
            </a:r>
          </a:p>
          <a:p>
            <a:pPr hangingPunct="1">
              <a:lnSpc>
                <a:spcPct val="80000"/>
              </a:lnSpc>
              <a:spcBef>
                <a:spcPts val="5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400" dirty="0" smtClean="0"/>
              <a:t>наука о законах и закономерностях </a:t>
            </a:r>
            <a:r>
              <a:rPr lang="ru-RU" altLang="ru-RU" sz="2400" b="1" i="1" dirty="0" smtClean="0">
                <a:solidFill>
                  <a:srgbClr val="CC0000"/>
                </a:solidFill>
              </a:rPr>
              <a:t>воспитания, образования, обучения, социализации и творческого саморазвития человека</a:t>
            </a:r>
            <a:r>
              <a:rPr lang="ru-RU" altLang="ru-RU" sz="2400" dirty="0" smtClean="0"/>
              <a:t> (В. И. Андреев).</a:t>
            </a:r>
          </a:p>
          <a:p>
            <a:pPr hangingPunct="1">
              <a:lnSpc>
                <a:spcPct val="80000"/>
              </a:lnSpc>
              <a:spcBef>
                <a:spcPts val="5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400" dirty="0" smtClean="0"/>
              <a:t>осмысление </a:t>
            </a:r>
            <a:r>
              <a:rPr lang="ru-RU" altLang="ru-RU" sz="2400" b="1" i="1" dirty="0" smtClean="0">
                <a:solidFill>
                  <a:srgbClr val="CC0000"/>
                </a:solidFill>
              </a:rPr>
              <a:t>воспитания</a:t>
            </a:r>
            <a:r>
              <a:rPr lang="ru-RU" altLang="ru-RU" sz="2400" dirty="0" smtClean="0"/>
              <a:t> (С.И. Гессен).</a:t>
            </a:r>
          </a:p>
          <a:p>
            <a:pPr hangingPunct="1">
              <a:lnSpc>
                <a:spcPct val="80000"/>
              </a:lnSpc>
              <a:spcBef>
                <a:spcPts val="5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400" b="1" i="1" dirty="0" smtClean="0">
                <a:solidFill>
                  <a:srgbClr val="CC0000"/>
                </a:solidFill>
              </a:rPr>
              <a:t>рефлексия</a:t>
            </a:r>
            <a:r>
              <a:rPr lang="ru-RU" altLang="ru-RU" sz="2400" dirty="0" smtClean="0"/>
              <a:t> фрагмента </a:t>
            </a:r>
            <a:r>
              <a:rPr lang="ru-RU" altLang="ru-RU" sz="2400" b="1" i="1" dirty="0" smtClean="0">
                <a:solidFill>
                  <a:srgbClr val="CC0000"/>
                </a:solidFill>
              </a:rPr>
              <a:t>социальной реальности</a:t>
            </a:r>
            <a:r>
              <a:rPr lang="ru-RU" altLang="ru-RU" sz="2400" dirty="0" smtClean="0"/>
              <a:t>, называемого воспитанием (включающего в себя и образование), отраженная в текстах и "преданиях" (А.В. Мудрик).</a:t>
            </a:r>
          </a:p>
          <a:p>
            <a:pPr marL="192088" hangingPunct="1">
              <a:lnSpc>
                <a:spcPct val="80000"/>
              </a:lnSpc>
              <a:spcBef>
                <a:spcPts val="500"/>
              </a:spcBef>
              <a:buClrTx/>
              <a:buSzPct val="45000"/>
              <a:buFontTx/>
              <a:buNone/>
              <a:defRPr/>
            </a:pPr>
            <a:r>
              <a:rPr lang="ru-RU" altLang="ru-RU" sz="2000" dirty="0" smtClean="0"/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35000" y="714375"/>
            <a:ext cx="873125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Педагогика</a:t>
            </a:r>
            <a:r>
              <a:rPr lang="ru-RU" altLang="ru-RU" sz="3600" dirty="0">
                <a:solidFill>
                  <a:srgbClr val="002060"/>
                </a:solidFill>
              </a:rPr>
              <a:t> – это наука о сущности, закономерностях, принципах, методах и формах обучения и воспитания </a:t>
            </a:r>
            <a:r>
              <a:rPr lang="ru-RU" altLang="ru-RU" sz="3600" dirty="0" smtClean="0">
                <a:solidFill>
                  <a:srgbClr val="002060"/>
                </a:solidFill>
              </a:rPr>
              <a:t>человека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571875"/>
            <a:ext cx="6229350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9" y="711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92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9791700" cy="727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38125" y="444500"/>
            <a:ext cx="9682163" cy="42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660066"/>
                </a:solidFill>
              </a:rPr>
              <a:t>Объект педагогики </a:t>
            </a:r>
            <a:r>
              <a:rPr lang="ru-RU" altLang="ru-RU" sz="3200" dirty="0">
                <a:solidFill>
                  <a:srgbClr val="000000"/>
                </a:solidFill>
              </a:rPr>
              <a:t>-  система педагогических явлений, связанных с  развитием человека в процессе целенаправленной деятельности общества. 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 i="1" dirty="0">
                <a:solidFill>
                  <a:srgbClr val="000000"/>
                </a:solidFill>
              </a:rPr>
              <a:t>Эти явления  называются </a:t>
            </a:r>
            <a:r>
              <a:rPr lang="ru-RU" altLang="ru-RU" sz="3200" b="1" i="1" dirty="0">
                <a:solidFill>
                  <a:srgbClr val="000000"/>
                </a:solidFill>
              </a:rPr>
              <a:t>образованием. </a:t>
            </a: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600" b="1" i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Образование  и есть та часть объективного мира, которую изучает педагогика.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b="1" dirty="0">
              <a:solidFill>
                <a:srgbClr val="000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291434" y="4626382"/>
            <a:ext cx="5618163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17538" y="766763"/>
            <a:ext cx="931862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4000" b="1" dirty="0">
                <a:solidFill>
                  <a:srgbClr val="000080"/>
                </a:solidFill>
              </a:rPr>
              <a:t>Предмет педагогики </a:t>
            </a:r>
            <a:r>
              <a:rPr lang="ru-RU" altLang="ru-RU" sz="4000" dirty="0">
                <a:solidFill>
                  <a:schemeClr val="tx1"/>
                </a:solidFill>
              </a:rPr>
              <a:t>как науки</a:t>
            </a:r>
            <a:r>
              <a:rPr lang="ru-RU" altLang="ru-RU" sz="4000" b="1" dirty="0">
                <a:solidFill>
                  <a:schemeClr val="tx1"/>
                </a:solidFill>
              </a:rPr>
              <a:t> </a:t>
            </a:r>
            <a:r>
              <a:rPr lang="ru-RU" altLang="ru-RU" sz="4000" dirty="0">
                <a:solidFill>
                  <a:srgbClr val="000080"/>
                </a:solidFill>
              </a:rPr>
              <a:t>-</a:t>
            </a:r>
          </a:p>
          <a:p>
            <a:pPr algn="ctr" eaLnBrk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4000" dirty="0">
                <a:solidFill>
                  <a:srgbClr val="000000"/>
                </a:solidFill>
              </a:rPr>
              <a:t> </a:t>
            </a:r>
            <a:r>
              <a:rPr lang="ru-RU" altLang="ru-RU" sz="4000" b="1" dirty="0">
                <a:solidFill>
                  <a:srgbClr val="000000"/>
                </a:solidFill>
              </a:rPr>
              <a:t>педагогический процесс</a:t>
            </a:r>
            <a:r>
              <a:rPr lang="ru-RU" altLang="ru-RU" sz="3600" dirty="0">
                <a:solidFill>
                  <a:srgbClr val="000000"/>
                </a:solidFill>
              </a:rPr>
              <a:t>,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</a:rPr>
              <a:t> т. е. процесс обучения и воспитания человека </a:t>
            </a:r>
            <a:r>
              <a:rPr lang="ru-RU" altLang="ru-RU" sz="2600" dirty="0">
                <a:solidFill>
                  <a:srgbClr val="000000"/>
                </a:solidFill>
              </a:rPr>
              <a:t>как особая функция общества,</a:t>
            </a:r>
            <a:r>
              <a:rPr lang="ru-RU" altLang="ru-RU" sz="3600" dirty="0">
                <a:solidFill>
                  <a:srgbClr val="000000"/>
                </a:solidFill>
              </a:rPr>
              <a:t> целенаправленно </a:t>
            </a:r>
            <a:r>
              <a:rPr lang="ru-RU" altLang="ru-RU" sz="3600" i="1" dirty="0">
                <a:solidFill>
                  <a:srgbClr val="000000"/>
                </a:solidFill>
              </a:rPr>
              <a:t>организуемый в</a:t>
            </a:r>
            <a:r>
              <a:rPr lang="ru-RU" altLang="ru-RU" sz="3600" dirty="0">
                <a:solidFill>
                  <a:srgbClr val="000000"/>
                </a:solidFill>
              </a:rPr>
              <a:t> специальных </a:t>
            </a:r>
            <a:r>
              <a:rPr lang="ru-RU" altLang="ru-RU" sz="3600" i="1" dirty="0">
                <a:solidFill>
                  <a:srgbClr val="000000"/>
                </a:solidFill>
              </a:rPr>
              <a:t>социальных институтах</a:t>
            </a:r>
            <a:r>
              <a:rPr lang="ru-RU" altLang="ru-RU" sz="3600" dirty="0">
                <a:solidFill>
                  <a:srgbClr val="000000"/>
                </a:solidFill>
              </a:rPr>
              <a:t> </a:t>
            </a:r>
            <a:r>
              <a:rPr lang="ru-RU" altLang="ru-RU" sz="2600" dirty="0">
                <a:solidFill>
                  <a:srgbClr val="000000"/>
                </a:solidFill>
              </a:rPr>
              <a:t>(семье, образовательных учреждениях..).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60975"/>
            <a:ext cx="246697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600450" y="5524500"/>
            <a:ext cx="6264275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ПРЕДМЕТ </a:t>
            </a:r>
            <a:r>
              <a:rPr lang="ru-RU" altLang="ru-RU" sz="2800" dirty="0">
                <a:solidFill>
                  <a:srgbClr val="000000"/>
                </a:solidFill>
              </a:rPr>
              <a:t>- наиболее значимые стороны, грани, свойства, признаки объекта, исследуемые данной наукой.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3213"/>
            <a:ext cx="9070975" cy="157162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Педагогический процесс </a:t>
            </a:r>
            <a:r>
              <a:rPr lang="ru-RU" altLang="ru-RU" sz="2800" dirty="0">
                <a:solidFill>
                  <a:srgbClr val="000000"/>
                </a:solidFill>
              </a:rPr>
              <a:t>- это специально организованное взаимодействие обучающего и обучаемого </a:t>
            </a:r>
            <a:r>
              <a:rPr lang="ru-RU" altLang="ru-RU" sz="2800" dirty="0" smtClean="0">
                <a:solidFill>
                  <a:srgbClr val="000000"/>
                </a:solidFill>
              </a:rPr>
              <a:t> 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03238" y="2195661"/>
            <a:ext cx="907097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7975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000" b="1" dirty="0">
                <a:solidFill>
                  <a:srgbClr val="000000"/>
                </a:solidFill>
              </a:rPr>
              <a:t>Цель </a:t>
            </a:r>
            <a:r>
              <a:rPr lang="ru-RU" altLang="ru-RU" sz="3000" dirty="0">
                <a:solidFill>
                  <a:srgbClr val="000000"/>
                </a:solidFill>
              </a:rPr>
              <a:t>этого взаимодействия - передача старшими и освоение младшими социального опыта, необходимого для жизни и труда в обществе.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2900" i="1" dirty="0">
              <a:solidFill>
                <a:srgbClr val="000000"/>
              </a:solidFill>
            </a:endParaRPr>
          </a:p>
        </p:txBody>
      </p:sp>
      <p:pic>
        <p:nvPicPr>
          <p:cNvPr id="4" name="Picture 6" descr="F:\педагогика\человечки\Fotolia_2816041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43738"/>
            <a:ext cx="4535487" cy="34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0352" y="4427909"/>
            <a:ext cx="3888432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lnSpc>
                <a:spcPts val="3100"/>
              </a:lnSpc>
              <a:spcBef>
                <a:spcPts val="0"/>
              </a:spcBef>
              <a:buClrTx/>
            </a:pPr>
            <a:r>
              <a:rPr lang="ru-RU" altLang="ru-RU" sz="3000" i="1" dirty="0" smtClean="0">
                <a:solidFill>
                  <a:srgbClr val="000000"/>
                </a:solidFill>
              </a:rPr>
              <a:t>Педагогический </a:t>
            </a:r>
            <a:r>
              <a:rPr lang="ru-RU" altLang="ru-RU" sz="3000" i="1" dirty="0">
                <a:solidFill>
                  <a:srgbClr val="000000"/>
                </a:solidFill>
              </a:rPr>
              <a:t>процесс включает в себя два процесса: </a:t>
            </a:r>
            <a:endParaRPr lang="ru-RU" altLang="ru-RU" sz="3000" i="1" dirty="0" smtClean="0">
              <a:solidFill>
                <a:srgbClr val="000000"/>
              </a:solidFill>
            </a:endParaRPr>
          </a:p>
          <a:p>
            <a:pPr marL="457200" lvl="0" indent="-457200" hangingPunct="1">
              <a:lnSpc>
                <a:spcPts val="31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3000" i="1" dirty="0" smtClean="0">
                <a:solidFill>
                  <a:srgbClr val="000000"/>
                </a:solidFill>
              </a:rPr>
              <a:t>обучение </a:t>
            </a:r>
            <a:r>
              <a:rPr lang="ru-RU" altLang="ru-RU" sz="3000" i="1" dirty="0">
                <a:solidFill>
                  <a:srgbClr val="000000"/>
                </a:solidFill>
              </a:rPr>
              <a:t>и </a:t>
            </a:r>
            <a:endParaRPr lang="ru-RU" altLang="ru-RU" sz="3000" i="1" dirty="0" smtClean="0">
              <a:solidFill>
                <a:srgbClr val="000000"/>
              </a:solidFill>
            </a:endParaRPr>
          </a:p>
          <a:p>
            <a:pPr marL="457200" lvl="0" indent="-457200" hangingPunct="1">
              <a:lnSpc>
                <a:spcPts val="31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3000" i="1" dirty="0" smtClean="0">
                <a:solidFill>
                  <a:srgbClr val="000000"/>
                </a:solidFill>
              </a:rPr>
              <a:t>воспитание</a:t>
            </a:r>
            <a:r>
              <a:rPr lang="ru-RU" altLang="ru-RU" sz="2900" i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6096" y="179438"/>
            <a:ext cx="6768752" cy="201622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ts val="3800"/>
              </a:lnSpc>
            </a:pPr>
            <a:r>
              <a:rPr lang="ru-RU" altLang="ru-RU" sz="3500" b="1" dirty="0">
                <a:solidFill>
                  <a:srgbClr val="0070C0"/>
                </a:solidFill>
                <a:latin typeface="Arial" charset="0"/>
              </a:rPr>
              <a:t>Методы педагогического исследования</a:t>
            </a:r>
            <a:r>
              <a:rPr lang="ru-RU" altLang="ru-RU" sz="4200" dirty="0">
                <a:solidFill>
                  <a:srgbClr val="0070C0"/>
                </a:solidFill>
              </a:rPr>
              <a:t> </a:t>
            </a:r>
            <a:r>
              <a:rPr lang="ru-RU" altLang="ru-RU" sz="4200" dirty="0" smtClean="0">
                <a:solidFill>
                  <a:srgbClr val="0070C0"/>
                </a:solidFill>
              </a:rPr>
              <a:t> </a:t>
            </a:r>
            <a:r>
              <a:rPr lang="ru-RU" altLang="ru-RU" sz="3200" dirty="0" smtClean="0"/>
              <a:t>это способы изучения педагогической действительности</a:t>
            </a:r>
            <a:endParaRPr lang="ru-RU" altLang="ru-RU" sz="4200" dirty="0">
              <a:solidFill>
                <a:srgbClr val="0070C0"/>
              </a:solidFill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816" y="2339677"/>
            <a:ext cx="8928770" cy="49685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Существует </a:t>
            </a:r>
            <a:r>
              <a:rPr lang="ru-RU" altLang="ru-RU" dirty="0"/>
              <a:t>несколько подходов к классификации методов педагогического исследования.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dirty="0"/>
              <a:t>Наиболее признанная и используемая классификация методов педагогического </a:t>
            </a:r>
            <a:r>
              <a:rPr lang="ru-RU" altLang="ru-RU" dirty="0" smtClean="0"/>
              <a:t>исследования: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   </a:t>
            </a:r>
            <a:r>
              <a:rPr lang="ru-RU" altLang="ru-RU" b="1" dirty="0" smtClean="0"/>
              <a:t>эмпирические</a:t>
            </a:r>
            <a:r>
              <a:rPr lang="ru-RU" altLang="ru-RU" dirty="0" smtClean="0"/>
              <a:t> </a:t>
            </a:r>
            <a:r>
              <a:rPr lang="ru-RU" altLang="ru-RU" dirty="0"/>
              <a:t>(методы изучения педагогического опыта), </a:t>
            </a:r>
            <a:endParaRPr lang="ru-RU" altLang="ru-RU" dirty="0" smtClean="0"/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   теоретические</a:t>
            </a:r>
            <a:r>
              <a:rPr lang="ru-RU" altLang="ru-RU" dirty="0" smtClean="0"/>
              <a:t> </a:t>
            </a:r>
            <a:r>
              <a:rPr lang="ru-RU" altLang="ru-RU" dirty="0"/>
              <a:t>(методы теоретического исследования) </a:t>
            </a:r>
            <a:r>
              <a:rPr lang="ru-RU" altLang="ru-RU" sz="2400" dirty="0"/>
              <a:t>и </a:t>
            </a:r>
            <a:endParaRPr lang="ru-RU" altLang="ru-RU" sz="2400" dirty="0" smtClean="0"/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   математические</a:t>
            </a:r>
            <a:r>
              <a:rPr lang="ru-RU" altLang="ru-RU" dirty="0" smtClean="0"/>
              <a:t> </a:t>
            </a:r>
            <a:r>
              <a:rPr lang="ru-RU" altLang="ru-RU" dirty="0"/>
              <a:t>(статистические</a:t>
            </a:r>
            <a:r>
              <a:rPr lang="ru-RU" altLang="ru-RU" sz="2600" dirty="0"/>
              <a:t>). </a:t>
            </a:r>
          </a:p>
        </p:txBody>
      </p:sp>
      <p:pic>
        <p:nvPicPr>
          <p:cNvPr id="304132" name="Picture 4" descr="158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107429"/>
            <a:ext cx="289474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9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-sv.com/Posobiya/teor-pedag/ris_2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351280"/>
            <a:ext cx="9615681" cy="71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333366"/>
                </a:solidFill>
              </a:rPr>
              <a:t>План лекции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4840936"/>
            <a:ext cx="28573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http://traum.bkload.com/cache/pictures/traum/205096/i_0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96" y="1816"/>
            <a:ext cx="1944216" cy="2366316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3512" y="1835621"/>
            <a:ext cx="824153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-317500" eaLnBrk="1"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1. Педагогика,  определение понятия. </a:t>
            </a:r>
          </a:p>
          <a:p>
            <a:pPr indent="-317500" eaLnBrk="1"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     История педагогики.</a:t>
            </a:r>
          </a:p>
          <a:p>
            <a:pPr indent="-31750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2. Педагогика как наука.</a:t>
            </a:r>
          </a:p>
          <a:p>
            <a:pPr indent="-31750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3. Педагогика высшей школы: объект, предмет, функции, методы, основные категории.</a:t>
            </a:r>
          </a:p>
          <a:p>
            <a:pPr indent="-31750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4. Заключение.</a:t>
            </a:r>
          </a:p>
          <a:p>
            <a:pPr indent="-31750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Объект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sz="3500" b="1" dirty="0">
                <a:solidFill>
                  <a:schemeClr val="tx1"/>
                </a:solidFill>
              </a:rPr>
              <a:t>это фрагмент, часть реальности, на которую направлен научный поиск. </a:t>
            </a:r>
            <a:endParaRPr lang="ru-RU" sz="3500" b="1" dirty="0" smtClean="0">
              <a:solidFill>
                <a:schemeClr val="tx1"/>
              </a:solidFill>
            </a:endParaRPr>
          </a:p>
          <a:p>
            <a:pPr marL="0" indent="0" algn="ctr"/>
            <a:r>
              <a:rPr lang="ru-RU" dirty="0" smtClean="0">
                <a:solidFill>
                  <a:schemeClr val="tx1"/>
                </a:solidFill>
              </a:rPr>
              <a:t>Наиболее </a:t>
            </a:r>
            <a:r>
              <a:rPr lang="ru-RU" dirty="0">
                <a:solidFill>
                  <a:schemeClr val="tx1"/>
                </a:solidFill>
              </a:rPr>
              <a:t>часто ошибки в опре­делении объекта исследования связаны с представлением в качестве тако­вого конкретных испытуемых </a:t>
            </a:r>
            <a:r>
              <a:rPr lang="ru-RU" dirty="0" smtClean="0">
                <a:solidFill>
                  <a:schemeClr val="tx1"/>
                </a:solidFill>
              </a:rPr>
              <a:t>или </a:t>
            </a:r>
            <a:r>
              <a:rPr lang="ru-RU" dirty="0">
                <a:solidFill>
                  <a:schemeClr val="tx1"/>
                </a:solidFill>
              </a:rPr>
              <a:t>некоего </a:t>
            </a:r>
            <a:r>
              <a:rPr lang="ru-RU" dirty="0" smtClean="0">
                <a:solidFill>
                  <a:schemeClr val="tx1"/>
                </a:solidFill>
              </a:rPr>
              <a:t>процесса</a:t>
            </a:r>
          </a:p>
          <a:p>
            <a:pPr marL="0" indent="0"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вязи </a:t>
            </a:r>
            <a:r>
              <a:rPr lang="ru-RU" dirty="0">
                <a:solidFill>
                  <a:schemeClr val="tx1"/>
                </a:solidFill>
              </a:rPr>
              <a:t>между явлениями, характеристик какого-либо явления </a:t>
            </a:r>
            <a:r>
              <a:rPr lang="ru-RU" dirty="0" smtClean="0">
                <a:solidFill>
                  <a:schemeClr val="tx1"/>
                </a:solidFill>
              </a:rPr>
              <a:t>- предмет </a:t>
            </a:r>
            <a:r>
              <a:rPr lang="ru-RU" dirty="0">
                <a:solidFill>
                  <a:schemeClr val="tx1"/>
                </a:solidFill>
              </a:rPr>
              <a:t>вашей работы).</a:t>
            </a:r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3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Предмет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dirty="0">
                <a:solidFill>
                  <a:schemeClr val="tx1"/>
                </a:solidFill>
              </a:rPr>
              <a:t>сторона или аспект объекта, который непосредственно изучается, «высвечивается» в объекте, как правило, через призму </a:t>
            </a:r>
            <a:r>
              <a:rPr lang="ru-RU" dirty="0" smtClean="0">
                <a:solidFill>
                  <a:schemeClr val="tx1"/>
                </a:solidFill>
              </a:rPr>
              <a:t>проблемы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  <a:endParaRPr lang="ru-RU" dirty="0"/>
          </a:p>
          <a:p>
            <a:pPr marL="0" indent="0"/>
            <a:r>
              <a:rPr lang="ru-RU" dirty="0" smtClean="0"/>
              <a:t>                                                 объект</a:t>
            </a:r>
            <a:endParaRPr lang="ru-RU" dirty="0"/>
          </a:p>
          <a:p>
            <a:pPr marL="0" indent="0"/>
            <a:endParaRPr lang="ru-RU" dirty="0" smtClean="0"/>
          </a:p>
          <a:p>
            <a:pPr marL="0" indent="0"/>
            <a:r>
              <a:rPr lang="ru-RU" dirty="0"/>
              <a:t> </a:t>
            </a:r>
            <a:r>
              <a:rPr lang="ru-RU" dirty="0" smtClean="0"/>
              <a:t>              </a:t>
            </a:r>
          </a:p>
          <a:p>
            <a:pPr marL="0" indent="0"/>
            <a:r>
              <a:rPr lang="ru-RU" dirty="0"/>
              <a:t> </a:t>
            </a:r>
            <a:r>
              <a:rPr lang="ru-RU" dirty="0" smtClean="0"/>
              <a:t>              проблема          предмет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8" y="4097339"/>
            <a:ext cx="2912968" cy="14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4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Цель педагогического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514" y="1477949"/>
            <a:ext cx="9575588" cy="5224263"/>
          </a:xfrm>
        </p:spPr>
        <p:txBody>
          <a:bodyPr/>
          <a:lstStyle/>
          <a:p>
            <a:pPr marL="0" indent="0" algn="ctr"/>
            <a:r>
              <a:rPr lang="ru-RU" dirty="0"/>
              <a:t>ожидаемый результат нашей работы, который позволит разрешить обозначенную </a:t>
            </a:r>
            <a:r>
              <a:rPr lang="ru-RU" dirty="0" smtClean="0"/>
              <a:t>проблему</a:t>
            </a:r>
          </a:p>
          <a:p>
            <a:pPr marL="0" indent="0" algn="ctr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70" y="3144833"/>
            <a:ext cx="7349684" cy="367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39225" cy="95793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гипотеза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67" y="1330850"/>
            <a:ext cx="9713695" cy="6228825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700" dirty="0">
                <a:solidFill>
                  <a:schemeClr val="tx1"/>
                </a:solidFill>
              </a:rPr>
              <a:t>это не только догадка, но и логически обоснованное предположение исследователя о наличии, отсутствии или виде связи между изучаемыми явлениями, о характере этой связи, о закономерностях динамики явления и т.д.</a:t>
            </a:r>
          </a:p>
          <a:p>
            <a:pPr lvl="0"/>
            <a:r>
              <a:rPr lang="ru-RU" sz="2800" dirty="0"/>
              <a:t>Н</a:t>
            </a:r>
            <a:r>
              <a:rPr lang="ru-RU" sz="2800" dirty="0" smtClean="0"/>
              <a:t>е должна: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содержать понятий, которые эмпирически не могут быть конкретизированы, т.е. не «</a:t>
            </a:r>
            <a:r>
              <a:rPr lang="ru-RU" sz="2800" dirty="0" err="1"/>
              <a:t>операционализированы</a:t>
            </a:r>
            <a:r>
              <a:rPr lang="ru-RU" sz="2800" dirty="0"/>
              <a:t>»;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не должна содержать ценностных суждений;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не должна включать в себя слишком много ограничений и допу­щений;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должна быть проверяемой.</a:t>
            </a:r>
          </a:p>
          <a:p>
            <a:pPr marL="0" indent="0" algn="ctr"/>
            <a:endParaRPr lang="ru-RU" dirty="0">
              <a:solidFill>
                <a:schemeClr val="tx1"/>
              </a:solidFill>
            </a:endParaRPr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9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57188" y="207963"/>
            <a:ext cx="4484687" cy="773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</a:rPr>
              <a:t>Отрасли современной педагогической науки: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57188" y="1398588"/>
            <a:ext cx="3192462" cy="199548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Общая педагогика</a:t>
            </a:r>
          </a:p>
          <a:p>
            <a:pPr eaLnBrk="1" hangingPunct="1"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674688" y="2430463"/>
            <a:ext cx="3192462" cy="199548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Возрастная педагогика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992188" y="3698875"/>
            <a:ext cx="3192462" cy="19954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Производственная педагогика</a:t>
            </a:r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1230313" y="4811713"/>
            <a:ext cx="3192462" cy="199548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Военная педагогика</a:t>
            </a: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5013325" y="214313"/>
            <a:ext cx="3192463" cy="199548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История педагогики</a:t>
            </a:r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>
            <a:off x="5184775" y="968375"/>
            <a:ext cx="3192463" cy="19954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Школьная гигиена</a:t>
            </a:r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5257800" y="1819275"/>
            <a:ext cx="3192463" cy="19954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Андрагогика</a:t>
            </a:r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5446713" y="2906713"/>
            <a:ext cx="3192462" cy="199548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Этнопедагогика</a:t>
            </a:r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5664200" y="3816350"/>
            <a:ext cx="3192463" cy="19954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Семейная педагогика</a:t>
            </a:r>
          </a:p>
        </p:txBody>
      </p:sp>
      <p:sp>
        <p:nvSpPr>
          <p:cNvPr id="27661" name="AutoShape 12"/>
          <p:cNvSpPr>
            <a:spLocks noChangeArrowheads="1"/>
          </p:cNvSpPr>
          <p:nvPr/>
        </p:nvSpPr>
        <p:spPr bwMode="auto">
          <a:xfrm>
            <a:off x="5753100" y="4679950"/>
            <a:ext cx="3968750" cy="26987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Специальная педагогика: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 олигофренопедагогика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- тифлопедагогика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- сурдопедагогика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- логопедия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- превентивная педагогика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84397" y="2483693"/>
            <a:ext cx="95758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7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Объект </a:t>
            </a:r>
            <a:r>
              <a:rPr lang="ru-RU" altLang="ru-RU" sz="2800" dirty="0">
                <a:solidFill>
                  <a:srgbClr val="000000"/>
                </a:solidFill>
              </a:rPr>
              <a:t>дидактики - обучение во всех аспектах, </a:t>
            </a:r>
          </a:p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Предмет </a:t>
            </a:r>
            <a:r>
              <a:rPr lang="ru-RU" altLang="ru-RU" sz="2800" dirty="0">
                <a:solidFill>
                  <a:srgbClr val="000000"/>
                </a:solidFill>
              </a:rPr>
              <a:t>- </a:t>
            </a:r>
            <a:r>
              <a:rPr lang="ru-RU" altLang="ru-RU" sz="2600" dirty="0">
                <a:solidFill>
                  <a:srgbClr val="000000"/>
                </a:solidFill>
              </a:rPr>
              <a:t>система отношений: "учитель — ученик", "ученик — учебный материал", "ученик — другие ученики". </a:t>
            </a:r>
          </a:p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900" dirty="0">
              <a:solidFill>
                <a:srgbClr val="00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424661"/>
            <a:ext cx="2052613" cy="169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4250" y="552316"/>
            <a:ext cx="63697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</a:pPr>
            <a:r>
              <a:rPr lang="ru-RU" altLang="ru-RU" sz="2400" b="1" i="1" dirty="0" smtClean="0">
                <a:solidFill>
                  <a:srgbClr val="330099"/>
                </a:solidFill>
              </a:rPr>
              <a:t>Я</a:t>
            </a:r>
            <a:r>
              <a:rPr lang="ru-RU" altLang="ru-RU" sz="2400" b="1" i="1" dirty="0">
                <a:solidFill>
                  <a:srgbClr val="330099"/>
                </a:solidFill>
              </a:rPr>
              <a:t>. Коменский "Великая дидактика"</a:t>
            </a:r>
            <a:r>
              <a:rPr lang="ru-RU" altLang="ru-RU" sz="2600" b="1" i="1" dirty="0">
                <a:solidFill>
                  <a:srgbClr val="330099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6958" y="170167"/>
            <a:ext cx="88736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</a:pPr>
            <a:r>
              <a:rPr lang="ru-RU" altLang="ru-RU" sz="2600" b="1" i="1" dirty="0">
                <a:solidFill>
                  <a:srgbClr val="330099"/>
                </a:solidFill>
              </a:rPr>
              <a:t>"</a:t>
            </a:r>
            <a:r>
              <a:rPr lang="ru-RU" altLang="ru-RU" sz="2400" b="1" i="1" dirty="0">
                <a:solidFill>
                  <a:srgbClr val="330099"/>
                </a:solidFill>
              </a:rPr>
              <a:t>Дидактика - всеобщее искусство всех учить всему"</a:t>
            </a:r>
            <a:r>
              <a:rPr lang="ru-RU" altLang="ru-RU" sz="2600" b="1" i="1" dirty="0">
                <a:solidFill>
                  <a:srgbClr val="330099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2099" y="1401957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</a:pPr>
            <a:r>
              <a:rPr lang="ru-RU" altLang="ru-RU" sz="2800" b="1" dirty="0">
                <a:solidFill>
                  <a:srgbClr val="7E0021"/>
                </a:solidFill>
              </a:rPr>
              <a:t>Дидактика</a:t>
            </a: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ru-RU" altLang="ru-RU" sz="2800" b="1" dirty="0">
                <a:solidFill>
                  <a:srgbClr val="111111"/>
                </a:solidFill>
              </a:rPr>
              <a:t>- </a:t>
            </a:r>
            <a:r>
              <a:rPr lang="ru-RU" altLang="ru-RU" sz="2800" dirty="0">
                <a:solidFill>
                  <a:srgbClr val="111111"/>
                </a:solidFill>
              </a:rPr>
              <a:t>раздел педагогики, которая изучает и исследует проблемы образования и обучения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12018819"/>
              </p:ext>
            </p:extLst>
          </p:nvPr>
        </p:nvGraphicFramePr>
        <p:xfrm>
          <a:off x="1439912" y="4888277"/>
          <a:ext cx="7128792" cy="267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"/>
          <p:cNvSpPr txBox="1">
            <a:spLocks/>
          </p:cNvSpPr>
          <p:nvPr/>
        </p:nvSpPr>
        <p:spPr>
          <a:xfrm>
            <a:off x="1257566" y="4197002"/>
            <a:ext cx="6840538" cy="691275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ru-RU" altLang="ru-RU" sz="3200" b="1" u="sng" kern="0" dirty="0" smtClean="0">
                <a:solidFill>
                  <a:schemeClr val="accent1">
                    <a:lumMod val="50000"/>
                  </a:schemeClr>
                </a:solidFill>
              </a:rPr>
              <a:t>Основные вопросы дидактики</a:t>
            </a:r>
            <a:endParaRPr lang="ru-RU" altLang="ru-RU" sz="3200" b="1" u="sng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54038" y="200025"/>
            <a:ext cx="9371012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600" b="1" i="1" dirty="0">
                <a:solidFill>
                  <a:srgbClr val="4B1F6F"/>
                </a:solidFill>
              </a:rPr>
              <a:t>Базовые понятия дидактики</a:t>
            </a:r>
            <a:r>
              <a:rPr lang="ru-RU" altLang="ru-RU" sz="2600" b="1" dirty="0">
                <a:solidFill>
                  <a:srgbClr val="4B1F6F"/>
                </a:solidFill>
              </a:rPr>
              <a:t>:</a:t>
            </a:r>
          </a:p>
          <a:p>
            <a:pPr algn="r" eaLnBrk="1" hangingPunct="1">
              <a:buClrTx/>
              <a:buFontTx/>
              <a:buNone/>
            </a:pPr>
            <a:endParaRPr lang="ru-RU" altLang="ru-RU" sz="2800" b="1" dirty="0">
              <a:solidFill>
                <a:srgbClr val="000066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Преподавание</a:t>
            </a:r>
            <a:r>
              <a:rPr lang="ru-RU" altLang="ru-RU" sz="2800" dirty="0">
                <a:solidFill>
                  <a:srgbClr val="000000"/>
                </a:solidFill>
              </a:rPr>
              <a:t> — это деятельность тех, кто обучает.</a:t>
            </a:r>
          </a:p>
          <a:p>
            <a:pPr eaLnBrk="1" hangingPunct="1">
              <a:buClrTx/>
              <a:buFontTx/>
              <a:buNone/>
            </a:pPr>
            <a:endParaRPr lang="ru-RU" altLang="ru-RU" sz="2800" b="1" dirty="0">
              <a:solidFill>
                <a:srgbClr val="7E0021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Учение</a:t>
            </a:r>
            <a:r>
              <a:rPr lang="ru-RU" altLang="ru-RU" sz="2800" b="1" dirty="0">
                <a:solidFill>
                  <a:srgbClr val="7E0021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— это деятельность тех, кто обучается.</a:t>
            </a:r>
          </a:p>
          <a:p>
            <a:pPr eaLnBrk="1" hangingPunct="1">
              <a:buClrTx/>
              <a:buFontTx/>
              <a:buNone/>
            </a:pPr>
            <a:endParaRPr lang="ru-RU" altLang="ru-RU" sz="2800" b="1" dirty="0">
              <a:solidFill>
                <a:srgbClr val="7E0021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Образование</a:t>
            </a:r>
            <a:r>
              <a:rPr lang="ru-RU" altLang="ru-RU" sz="2800" dirty="0">
                <a:solidFill>
                  <a:srgbClr val="7E0021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— овладение обучающимися научными знаниями, практическими умениями и навыками, развитие их умственно-познавательных способностей, мировоззрения, нравственности и общей культуры. </a:t>
            </a:r>
          </a:p>
          <a:p>
            <a:pPr eaLnBrk="1" hangingPunct="1">
              <a:buClrTx/>
              <a:buFontTx/>
              <a:buNone/>
            </a:pPr>
            <a:endParaRPr lang="ru-RU" altLang="ru-RU" sz="2800" b="1" dirty="0">
              <a:solidFill>
                <a:srgbClr val="000066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000066"/>
                </a:solidFill>
              </a:rPr>
              <a:t>Обучение</a:t>
            </a: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— это целенаправленное, заранее запроектированное </a:t>
            </a:r>
            <a:r>
              <a:rPr lang="ru-RU" altLang="ru-RU" sz="2800" b="1" dirty="0">
                <a:solidFill>
                  <a:srgbClr val="000000"/>
                </a:solidFill>
              </a:rPr>
              <a:t>общени</a:t>
            </a:r>
            <a:r>
              <a:rPr lang="ru-RU" altLang="ru-RU" sz="2800" dirty="0">
                <a:solidFill>
                  <a:srgbClr val="000000"/>
                </a:solidFill>
              </a:rPr>
              <a:t>е, в ходе которого осуществляются образование, воспитание и развитие, усваиваются отдельные стороны опыта человечества, опыта деятельности и познания.</a:t>
            </a:r>
            <a:r>
              <a:rPr lang="ru-RU" altLang="ru-RU" sz="1000" dirty="0">
                <a:solidFill>
                  <a:srgbClr val="000000"/>
                </a:solidFill>
              </a:rPr>
              <a:t> </a:t>
            </a:r>
          </a:p>
          <a:p>
            <a:pPr algn="r" eaLnBrk="1" hangingPunct="1">
              <a:buClrTx/>
              <a:buFontTx/>
              <a:buNone/>
            </a:pPr>
            <a:endParaRPr lang="ru-RU" altLang="ru-RU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31800" y="304800"/>
            <a:ext cx="9575800" cy="556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2159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</a:rPr>
              <a:t>Процесс обучения направлен прежде всего на формирование </a:t>
            </a:r>
            <a:r>
              <a:rPr lang="ru-RU" altLang="ru-RU" sz="2600" b="1" i="1" dirty="0">
                <a:solidFill>
                  <a:srgbClr val="000000"/>
                </a:solidFill>
              </a:rPr>
              <a:t>знаний, умений, навыков и опыта</a:t>
            </a:r>
            <a:r>
              <a:rPr lang="ru-RU" altLang="ru-RU" sz="2600" b="1" dirty="0">
                <a:solidFill>
                  <a:srgbClr val="000000"/>
                </a:solidFill>
              </a:rPr>
              <a:t> </a:t>
            </a:r>
            <a:r>
              <a:rPr lang="ru-RU" altLang="ru-RU" sz="2600" b="1" i="1" dirty="0" smtClean="0">
                <a:solidFill>
                  <a:srgbClr val="000000"/>
                </a:solidFill>
              </a:rPr>
              <a:t>деятельности</a:t>
            </a:r>
            <a:r>
              <a:rPr lang="ru-RU" altLang="ru-RU" sz="2600" b="1" dirty="0">
                <a:solidFill>
                  <a:srgbClr val="000000"/>
                </a:solidFill>
              </a:rPr>
              <a:t>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700" b="1" dirty="0">
                <a:solidFill>
                  <a:srgbClr val="7E0021"/>
                </a:solidFill>
              </a:rPr>
              <a:t>Знания</a:t>
            </a:r>
            <a:r>
              <a:rPr lang="ru-RU" altLang="ru-RU" sz="2700" dirty="0">
                <a:solidFill>
                  <a:srgbClr val="000000"/>
                </a:solidFill>
              </a:rPr>
              <a:t> - конкретные взаимосвязанные факты, системы понятий, законы, правила, отражающие определенные закономерности, а также теоретические обобщения и базовые термины.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700" b="1" dirty="0">
                <a:solidFill>
                  <a:srgbClr val="7E0021"/>
                </a:solidFill>
              </a:rPr>
              <a:t>Умения</a:t>
            </a:r>
            <a:r>
              <a:rPr lang="ru-RU" altLang="ru-RU" sz="2700" dirty="0">
                <a:solidFill>
                  <a:srgbClr val="000000"/>
                </a:solidFill>
              </a:rPr>
              <a:t> - практические действия, которые ученик может совершать на основе полученных знаний и которые могут в дальнейшем способствовать получению новых знаний.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700" b="1" dirty="0">
                <a:solidFill>
                  <a:srgbClr val="7E0021"/>
                </a:solidFill>
              </a:rPr>
              <a:t>Навыки</a:t>
            </a:r>
            <a:r>
              <a:rPr lang="ru-RU" altLang="ru-RU" sz="2700" dirty="0">
                <a:solidFill>
                  <a:srgbClr val="000000"/>
                </a:solidFill>
              </a:rPr>
              <a:t> - автоматизированные умения.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700" dirty="0">
                <a:solidFill>
                  <a:srgbClr val="000000"/>
                </a:solidFill>
              </a:rPr>
              <a:t>Развивающая функция процесса обучения означает, что во время усвоения знаний происходит развитие обучаемого.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endParaRPr lang="ru-RU" altLang="ru-RU" sz="25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816" y="6516141"/>
            <a:ext cx="8905502" cy="86177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</a:pPr>
            <a:r>
              <a:rPr lang="ru-RU" altLang="ru-RU" sz="2500" dirty="0">
                <a:solidFill>
                  <a:srgbClr val="000000"/>
                </a:solidFill>
              </a:rPr>
              <a:t> «</a:t>
            </a:r>
            <a:r>
              <a:rPr lang="ru-RU" altLang="ru-RU" sz="2500" i="1" dirty="0">
                <a:solidFill>
                  <a:srgbClr val="000000"/>
                </a:solidFill>
              </a:rPr>
              <a:t>Обучение влечет за собой развитие, так как личность развивается в процессе деятельности</a:t>
            </a:r>
            <a:r>
              <a:rPr lang="ru-RU" altLang="ru-RU" sz="2500" dirty="0">
                <a:solidFill>
                  <a:srgbClr val="000000"/>
                </a:solidFill>
              </a:rPr>
              <a:t>» Л.С. Выготский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79" y="5541337"/>
            <a:ext cx="2716883" cy="1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968750" y="255588"/>
            <a:ext cx="58229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solidFill>
                  <a:srgbClr val="4B1F6F"/>
                </a:solidFill>
              </a:rPr>
              <a:t>Базовые понятия дидактики: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39" y="5128130"/>
            <a:ext cx="1770485" cy="232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44488" y="738188"/>
            <a:ext cx="9791700" cy="109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7E0021"/>
                </a:solidFill>
              </a:rPr>
              <a:t>Принципы обучения</a:t>
            </a:r>
            <a:r>
              <a:rPr lang="ru-RU" altLang="ru-RU" sz="2600" dirty="0">
                <a:solidFill>
                  <a:srgbClr val="336600"/>
                </a:solidFill>
              </a:rPr>
              <a:t> </a:t>
            </a:r>
            <a:r>
              <a:rPr lang="ru-RU" altLang="ru-RU" sz="2600" dirty="0">
                <a:solidFill>
                  <a:srgbClr val="000000"/>
                </a:solidFill>
              </a:rPr>
              <a:t>– это фундаментальные положения, которые отражают </a:t>
            </a:r>
            <a:r>
              <a:rPr lang="ru-RU" altLang="ru-RU" sz="2600" b="1" dirty="0">
                <a:solidFill>
                  <a:srgbClr val="000000"/>
                </a:solidFill>
              </a:rPr>
              <a:t>общие требования к организации учебного процесса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327076" y="4102532"/>
            <a:ext cx="9791700" cy="11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683" y="1924077"/>
            <a:ext cx="91873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600" b="1" dirty="0">
                <a:solidFill>
                  <a:schemeClr val="tx1"/>
                </a:solidFill>
              </a:rPr>
              <a:t>Принцип </a:t>
            </a:r>
            <a:r>
              <a:rPr lang="ru-RU" altLang="ru-RU" sz="2600" b="1" dirty="0" err="1">
                <a:solidFill>
                  <a:schemeClr val="tx1"/>
                </a:solidFill>
              </a:rPr>
              <a:t>природосообразности</a:t>
            </a:r>
            <a:r>
              <a:rPr lang="ru-RU" altLang="ru-RU" sz="2600" b="1" dirty="0">
                <a:solidFill>
                  <a:schemeClr val="tx1"/>
                </a:solidFill>
              </a:rPr>
              <a:t> </a:t>
            </a:r>
          </a:p>
          <a:p>
            <a:pPr indent="176213">
              <a:lnSpc>
                <a:spcPct val="100000"/>
              </a:lnSpc>
            </a:pPr>
            <a:r>
              <a:rPr lang="ru-RU" altLang="ru-RU" sz="2600" dirty="0">
                <a:solidFill>
                  <a:schemeClr val="tx1"/>
                </a:solidFill>
              </a:rPr>
              <a:t>-педагогический процесс строить по возрастным и индивидуальным особенностям учеников; </a:t>
            </a:r>
          </a:p>
          <a:p>
            <a:pPr indent="176213">
              <a:lnSpc>
                <a:spcPct val="100000"/>
              </a:lnSpc>
            </a:pPr>
            <a:r>
              <a:rPr lang="ru-RU" altLang="ru-RU" sz="2600" dirty="0">
                <a:solidFill>
                  <a:schemeClr val="tx1"/>
                </a:solidFill>
              </a:rPr>
              <a:t>-знать зоны ближайшего развития, которые определяют возможности учеников, опираться на них в случае организации воспитательных отношений; </a:t>
            </a:r>
          </a:p>
          <a:p>
            <a:pPr indent="176213">
              <a:lnSpc>
                <a:spcPct val="100000"/>
              </a:lnSpc>
            </a:pPr>
            <a:r>
              <a:rPr lang="ru-RU" altLang="ru-RU" sz="2600" dirty="0">
                <a:solidFill>
                  <a:schemeClr val="tx1"/>
                </a:solidFill>
              </a:rPr>
              <a:t>-направлять педагогический процесс на формирование самовоспитания, самообразования, самообучения.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50" y="0"/>
            <a:ext cx="9174855" cy="5407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850" dirty="0">
                <a:solidFill>
                  <a:srgbClr val="7030A0"/>
                </a:solidFill>
              </a:rPr>
              <a:t>Принципы педагогики: </a:t>
            </a: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36260" y="684221"/>
            <a:ext cx="9643835" cy="68754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2866" b="1" dirty="0"/>
              <a:t>Принцип </a:t>
            </a:r>
            <a:r>
              <a:rPr lang="ru-RU" altLang="ru-RU" sz="2866" b="1" dirty="0" err="1"/>
              <a:t>гуманизации</a:t>
            </a:r>
            <a:r>
              <a:rPr lang="ru-RU" altLang="ru-RU" sz="2866" b="1" dirty="0"/>
              <a:t> </a:t>
            </a:r>
            <a:r>
              <a:rPr lang="ru-RU" altLang="ru-RU" sz="2866" dirty="0" smtClean="0"/>
              <a:t>- очеловечивание </a:t>
            </a:r>
            <a:r>
              <a:rPr lang="ru-RU" altLang="ru-RU" sz="2866" dirty="0"/>
              <a:t>отношений учеников между собой и с учителями, когда педагогический процесс основывается на полном признании гражданских прав </a:t>
            </a:r>
            <a:r>
              <a:rPr lang="ru-RU" altLang="ru-RU" sz="2866" dirty="0" smtClean="0"/>
              <a:t>студента и </a:t>
            </a:r>
            <a:r>
              <a:rPr lang="ru-RU" altLang="ru-RU" sz="2866" dirty="0"/>
              <a:t>уважении к </a:t>
            </a:r>
            <a:r>
              <a:rPr lang="ru-RU" altLang="ru-RU" sz="2866" dirty="0" smtClean="0"/>
              <a:t>нему</a:t>
            </a:r>
            <a:endParaRPr lang="ru-RU" altLang="ru-RU" sz="2866" dirty="0"/>
          </a:p>
          <a:p>
            <a:r>
              <a:rPr lang="ru-RU" altLang="ru-RU" sz="2866" b="1" dirty="0"/>
              <a:t>Принцип целостности -</a:t>
            </a:r>
            <a:r>
              <a:rPr lang="ru-RU" altLang="ru-RU" sz="2866" dirty="0"/>
              <a:t>достижение единства и взаимосвязи всех составляющих педагогического процесса.</a:t>
            </a:r>
          </a:p>
          <a:p>
            <a:r>
              <a:rPr lang="ru-RU" altLang="ru-RU" sz="2866" b="1" dirty="0" smtClean="0"/>
              <a:t>Принцип </a:t>
            </a:r>
            <a:r>
              <a:rPr lang="ru-RU" altLang="ru-RU" sz="2866" b="1" dirty="0" err="1"/>
              <a:t>культуросообразности</a:t>
            </a:r>
            <a:r>
              <a:rPr lang="ru-RU" altLang="ru-RU" sz="2866" b="1" dirty="0"/>
              <a:t> </a:t>
            </a:r>
            <a:r>
              <a:rPr lang="ru-RU" altLang="ru-RU" sz="2866" dirty="0"/>
              <a:t>-максимальное использование в воспитании и образовании культуры среды (культуры нации, страны, региона). </a:t>
            </a:r>
            <a:endParaRPr lang="ru-RU" altLang="ru-RU" sz="2866" dirty="0" smtClean="0"/>
          </a:p>
          <a:p>
            <a:r>
              <a:rPr lang="ru-RU" altLang="ru-RU" sz="2866" b="1" dirty="0" smtClean="0"/>
              <a:t>Принцип </a:t>
            </a:r>
            <a:r>
              <a:rPr lang="ru-RU" altLang="ru-RU" sz="2866" b="1" dirty="0"/>
              <a:t>демократизации </a:t>
            </a:r>
            <a:r>
              <a:rPr lang="ru-RU" altLang="ru-RU" sz="2866" dirty="0"/>
              <a:t>- предоставление участникам педагогического процесса некоторых свобод для саморазвития, </a:t>
            </a:r>
            <a:r>
              <a:rPr lang="ru-RU" altLang="ru-RU" sz="2866" dirty="0" err="1"/>
              <a:t>саморегуляции</a:t>
            </a:r>
            <a:r>
              <a:rPr lang="ru-RU" altLang="ru-RU" sz="2866" dirty="0"/>
              <a:t> и самоопределения, самообучения и самовоспитания.</a:t>
            </a:r>
          </a:p>
          <a:p>
            <a:endParaRPr lang="ru-RU" altLang="ru-RU" sz="2866" dirty="0"/>
          </a:p>
        </p:txBody>
      </p:sp>
    </p:spTree>
    <p:extLst>
      <p:ext uri="{BB962C8B-B14F-4D97-AF65-F5344CB8AC3E}">
        <p14:creationId xmlns:p14="http://schemas.microsoft.com/office/powerpoint/2010/main" val="40585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2413"/>
            <a:ext cx="9864725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40" y="179437"/>
            <a:ext cx="9174855" cy="5407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850" dirty="0">
                <a:solidFill>
                  <a:srgbClr val="7030A0"/>
                </a:solidFill>
              </a:rPr>
              <a:t>Принципы </a:t>
            </a:r>
            <a:r>
              <a:rPr lang="ru-RU" altLang="ru-RU" sz="4850" dirty="0" err="1">
                <a:solidFill>
                  <a:srgbClr val="7030A0"/>
                </a:solidFill>
              </a:rPr>
              <a:t>андрагогики</a:t>
            </a:r>
            <a:r>
              <a:rPr lang="ru-RU" altLang="ru-RU" sz="4850" dirty="0">
                <a:solidFill>
                  <a:srgbClr val="7030A0"/>
                </a:solidFill>
              </a:rPr>
              <a:t>: 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36260" y="899517"/>
            <a:ext cx="9643835" cy="6660158"/>
          </a:xfrm>
        </p:spPr>
        <p:txBody>
          <a:bodyPr/>
          <a:lstStyle/>
          <a:p>
            <a:r>
              <a:rPr lang="ru-RU" altLang="ru-RU" sz="2800" dirty="0" smtClean="0"/>
              <a:t>Согласно принципам </a:t>
            </a:r>
            <a:r>
              <a:rPr lang="ru-RU" altLang="ru-RU" sz="2800" dirty="0" err="1" smtClean="0"/>
              <a:t>андрагогики</a:t>
            </a:r>
            <a:r>
              <a:rPr lang="ru-RU" altLang="ru-RU" sz="2800" dirty="0" smtClean="0"/>
              <a:t>, взрослому обучающемуся человеку принадлежит ведущая роль в процессе обучения. Являясь сформировавшейся личностью, он ставит перед собой конкретные цели обучения и стремится к самостоятельности, самореализации, самоуправлению. </a:t>
            </a:r>
          </a:p>
          <a:p>
            <a:pPr algn="ctr"/>
            <a:r>
              <a:rPr lang="ru-RU" altLang="ru-RU" sz="2800" b="1" i="1" dirty="0" err="1" smtClean="0"/>
              <a:t>Андрагогика</a:t>
            </a:r>
            <a:r>
              <a:rPr lang="ru-RU" altLang="ru-RU" sz="2800" b="1" i="1" dirty="0" smtClean="0"/>
              <a:t> реализует древнейшую формулу обучения — учимся не для школы, а для жизни.</a:t>
            </a:r>
          </a:p>
          <a:p>
            <a:r>
              <a:rPr lang="ru-RU" altLang="ru-RU" sz="2800" b="1" dirty="0" smtClean="0"/>
              <a:t>Принцип приоритетности самостоятельного обучения.</a:t>
            </a:r>
            <a:r>
              <a:rPr lang="ru-RU" altLang="ru-RU" sz="2800" dirty="0" smtClean="0"/>
              <a:t> Этот принцип обеспечивает для взрослого человека возможность неспешного ознакомления с учебными материалами, запоминания терминов, понятий, классификаций, осмысления процессов и технологий их выполнения.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5978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357513" y="323453"/>
            <a:ext cx="9722582" cy="723622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ru-RU" altLang="ru-RU" sz="2756" b="1" dirty="0"/>
              <a:t>Принцип совместной деятельности обучающегося</a:t>
            </a:r>
            <a:r>
              <a:rPr lang="ru-RU" altLang="ru-RU" sz="2756" dirty="0"/>
              <a:t> с </a:t>
            </a:r>
            <a:r>
              <a:rPr lang="ru-RU" altLang="ru-RU" sz="2756" dirty="0" err="1"/>
              <a:t>одногруппниками</a:t>
            </a:r>
            <a:r>
              <a:rPr lang="ru-RU" altLang="ru-RU" sz="2756" dirty="0"/>
              <a:t> и преподавателем при подготовке и в процессе обучения.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ru-RU" altLang="ru-RU" sz="2756" b="1" dirty="0"/>
              <a:t>Принцип использования имеющегося </a:t>
            </a:r>
            <a:r>
              <a:rPr lang="ru-RU" altLang="ru-RU" sz="2756" b="1" dirty="0" smtClean="0"/>
              <a:t>жизненного опыта</a:t>
            </a:r>
            <a:r>
              <a:rPr lang="ru-RU" altLang="ru-RU" sz="2756" dirty="0" smtClean="0"/>
              <a:t>, </a:t>
            </a:r>
            <a:r>
              <a:rPr lang="ru-RU" altLang="ru-RU" sz="2756" dirty="0"/>
              <a:t>практических знаний, умений, навыков обучающегося в качестве базы обучения и источника формализации новых знаний. Этот принцип основан на активных методах обучения, стимулирующих творческую работу обучающихся. С другой стороны, внимание должно уделяться и индивидуальной работе — написанию работ типа </a:t>
            </a:r>
            <a:r>
              <a:rPr lang="ru-RU" altLang="ru-RU" sz="2756" dirty="0" smtClean="0"/>
              <a:t>рефератов, эссе, созданию портфолио. </a:t>
            </a:r>
            <a:endParaRPr lang="ru-RU" altLang="ru-RU" sz="2756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ru-RU" altLang="ru-RU" sz="2756" b="1" dirty="0"/>
              <a:t>Принцип </a:t>
            </a:r>
            <a:r>
              <a:rPr lang="ru-RU" altLang="ru-RU" sz="2756" b="1" dirty="0" err="1"/>
              <a:t>элективности</a:t>
            </a:r>
            <a:r>
              <a:rPr lang="ru-RU" altLang="ru-RU" sz="2756" b="1" dirty="0"/>
              <a:t> обучения.</a:t>
            </a:r>
            <a:r>
              <a:rPr lang="ru-RU" altLang="ru-RU" sz="2756" dirty="0"/>
              <a:t> Он означает предоставление обучающемуся свободы выбора целей, содержания, форм, методов, источников, средств, сроков, времени, места обучения, оценивания результатов обучения.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756" dirty="0"/>
          </a:p>
        </p:txBody>
      </p:sp>
    </p:spTree>
    <p:extLst>
      <p:ext uri="{BB962C8B-B14F-4D97-AF65-F5344CB8AC3E}">
        <p14:creationId xmlns:p14="http://schemas.microsoft.com/office/powerpoint/2010/main" val="29002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595503" y="755501"/>
            <a:ext cx="9484592" cy="680417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646" b="1" dirty="0"/>
              <a:t>Принцип корректировки устаревшего опыта и личностных установок, препятствующих освоению новых знаний.</a:t>
            </a:r>
            <a:r>
              <a:rPr lang="ru-RU" altLang="ru-RU" sz="2646" dirty="0"/>
              <a:t> Может быть использован как профессиональный, так и социальный опыт, который вступает в противоречие с требованиями времени, с корпоративными целями</a:t>
            </a:r>
            <a:r>
              <a:rPr lang="ru-RU" altLang="ru-RU" sz="2646" dirty="0" smtClean="0"/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646" dirty="0" smtClean="0"/>
              <a:t> </a:t>
            </a:r>
            <a:r>
              <a:rPr lang="ru-RU" altLang="ru-RU" sz="2646" b="1" dirty="0"/>
              <a:t>Принцип актуализации результатов обучения </a:t>
            </a:r>
            <a:r>
              <a:rPr lang="ru-RU" altLang="ru-RU" sz="2646" dirty="0"/>
              <a:t>(их скорейшее использование на практике).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646" b="1" dirty="0" smtClean="0"/>
              <a:t>Принцип </a:t>
            </a:r>
            <a:r>
              <a:rPr lang="ru-RU" altLang="ru-RU" sz="2646" b="1" dirty="0"/>
              <a:t>индивидуального подхода к обучению -</a:t>
            </a:r>
            <a:r>
              <a:rPr lang="ru-RU" altLang="ru-RU" sz="2646" dirty="0"/>
              <a:t> оценка личности обучающегося, анализ его профессиональной деятельности, социального статуса и характера взаимоотношений в коллективе</a:t>
            </a:r>
            <a:r>
              <a:rPr lang="ru-RU" altLang="ru-RU" sz="2646" dirty="0" smtClean="0"/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646" dirty="0" smtClean="0"/>
              <a:t> </a:t>
            </a:r>
            <a:r>
              <a:rPr lang="ru-RU" altLang="ru-RU" sz="2646" b="1" dirty="0"/>
              <a:t>Принцип востребованности результатов обучения </a:t>
            </a:r>
            <a:r>
              <a:rPr lang="ru-RU" altLang="ru-RU" sz="2646" dirty="0"/>
              <a:t>практической деятельностью обучающегося. 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646" dirty="0"/>
          </a:p>
        </p:txBody>
      </p:sp>
    </p:spTree>
    <p:extLst>
      <p:ext uri="{BB962C8B-B14F-4D97-AF65-F5344CB8AC3E}">
        <p14:creationId xmlns:p14="http://schemas.microsoft.com/office/powerpoint/2010/main" val="10391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897" y="2555701"/>
            <a:ext cx="8328184" cy="331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атегории педагогики:</a:t>
            </a:r>
            <a:endParaRPr lang="ru-RU" sz="3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Человек (индивидуальность, личность)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Воспитание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endParaRPr lang="ru-RU" sz="3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43" y="395461"/>
            <a:ext cx="9167538" cy="1815882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rgbClr val="C00000"/>
            </a:contourClr>
          </a:sp3d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Категория</a:t>
            </a:r>
            <a:r>
              <a:rPr lang="ru-RU" altLang="ru-RU" sz="2400" dirty="0">
                <a:solidFill>
                  <a:srgbClr val="000000"/>
                </a:solidFill>
              </a:rPr>
              <a:t> (от греч. </a:t>
            </a:r>
            <a:r>
              <a:rPr lang="ru-RU" altLang="ru-RU" sz="2400" dirty="0" err="1">
                <a:solidFill>
                  <a:srgbClr val="000000"/>
                </a:solidFill>
              </a:rPr>
              <a:t>kategoria</a:t>
            </a:r>
            <a:r>
              <a:rPr lang="ru-RU" altLang="ru-RU" sz="2400" dirty="0">
                <a:solidFill>
                  <a:srgbClr val="000000"/>
                </a:solidFill>
              </a:rPr>
              <a:t> - "высказывание; признак") </a:t>
            </a:r>
            <a:r>
              <a:rPr lang="ru-RU" altLang="ru-RU" sz="2800" dirty="0">
                <a:solidFill>
                  <a:srgbClr val="000000"/>
                </a:solidFill>
              </a:rPr>
              <a:t>- </a:t>
            </a:r>
            <a:r>
              <a:rPr lang="ru-RU" altLang="ru-RU" sz="2800" b="1" dirty="0">
                <a:solidFill>
                  <a:srgbClr val="000000"/>
                </a:solidFill>
              </a:rPr>
              <a:t>предельно общее понятие</a:t>
            </a:r>
            <a:r>
              <a:rPr lang="ru-RU" altLang="ru-RU" sz="2800" dirty="0">
                <a:solidFill>
                  <a:srgbClr val="000000"/>
                </a:solidFill>
              </a:rPr>
              <a:t> обладает минимальным содержанием, т.е. фиксирует минимум существенных признаков охватываемых предметов</a:t>
            </a:r>
            <a:r>
              <a:rPr lang="ru-RU" altLang="ru-RU" sz="2800" dirty="0" smtClean="0">
                <a:solidFill>
                  <a:srgbClr val="000000"/>
                </a:solidFill>
              </a:rPr>
              <a:t>. 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37" y="6303940"/>
            <a:ext cx="9793088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В педагогической науке категориями обозначают основные понятия, которые выражают научные обобщения.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47700" y="328613"/>
            <a:ext cx="9215438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</a:rPr>
              <a:t>Индивид</a:t>
            </a:r>
            <a:r>
              <a:rPr lang="ru-RU" altLang="ru-RU" sz="2800" dirty="0">
                <a:solidFill>
                  <a:srgbClr val="000000"/>
                </a:solidFill>
              </a:rPr>
              <a:t> (от лат. </a:t>
            </a:r>
            <a:r>
              <a:rPr lang="ru-RU" altLang="ru-RU" sz="2800" dirty="0" err="1">
                <a:solidFill>
                  <a:srgbClr val="000000"/>
                </a:solidFill>
              </a:rPr>
              <a:t>individuum</a:t>
            </a:r>
            <a:r>
              <a:rPr lang="ru-RU" altLang="ru-RU" sz="2800" dirty="0">
                <a:solidFill>
                  <a:srgbClr val="000000"/>
                </a:solidFill>
              </a:rPr>
              <a:t> - неделимое) - это психосоматическая организация личности, делающая его представителем человеческого рода.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Индивидом мы называем человека, когда говорим о нем как о биологическом существе вида «человек разумный».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ru-RU" altLang="ru-RU" sz="3200" b="1" dirty="0">
                <a:solidFill>
                  <a:srgbClr val="000066"/>
                </a:solidFill>
              </a:rPr>
              <a:t>Индивид </a:t>
            </a:r>
            <a:r>
              <a:rPr lang="ru-RU" altLang="ru-RU" sz="3200" dirty="0">
                <a:solidFill>
                  <a:srgbClr val="000066"/>
                </a:solidFill>
              </a:rPr>
              <a:t>- отдельный человек, особь, принадлежащая к человеческому роду.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 dirty="0">
              <a:solidFill>
                <a:srgbClr val="000066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498975"/>
            <a:ext cx="3609975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60363" y="4319588"/>
            <a:ext cx="56165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Поэтому мы можем назвать индивидом любого человека - новорожденного, ребенка, взрослого или старца</a:t>
            </a:r>
            <a:r>
              <a:rPr lang="ru-RU" altLang="ru-RU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76263" y="6029325"/>
            <a:ext cx="504031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Человек появляется на свет исключительно как индивид</a:t>
            </a:r>
            <a:r>
              <a:rPr lang="ru-RU" altLang="ru-RU" sz="1000">
                <a:solidFill>
                  <a:srgbClr val="000000"/>
                </a:solidFill>
              </a:rPr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9700"/>
            <a:ext cx="183991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35263"/>
            <a:ext cx="2087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63800" y="2224088"/>
            <a:ext cx="7616825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  У римлян слово "persona" употреблялось обязательно с указанием определенной социальной функции роли (личность отца, личность царя, личность судьи). Таким образом, </a:t>
            </a:r>
            <a:r>
              <a:rPr lang="ru-RU" altLang="ru-RU" sz="2600" b="1">
                <a:solidFill>
                  <a:srgbClr val="000000"/>
                </a:solidFill>
              </a:rPr>
              <a:t>личность</a:t>
            </a:r>
            <a:r>
              <a:rPr lang="ru-RU" altLang="ru-RU" sz="2600">
                <a:solidFill>
                  <a:srgbClr val="000000"/>
                </a:solidFill>
              </a:rPr>
              <a:t> по первоначальному значению — </a:t>
            </a:r>
            <a:r>
              <a:rPr lang="ru-RU" altLang="ru-RU" sz="2600" b="1">
                <a:solidFill>
                  <a:srgbClr val="000000"/>
                </a:solidFill>
              </a:rPr>
              <a:t>это определенная социальная роль или функция человека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824413"/>
            <a:ext cx="71278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2160588" y="71438"/>
            <a:ext cx="7920037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    Слово "</a:t>
            </a:r>
            <a:r>
              <a:rPr lang="ru-RU" altLang="ru-RU" sz="2600" b="1">
                <a:solidFill>
                  <a:srgbClr val="000000"/>
                </a:solidFill>
              </a:rPr>
              <a:t>личность</a:t>
            </a:r>
            <a:r>
              <a:rPr lang="ru-RU" altLang="ru-RU" sz="2600">
                <a:solidFill>
                  <a:srgbClr val="000000"/>
                </a:solidFill>
              </a:rPr>
              <a:t>" (</a:t>
            </a:r>
            <a:r>
              <a:rPr lang="ru-RU" altLang="ru-RU" sz="2600" b="1">
                <a:solidFill>
                  <a:srgbClr val="000000"/>
                </a:solidFill>
              </a:rPr>
              <a:t>persona</a:t>
            </a:r>
            <a:r>
              <a:rPr lang="ru-RU" altLang="ru-RU" sz="2600">
                <a:solidFill>
                  <a:srgbClr val="000000"/>
                </a:solidFill>
              </a:rPr>
              <a:t>) первоначально относилось к актерским маскам (в римском театре маска актера называлась "личина" — лицо, обращенное к аудитории), которые были закреплены за определенными типами действующих лиц.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103688" y="215900"/>
            <a:ext cx="5616575" cy="2987873"/>
          </a:xfrm>
          <a:prstGeom prst="rect">
            <a:avLst/>
          </a:prstGeom>
          <a:solidFill>
            <a:srgbClr val="FDFFE5"/>
          </a:solidFill>
          <a:ln>
            <a:noFill/>
          </a:ln>
          <a:effectLst/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Личность </a:t>
            </a:r>
            <a:r>
              <a:rPr lang="ru-RU" altLang="ru-RU" sz="2800" dirty="0">
                <a:solidFill>
                  <a:srgbClr val="000000"/>
                </a:solidFill>
              </a:rPr>
              <a:t>- это особое </a:t>
            </a:r>
            <a:r>
              <a:rPr lang="ru-RU" altLang="ru-RU" sz="2800" u="sng" dirty="0">
                <a:solidFill>
                  <a:srgbClr val="000000"/>
                </a:solidFill>
              </a:rPr>
              <a:t>системное социальное качество индивида</a:t>
            </a:r>
            <a:r>
              <a:rPr lang="ru-RU" altLang="ru-RU" sz="2800" dirty="0">
                <a:solidFill>
                  <a:srgbClr val="000000"/>
                </a:solidFill>
              </a:rPr>
              <a:t>, которое он приобретает в процессе возрастного развития при взаимодействии со своим социальным окружением.</a:t>
            </a:r>
            <a:r>
              <a:rPr lang="ru-RU" altLang="ru-RU" sz="900" dirty="0">
                <a:solidFill>
                  <a:srgbClr val="000000"/>
                </a:solidFill>
              </a:rPr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 dirty="0">
              <a:solidFill>
                <a:srgbClr val="000000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1438"/>
            <a:ext cx="23764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936625" y="2411685"/>
            <a:ext cx="4103688" cy="5087665"/>
          </a:xfrm>
          <a:prstGeom prst="irregularSeal1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936625" y="3959225"/>
            <a:ext cx="3890963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не рождаются,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становятся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176713"/>
            <a:ext cx="4535488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48577" y="251445"/>
            <a:ext cx="9936857" cy="730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4826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indent="-215900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en-US" altLang="ru-RU" sz="4800" b="1" dirty="0" smtClean="0">
                <a:solidFill>
                  <a:srgbClr val="FF0000"/>
                </a:solidFill>
              </a:rPr>
              <a:t>?</a:t>
            </a:r>
            <a:r>
              <a:rPr lang="en-US" altLang="ru-RU" sz="2800" dirty="0" smtClean="0"/>
              <a:t>    </a:t>
            </a:r>
            <a:r>
              <a:rPr lang="ru-RU" altLang="ru-RU" sz="2800" dirty="0" smtClean="0"/>
              <a:t>В ФЗ № 273  «Об образовании в РФ»</a:t>
            </a:r>
            <a:r>
              <a:rPr lang="ru-RU" altLang="ru-RU" sz="3200" dirty="0" smtClean="0"/>
              <a:t> </a:t>
            </a:r>
            <a:r>
              <a:rPr lang="ru-RU" altLang="ru-RU" sz="3200" b="1" i="1" dirty="0" smtClean="0"/>
              <a:t>образование</a:t>
            </a:r>
            <a:r>
              <a:rPr lang="ru-RU" altLang="ru-RU" sz="2800" dirty="0" smtClean="0"/>
              <a:t> определяется как -</a:t>
            </a:r>
            <a:r>
              <a:rPr lang="ru-RU" altLang="ru-RU" sz="2800" i="1" dirty="0" smtClean="0"/>
              <a:t> </a:t>
            </a:r>
            <a:r>
              <a:rPr lang="ru-RU" altLang="ru-RU" sz="3200" b="1" i="1" dirty="0" smtClean="0"/>
              <a:t>целенаправленный процесс обучения и воспитания в интересах личности, общества, государства</a:t>
            </a:r>
            <a:r>
              <a:rPr lang="ru-RU" altLang="ru-RU" sz="3200" b="1" dirty="0" smtClean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ru-RU" altLang="ru-RU" sz="2800" b="1" dirty="0" smtClean="0"/>
              <a:t>Образование - процесс и результат усвоения системы знаний</a:t>
            </a:r>
            <a:r>
              <a:rPr lang="ru-RU" altLang="ru-RU" sz="2800" dirty="0" smtClean="0"/>
              <a:t> и обеспечение на этой основе соответствующего уровня развития личности. </a:t>
            </a:r>
          </a:p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ru-RU" altLang="ru-RU" sz="2800" dirty="0" smtClean="0"/>
              <a:t>В России в качестве уровней образования утвердились:  </a:t>
            </a:r>
          </a:p>
          <a:p>
            <a:pPr marL="192088" indent="471488">
              <a:lnSpc>
                <a:spcPct val="100000"/>
              </a:lnSpc>
              <a:buSzPct val="45000"/>
              <a:buFont typeface="Wingdings" charset="2"/>
              <a:buChar char=""/>
              <a:defRPr/>
            </a:pPr>
            <a:r>
              <a:rPr lang="ru-RU" altLang="ru-RU" sz="2800" dirty="0" smtClean="0"/>
              <a:t>среднее, </a:t>
            </a:r>
          </a:p>
          <a:p>
            <a:pPr marL="192088" indent="471488">
              <a:lnSpc>
                <a:spcPct val="100000"/>
              </a:lnSpc>
              <a:buSzPct val="45000"/>
              <a:buFont typeface="Wingdings" charset="2"/>
              <a:buChar char=""/>
              <a:defRPr/>
            </a:pPr>
            <a:r>
              <a:rPr lang="ru-RU" altLang="ru-RU" sz="2800" dirty="0" smtClean="0"/>
              <a:t>среднее профессиональное и </a:t>
            </a:r>
          </a:p>
          <a:p>
            <a:pPr marL="192088" indent="471488">
              <a:lnSpc>
                <a:spcPct val="100000"/>
              </a:lnSpc>
              <a:buSzPct val="45000"/>
              <a:buFont typeface="Wingdings" charset="2"/>
              <a:buChar char=""/>
              <a:defRPr/>
            </a:pPr>
            <a:r>
              <a:rPr lang="ru-RU" altLang="ru-RU" sz="2800" dirty="0" smtClean="0"/>
              <a:t>высшее образование. </a:t>
            </a:r>
          </a:p>
          <a:p>
            <a:pPr>
              <a:lnSpc>
                <a:spcPct val="100000"/>
              </a:lnSpc>
              <a:buClrTx/>
              <a:buFontTx/>
              <a:buNone/>
              <a:defRPr/>
            </a:pPr>
            <a:endParaRPr lang="ru-RU" altLang="ru-RU" sz="1000" dirty="0" smtClean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ru-RU" altLang="ru-RU" sz="2800" dirty="0" smtClean="0">
                <a:solidFill>
                  <a:srgbClr val="000066"/>
                </a:solidFill>
              </a:rPr>
              <a:t>В настоящее время введены </a:t>
            </a:r>
            <a:r>
              <a:rPr lang="ru-RU" altLang="ru-RU" sz="2800" b="1" dirty="0" smtClean="0">
                <a:solidFill>
                  <a:srgbClr val="000066"/>
                </a:solidFill>
              </a:rPr>
              <a:t>три уровня высшего образования</a:t>
            </a:r>
            <a:r>
              <a:rPr lang="ru-RU" altLang="ru-RU" sz="2800" dirty="0" smtClean="0">
                <a:solidFill>
                  <a:srgbClr val="000066"/>
                </a:solidFill>
              </a:rPr>
              <a:t>: </a:t>
            </a:r>
            <a:r>
              <a:rPr lang="ru-RU" altLang="ru-RU" sz="2800" dirty="0" err="1" smtClean="0">
                <a:solidFill>
                  <a:srgbClr val="000066"/>
                </a:solidFill>
              </a:rPr>
              <a:t>бакалавриат</a:t>
            </a:r>
            <a:r>
              <a:rPr lang="ru-RU" altLang="ru-RU" sz="2800" dirty="0" smtClean="0">
                <a:solidFill>
                  <a:srgbClr val="000066"/>
                </a:solidFill>
              </a:rPr>
              <a:t>, </a:t>
            </a:r>
            <a:r>
              <a:rPr lang="ru-RU" altLang="ru-RU" sz="2800" dirty="0" err="1" smtClean="0">
                <a:solidFill>
                  <a:srgbClr val="000066"/>
                </a:solidFill>
              </a:rPr>
              <a:t>специалитет</a:t>
            </a:r>
            <a:r>
              <a:rPr lang="ru-RU" altLang="ru-RU" sz="2800" dirty="0" smtClean="0">
                <a:solidFill>
                  <a:srgbClr val="000066"/>
                </a:solidFill>
              </a:rPr>
              <a:t> и </a:t>
            </a:r>
            <a:r>
              <a:rPr lang="ru-RU" altLang="ru-RU" sz="2800" dirty="0" smtClean="0">
                <a:solidFill>
                  <a:srgbClr val="000066"/>
                </a:solidFill>
              </a:rPr>
              <a:t>магистратура, ординатура</a:t>
            </a:r>
            <a:r>
              <a:rPr lang="ru-RU" altLang="ru-RU" sz="2800" dirty="0">
                <a:solidFill>
                  <a:srgbClr val="000066"/>
                </a:solidFill>
              </a:rPr>
              <a:t> </a:t>
            </a:r>
            <a:r>
              <a:rPr lang="ru-RU" altLang="ru-RU" sz="2800" dirty="0" smtClean="0">
                <a:solidFill>
                  <a:srgbClr val="000066"/>
                </a:solidFill>
              </a:rPr>
              <a:t>и</a:t>
            </a:r>
            <a:r>
              <a:rPr lang="ru-RU" altLang="ru-RU" sz="2800" dirty="0" smtClean="0">
                <a:solidFill>
                  <a:srgbClr val="000066"/>
                </a:solidFill>
              </a:rPr>
              <a:t> аспирантура..</a:t>
            </a:r>
            <a:r>
              <a:rPr lang="ru-RU" altLang="ru-RU" sz="1000" dirty="0" smtClean="0">
                <a:solidFill>
                  <a:srgbClr val="000066"/>
                </a:solidFill>
              </a:rPr>
              <a:t>., </a:t>
            </a:r>
            <a:endParaRPr lang="ru-RU" altLang="ru-RU" sz="1000" dirty="0" smtClean="0">
              <a:solidFill>
                <a:srgbClr val="000066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ru-RU" altLang="ru-RU" sz="10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133503" y="301208"/>
            <a:ext cx="3671888" cy="993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>Обучение: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560" y="2693647"/>
            <a:ext cx="5045493" cy="2327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</a:rPr>
              <a:t>Обучение </a:t>
            </a:r>
            <a:r>
              <a:rPr lang="ru-RU" altLang="ru-RU" sz="2600" dirty="0">
                <a:solidFill>
                  <a:srgbClr val="000000"/>
                </a:solidFill>
              </a:rPr>
              <a:t>– это специально организованный, целенаправленный и управляемый </a:t>
            </a:r>
            <a:r>
              <a:rPr lang="ru-RU" altLang="ru-RU" sz="2600" b="1" dirty="0">
                <a:solidFill>
                  <a:srgbClr val="000000"/>
                </a:solidFill>
              </a:rPr>
              <a:t>процесс взаимодействия учителей и учеников</a:t>
            </a:r>
            <a:r>
              <a:rPr lang="ru-RU" altLang="ru-RU" sz="2400" b="1" dirty="0">
                <a:solidFill>
                  <a:srgbClr val="336600"/>
                </a:solidFill>
              </a:rPr>
              <a:t>. 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913438" y="631825"/>
            <a:ext cx="3889375" cy="2925763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Преподавание</a:t>
            </a:r>
            <a:r>
              <a:rPr lang="ru-RU" altLang="ru-RU" sz="2200">
                <a:solidFill>
                  <a:srgbClr val="000000"/>
                </a:solidFill>
              </a:rPr>
              <a:t>– организация учебного труда обучаемых, формирование у учащихся мотивации и опыта познавательной деятельности, планомерная и систематическая передача содержания образования. 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953125" y="3959225"/>
            <a:ext cx="4125913" cy="318135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Учение</a:t>
            </a:r>
            <a:r>
              <a:rPr lang="ru-RU" altLang="ru-RU" sz="2600" b="1">
                <a:solidFill>
                  <a:srgbClr val="3366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- усвоение знаний, умений, навыков, формирование мировоззрения, развитие умственных сил и потенциальных возможностей обучаемых, закрепление навыков самообразования.</a:t>
            </a:r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 flipV="1">
            <a:off x="5168100" y="2401887"/>
            <a:ext cx="586588" cy="657869"/>
          </a:xfrm>
          <a:prstGeom prst="line">
            <a:avLst/>
          </a:prstGeom>
          <a:noFill/>
          <a:ln w="468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4960938" y="4256088"/>
            <a:ext cx="792162" cy="714375"/>
          </a:xfrm>
          <a:prstGeom prst="line">
            <a:avLst/>
          </a:prstGeom>
          <a:noFill/>
          <a:ln w="468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6" descr="F:\педагогика\человечки\iserg09120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58" y="5370564"/>
            <a:ext cx="1592461" cy="15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008063" y="431800"/>
            <a:ext cx="3600450" cy="792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>Воспитание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992188" y="1636713"/>
            <a:ext cx="32527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87338" y="1728788"/>
            <a:ext cx="3957637" cy="1793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111111"/>
                </a:solidFill>
              </a:rPr>
              <a:t>Воспитание – </a:t>
            </a:r>
            <a:r>
              <a:rPr lang="ru-RU" altLang="ru-RU" sz="2400">
                <a:solidFill>
                  <a:srgbClr val="111111"/>
                </a:solidFill>
              </a:rPr>
              <a:t>это целенаправленный и организованный </a:t>
            </a:r>
            <a:r>
              <a:rPr lang="ru-RU" altLang="ru-RU" sz="2400" b="1">
                <a:solidFill>
                  <a:srgbClr val="111111"/>
                </a:solidFill>
              </a:rPr>
              <a:t>процесс формирования личности.</a:t>
            </a:r>
            <a:r>
              <a:rPr lang="ru-RU" altLang="ru-RU" sz="240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4244975" y="287338"/>
            <a:ext cx="6191250" cy="5794375"/>
          </a:xfrm>
          <a:prstGeom prst="ellipse">
            <a:avLst/>
          </a:prstGeom>
          <a:solidFill>
            <a:srgbClr val="DAFD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В широком педагогическом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 значении</a:t>
            </a:r>
            <a:r>
              <a:rPr lang="ru-RU" altLang="ru-RU" sz="2000" dirty="0">
                <a:solidFill>
                  <a:srgbClr val="000000"/>
                </a:solidFill>
              </a:rPr>
              <a:t> – процесс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 целенаправленного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формирования личности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в условиях специально организованной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 воспитательной системы,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обеспечивающей взаимодействие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воспитателей и воспитуемых.</a:t>
            </a:r>
          </a:p>
        </p:txBody>
      </p:sp>
      <p:sp>
        <p:nvSpPr>
          <p:cNvPr id="39943" name="Oval 6"/>
          <p:cNvSpPr>
            <a:spLocks noChangeArrowheads="1"/>
          </p:cNvSpPr>
          <p:nvPr/>
        </p:nvSpPr>
        <p:spPr bwMode="auto">
          <a:xfrm>
            <a:off x="1308100" y="4176713"/>
            <a:ext cx="4683125" cy="3702050"/>
          </a:xfrm>
          <a:prstGeom prst="ellipse">
            <a:avLst/>
          </a:prstGeom>
          <a:solidFill>
            <a:srgbClr val="DAFD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В узком значении</a:t>
            </a:r>
            <a:r>
              <a:rPr lang="ru-RU" altLang="ru-RU" sz="2000">
                <a:solidFill>
                  <a:srgbClr val="000000"/>
                </a:solidFill>
              </a:rPr>
              <a:t> –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специальная воспитательная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деятельность,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имеющая целью формирование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определенных качеств,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свойств и отношений человека 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072188" y="5207000"/>
            <a:ext cx="3652837" cy="2112963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50000">
                <a:srgbClr val="FEFEFE"/>
              </a:gs>
              <a:gs pos="100000">
                <a:srgbClr val="99CC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Цель воспитания  -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помощь личности в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разностороннем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 развитии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9936162" cy="72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8" y="36586"/>
            <a:ext cx="99202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328" y="6588149"/>
            <a:ext cx="632570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Взаимосвязь категорий педагогики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59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319588"/>
            <a:ext cx="18002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95325" y="6854825"/>
            <a:ext cx="2955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М.Я.Мудров (1776—1831)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103688"/>
            <a:ext cx="204470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968750" y="6808788"/>
            <a:ext cx="2784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Н.И.Пирогов (1810-1881)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7199313" y="6773863"/>
            <a:ext cx="2643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С.П.Боткин (1832-1889</a:t>
            </a:r>
            <a:r>
              <a:rPr lang="ru-RU" altLang="ru-RU" sz="100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176713"/>
            <a:ext cx="16779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92138" y="720725"/>
            <a:ext cx="91281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indent="546100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</a:rPr>
              <a:t>Педагогика</a:t>
            </a:r>
            <a:r>
              <a:rPr lang="ru-RU" altLang="ru-RU" sz="2600" dirty="0">
                <a:solidFill>
                  <a:srgbClr val="000000"/>
                </a:solidFill>
              </a:rPr>
              <a:t> одновременно и теоретическая и прикладная наука. В медицинском образовании она описывает и объясняет организацию педагогического процесса.</a:t>
            </a:r>
          </a:p>
          <a:p>
            <a:pPr indent="449263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</a:rPr>
              <a:t>Педагогика</a:t>
            </a:r>
            <a:r>
              <a:rPr lang="ru-RU" altLang="ru-RU" sz="2600" dirty="0">
                <a:solidFill>
                  <a:srgbClr val="000000"/>
                </a:solidFill>
              </a:rPr>
              <a:t> впервые была введена в базовое медицинское  образование  с середины 90-х гг. XX в. на основании </a:t>
            </a:r>
            <a:r>
              <a:rPr lang="ru-RU" altLang="ru-RU" sz="2600" dirty="0" err="1">
                <a:solidFill>
                  <a:srgbClr val="000000"/>
                </a:solidFill>
              </a:rPr>
              <a:t>ГОСа</a:t>
            </a:r>
            <a:r>
              <a:rPr lang="ru-RU" altLang="ru-RU" sz="2600" dirty="0">
                <a:solidFill>
                  <a:srgbClr val="000000"/>
                </a:solidFill>
              </a:rPr>
              <a:t>  совместно с психологией в дисциплине «Педагогика и психология».</a:t>
            </a:r>
            <a:r>
              <a:rPr lang="ru-RU" altLang="ru-RU" sz="22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576263" y="1906588"/>
            <a:ext cx="84963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>
                <a:solidFill>
                  <a:srgbClr val="000000"/>
                </a:solidFill>
              </a:rPr>
              <a:t>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606425" y="338138"/>
            <a:ext cx="892810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338"/>
              </a:spcBef>
              <a:buClrTx/>
              <a:buFontTx/>
              <a:buNone/>
            </a:pPr>
            <a:r>
              <a:rPr lang="ru-RU" altLang="ru-RU" sz="4000" b="1" dirty="0">
                <a:solidFill>
                  <a:srgbClr val="003366"/>
                </a:solidFill>
              </a:rPr>
              <a:t>Педагогика высшей школы </a:t>
            </a:r>
          </a:p>
          <a:p>
            <a:pPr algn="ctr" eaLnBrk="1">
              <a:lnSpc>
                <a:spcPct val="100000"/>
              </a:lnSpc>
              <a:spcBef>
                <a:spcPts val="338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(</a:t>
            </a:r>
            <a:r>
              <a:rPr lang="ru-RU" altLang="ru-RU" sz="2800" dirty="0" smtClean="0">
                <a:solidFill>
                  <a:srgbClr val="000000"/>
                </a:solidFill>
              </a:rPr>
              <a:t>англ.: </a:t>
            </a:r>
            <a:r>
              <a:rPr lang="ru-RU" altLang="ru-RU" sz="2800" i="1" dirty="0" err="1">
                <a:solidFill>
                  <a:srgbClr val="000000"/>
                </a:solidFill>
              </a:rPr>
              <a:t>higher</a:t>
            </a:r>
            <a:r>
              <a:rPr lang="ru-RU" altLang="ru-RU" sz="2800" i="1" dirty="0">
                <a:solidFill>
                  <a:srgbClr val="000000"/>
                </a:solidFill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</a:rPr>
              <a:t>school</a:t>
            </a:r>
            <a:r>
              <a:rPr lang="ru-RU" altLang="ru-RU" sz="2800" i="1" dirty="0">
                <a:solidFill>
                  <a:srgbClr val="000000"/>
                </a:solidFill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</a:rPr>
              <a:t>pedagogic</a:t>
            </a:r>
            <a:r>
              <a:rPr lang="ru-RU" altLang="ru-RU" sz="2800" dirty="0">
                <a:solidFill>
                  <a:srgbClr val="000000"/>
                </a:solidFill>
              </a:rPr>
              <a:t>)</a:t>
            </a:r>
          </a:p>
          <a:p>
            <a:pPr algn="ctr" eaLnBrk="1">
              <a:lnSpc>
                <a:spcPct val="100000"/>
              </a:lnSpc>
              <a:spcBef>
                <a:spcPts val="338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отрасль педагогической науки, изучающая теоретические, методические и практические проблемы высшего образования.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431800" y="3024188"/>
            <a:ext cx="95758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Объект</a:t>
            </a:r>
            <a:r>
              <a:rPr lang="ru-RU" altLang="ru-RU" sz="2800">
                <a:solidFill>
                  <a:srgbClr val="000000"/>
                </a:solidFill>
              </a:rPr>
              <a:t>: </a:t>
            </a:r>
            <a:r>
              <a:rPr lang="ru-RU" altLang="ru-RU" sz="2800">
                <a:solidFill>
                  <a:srgbClr val="7E0021"/>
                </a:solidFill>
              </a:rPr>
              <a:t>теория и практика обучения и воспитания студентов в высшей школе 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31800" y="4392613"/>
            <a:ext cx="92884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Объект </a:t>
            </a:r>
            <a:r>
              <a:rPr lang="ru-RU" altLang="ru-RU" sz="2800" dirty="0">
                <a:solidFill>
                  <a:srgbClr val="000080"/>
                </a:solidFill>
              </a:rPr>
              <a:t>педагогики высшей школы – система высшего образования и педагогические процессы в ней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5900" y="2592388"/>
            <a:ext cx="95758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287338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336600"/>
                </a:solidFill>
              </a:rPr>
              <a:t>Предмет ПВШ</a:t>
            </a:r>
            <a:r>
              <a:rPr lang="ru-RU" altLang="ru-RU" sz="2800">
                <a:solidFill>
                  <a:srgbClr val="336600"/>
                </a:solidFill>
              </a:rPr>
              <a:t> включает компоненты:</a:t>
            </a:r>
            <a:r>
              <a:rPr lang="ru-RU" altLang="ru-RU" sz="2800">
                <a:solidFill>
                  <a:srgbClr val="000000"/>
                </a:solidFill>
              </a:rPr>
              <a:t> </a:t>
            </a:r>
          </a:p>
          <a:p>
            <a:pPr eaLnBrk="1"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– </a:t>
            </a:r>
            <a:r>
              <a:rPr lang="ru-RU" altLang="ru-RU" sz="2800" u="sng">
                <a:solidFill>
                  <a:srgbClr val="000000"/>
                </a:solidFill>
              </a:rPr>
              <a:t>учебно-воспитательный процесс</a:t>
            </a:r>
            <a:r>
              <a:rPr lang="ru-RU" altLang="ru-RU" sz="2800">
                <a:solidFill>
                  <a:srgbClr val="000000"/>
                </a:solidFill>
              </a:rPr>
              <a:t> - процесс профессиональной подготовки специалистов, культурной элиты современного общества;</a:t>
            </a:r>
          </a:p>
          <a:p>
            <a:pPr eaLnBrk="1"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 – </a:t>
            </a:r>
            <a:r>
              <a:rPr lang="ru-RU" altLang="ru-RU" sz="2800" u="sng">
                <a:solidFill>
                  <a:srgbClr val="000000"/>
                </a:solidFill>
              </a:rPr>
              <a:t>изучение закономерных связей</a:t>
            </a:r>
            <a:r>
              <a:rPr lang="ru-RU" altLang="ru-RU" sz="2800">
                <a:solidFill>
                  <a:srgbClr val="000000"/>
                </a:solidFill>
              </a:rPr>
              <a:t>, существующих между развитием, воспитанием и обучением студентов в ВУЗах; </a:t>
            </a:r>
          </a:p>
          <a:p>
            <a:pPr eaLnBrk="1"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– </a:t>
            </a:r>
            <a:r>
              <a:rPr lang="ru-RU" altLang="ru-RU" sz="2800" u="sng">
                <a:solidFill>
                  <a:srgbClr val="000000"/>
                </a:solidFill>
              </a:rPr>
              <a:t>разработка  методологических, теоретических и методических проблем</a:t>
            </a:r>
            <a:r>
              <a:rPr lang="ru-RU" altLang="ru-RU" sz="2800">
                <a:solidFill>
                  <a:srgbClr val="000000"/>
                </a:solidFill>
              </a:rPr>
              <a:t> становления современного  высококвалифицированного специалиста.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31800" y="360363"/>
            <a:ext cx="9431338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333366"/>
                </a:solidFill>
              </a:rPr>
              <a:t>Предмет</a:t>
            </a:r>
            <a:r>
              <a:rPr lang="ru-RU" altLang="ru-RU" sz="2800">
                <a:solidFill>
                  <a:srgbClr val="000000"/>
                </a:solidFill>
              </a:rPr>
              <a:t>:  </a:t>
            </a:r>
            <a:r>
              <a:rPr lang="ru-RU" altLang="ru-RU" sz="2800">
                <a:solidFill>
                  <a:srgbClr val="000066"/>
                </a:solidFill>
              </a:rPr>
              <a:t>методы, формы, технологии, средства, стандарты, программы, модели и проекты, используемые в практике вузовского обучения и воспитания, анализ, обобщение, интерпретация и оценка эффективного педагогического опыта.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74675" y="287338"/>
            <a:ext cx="92884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4B1F6F"/>
                </a:solidFill>
              </a:rPr>
              <a:t>Цель</a:t>
            </a:r>
            <a:r>
              <a:rPr lang="ru-RU" altLang="ru-RU" sz="2800">
                <a:solidFill>
                  <a:srgbClr val="000000"/>
                </a:solidFill>
              </a:rPr>
              <a:t> педагогики высшей школы – исследование закономерностей развития, воспитания и обучения студентов и разработка на этой основе путей совершенствования процесса подготовки квалифицированного специалиста</a:t>
            </a:r>
            <a:r>
              <a:rPr lang="ru-RU" altLang="ru-RU" sz="1100">
                <a:solidFill>
                  <a:srgbClr val="000000"/>
                </a:solidFill>
              </a:rPr>
              <a:t>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1800" y="2614613"/>
            <a:ext cx="9504363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338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2500" b="1" smtClean="0">
                <a:solidFill>
                  <a:srgbClr val="4B1F6F"/>
                </a:solidFill>
              </a:rPr>
              <a:t>Задачи</a:t>
            </a:r>
            <a:r>
              <a:rPr lang="ru-RU" altLang="ru-RU" sz="2500" b="1" smtClean="0"/>
              <a:t>:</a:t>
            </a:r>
          </a:p>
          <a:p>
            <a:pPr indent="523875">
              <a:spcBef>
                <a:spcPts val="338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2500" smtClean="0"/>
              <a:t>Раскрытие взаимосвязи между результатами научных педагогических исследований (теорией) и практикой вузовского преподавания</a:t>
            </a:r>
          </a:p>
          <a:p>
            <a:pPr indent="523875">
              <a:spcBef>
                <a:spcPts val="338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2500" smtClean="0"/>
              <a:t>Научно-методическое обеспечение процесса обучения и воспитания в вузе</a:t>
            </a:r>
          </a:p>
          <a:p>
            <a:pPr indent="523875">
              <a:spcBef>
                <a:spcPts val="338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2500" smtClean="0"/>
              <a:t>Внедрение новых педагогических методов, технологий, содержания, педагогических средств в практику вузовского образования</a:t>
            </a:r>
          </a:p>
          <a:p>
            <a:pPr indent="523875">
              <a:spcBef>
                <a:spcPts val="338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2500" smtClean="0"/>
              <a:t>Обобщение эффективного педагогического опыта и разработка практических рекомендаций для повышения качества вузовского преподавания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ru-RU" altLang="ru-RU" sz="25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39713"/>
            <a:ext cx="9070975" cy="7683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i="1" smtClean="0">
                <a:solidFill>
                  <a:srgbClr val="000066"/>
                </a:solidFill>
              </a:rPr>
              <a:t>Принципы обучения в высшей школе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60363" y="1008063"/>
            <a:ext cx="9720262" cy="6335712"/>
          </a:xfrm>
          <a:prstGeom prst="rect">
            <a:avLst/>
          </a:prstGeom>
          <a:solidFill>
            <a:srgbClr val="FFFFFF"/>
          </a:solidFill>
          <a:ln w="9360">
            <a:solidFill>
              <a:srgbClr val="98B85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0200" indent="-330200" eaLnBrk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SzPct val="45000"/>
              <a:buFont typeface="Wingdings" charset="2"/>
              <a:buChar char=""/>
            </a:pPr>
            <a:r>
              <a:rPr lang="ru-RU" altLang="ru-RU" sz="2800" b="1">
                <a:solidFill>
                  <a:srgbClr val="000000"/>
                </a:solidFill>
                <a:latin typeface="Calibri" pitchFamily="32" charset="0"/>
              </a:rPr>
              <a:t>ориентированность высшего образования на развитие личности будущего специалиста;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2"/>
              <a:buChar char=""/>
            </a:pPr>
            <a:r>
              <a:rPr lang="ru-RU" altLang="ru-RU" sz="2800">
                <a:solidFill>
                  <a:srgbClr val="000000"/>
                </a:solidFill>
                <a:latin typeface="Calibri" pitchFamily="32" charset="0"/>
              </a:rPr>
              <a:t>соответствие содержания вузовского образования современным и прогнозируемым тенденциям развития науки (техники) и производства (технологий);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2"/>
              <a:buChar char=""/>
            </a:pPr>
            <a:r>
              <a:rPr lang="ru-RU" altLang="ru-RU" sz="2800">
                <a:solidFill>
                  <a:srgbClr val="000000"/>
                </a:solidFill>
                <a:latin typeface="Calibri" pitchFamily="32" charset="0"/>
              </a:rPr>
              <a:t>оптимальное сочетание общих, групповых и индивидуальных форм организации учебного процесса в ВУЗе;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2"/>
              <a:buChar char=""/>
            </a:pPr>
            <a:r>
              <a:rPr lang="ru-RU" altLang="ru-RU" sz="2800">
                <a:solidFill>
                  <a:srgbClr val="000000"/>
                </a:solidFill>
                <a:latin typeface="Calibri" pitchFamily="32" charset="0"/>
              </a:rPr>
              <a:t>рациональное применение современных методов и средств обучения на различных этапах подготовки специалистов;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2"/>
              <a:buChar char=""/>
            </a:pPr>
            <a:r>
              <a:rPr lang="ru-RU" altLang="ru-RU" sz="2800" b="1">
                <a:solidFill>
                  <a:srgbClr val="000000"/>
                </a:solidFill>
                <a:latin typeface="Calibri" pitchFamily="32" charset="0"/>
              </a:rPr>
              <a:t>соответствие результатов подготовки специалистов требованиям, предъявляемым конкретной сферой их профессиональной деятельности, обеспечение их конкурентоспособности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59793" y="647700"/>
            <a:ext cx="9431908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 b="1" dirty="0">
                <a:solidFill>
                  <a:srgbClr val="000066"/>
                </a:solidFill>
              </a:rPr>
              <a:t>ПРАКТИКУМ: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 dirty="0">
                <a:solidFill>
                  <a:srgbClr val="000000"/>
                </a:solidFill>
              </a:rPr>
              <a:t>Разработать интеллект-карту на тему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5400" b="1" dirty="0">
                <a:solidFill>
                  <a:srgbClr val="000000"/>
                </a:solidFill>
              </a:rPr>
              <a:t>	</a:t>
            </a:r>
            <a:r>
              <a:rPr lang="ru-RU" altLang="ru-RU" sz="5400" b="1" dirty="0">
                <a:solidFill>
                  <a:srgbClr val="C5000B"/>
                </a:solidFill>
              </a:rPr>
              <a:t> </a:t>
            </a:r>
            <a:r>
              <a:rPr lang="ru-RU" altLang="ru-RU" sz="5400" b="1" dirty="0" smtClean="0">
                <a:solidFill>
                  <a:srgbClr val="C5000B"/>
                </a:solidFill>
              </a:rPr>
              <a:t>Педагогика</a:t>
            </a:r>
            <a:endParaRPr lang="ru-RU" altLang="ru-RU" sz="5400" b="1" dirty="0">
              <a:solidFill>
                <a:srgbClr val="C5000B"/>
              </a:solidFill>
            </a:endParaRP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 dirty="0" smtClean="0">
                <a:solidFill>
                  <a:srgbClr val="000000"/>
                </a:solidFill>
              </a:rPr>
              <a:t>Определение,  </a:t>
            </a:r>
            <a:r>
              <a:rPr lang="ru-RU" altLang="ru-RU" sz="4000" dirty="0">
                <a:solidFill>
                  <a:srgbClr val="000000"/>
                </a:solidFill>
              </a:rPr>
              <a:t>объект, предмет, методы, </a:t>
            </a:r>
            <a:r>
              <a:rPr lang="ru-RU" altLang="ru-RU" sz="4000" dirty="0" smtClean="0">
                <a:solidFill>
                  <a:srgbClr val="000000"/>
                </a:solidFill>
              </a:rPr>
              <a:t>отрасли </a:t>
            </a:r>
            <a:r>
              <a:rPr lang="ru-RU" altLang="ru-RU" sz="3200" dirty="0" smtClean="0">
                <a:solidFill>
                  <a:srgbClr val="000000"/>
                </a:solidFill>
              </a:rPr>
              <a:t>(основные), </a:t>
            </a:r>
            <a:r>
              <a:rPr lang="ru-RU" altLang="ru-RU" sz="4000" dirty="0" smtClean="0">
                <a:solidFill>
                  <a:srgbClr val="000000"/>
                </a:solidFill>
              </a:rPr>
              <a:t>принципы</a:t>
            </a:r>
            <a:r>
              <a:rPr lang="ru-RU" altLang="ru-RU" sz="4000" dirty="0">
                <a:solidFill>
                  <a:srgbClr val="000000"/>
                </a:solidFill>
              </a:rPr>
              <a:t>,  категории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   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50594" y="971525"/>
            <a:ext cx="9575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ru-RU" altLang="ru-RU" sz="3600" b="1" dirty="0" smtClean="0">
                <a:solidFill>
                  <a:srgbClr val="000066"/>
                </a:solidFill>
              </a:rPr>
              <a:t>Задание на дом</a:t>
            </a:r>
            <a:r>
              <a:rPr lang="ru-RU" altLang="ru-RU" sz="3600" dirty="0" smtClean="0">
                <a:solidFill>
                  <a:srgbClr val="000000"/>
                </a:solidFill>
              </a:rPr>
              <a:t>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ru-RU" altLang="ru-RU" sz="3600" dirty="0" smtClean="0">
                <a:solidFill>
                  <a:srgbClr val="000000"/>
                </a:solidFill>
              </a:rPr>
              <a:t>Прочитать</a:t>
            </a:r>
            <a:r>
              <a:rPr lang="ru-RU" altLang="ru-RU" sz="3600" b="1" dirty="0" smtClean="0">
                <a:solidFill>
                  <a:srgbClr val="000000"/>
                </a:solidFill>
              </a:rPr>
              <a:t>:</a:t>
            </a:r>
            <a:r>
              <a:rPr lang="ru-RU" altLang="ru-RU" sz="3600" dirty="0" smtClean="0">
                <a:solidFill>
                  <a:srgbClr val="000000"/>
                </a:solidFill>
              </a:rPr>
              <a:t> </a:t>
            </a:r>
            <a:r>
              <a:rPr lang="ru-RU" altLang="ru-RU" sz="3600" dirty="0" smtClean="0">
                <a:solidFill>
                  <a:srgbClr val="000000"/>
                </a:solidFill>
              </a:rPr>
              <a:t>Теоретический материал к занятию</a:t>
            </a:r>
            <a:endParaRPr lang="ru-RU" altLang="ru-RU" sz="3600" dirty="0" smtClean="0">
              <a:solidFill>
                <a:srgbClr val="000000"/>
              </a:solidFill>
            </a:endParaRPr>
          </a:p>
          <a:p>
            <a:pPr marL="630238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 dirty="0" smtClean="0">
                <a:solidFill>
                  <a:srgbClr val="000000"/>
                </a:solidFill>
              </a:rPr>
              <a:t>	</a:t>
            </a:r>
            <a:r>
              <a:rPr lang="ru-RU" altLang="ru-RU" sz="3200" b="1" dirty="0">
                <a:solidFill>
                  <a:srgbClr val="000000"/>
                </a:solidFill>
              </a:rPr>
              <a:t>Эссе</a:t>
            </a:r>
            <a:r>
              <a:rPr lang="ru-RU" altLang="ru-RU" sz="3200" dirty="0">
                <a:solidFill>
                  <a:srgbClr val="000000"/>
                </a:solidFill>
              </a:rPr>
              <a:t> </a:t>
            </a:r>
            <a:r>
              <a:rPr lang="ru-RU" altLang="ru-RU" sz="3200" dirty="0" smtClean="0">
                <a:solidFill>
                  <a:srgbClr val="000000"/>
                </a:solidFill>
              </a:rPr>
              <a:t>«</a:t>
            </a:r>
            <a:r>
              <a:rPr lang="ru-RU" altLang="ru-RU" sz="3200" i="1" dirty="0" smtClean="0">
                <a:solidFill>
                  <a:srgbClr val="000000"/>
                </a:solidFill>
              </a:rPr>
              <a:t>Педагогика и медицина</a:t>
            </a:r>
            <a:r>
              <a:rPr lang="ru-RU" altLang="ru-RU" sz="3200" dirty="0" smtClean="0">
                <a:solidFill>
                  <a:srgbClr val="000000"/>
                </a:solidFill>
              </a:rPr>
              <a:t>»</a:t>
            </a:r>
            <a:endParaRPr lang="ru-RU" altLang="ru-RU" sz="3200" dirty="0">
              <a:solidFill>
                <a:srgbClr val="000000"/>
              </a:solidFill>
            </a:endParaRPr>
          </a:p>
          <a:p>
            <a:pPr marL="630238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  <a:t>Начало работы со Словарем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ru-RU" altLang="ru-RU" sz="2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277364"/>
            <a:ext cx="90709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4400" b="1" dirty="0">
                <a:solidFill>
                  <a:srgbClr val="336699"/>
                </a:solidFill>
              </a:rPr>
              <a:t>Литература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4283893"/>
            <a:ext cx="92170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4325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8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Дополнительная</a:t>
            </a:r>
          </a:p>
          <a:p>
            <a:pPr eaLnBrk="1">
              <a:spcBef>
                <a:spcPts val="8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1. </a:t>
            </a:r>
            <a:r>
              <a:rPr lang="ru-RU" altLang="ru-RU" sz="2400" b="1" dirty="0" err="1">
                <a:solidFill>
                  <a:srgbClr val="000000"/>
                </a:solidFill>
              </a:rPr>
              <a:t>Бархаев</a:t>
            </a:r>
            <a:r>
              <a:rPr lang="ru-RU" altLang="ru-RU" sz="2400" b="1" dirty="0">
                <a:solidFill>
                  <a:srgbClr val="000000"/>
                </a:solidFill>
              </a:rPr>
              <a:t>   Б.П.  </a:t>
            </a:r>
            <a:r>
              <a:rPr lang="ru-RU" altLang="ru-RU" sz="2400" b="1" i="1" dirty="0">
                <a:solidFill>
                  <a:srgbClr val="000000"/>
                </a:solidFill>
              </a:rPr>
              <a:t>Педагогическая психология</a:t>
            </a:r>
            <a:r>
              <a:rPr lang="ru-RU" altLang="ru-RU" sz="2400" dirty="0">
                <a:solidFill>
                  <a:srgbClr val="000000"/>
                </a:solidFill>
              </a:rPr>
              <a:t>: учеб. пособие СПб. : Питер, 2009</a:t>
            </a:r>
          </a:p>
          <a:p>
            <a:pPr eaLnBrk="1">
              <a:spcBef>
                <a:spcPts val="8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2. Психология и педагогика </a:t>
            </a:r>
            <a:r>
              <a:rPr lang="ru-RU" altLang="ru-RU" sz="2400" dirty="0">
                <a:solidFill>
                  <a:srgbClr val="000000"/>
                </a:solidFill>
              </a:rPr>
              <a:t>/ред. П. И. </a:t>
            </a:r>
            <a:r>
              <a:rPr lang="ru-RU" altLang="ru-RU" sz="2400" dirty="0" err="1">
                <a:solidFill>
                  <a:srgbClr val="000000"/>
                </a:solidFill>
              </a:rPr>
              <a:t>Пидкасистый</a:t>
            </a:r>
            <a:r>
              <a:rPr lang="ru-RU" altLang="ru-RU" sz="2200" dirty="0">
                <a:solidFill>
                  <a:srgbClr val="000000"/>
                </a:solidFill>
              </a:rPr>
              <a:t>.- М. : </a:t>
            </a:r>
            <a:r>
              <a:rPr lang="ru-RU" altLang="ru-RU" sz="2200" dirty="0" err="1">
                <a:solidFill>
                  <a:srgbClr val="000000"/>
                </a:solidFill>
              </a:rPr>
              <a:t>Юрайт</a:t>
            </a:r>
            <a:r>
              <a:rPr lang="ru-RU" altLang="ru-RU" sz="2200" dirty="0">
                <a:solidFill>
                  <a:srgbClr val="000000"/>
                </a:solidFill>
              </a:rPr>
              <a:t>, 2012. [Электронный ресурс] : учеб. для бакалавров. Электронная копия. - Режим доступа: </a:t>
            </a:r>
            <a:r>
              <a:rPr lang="ru-RU" altLang="ru-RU" sz="2400" dirty="0">
                <a:solidFill>
                  <a:srgbClr val="000000"/>
                </a:solidFill>
              </a:rPr>
              <a:t>http://krasgmu.vmede.ru/index.php?page[common]=elib&amp;cat=&amp;res_id=31227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60363" y="1425575"/>
            <a:ext cx="9720262" cy="199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dirty="0">
              <a:solidFill>
                <a:srgbClr val="000066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</a:rPr>
              <a:t>Сайт </a:t>
            </a:r>
            <a:r>
              <a:rPr lang="ru-RU" altLang="ru-RU" sz="3200" b="1" dirty="0" err="1" smtClean="0">
                <a:solidFill>
                  <a:srgbClr val="000000"/>
                </a:solidFill>
              </a:rPr>
              <a:t>КрасГМУ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3200" b="1" dirty="0">
                <a:solidFill>
                  <a:srgbClr val="000000"/>
                </a:solidFill>
              </a:rPr>
              <a:t>—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ГВА-               - Документы-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                                                     - </a:t>
            </a:r>
            <a:r>
              <a:rPr lang="ru-RU" altLang="ru-RU" sz="3200" b="1" dirty="0">
                <a:solidFill>
                  <a:srgbClr val="000000"/>
                </a:solidFill>
              </a:rPr>
              <a:t>О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рдинатура</a:t>
            </a:r>
            <a:endParaRPr lang="ru-RU" altLang="ru-RU" sz="3200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57" y="1425575"/>
            <a:ext cx="1221508" cy="16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12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80625" cy="760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504031" y="2721420"/>
            <a:ext cx="90725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 dirty="0">
                <a:solidFill>
                  <a:srgbClr val="000000"/>
                </a:solidFill>
                <a:latin typeface="Comic Sans MS" pitchFamily="64" charset="0"/>
              </a:rPr>
              <a:t>Спасибо  за внимание.</a:t>
            </a:r>
          </a:p>
        </p:txBody>
      </p:sp>
      <p:pic>
        <p:nvPicPr>
          <p:cNvPr id="5" name="Picture 2" descr="Педагог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55" y="4657363"/>
            <a:ext cx="3523914" cy="26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392613" y="4138613"/>
            <a:ext cx="56165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i="1">
                <a:solidFill>
                  <a:srgbClr val="000099"/>
                </a:solidFill>
              </a:rPr>
              <a:t>Педагогика – это самостоятельная наука, имеющая свой объект и предмет изучения</a:t>
            </a:r>
            <a:r>
              <a:rPr lang="ru-RU" altLang="ru-RU" sz="1100" b="1" i="1">
                <a:solidFill>
                  <a:srgbClr val="000099"/>
                </a:solidFill>
              </a:rPr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 b="1" i="1">
              <a:solidFill>
                <a:srgbClr val="000099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03238"/>
            <a:ext cx="38163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535488" y="730250"/>
            <a:ext cx="504031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cs typeface="Arial" charset="0"/>
              </a:rPr>
              <a:t>В 1623 г. Ф. Бэкон в трактате «О достоинстве и увеличении наук» выделил педагогику в отдельную науку («руководство чтением»)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85825" y="5705475"/>
            <a:ext cx="264001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00B0F0"/>
                </a:solidFill>
                <a:cs typeface="Arial" charset="0"/>
              </a:rPr>
              <a:t>Ф. Бэкон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28788"/>
            <a:ext cx="4779963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044575" y="393242"/>
            <a:ext cx="85661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00B050"/>
                </a:solidFill>
              </a:rPr>
              <a:t>Отцом педагогики называют чешского педагога </a:t>
            </a:r>
            <a:r>
              <a:rPr lang="ru-RU" altLang="ru-RU" sz="3200" b="1" dirty="0">
                <a:solidFill>
                  <a:srgbClr val="000033"/>
                </a:solidFill>
              </a:rPr>
              <a:t>Ян </a:t>
            </a:r>
            <a:r>
              <a:rPr lang="ru-RU" altLang="ru-RU" sz="3200" b="1" dirty="0" err="1">
                <a:solidFill>
                  <a:srgbClr val="000033"/>
                </a:solidFill>
              </a:rPr>
              <a:t>Амос</a:t>
            </a:r>
            <a:r>
              <a:rPr lang="ru-RU" altLang="ru-RU" sz="3200" b="1" dirty="0">
                <a:solidFill>
                  <a:srgbClr val="000033"/>
                </a:solidFill>
              </a:rPr>
              <a:t> Коменский</a:t>
            </a:r>
            <a:r>
              <a:rPr lang="ru-RU" altLang="ru-RU" sz="2800" dirty="0">
                <a:solidFill>
                  <a:srgbClr val="000000"/>
                </a:solidFill>
              </a:rPr>
              <a:t> (1592-1670)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87338" y="2087563"/>
            <a:ext cx="5832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600" b="1">
                <a:solidFill>
                  <a:srgbClr val="000080"/>
                </a:solidFill>
              </a:rPr>
              <a:t>Основные идеи Я.А. Коменского: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15900" y="3168650"/>
            <a:ext cx="69119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74663" indent="-474663" eaLnBrk="0"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indent="-225425" eaLnBrk="0"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54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54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54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54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pitchFamily="16" charset="0"/>
              <a:buAutoNum type="arabicParenR"/>
            </a:pPr>
            <a:r>
              <a:rPr lang="ru-RU" altLang="ru-RU" sz="2600" b="1" dirty="0">
                <a:solidFill>
                  <a:srgbClr val="000000"/>
                </a:solidFill>
              </a:rPr>
              <a:t>Разработал классно-урочную форму обучения</a:t>
            </a:r>
          </a:p>
          <a:p>
            <a:pPr eaLnBrk="1" hangingPunct="1">
              <a:spcBef>
                <a:spcPts val="800"/>
              </a:spcBef>
              <a:buFont typeface="Times New Roman" pitchFamily="16" charset="0"/>
              <a:buAutoNum type="arabicParenR"/>
            </a:pPr>
            <a:r>
              <a:rPr lang="ru-RU" altLang="ru-RU" sz="2600" b="1" dirty="0">
                <a:solidFill>
                  <a:srgbClr val="000000"/>
                </a:solidFill>
              </a:rPr>
              <a:t>Выделил ступени образования</a:t>
            </a:r>
          </a:p>
          <a:p>
            <a:pPr eaLnBrk="1" hangingPunct="1">
              <a:spcBef>
                <a:spcPts val="800"/>
              </a:spcBef>
              <a:buFont typeface="Times New Roman" pitchFamily="16" charset="0"/>
              <a:buAutoNum type="arabicParenR"/>
            </a:pPr>
            <a:r>
              <a:rPr lang="ru-RU" altLang="ru-RU" sz="2600" b="1" dirty="0">
                <a:solidFill>
                  <a:srgbClr val="000000"/>
                </a:solidFill>
              </a:rPr>
              <a:t>… проблемы семейного воспитания</a:t>
            </a:r>
          </a:p>
          <a:p>
            <a:pPr eaLnBrk="1" hangingPunct="1">
              <a:spcBef>
                <a:spcPts val="800"/>
              </a:spcBef>
              <a:buFont typeface="Times New Roman" pitchFamily="16" charset="0"/>
              <a:buAutoNum type="arabicParenR"/>
            </a:pPr>
            <a:r>
              <a:rPr lang="ru-RU" altLang="ru-RU" sz="2600" b="1" dirty="0">
                <a:solidFill>
                  <a:srgbClr val="000000"/>
                </a:solidFill>
              </a:rPr>
              <a:t>Выделил принципы обучения  и т.д.</a:t>
            </a:r>
          </a:p>
          <a:p>
            <a:pPr lvl="4" algn="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«Великая дидактика»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464050" y="647700"/>
            <a:ext cx="56165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000099"/>
                </a:solidFill>
              </a:rPr>
              <a:t>Адольф Дистервег</a:t>
            </a:r>
            <a:r>
              <a:rPr lang="ru-RU" altLang="ru-RU" sz="3200" b="1">
                <a:solidFill>
                  <a:srgbClr val="000000"/>
                </a:solidFill>
              </a:rPr>
              <a:t> </a:t>
            </a:r>
            <a:r>
              <a:rPr lang="en-US" altLang="ru-RU" sz="2600" b="1">
                <a:solidFill>
                  <a:srgbClr val="000000"/>
                </a:solidFill>
              </a:rPr>
              <a:t/>
            </a:r>
            <a:br>
              <a:rPr lang="en-US" altLang="ru-RU" sz="2600" b="1">
                <a:solidFill>
                  <a:srgbClr val="000000"/>
                </a:solidFill>
              </a:rPr>
            </a:br>
            <a:r>
              <a:rPr lang="ru-RU" altLang="ru-RU" sz="2400">
                <a:solidFill>
                  <a:srgbClr val="000000"/>
                </a:solidFill>
              </a:rPr>
              <a:t>(1790-1866)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2600">
                <a:solidFill>
                  <a:srgbClr val="000000"/>
                </a:solidFill>
              </a:rPr>
              <a:t/>
            </a:r>
            <a:br>
              <a:rPr lang="en-US" altLang="ru-RU" sz="2600">
                <a:solidFill>
                  <a:srgbClr val="000000"/>
                </a:solidFill>
              </a:rPr>
            </a:br>
            <a:r>
              <a:rPr lang="en-US" altLang="ru-RU" sz="2600">
                <a:solidFill>
                  <a:srgbClr val="000000"/>
                </a:solidFill>
              </a:rPr>
              <a:t>    </a:t>
            </a:r>
            <a:r>
              <a:rPr lang="en-US" altLang="ru-RU" sz="2800">
                <a:solidFill>
                  <a:srgbClr val="000000"/>
                </a:solidFill>
              </a:rPr>
              <a:t>С</a:t>
            </a:r>
            <a:r>
              <a:rPr lang="ru-RU" altLang="ru-RU" sz="2800">
                <a:solidFill>
                  <a:srgbClr val="000000"/>
                </a:solidFill>
              </a:rPr>
              <a:t>формулировал и раскрыл два взаимосвязанных принципа </a:t>
            </a:r>
            <a:r>
              <a:rPr lang="ru-RU" altLang="ru-RU" sz="2800" i="1">
                <a:solidFill>
                  <a:srgbClr val="000000"/>
                </a:solidFill>
              </a:rPr>
              <a:t>обучения и воспитания</a:t>
            </a:r>
            <a:r>
              <a:rPr lang="ru-RU" altLang="ru-RU" sz="2800">
                <a:solidFill>
                  <a:srgbClr val="000000"/>
                </a:solidFill>
              </a:rPr>
              <a:t> - </a:t>
            </a:r>
            <a:r>
              <a:rPr lang="ru-RU" altLang="ru-RU" sz="2800" i="1">
                <a:solidFill>
                  <a:srgbClr val="000000"/>
                </a:solidFill>
              </a:rPr>
              <a:t>природосообразность и культуросообразность</a:t>
            </a:r>
            <a:r>
              <a:rPr lang="ru-RU" altLang="ru-RU" sz="2800">
                <a:solidFill>
                  <a:srgbClr val="000000"/>
                </a:solidFill>
              </a:rPr>
              <a:t>. </a:t>
            </a:r>
            <a:r>
              <a:rPr lang="en-US" altLang="ru-RU" sz="2800">
                <a:solidFill>
                  <a:srgbClr val="000000"/>
                </a:solidFill>
              </a:rPr>
              <a:t/>
            </a:r>
            <a:br>
              <a:rPr lang="en-US" altLang="ru-RU" sz="2800">
                <a:solidFill>
                  <a:srgbClr val="000000"/>
                </a:solidFill>
              </a:rPr>
            </a:br>
            <a:r>
              <a:rPr lang="en-US" altLang="ru-RU" sz="2800">
                <a:solidFill>
                  <a:srgbClr val="000000"/>
                </a:solidFill>
              </a:rPr>
              <a:t>        </a:t>
            </a:r>
            <a:r>
              <a:rPr lang="ru-RU" altLang="ru-RU" sz="2800">
                <a:solidFill>
                  <a:srgbClr val="000000"/>
                </a:solidFill>
              </a:rPr>
              <a:t>Он ввел следующие дидактические правила - </a:t>
            </a:r>
            <a:r>
              <a:rPr lang="ru-RU" altLang="ru-RU" sz="2800" i="1">
                <a:solidFill>
                  <a:srgbClr val="000000"/>
                </a:solidFill>
              </a:rPr>
              <a:t>ясность, четкость, последовательность, самостоятельность учащихся, заинтересованность учителя и ученика</a:t>
            </a:r>
            <a:r>
              <a:rPr lang="ru-RU" altLang="ru-RU" sz="2800">
                <a:solidFill>
                  <a:srgbClr val="000000"/>
                </a:solidFill>
              </a:rPr>
              <a:t>.</a:t>
            </a:r>
            <a:r>
              <a:rPr lang="ru-RU" altLang="ru-RU" sz="2400">
                <a:solidFill>
                  <a:srgbClr val="000000"/>
                </a:solidFill>
              </a:rPr>
              <a:t/>
            </a:r>
            <a:br>
              <a:rPr lang="ru-RU" altLang="ru-RU" sz="2400">
                <a:solidFill>
                  <a:srgbClr val="000000"/>
                </a:solidFill>
              </a:rPr>
            </a:b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4463"/>
            <a:ext cx="4483100" cy="57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64" y="5006"/>
            <a:ext cx="10224889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936027"/>
              </p:ext>
            </p:extLst>
          </p:nvPr>
        </p:nvGraphicFramePr>
        <p:xfrm>
          <a:off x="359545" y="874316"/>
          <a:ext cx="9721080" cy="6784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540576694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7882646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Исторический период</a:t>
                      </a:r>
                      <a:endParaRPr lang="ru-RU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 педагогической науки</a:t>
                      </a:r>
                      <a:endParaRPr lang="ru-RU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92824"/>
                  </a:ext>
                </a:extLst>
              </a:tr>
              <a:tr h="829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Античность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(YI в. до н.э. – YI в. н.э.)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Пайдеическая</a:t>
                      </a:r>
                      <a:r>
                        <a:rPr lang="ru-RU" sz="2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50920"/>
                  </a:ext>
                </a:extLst>
              </a:tr>
              <a:tr h="971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Средневековье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(YII  в. н.э.– XYI в. н.э.)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Религиозная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570117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fontAlgn="base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Возрождение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(нач.  XIV— последняя четверть XVI вв.)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Гуманистическая 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0245"/>
                  </a:ext>
                </a:extLst>
              </a:tr>
              <a:tr h="537574">
                <a:tc>
                  <a:txBody>
                    <a:bodyPr/>
                    <a:lstStyle/>
                    <a:p>
                      <a:pPr fontAlgn="base">
                        <a:lnSpc>
                          <a:spcPts val="29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Новое время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ts val="29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(XVII–XIX вв.)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Педагогика эпохи Просвещения (когнитивная)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50243"/>
                  </a:ext>
                </a:extLst>
              </a:tr>
              <a:tr h="1139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Современность 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(XX в. по настоящее время)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72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Технократическая (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бихевиористская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Экзистенциальная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4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Антропокосмоцентрическая</a:t>
                      </a: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педагогика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55374"/>
                  </a:ext>
                </a:extLst>
              </a:tr>
            </a:tbl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299823" y="323453"/>
            <a:ext cx="9764712" cy="550863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Calibri" pitchFamily="32" charset="0"/>
              </a:rPr>
              <a:t>ИСТОРИЧЕСКАЯ ПАНОРАМА СТАНОВЛЕНИЯ ПЕДАГОГИЧЕСКИХ ТЕОРИЙ</a:t>
            </a:r>
          </a:p>
        </p:txBody>
      </p:sp>
    </p:spTree>
    <p:extLst>
      <p:ext uri="{BB962C8B-B14F-4D97-AF65-F5344CB8AC3E}">
        <p14:creationId xmlns:p14="http://schemas.microsoft.com/office/powerpoint/2010/main" val="37817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35026</TotalTime>
  <Words>2399</Words>
  <Application>Microsoft Office PowerPoint</Application>
  <PresentationFormat>Произвольный</PresentationFormat>
  <Paragraphs>302</Paragraphs>
  <Slides>49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49</vt:i4>
      </vt:variant>
    </vt:vector>
  </HeadingPairs>
  <TitlesOfParts>
    <vt:vector size="65" baseType="lpstr">
      <vt:lpstr>Microsoft YaHei</vt:lpstr>
      <vt:lpstr>Arial</vt:lpstr>
      <vt:lpstr>Calibri</vt:lpstr>
      <vt:lpstr>Comic Sans MS</vt:lpstr>
      <vt:lpstr>Georgia</vt:lpstr>
      <vt:lpstr>Times New Roman</vt:lpstr>
      <vt:lpstr>Tw Cen MT</vt:lpstr>
      <vt:lpstr>Wingdings</vt:lpstr>
      <vt:lpstr>Wingdings 2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педагогического исследования  это способы изучения педагогической действительности</vt:lpstr>
      <vt:lpstr>Презентация PowerPoint</vt:lpstr>
      <vt:lpstr>Объект исследования</vt:lpstr>
      <vt:lpstr>Предмет исследования</vt:lpstr>
      <vt:lpstr>Цель педагогического исследования</vt:lpstr>
      <vt:lpstr>гипотеза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педагогики: </vt:lpstr>
      <vt:lpstr>Принципы андрагогики: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обучения в высшей школе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87</cp:revision>
  <cp:lastPrinted>1601-01-01T00:00:00Z</cp:lastPrinted>
  <dcterms:created xsi:type="dcterms:W3CDTF">2017-01-06T04:47:59Z</dcterms:created>
  <dcterms:modified xsi:type="dcterms:W3CDTF">2020-12-17T13:44:32Z</dcterms:modified>
</cp:coreProperties>
</file>