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</p:sldMasterIdLst>
  <p:notesMasterIdLst>
    <p:notesMasterId r:id="rId50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43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54538" cy="34115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947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C704BC8-2E50-45F1-9BF3-569C14D3AC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0A3524-BFEC-400C-9D2E-BBA5559C651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3EDDC0C-4B20-4922-A89A-640649990FB0}" type="slidenum">
              <a:rPr lang="ru-RU" altLang="ru-RU" sz="1400"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B42DC21-0F47-4AFD-A1AC-E2104C9139F3}" type="slidenum">
              <a:rPr lang="ru-RU" altLang="ru-RU" sz="1400"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52227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6089EA-B745-4221-862E-A23D174712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D12DF9-DD03-415A-9D92-FF3F13CFC10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B284B7-A4A8-46B0-8C00-A8A20B2784C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D7A43-A25D-4E7E-A2CF-D35F0C5677C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9687B-8DAE-4C50-A2BF-2CFB1F2312A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5AE2DE-1724-44D5-8C87-64DC20A8FF7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E105C-9FAD-4418-ADAE-69C54878579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19865C-D723-47D0-974C-558DDAC2DC7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C6235-8CBA-4FD0-A79F-95FF3C260E0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6DE05D-76DD-47DD-A662-A53ACAE78B1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BF1C51-04ED-4C0E-ACBD-F5F04D05471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95D97-5F28-43A6-9074-53689F3D5A5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EEF2A-B555-4FCD-8D3C-BB034ABA2AF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9AC7D-6CAE-4590-97F5-25CAADF58600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7D88AD-579B-4D36-B916-775BC0145BF2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A2533-CB73-41F4-8BEB-C4D2EFFE83B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7F2158-AD25-47F3-B36B-96245798BFD2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BFA116-A426-41E3-B6C9-6ABB854BFCC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F94D55-B2F2-4B3C-A172-E926EB03344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81AB6D-1A56-4BCC-BC7E-5B7BD6A08A6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5F3418-6864-4E84-9ABC-64B5979A378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601DF-9043-40C8-B887-C0DDC0C586D4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B1CF9F-F588-48F1-9A1E-11B77D8F2347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79F9C6-354E-43B2-9370-7EFE455D619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422FB6-AAD9-45C3-B208-DD2E68440FF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9531B-C99F-44C2-BFD7-90D88C4C293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F5F72-7882-4013-9536-74364742F05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EE6D18-144F-439C-ADE0-399D277DDB8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1CCD65-E170-4B4F-B7A0-45C7D201BBD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E04298-6210-484C-8E70-E612668BB4E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A7ED13-0D82-4518-9294-7D64DF4E43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47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627B4E-9644-4194-B5D7-92514CF0F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299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651FF0-1509-4B9F-97D3-EA78881AF9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931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C392-92CA-4C2A-873B-45DDDF9BE1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6441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1E610-3EF2-4FEE-926F-7359ABF25D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835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011086-5C4D-4862-995B-F1BB9785A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533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082722-2468-4367-9AED-90A0A84F1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7643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57F9B0-82EF-41DE-BA3D-113A3003B6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2281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3E12CB-5F80-48FF-8035-6C2348152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9149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AB0185-FB58-4863-AC21-6EA48CD03F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5029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BFDE4-FDA1-4B02-B829-0C3E19D10A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3696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927B66-0BFA-4F83-ADF7-7398E1C3A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64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E62CF5-0C82-485B-BD45-CD39386E2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460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6DCB3A-C48C-47BE-98F6-AB38563567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868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1D69-0D52-4722-9D23-748E22347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568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FE029C-0896-4980-B8FB-D29891EE3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2294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9357B2-3C92-4970-BED0-8E2C935C6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701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02F375-CB77-4DEB-B69E-B2DA1769CA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2182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C2E9BF-5918-492F-B4D6-E71BF4367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6653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73A6D-35AE-4A9B-8744-D2F7C3577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6509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1470E-C6CE-45B2-BC24-A6B419255F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78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B6CBC-08EE-4C8C-ADD1-91DC7CD0C7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1831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FCE11B-8FC3-4D0D-99A5-7F2B099F8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15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4CA4AD-18F8-44EE-989B-EBC6FFEF46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7315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234659-37F5-432D-A47C-C411B4567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1302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CB2D5F-2142-42BC-8FD2-30418AC39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5376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964D8D-8120-4A96-8A15-6C0DD4C261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2580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27293D-C920-4B4E-822D-46BB0B0C1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2063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AC7ED9-DD40-4E94-92AF-22B7FDDF1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047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16D149-7E98-4675-9D40-E40130E2A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6730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A74726-E42C-4BAA-8292-03C24BF10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894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6EA7D2-5110-4036-BFF2-D8722A9080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4957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5EBE96-E867-45F4-9AEF-922766E107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7486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8A2C81-6814-478A-A4E3-84627C1B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32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A5855D-F932-4C6F-9B6C-585A073E7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5703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2DBB75-5331-4D3F-9198-A747B6502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256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1A8B28-C257-4233-A7AB-B1C5150CEC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1733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ED4B5B-0D02-4233-B55D-F60E6EACF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4048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25361B-F021-4C95-9A6E-3E9F2C21B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6031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43264C-3A82-45D5-8C94-D79577253B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6753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B87586-6D42-4369-A725-230A53E06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9208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904049-B600-4DB2-80FC-0B32CD01F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7480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E3ADDA-1E6F-42E3-BAE1-D29D311420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1547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9C3538-854B-4736-B7D8-B06E92F9E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0093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0B6095-A069-4F1F-A254-42D0F2BCE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05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030A08-E2B1-4953-A94C-434868A4F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592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18F4F9-36AE-47D4-8EAF-ECEF8F498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9832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3BF86F-CCAE-4E99-B0A2-64541883F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7881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04B589-2184-42A6-840F-7E28BD51F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5803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B8FB59-0CA6-420F-9DD6-30126B08E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6610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8BD9C9-1C1A-4D13-9FD3-26B9670D6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4341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D35FEB-AFF7-4544-8821-BC13212F0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0122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9E1984-879E-4DFF-B4CC-581049174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4077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9CA081-7C97-4AEA-A478-9D93128C6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0822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1514BA-B5E2-4BEC-820B-BEB1A1AFF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4419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A2434E-2235-4544-93C8-136A06389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94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03BEFE-292F-4619-8A4A-EA88B7EF6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0457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EEAAFD-F2AA-440D-95D1-95646F2773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7891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64B1BB-13B5-434D-9699-A52E33E6D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9049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A9E74B-89DD-43EF-A4A1-7D99F2ABCA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5173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1EB2A-98DB-4A53-B65C-89DA52ADA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9777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FBF9BE-97CE-4141-B431-8B532A0722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7272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7DB8AE-9F81-4AFF-B6D4-0E33E8084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149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931A91-6903-4721-BE9B-09BF758558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8776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287388-4EFA-4D96-8C79-2FC00C1D3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4794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15031-40C3-4A64-9E76-907C97C96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5495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A9C594-0C0C-4464-9AB6-7F948CE72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92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2EE568-ED9D-4689-8F13-714372971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8993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A6CC00-9A8E-40B6-92EC-C9C1ADFE9B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6084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41E4ED-F169-46EE-9C12-8504AC2FC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23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BFE30-CFA6-4435-8A84-A7C54FA69A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94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2F7D37-2314-4727-896D-394CB1B54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0564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71C83F-4C9F-4444-BACE-01AC2A2134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869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C483CD-140F-4917-978A-5DDE05B5B5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2222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004949-4D95-4CBE-9ACF-6A591B450D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8774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7A824B-D0C2-4C58-952F-5D737150A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2684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2D87D1-D8B3-47CE-A4D5-1BDE94E11D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733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6F9A23-EE3B-42FD-B44B-8C3D7DB7F7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59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207FFF-CEAD-4D8A-89CD-2196F6E2D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2852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0A34DF-99CA-487E-8DCE-BAB793276E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1203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21190-EB21-4B8A-8FA9-5F00C5BD3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3223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BD814E-022D-454D-BBD5-672A47AB7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2018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AC3B02-C531-4FFD-B5AD-D49E43C109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8256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D190C2-17DA-4D3D-A7DF-F40219569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5506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A0C8EB-940F-4EA4-BE3F-08C68CA96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037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9D423E-C925-42AE-BCF5-7A84B2B278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8917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3E5F5-54B6-4704-940F-D9D646EDD6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497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244B98-18D0-4544-B739-FCB1528AD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8236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0785D1-845A-453A-9C4A-18FBF7027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47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A85D4A-DA6F-4498-AD12-750894EBD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0927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B94BD0-35BE-4174-BC3C-D4F0ED6C7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727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3CEC-3631-47E4-B895-D28A80BE2A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2480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BB5800-CB7D-468E-98BE-608717480D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3507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AE766-672A-44C1-9873-115C72227B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1456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40C56B-8054-4EAD-B7F4-A5D591DBDF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5170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C9A3FD-E184-4A50-BBE1-A44CB1CF6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1810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3EC0F6-BF3E-4EFD-BB69-FF6D89C748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210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4AFDBD-CD42-4206-9E80-2C0A7710B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2526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277C47-AF6B-4DD0-987F-51CAD33623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2366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26F402-B372-47BB-BA16-2DCD858A0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225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334027-09BE-4BCF-8FEC-CACEC44567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5047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B8EB7F-7928-49D4-BD4A-2C3C58E43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9376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EC2030-2213-43A9-8964-6738F8FEFB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6878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639297-D989-4F8C-91F4-16DB63DFD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0787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3290AB-DCC1-4FE4-8F5C-C6B4082EE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4912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D2DBE-DF9A-4E66-A013-6D562CDEEA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1169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6C2FBE-BEFC-40F1-B7BD-A4913BE57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1202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3F5A1D-F74F-4F2F-9580-7C7049E81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6621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45B323-3B52-453F-8D4A-5FF3A1EFE3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8717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C3C430-62A1-43EF-A127-E41259D09B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36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671FB-4C15-4FE6-88D2-DDDD4161A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446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895BEF-C136-413B-98EF-7151165E2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47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9E301-4B1E-401F-B40B-D766D10FA6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43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6F56A0-F5F6-489F-8A8F-EC9314344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30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284AA-0976-4964-BEAF-2F355EEC7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28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733111-1E3D-4713-BAA6-FC70C37A0D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868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244642-816A-4DF9-B390-C849D379BB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85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498894-7B9A-4EC1-9488-5A91FB2E43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243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64FF90-305A-4165-950A-01D2986A40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59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9CC7A1-A1A6-4DD8-BB64-00F0484BA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90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3C9F0A-8787-4F6C-8D02-A96DD0247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4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1A600B-82A4-4F8D-909E-3FB939ED7D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751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EC6900-E108-477E-B28F-42860CF42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07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FDBC66-CD1F-49ED-8454-FE042D4A3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444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1CA3CC-DC88-47C0-A0BF-710C7E59E9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40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76002A-FDCB-415C-8E7A-C304BE69D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497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E6989F-253A-41D2-B450-D413D2359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2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6379FB-58A6-4918-A368-4ACD482CE5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54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195309-4705-48FD-BBD0-CE57A9B52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060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9254E3-629F-43E3-956D-AFCF5D250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861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BA881-3765-4D1D-AB1E-10C51A855A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298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3853EE-F91C-41ED-981B-09B055F49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19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90FD99-BEBC-4E34-B3EF-E5B559B35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29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BB1B59-5660-4F87-865E-BE2A6C0CB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781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1EC99-7AA8-41CA-9355-2C33D23AB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486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37AD13-C15F-4ED0-9FC7-1C145057B2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2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14ECB5-8041-4FDD-BE61-FE69B47FA2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304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B3FE0B-ED6D-48CE-A755-8CA140D0B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290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2339A0-0095-4D98-A425-38192D8C8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806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04F707-C209-407E-BC85-C7D7FC722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04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0D467-B19E-43CD-A81D-37E997FC80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70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AC81D9-048F-4250-A67C-8DBD5A65E3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552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EF6BE5-58FF-4D41-98CB-7D9B86B3E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9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84F444-F710-4BFF-8025-FFAD06323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86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E43F7B-F0AF-4EA8-94C1-9B0F2D1958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273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DB567-3838-47D7-BFB0-BA9F4EF63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332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15C55E-EE4D-4EEB-8B50-85358CCC5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325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58DC93-DEFE-4306-9970-8666758B95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639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ED5D7-D68C-466A-AF8D-8B688FD10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298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E1AA5B-4B73-4CED-8158-2C0762C93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274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E3432D-46BD-4B28-B90E-E3BD610BCB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851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E879E6-C6B6-4C40-B2CF-15BF76175F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81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98C6D6-CB70-4D4A-98AE-3B62C50EA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966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2017B-59DD-4280-BA10-CD6DA4B35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7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883DEB-89C4-486F-BE62-223B0A90E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752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39AAB-102D-47A2-A7CA-25BD76DFB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568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27747-83E7-4F03-BE9C-36D28CC2D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41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0F1704-8130-49C8-AD2C-65FD57D99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676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E3201F-4ACE-46D9-88D0-5E7B6EA321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458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E18F9D-92F6-4711-8FEF-3C0120432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615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831D4A-2566-42DA-B8E7-AABAB5FC9D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262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8B2488-FCF7-463E-80CE-6F786AFD25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724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C0C83A-676B-4BDB-9CFD-5C8839B72F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006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FB122-2B8A-470E-8378-2CDBDD84F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812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4AEEC2-47FD-44DB-9230-78CB8D14E3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2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1F44D7-2CEA-4DBF-B43E-4D722C08C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404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1AF19D-1EBC-4659-9C33-92783B804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403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8E0FE0-3FE7-42E7-81EF-1D3EAD343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780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8A8C4B-F34B-4C7F-865E-F41183594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224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94062-4CA7-42E9-8108-78750848CE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392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47E63B-8786-4D62-909E-21F44C9265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371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A7D17F-CD42-4DA9-AFE8-CFD964886E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801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714CCA-F267-4BB3-A026-0CF7CC7941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663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6841D4-9CC9-4BE6-B4C4-BFA28B66A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257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E884FA-B721-445A-9FDF-31CDB0FAD6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731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93226-EFC5-4C2C-A3E1-896720390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93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F8E819-F362-4073-8F14-4F2CBD5B8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0688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C94749-A74A-441B-AAAA-986A0ECE7F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815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70A0B0-4E5D-4E7D-ABD2-E41B9C43B3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3440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D0CC20-BA14-4BA9-92C5-FAEFAECE9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273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3C3A45-AEE7-43D5-A52E-588255091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836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949212-A214-4AA9-BD48-06999584B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9885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E075CF-7F69-4C41-84C7-CF8C490357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7830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414E8C-E18C-4C66-8F9D-234F005DB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126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CE9A61-EDB8-494A-9AA0-F703DE89F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55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05443C-6C5E-4556-87AB-6822D21CE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895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FE3DB7-F645-4421-85FD-94CEC79AC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6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2A3676-809D-4748-8BD6-D4A6FA3C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153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D9E0F6-189A-4ABE-A2ED-21603E00F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802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E4E45F-02C8-4019-B730-E2FC6F861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683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366963"/>
            <a:ext cx="3800475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2366963"/>
            <a:ext cx="3802063" cy="340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EDA9F3-C1AC-4CFD-9705-C1678DE608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9862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363E2C-11DB-44FC-91B7-9379658B5D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485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28826C-F940-45BF-B222-BFF38F9CA4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842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365E6C-4335-46E1-9DAC-C0C0CDCE33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369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5D3508-2E34-4F6D-AD16-2E645FE0B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0464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817307-9A2E-4C92-97F9-C4E3383F9A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287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08A21B-7213-4EB9-9B44-52C4AE9980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078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2400" y="619125"/>
            <a:ext cx="1938338" cy="5154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19125"/>
            <a:ext cx="5664200" cy="5154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F5C25-1744-468E-8C59-4296DEFA0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3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9F2E0BC-2E4D-4731-BDD0-EEBF7301F5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0639382-048A-4720-934C-E32F9F1EF7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FFE5A53-F236-4443-B1BF-5BCA711761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2AE333E1-D804-464E-81FC-1B36A2EEC0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38188" y="887413"/>
            <a:ext cx="546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ru-RU" sz="8000"/>
              <a:t>“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50188" y="3119438"/>
            <a:ext cx="5540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ru-RU" sz="8000"/>
              <a:t>”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DCACACA-7901-4AD9-81C7-9C5354BD2C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C9FB089-D971-42ED-B2F5-57FE2ABC58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6B8B752-F429-48EC-A9EA-44E9BF20EB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7CFA496-1651-42C0-83B5-ECF0CEFD8B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28DBFC5-EF0D-4AC6-92C0-9AA4468A8D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FAA4DAC-CF3D-4CEB-A5DC-D06E89809D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4F97CD1-FF34-493E-A83B-A1B5844C5B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2C249A7-EF0D-4E07-BAF0-875BECF571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5FA1E6E-B935-43DF-9FBC-CA4EA135A2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DA114CA-ACCD-4D28-B15B-4DC0D2933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29B33B2-B9E4-4BE2-A1EB-AD5BC59F1D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E9612D0-E8CA-43D1-BC31-752AD28B9B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DBD6986-0639-4F3E-B972-D262A5D3BC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9125"/>
            <a:ext cx="77549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6963"/>
            <a:ext cx="7754938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759450" y="5883275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05.01.17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85800" y="5883275"/>
            <a:ext cx="4986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Босова Л.Л. Методика преподавания информатики в 5-7 классах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5883275"/>
            <a:ext cx="55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45000"/>
              <a:buFontTx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1BCE3D7-D288-437E-85C1-4F24B25737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Tw Cen MT" panose="020B0602020104020603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ul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39863" y="2519363"/>
            <a:ext cx="770255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>
                <a:latin typeface="Tw Cen MT" panose="020B0602020104020603" pitchFamily="34" charset="0"/>
                <a:cs typeface="Times New Roman" panose="02020603050405020304" pitchFamily="18" charset="0"/>
              </a:rPr>
              <a:t>МЕТОД  ИСПОЛЬЗОВАНИЯ ИНТЕЛЛЕКТУАЛЬНЫХ КАРТ</a:t>
            </a:r>
            <a:br>
              <a:rPr lang="ru-RU" altLang="ru-RU" sz="3600"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ru-RU" altLang="ru-RU" sz="3600">
                <a:latin typeface="Tw Cen MT" panose="020B0602020104020603" pitchFamily="34" charset="0"/>
                <a:cs typeface="Times New Roman" panose="02020603050405020304" pitchFamily="18" charset="0"/>
              </a:rPr>
              <a:t>(</a:t>
            </a:r>
            <a:r>
              <a:rPr lang="en-US" altLang="ru-RU" sz="3600">
                <a:latin typeface="Tw Cen MT" panose="020B0602020104020603" pitchFamily="34" charset="0"/>
                <a:cs typeface="Times New Roman" panose="02020603050405020304" pitchFamily="18" charset="0"/>
              </a:rPr>
              <a:t>MIND MAPS)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en-US" altLang="ru-RU" sz="360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1800" y="4319588"/>
            <a:ext cx="8639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ординаторов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1 год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</a:rPr>
              <a:t> </a:t>
            </a:r>
            <a:r>
              <a:rPr lang="ru-RU" altLang="ru-RU" sz="2800">
                <a:latin typeface="Calibri" panose="020F0502020204030204" pitchFamily="34" charset="0"/>
              </a:rPr>
              <a:t>доцент</a:t>
            </a:r>
            <a:r>
              <a:rPr lang="ru-RU" altLang="ru-RU" sz="2800" b="1">
                <a:latin typeface="Calibri" panose="020F0502020204030204" pitchFamily="34" charset="0"/>
              </a:rPr>
              <a:t>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000"/>
              <a:t>Кафедра педагогики и психологии</a:t>
            </a:r>
          </a:p>
          <a:p>
            <a:pPr algn="ctr">
              <a:buClrTx/>
              <a:buFontTx/>
              <a:buNone/>
            </a:pPr>
            <a:r>
              <a:rPr lang="ru-RU" altLang="ru-RU" sz="2000"/>
              <a:t> с курсом ПО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03238"/>
            <a:ext cx="22320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5900" y="0"/>
            <a:ext cx="8999538" cy="1982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2. От центрального образа отходят ветки первого уровня, на которых пишутся слова ассоциирующиеся с ключевыми понятиями, раскрывающими центральную идею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98625"/>
            <a:ext cx="8280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60363" y="5832475"/>
            <a:ext cx="8578850" cy="912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Соблюдаем принцип иерархичности. Ближе к центру – более важные понятия. Дальше от центра – менее важные понятия. Благодаря такому «радиальному» распределению нам проще работать с картой.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87338" y="161925"/>
            <a:ext cx="8837612" cy="1277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3. От веток первого уровня при необходимости отходят ветки 2 уровня разукрупнения, раскрывающие идеи написанные на ветках 1-го уровня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11300"/>
            <a:ext cx="82073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022975"/>
            <a:ext cx="91440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>
                <a:solidFill>
                  <a:srgbClr val="FF0000"/>
                </a:solidFill>
              </a:rPr>
              <a:t>Важно чтобы от каждой веточки отходило не более 7 ответвлений. </a:t>
            </a:r>
            <a:r>
              <a:rPr lang="ru-RU" altLang="ru-RU" sz="2200" b="1">
                <a:solidFill>
                  <a:srgbClr val="FF0000"/>
                </a:solidFill>
              </a:rPr>
              <a:t>Лучше не более 3-4-х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47700" y="307975"/>
            <a:ext cx="7920038" cy="1131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4. По возможности используем максимальное количество цветов, для рисования карты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325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215900"/>
            <a:ext cx="773747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/>
              <a:t>5. Везде, где возможно, добавляем рисунки, символы, и другую графику, ассоциирующиеся с ключевыми словами</a:t>
            </a:r>
            <a:r>
              <a:rPr lang="ru-RU" altLang="ru-RU"/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763"/>
            <a:ext cx="91440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41325" y="360363"/>
            <a:ext cx="8558213" cy="882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600"/>
              <a:t>6. При необходимости рисуем стрелки, соединяющие разные понятия на разных ветках</a:t>
            </a:r>
            <a:r>
              <a:rPr lang="ru-RU" altLang="ru-RU"/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76263" y="215900"/>
            <a:ext cx="8207375" cy="882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600" b="1"/>
              <a:t>7. Для большей понятности нумеруем ветки и добавляем ореолы</a:t>
            </a:r>
            <a:r>
              <a:rPr lang="ru-RU" altLang="ru-RU" b="1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4463"/>
            <a:ext cx="69119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4475" y="3959225"/>
            <a:ext cx="8828088" cy="3006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b="1"/>
              <a:t>Центральные толще. </a:t>
            </a:r>
            <a:r>
              <a:rPr lang="ru-RU" altLang="ru-RU" sz="2200"/>
              <a:t>Линии 1-го уровня рисуем чуть толще. </a:t>
            </a: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 b="1"/>
              <a:t>Длина линии = длине слова. Ж</a:t>
            </a:r>
            <a:r>
              <a:rPr lang="ru-RU" altLang="ru-RU" sz="2200"/>
              <a:t>елательно, чтобы линия была равна длине слова, которое она подчеркивает.</a:t>
            </a: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600"/>
              <a:t>Волнообразные (органичные</a:t>
            </a:r>
            <a:r>
              <a:rPr lang="ru-RU" altLang="ru-RU" sz="1400"/>
              <a:t>). </a:t>
            </a:r>
            <a:r>
              <a:rPr lang="ru-RU" altLang="ru-RU"/>
              <a:t>Также</a:t>
            </a:r>
            <a:r>
              <a:rPr lang="ru-RU" altLang="ru-RU" sz="2000">
                <a:latin typeface="Arial;Helvetica" pitchFamily="32" charset="0"/>
                <a:cs typeface="Arial;Helvetica" pitchFamily="32" charset="0"/>
              </a:rPr>
              <a:t> показывают связи между разными элементами карты. </a:t>
            </a: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endParaRPr lang="ru-RU" altLang="ru-RU" sz="1200">
              <a:latin typeface="Arial;Helvetica" pitchFamily="32" charset="0"/>
              <a:cs typeface="Arial;Helvetica" pitchFamily="32" charset="0"/>
            </a:endParaRPr>
          </a:p>
          <a:p>
            <a:pPr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000" i="1">
                <a:latin typeface="Arial;Helvetica" pitchFamily="32" charset="0"/>
                <a:cs typeface="Arial;Helvetica" pitchFamily="32" charset="0"/>
              </a:rPr>
              <a:t>Важное замечание: на карту желательно не более 3-5 линий-стрелок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144463"/>
            <a:ext cx="10296526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747520A-ACB8-4B03-9D6D-F331C7F8E6C9}" type="slidenum">
              <a:rPr lang="ru-RU" altLang="ru-RU" sz="1000"/>
              <a:pPr algn="r" eaLnBrk="1" hangingPunct="1">
                <a:buClrTx/>
                <a:buFontTx/>
                <a:buNone/>
              </a:pPr>
              <a:t>18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800" y="619125"/>
            <a:ext cx="77724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62013"/>
            <a:ext cx="7994650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5883275"/>
            <a:ext cx="5003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000"/>
              <a:t>Босова Л.Л. Методика преподавания информатики в 5-7 классах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917F45-CACD-4EF1-9AC4-9EDD13DAE4F2}" type="slidenum">
              <a:rPr lang="ru-RU" altLang="ru-RU" sz="1000"/>
              <a:pPr algn="r" eaLnBrk="1" hangingPunct="1">
                <a:buClrTx/>
                <a:buFontTx/>
                <a:buNone/>
              </a:pPr>
              <a:t>19</a:t>
            </a:fld>
            <a:endParaRPr lang="ru-RU" altLang="ru-RU" sz="10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206375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 b="1">
                <a:latin typeface="Tw Cen MT" panose="020B0602020104020603" pitchFamily="34" charset="0"/>
              </a:rPr>
              <a:t>КАРТА ПАМЯТИ (ТАЙМ-МЕНЕДЖМЕНТ)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92163" y="73025"/>
            <a:ext cx="777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>
                <a:latin typeface="Tw Cen MT" panose="020B0602020104020603" pitchFamily="34" charset="0"/>
              </a:rPr>
              <a:t>СОЗДАТЕЛЬ ТЕХНОЛОГИИ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5900" y="1295400"/>
            <a:ext cx="5759450" cy="51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3460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900" b="1">
                <a:latin typeface="Tw Cen MT" panose="020B0602020104020603" pitchFamily="34" charset="0"/>
              </a:rPr>
              <a:t>ИНТЕЛЛЕКТ-КАРТЫ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900">
                <a:latin typeface="Tw Cen MT" panose="020B0602020104020603" pitchFamily="34" charset="0"/>
              </a:rPr>
              <a:t>S®) - ЭТО РАЗРАБОТКА </a:t>
            </a:r>
            <a:r>
              <a:rPr lang="ru-RU" altLang="ru-RU" sz="1900" b="1">
                <a:solidFill>
                  <a:srgbClr val="C5000B"/>
                </a:solidFill>
                <a:latin typeface="Tw Cen MT" panose="020B0602020104020603" pitchFamily="34" charset="0"/>
              </a:rPr>
              <a:t>ТОНИ БЬЮЗЕНА</a:t>
            </a:r>
            <a:r>
              <a:rPr lang="ru-RU" altLang="ru-RU" sz="1900" b="1">
                <a:latin typeface="Tw Cen MT" panose="020B0602020104020603" pitchFamily="34" charset="0"/>
              </a:rPr>
              <a:t> -</a:t>
            </a:r>
            <a:r>
              <a:rPr lang="ru-RU" altLang="ru-RU" sz="1900">
                <a:latin typeface="Tw Cen MT" panose="020B0602020104020603" pitchFamily="34" charset="0"/>
              </a:rPr>
              <a:t> ИЗВЕСТНОГО ПИСАТЕЛЯ, ЛЕКТОРА И КОНСУЛЬТАНТА ПО ВОПРОСАМ ИНТЕЛЛЕКТА, ПСИХОЛОГИИ ОБУЧЕНИЯ И ПРОБЛЕМ МЫШЛЕНИЯ. ТАКЖЕ ВСТРЕЧАЮТСЯ ТАКИЕ ВАРИАНТЫ ПЕРЕВОДА СЛОВОСОЧЕТАНИЯ MIND MAPS® КАК "МЕНТАЛЬНЫЕ-КАРТЫ" И "КАРТЫ УМА".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900">
                <a:latin typeface="Tw Cen MT" panose="020B0602020104020603" pitchFamily="34" charset="0"/>
              </a:rPr>
              <a:t>СЧИТАЛ, ЧТО </a:t>
            </a:r>
            <a:r>
              <a:rPr lang="ru-RU" altLang="ru-RU" sz="1900">
                <a:solidFill>
                  <a:srgbClr val="C5000B"/>
                </a:solidFill>
                <a:latin typeface="Tw Cen MT" panose="020B0602020104020603" pitchFamily="34" charset="0"/>
              </a:rPr>
              <a:t>ЧЕЛОВЕК ПОЛУЧАЕТ СЛИШКОМ МНОГО ЛИШНЕЙ ИНФОРМАЦИИ, </a:t>
            </a:r>
            <a:r>
              <a:rPr lang="ru-RU" altLang="ru-RU" sz="1900">
                <a:latin typeface="Tw Cen MT" panose="020B0602020104020603" pitchFamily="34" charset="0"/>
              </a:rPr>
              <a:t>И ПОЭТОМУ РАЗРАБОТАЛ ТЕХНОЛОГИЮ ИНТЕЛЛЕКТУАЛЬНЫХ КАРТ, КОТОРАЯ ПОЗВОЛЯЕТ ОТСЕИВАТЬ И РАСПРЕДЕЛЯТЬ НУЖНУЮ ИНФОРМАЦИЮ, И ИЗОБРАЖАТЬ ЕЁ В ВИДЕ КЛЮЧЕВЫХ СЛОВ.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900">
              <a:latin typeface="Tw Cen MT" panose="020B0602020104020603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871663"/>
            <a:ext cx="2519362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914C17-831B-46FF-B3CB-C91988C2CAB8}" type="slidenum">
              <a:rPr lang="ru-RU" altLang="ru-RU" sz="1000"/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215438" cy="6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23E215-D608-4F98-ABCC-8C2B4CD9799C}" type="slidenum">
              <a:rPr lang="ru-RU" altLang="ru-RU" sz="1000"/>
              <a:pPr algn="r" eaLnBrk="1" hangingPunct="1">
                <a:buClrTx/>
                <a:buFontTx/>
                <a:buNone/>
              </a:pPr>
              <a:t>20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73100" y="333375"/>
            <a:ext cx="77724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altLang="ru-RU" sz="3200" b="1">
                <a:latin typeface="Tw Cen MT" panose="020B0602020104020603" pitchFamily="34" charset="0"/>
              </a:rPr>
              <a:t>МАТРИЦА СООТВЕТСТВИЯ ОБЩЕКУЛЬТУРНЫХ И УНИВЕРСАЛЬНЫХ КОМПЕТЕНЦИЙ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5CB395-7C3F-4421-AE4C-24DCD8668E20}" type="slidenum">
              <a:rPr lang="ru-RU" altLang="ru-RU" sz="1000"/>
              <a:pPr algn="r" eaLnBrk="1" hangingPunct="1">
                <a:buClrTx/>
                <a:buFontTx/>
                <a:buNone/>
              </a:pPr>
              <a:t>21</a:t>
            </a:fld>
            <a:endParaRPr lang="ru-RU" altLang="ru-RU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1916113"/>
            <a:ext cx="77724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 b="1">
                <a:latin typeface="Tw Cen MT" panose="020B0602020104020603" pitchFamily="34" charset="0"/>
              </a:rPr>
              <a:t>ИНФОРМАЦИОННО-КОММУНИКАТИВНАЯ </a:t>
            </a:r>
            <a:br>
              <a:rPr lang="ru-RU" altLang="ru-RU" sz="2000" b="1">
                <a:latin typeface="Tw Cen MT" panose="020B0602020104020603" pitchFamily="34" charset="0"/>
              </a:rPr>
            </a:br>
            <a:r>
              <a:rPr lang="ru-RU" altLang="ru-RU" sz="2000" b="1">
                <a:latin typeface="Tw Cen MT" panose="020B0602020104020603" pitchFamily="34" charset="0"/>
              </a:rPr>
              <a:t>КОМПЕТЕНЦИЯ (ИКК)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>
                <a:latin typeface="Tw Cen MT" panose="020B0602020104020603" pitchFamily="34" charset="0"/>
              </a:rPr>
              <a:t> ЗАДАНИЯ, СВЯЗАННЫЕ С ИНТЕРПРЕТАЦИЕЙ, АНАЛИЗОМ И ОБОБЩЕНИЕМ ИНФОРМАЦИИ, ПОЛУЧЕННОЙ ИЗ ПЕРВОИСТОЧНИКОВ ИЛИ ИЗ УЧЕБНЫХ МАТЕРИАЛОВ;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>
                <a:latin typeface="Tw Cen MT" panose="020B0602020104020603" pitchFamily="34" charset="0"/>
              </a:rPr>
              <a:t>ЗАДАНИЯ ПО ОБОБЩЕНИЮ МАТЕРИАЛОВ СОСТОЯВШЕЙСЯ ДИСКУССИИ, ОБСУЖДЕНИЯ.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 b="1">
                <a:latin typeface="Tw Cen MT" panose="020B0602020104020603" pitchFamily="34" charset="0"/>
              </a:rPr>
              <a:t>ЛЕЧЕБНОЕ ДЕЛО, ПЕДИАТРИЯ, МЕДИЦИНСКАЯ КИБЕРНЕТИКА, ФАРМАЦИЯ </a:t>
            </a:r>
            <a:r>
              <a:rPr lang="ru-RU" altLang="ru-RU" sz="2000">
                <a:latin typeface="Tw Cen MT" panose="020B0602020104020603" pitchFamily="34" charset="0"/>
              </a:rPr>
              <a:t>ОК-5, ОК-6</a:t>
            </a:r>
          </a:p>
          <a:p>
            <a:pPr indent="-212725">
              <a:lnSpc>
                <a:spcPct val="12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  <a:p>
            <a:pPr indent="-212725">
              <a:lnSpc>
                <a:spcPct val="12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  <a:p>
            <a:pPr indent="-212725">
              <a:lnSpc>
                <a:spcPct val="12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  <a:p>
            <a:pPr indent="-212725">
              <a:lnSpc>
                <a:spcPct val="12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673100" y="333375"/>
            <a:ext cx="77724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altLang="ru-RU" sz="3200" b="1">
                <a:latin typeface="Tw Cen MT" panose="020B0602020104020603" pitchFamily="34" charset="0"/>
              </a:rPr>
              <a:t>МАТРИЦА СООТВЕТСТВИЯ ОБЩЕКУЛЬТУРНЫХ И УНИВЕРСАЛЬНЫХ КОМПЕТЕНЦИЙ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C22D0E-16A6-4D53-A488-7BFBFA183B74}" type="slidenum">
              <a:rPr lang="ru-RU" altLang="ru-RU" sz="1000"/>
              <a:pPr algn="r" eaLnBrk="1" hangingPunct="1">
                <a:buClrTx/>
                <a:buFontTx/>
                <a:buNone/>
              </a:pPr>
              <a:t>22</a:t>
            </a:fld>
            <a:endParaRPr lang="ru-RU" altLang="ru-RU" sz="10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1916113"/>
            <a:ext cx="77724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>
                <a:latin typeface="Tw Cen MT" panose="020B0602020104020603" pitchFamily="34" charset="0"/>
              </a:rPr>
              <a:t>КООПЕРАТИВНАЯ КОМПЕТЕНЦИЯ (</a:t>
            </a:r>
            <a:r>
              <a:rPr lang="ru-RU" altLang="ru-RU" sz="2000" b="1">
                <a:latin typeface="Tw Cen MT" panose="020B0602020104020603" pitchFamily="34" charset="0"/>
              </a:rPr>
              <a:t>КК</a:t>
            </a:r>
            <a:r>
              <a:rPr lang="ru-RU" altLang="ru-RU" sz="2000">
                <a:latin typeface="Tw Cen MT" panose="020B0602020104020603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 b="1">
                <a:latin typeface="Tw Cen MT" panose="020B0602020104020603" pitchFamily="34" charset="0"/>
              </a:rPr>
              <a:t>ФОРМЫ ГРУППОВОЙ РАБОТЫ: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>
                <a:latin typeface="Tw Cen MT" panose="020B0602020104020603" pitchFamily="34" charset="0"/>
              </a:rPr>
              <a:t>САМОСТОЯТЕЛЬНАЯ РАБОТА В ПАРАХ И В ГРУППАХ ПО ИЗУЧЕНИЮ И ЗАКРЕПЛЕНИЮ НОВОГО МАТЕРИАЛА (ЗАДАНИЯ ДОЛЖНЫ БЫТЬ СФОРМУЛИРОВАНЫ ТАКИМ ОБРАЗОМ, ЧТОБЫ ТРЕБОВАЛИСЬ МОМЕНТЫ СОТРУДНИЧЕСТВА МЕЖДУ СТУДЕНТАМИ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>
                <a:latin typeface="Tw Cen MT" panose="020B0602020104020603" pitchFamily="34" charset="0"/>
              </a:rPr>
              <a:t>ГРУППОВЫЕ МИНИ-ПРОЕКТЫ (ПРОВОДЯТСЯ И ПРЕЗЕНТУЮТСЯ НА УРОКЕ)</a:t>
            </a:r>
          </a:p>
          <a:p>
            <a:pPr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000" b="1">
                <a:latin typeface="Tw Cen MT" panose="020B0602020104020603" pitchFamily="34" charset="0"/>
              </a:rPr>
              <a:t>ЛЕЧЕБНОЕ ДЕЛО, ПЕДИАТРИЯ, МЕДИЦИНСКАЯ КИБЕРНЕТИКА, ФАРМАЦИЯ </a:t>
            </a:r>
            <a:r>
              <a:rPr lang="ru-RU" altLang="ru-RU" sz="2000">
                <a:latin typeface="Tw Cen MT" panose="020B0602020104020603" pitchFamily="34" charset="0"/>
              </a:rPr>
              <a:t>ОК-5, ОК-6</a:t>
            </a:r>
          </a:p>
          <a:p>
            <a:pPr indent="-212725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  <a:p>
            <a:pPr indent="-212725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 b="1">
                <a:latin typeface="Tw Cen MT" panose="020B0602020104020603" pitchFamily="34" charset="0"/>
              </a:rPr>
              <a:t>ОБЛАСТЬ ПРИМЕНЕНИЯ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1844675"/>
            <a:ext cx="777240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200">
                <a:latin typeface="Tw Cen MT" panose="020B0602020104020603" pitchFamily="34" charset="0"/>
              </a:rPr>
              <a:t>ГРУППОВАЯ РАБОТА (КОЛЛЕКТИВНОЕ ТВОРЧЕСТВО, МОЗГОВОЙ ШТУРМ);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200">
                <a:latin typeface="Tw Cen MT" panose="020B0602020104020603" pitchFamily="34" charset="0"/>
              </a:rPr>
              <a:t>КОНСПЕКТИРОВАНИЕ ИЛИ АННОТИРОВАНИЕ ТЕКСТОВЫХ МАТЕРИАЛОВ; 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200">
                <a:latin typeface="Tw Cen MT" panose="020B0602020104020603" pitchFamily="34" charset="0"/>
              </a:rPr>
              <a:t>ОБДУМЫВАНИЕ ПРОБЛЕМ, АНАЛИЗ СЛОЖНЫХ СИТУАЦИЙ;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200">
                <a:latin typeface="Tw Cen MT" panose="020B0602020104020603" pitchFamily="34" charset="0"/>
              </a:rPr>
              <a:t>ПЛАНИРОВАНИЕ;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2200">
                <a:latin typeface="Tw Cen MT" panose="020B0602020104020603" pitchFamily="34" charset="0"/>
              </a:rPr>
              <a:t>ПРИНЯТИЕ РЕШЕНИЙ.</a:t>
            </a:r>
          </a:p>
          <a:p>
            <a:pPr indent="-212725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2200">
              <a:latin typeface="Tw Cen MT" panose="020B0602020104020603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560207-B6B5-4A7D-875B-A4D4DFD00F14}" type="slidenum">
              <a:rPr lang="ru-RU" altLang="ru-RU" sz="1000">
                <a:latin typeface="Lucida Sans Unicode" panose="020B0602030504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ru-RU" altLang="ru-RU" sz="1000">
              <a:latin typeface="Lucida Sans Unicode" panose="020B0602030504020204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81475"/>
            <a:ext cx="25828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087563" y="287338"/>
            <a:ext cx="698658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7826"/>
                </a:solidFill>
              </a:rPr>
              <a:t>Интеллект-карты студентов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585913" y="119063"/>
            <a:ext cx="74882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7826"/>
                </a:solidFill>
              </a:rPr>
              <a:t>Интеллект-карты студентов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717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584325" y="0"/>
            <a:ext cx="74882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7826"/>
                </a:solidFill>
              </a:rPr>
              <a:t>Интеллект-карты студентов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0088"/>
            <a:ext cx="9144000" cy="692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60363" y="153988"/>
            <a:ext cx="8783637" cy="6326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9088" indent="-315913"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Рисовать от руки ментальные карты — это удовольствие на любителя, и иногда намного удобнее накидать карту на компьютере.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Есть большое количество как онлайн-редакторов, так и программ/приложений для построения ментальных карт: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 err="1">
                <a:solidFill>
                  <a:srgbClr val="330066"/>
                </a:solidFill>
                <a:latin typeface="Calibri" panose="020F0502020204030204" pitchFamily="34" charset="0"/>
              </a:rPr>
              <a:t>Coggle</a:t>
            </a:r>
            <a:r>
              <a:rPr lang="ru-RU" altLang="ru-RU" sz="2800" dirty="0">
                <a:solidFill>
                  <a:srgbClr val="330066"/>
                </a:solidFill>
                <a:latin typeface="Calibri" panose="020F0502020204030204" pitchFamily="34" charset="0"/>
              </a:rPr>
              <a:t> </a:t>
            </a:r>
            <a:r>
              <a:rPr lang="ru-RU" altLang="ru-RU" sz="2800" dirty="0">
                <a:latin typeface="Calibri" panose="020F0502020204030204" pitchFamily="34" charset="0"/>
              </a:rPr>
              <a:t>— простой и легкий в усвоении онлайн-редактор ментальных карт.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en-US" alt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ru-RU" altLang="ru-RU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altLang="ru-RU" sz="2800" dirty="0">
                <a:latin typeface="Calibri" panose="020F0502020204030204" pitchFamily="34" charset="0"/>
              </a:rPr>
              <a:t>— серьезный софт для построения как ментальных карт, так и других различных диаграмм.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Bubbl.us</a:t>
            </a:r>
            <a:r>
              <a:rPr lang="ru-RU" altLang="ru-RU" sz="2800" dirty="0" smtClean="0">
                <a:solidFill>
                  <a:srgbClr val="330066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330066"/>
                </a:solidFill>
                <a:latin typeface="Calibri" panose="020F0502020204030204" pitchFamily="34" charset="0"/>
              </a:rPr>
              <a:t> </a:t>
            </a:r>
            <a:r>
              <a:rPr lang="ru-RU" altLang="ru-RU" sz="2800" dirty="0">
                <a:latin typeface="Calibri" panose="020F0502020204030204" pitchFamily="34" charset="0"/>
              </a:rPr>
              <a:t>— онлайн-редактор и приложение.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dirty="0">
                <a:solidFill>
                  <a:srgbClr val="7E0021"/>
                </a:solidFill>
                <a:latin typeface="Calibri" panose="020F0502020204030204" pitchFamily="34" charset="0"/>
              </a:rPr>
              <a:t> </a:t>
            </a:r>
            <a:r>
              <a:rPr lang="ru-RU" altLang="ru-RU" sz="2800" dirty="0">
                <a:latin typeface="Calibri" panose="020F0502020204030204" pitchFamily="34" charset="0"/>
              </a:rPr>
              <a:t>— онлайн-редактор карт c  цветовыми темами, картинок, символов и других возможностей.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Mapul</a:t>
            </a: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 </a:t>
            </a:r>
            <a:r>
              <a:rPr lang="ru-RU" alt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еще один представитель онлайн-редакторов</a:t>
            </a: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000" dirty="0">
                <a:latin typeface="Calibri" panose="020F0502020204030204" pitchFamily="34" charset="0"/>
              </a:rPr>
              <a:t/>
            </a:r>
            <a:br>
              <a:rPr lang="ru-RU" altLang="ru-RU" sz="2000" dirty="0">
                <a:latin typeface="Calibri" panose="020F0502020204030204" pitchFamily="34" charset="0"/>
              </a:rPr>
            </a:br>
            <a:endParaRPr lang="ru-RU" alt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792163" y="71438"/>
            <a:ext cx="7772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>
                <a:latin typeface="Tw Cen MT" panose="020B0602020104020603" pitchFamily="34" charset="0"/>
              </a:rPr>
              <a:t>ПРОГРАММЫ ДЛЯ СОЗДАНИЯ ИНТЕЛЛЕКТУАЛЬНЫХ КАРТ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1989138"/>
            <a:ext cx="77724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ru-RU" sz="2000">
                <a:latin typeface="Tw Cen MT" panose="020B0602020104020603" pitchFamily="34" charset="0"/>
              </a:rPr>
              <a:t>COGGLE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28A80-4141-43A7-B2F1-2FD80C48060F}" type="slidenum">
              <a:rPr lang="ru-RU" altLang="ru-RU" sz="1000"/>
              <a:pPr algn="r" eaLnBrk="1" hangingPunct="1">
                <a:buClrTx/>
                <a:buFontTx/>
                <a:buNone/>
              </a:pPr>
              <a:t>28</a:t>
            </a:fld>
            <a:endParaRPr lang="ru-RU" altLang="ru-RU" sz="100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536825"/>
            <a:ext cx="9144001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808288" y="144463"/>
            <a:ext cx="56499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3600">
                <a:latin typeface="Tw Cen MT" panose="020B0602020104020603" pitchFamily="34" charset="0"/>
              </a:rPr>
              <a:t>FREE MIND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903605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AB277-8074-44D7-A5D8-229418E64F04}" type="slidenum">
              <a:rPr lang="ru-RU" altLang="ru-RU" sz="1000"/>
              <a:pPr algn="r" eaLnBrk="1" hangingPunct="1">
                <a:buClrTx/>
                <a:buFontTx/>
                <a:buNone/>
              </a:pPr>
              <a:t>29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85800" y="1412875"/>
            <a:ext cx="77724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3"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3" algn="l"/>
                <a:tab pos="484188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2400" b="1">
                <a:latin typeface="Tw Cen MT" panose="020B0602020104020603" pitchFamily="34" charset="0"/>
              </a:rPr>
              <a:t>МЕНТАЛЬНАЯ ГРАМОТНОСТЬ ПРЕДПОЛАГАЕТ УМЕНИЕ ИСПОЛЬЗОВАТЬ СУЩЕСТВУЮЩИЕ ЗНАНИЯ О  ФУНКЦИОНАЛЬНЫХ ОСОБЕННОСТЯХ ЧЕЛОВЕЧЕСКОГО МОЗГА, В ПЕРВУЮ ОЧЕРЕДЬ, ЕГО КОРЫ И НЕЙРОНОВ, А ТАКЖЕ</a:t>
            </a:r>
            <a:r>
              <a:rPr lang="ru-RU" altLang="ru-RU" sz="2400" b="1">
                <a:solidFill>
                  <a:srgbClr val="7F7F7F"/>
                </a:solidFill>
                <a:latin typeface="Tw Cen MT" panose="020B0602020104020603" pitchFamily="34" charset="0"/>
              </a:rPr>
              <a:t> </a:t>
            </a:r>
            <a:r>
              <a:rPr lang="ru-RU" altLang="ru-RU" sz="2400" b="1">
                <a:latin typeface="Tw Cen MT" panose="020B0602020104020603" pitchFamily="34" charset="0"/>
              </a:rPr>
              <a:t>ДАННЫЕ ПСИХОЛОГИИ ОБРАЗОВАНИЯ, ПАМЯТИ И ТВОРЧЕСКОГО МЫШЛЕНИЯ.</a:t>
            </a:r>
          </a:p>
          <a:p>
            <a:pPr marL="34925" eaLnBrk="1" hangingPunct="1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2000" b="1">
              <a:solidFill>
                <a:srgbClr val="7F7F7F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7F7F7F"/>
                </a:solidFill>
                <a:latin typeface="Tw Cen MT" panose="020B0602020104020603" pitchFamily="34" charset="0"/>
              </a:rPr>
              <a:t>      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2000" b="1">
                <a:latin typeface="Tw Cen MT" panose="020B0602020104020603" pitchFamily="34" charset="0"/>
              </a:rPr>
              <a:t>							Т. БЬЮЗЕ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B94A1-6E1A-47F2-A0C0-1612C4995BD3}" type="slidenum">
              <a:rPr lang="ru-RU" altLang="ru-RU" sz="1000"/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685800" y="-100013"/>
            <a:ext cx="77724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ru-RU" sz="3600">
                <a:latin typeface="Tw Cen MT" panose="020B0602020104020603" pitchFamily="34" charset="0"/>
              </a:rPr>
              <a:t>MIND MEISTER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655C66-E80A-492C-95AD-9193E5C6CB9E}" type="slidenum">
              <a:rPr lang="ru-RU" altLang="ru-RU" sz="1000"/>
              <a:pPr algn="r" eaLnBrk="1" hangingPunct="1">
                <a:buClrTx/>
                <a:buFontTx/>
                <a:buNone/>
              </a:pPr>
              <a:t>30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016125" y="2447925"/>
            <a:ext cx="540067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FF6600"/>
                </a:solidFill>
              </a:rPr>
              <a:t>Спасибо за внимание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28650" y="260350"/>
            <a:ext cx="7772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 b="1">
                <a:latin typeface="Tw Cen MT" panose="020B0602020104020603" pitchFamily="34" charset="0"/>
              </a:rPr>
              <a:t>ПРИНЦИП РАБОТЫ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5900" y="1125538"/>
            <a:ext cx="4535488" cy="5543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500">
                <a:latin typeface="Tw Cen MT" panose="020B0602020104020603" pitchFamily="34" charset="0"/>
              </a:rPr>
              <a:t>ТЕХНОЛОГИЯ ИНТЕЛЛЕКТ-КАРТ ИЗНАЧАЛЬНО ОСНОВЫВАЛАСЬ НА ТОМ ПРИНЦИПЕ, ЧТО ПРАВОЕ ПОЛУШАРИЕ ВОСПРИНИМАЕТ ИНФОРМАЦИЮ ПО ДРУГИМ ЗАКОНАМ, ЧЕМ ЛЕВОЕ. В СВОЕ ВРЕМЯ ТОНИ БЬЮЗЕН СПРАВЕДЛИВО ЗАМЕТИЛ, ЧТО БОЛЬШАЯ ЧАСТЬ ИНФОРМАЦИИ ПРЕДСТАВЛЯЕТСЯ В ВИДЕ ЦИФР И БУКВ, УДОБНОМ ДЛЯ ВОСПРИЯТИЯ ЛЕВЫМ ПОЛУШАРИЕМ. 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500">
                <a:latin typeface="Tw Cen MT" panose="020B0602020104020603" pitchFamily="34" charset="0"/>
              </a:rPr>
              <a:t>МЕТОД  ИНТЕЛЛЕКТ-КАРТ ПОЗВОЛЯЕТ ПРЕДСТАВЛЯТЬ ИНФОРМАЦИЮ ТАКИМ ОБРАЗОМ, ЧТОБЫ ЕЕ МОГЛИ ОДНОВРЕМЕННО ВОСПРИНИМАТЬ И ЛЕВОЕ, И ПРАВОЕ ПОЛУШАРИЯ.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1500">
                <a:latin typeface="Tw Cen MT" panose="020B0602020104020603" pitchFamily="34" charset="0"/>
              </a:rPr>
              <a:t>БЛАГОДАРЯ ИСПОЛЬЗОВАНИЮ ЦВЕТОВ, РИСУНКОВ И ПРОСТРАНСТВЕННЫХ СВЯЗЕЙ ЛЮБАЯ ИНФОРМАЦИЯ НАЧИНАЕТ ВОСПРИНИМАТЬСЯ, АНАЛИЗИРОВАТЬСЯ И ЗАПОМИНАТЬСЯ ГОРАЗДО БЫСТРЕЕ И ЭФФЕКТИВНЕЕ, ЧЕМ ПРИ ЕЕ ОБЫЧНОМ ЛИНЕЙНОМ ПРЕДСТАВЛЕНИИ В ВИДЕ ЦИФР И БУКВ</a:t>
            </a:r>
            <a:r>
              <a:rPr lang="ru-RU" altLang="ru-RU" sz="1400">
                <a:latin typeface="Tw Cen MT" panose="020B0602020104020603" pitchFamily="34" charset="0"/>
              </a:rPr>
              <a:t>.</a:t>
            </a:r>
            <a:r>
              <a:rPr lang="ru-RU" altLang="ru-RU" sz="130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439863"/>
            <a:ext cx="3781425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1807B-9A2B-418F-8D3E-BECA2AA7053F}" type="slidenum">
              <a:rPr lang="ru-RU" altLang="ru-RU" sz="1000"/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60325"/>
            <a:ext cx="77724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 b="1">
                <a:solidFill>
                  <a:srgbClr val="330099"/>
                </a:solidFill>
                <a:latin typeface="Tw Cen MT" panose="020B0602020104020603" pitchFamily="34" charset="0"/>
              </a:rPr>
              <a:t>ТЕХНОЛОГИЯ ИНТЕЛЛЕКТ-КАРТ ПОЗВОЛЯЕТ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87338" y="1511300"/>
            <a:ext cx="8856662" cy="5040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ФОРМИРОВАТЬ КОММУНИКАТИВНУЮ КОМПЕТЕНТНОСТЬ В ПРОЦЕССЕ ГРУППОВОЙ ДЕЯТЕЛЬНОСТИ ПО СОСТАВЛЕНИЮ ИНТЕЛЛЕКТ-КАРТ;</a:t>
            </a:r>
          </a:p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ФОРМИРОВАТЬ ОБЩЕУЧЕБНЫЕ УМЕНИЯ, СВЯЗАННЫЕ С ВОСПРИЯТИЕМ, ПЕРЕРАБОТКОЙ И ОБМЕНОМ ИНФОРМАЦИЕЙ;</a:t>
            </a:r>
          </a:p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УЛУЧШАТЬ ВСЕ ВИДЫ ПАМЯТИ (КРАТКОВРЕМЕННУЮ, ДОЛГОВРЕМЕННУЮ, СЕМАНТИЧЕСКУЮ, ОБРАЗНУЮ И Т. Д.)</a:t>
            </a:r>
          </a:p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УСКОРЯТЬ ПРОЦЕСС ОБУЧЕНИЯ;</a:t>
            </a:r>
          </a:p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ФОРМИРОВАТЬ ОРГАНИЗАЦИОННО-ДЕЯТЕЛЬНОСТНЫЕ УМЕНИЯ;</a:t>
            </a:r>
          </a:p>
          <a:p>
            <a:pPr eaLnBrk="1" hangingPunct="1"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w Cen MT" panose="020B0602020104020603" pitchFamily="34" charset="0"/>
              </a:rPr>
              <a:t>УЧИТЬ РЕШАТЬ ПРОБЛЕМЫ</a:t>
            </a:r>
            <a:r>
              <a:rPr lang="ru-RU" altLang="ru-RU" sz="220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2BBF45-D8F1-4475-84E3-E7F70A7751DE}" type="slidenum">
              <a:rPr lang="ru-RU" altLang="ru-RU" sz="1000"/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69938" y="161925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3600" b="1">
                <a:latin typeface="Tw Cen MT" panose="020B0602020104020603" pitchFamily="34" charset="0"/>
              </a:rPr>
              <a:t>КАРТА ПАМЯТИ (ИНТЕЛЛЕКТ-КАРТА)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1438" y="1295400"/>
            <a:ext cx="9072562" cy="5472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2000">
                <a:latin typeface="Tw Cen MT" panose="020B0602020104020603" pitchFamily="34" charset="0"/>
              </a:rPr>
              <a:t>ТЕХНОЛОГИЯ ИЗОБРАЖЕНИЯ ИНФОРМАЦИИ В ГРАФИЧЕСКОМ ВИДЕ, ОТРАЖАЮЩАЯ СВЯЗИ (СМЫСЛОВЫЕ, АССОЦИАТИВНЫЕ, ПРИЧИННО-СЛЕДСТВЕННЫЕ И ДРУГИЕ) МЕЖДУ ПОНЯТИЯМИ, ЧАСТЯМИ, </a:t>
            </a:r>
            <a:r>
              <a:rPr lang="ru-RU" altLang="ru-RU" sz="1400">
                <a:latin typeface="Tw Cen MT" panose="020B0602020104020603" pitchFamily="34" charset="0"/>
              </a:rPr>
              <a:t>СОСТАВЛЯЮЩИМИ ПРЕДМЕТНОЙ ОБЛАСТИ, КОТОРУЮ МЫ ИЗУЧАЕМ</a:t>
            </a:r>
            <a:r>
              <a:rPr lang="ru-RU" altLang="ru-RU" sz="2000">
                <a:latin typeface="Tw Cen MT" panose="020B0602020104020603" pitchFamily="34" charset="0"/>
              </a:rPr>
              <a:t>.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2000">
                <a:latin typeface="Tw Cen MT" panose="020B0602020104020603" pitchFamily="34" charset="0"/>
              </a:rPr>
              <a:t>КАЖДУЮ МЫСЛЬ, КАЖДЫЙ ОБРАЗ ИЛИ ЭМОЦИЮ МОЖНО ПРЕДСТАВИТЬ СЕБЕ КАК ОБЪЕКТ (УЗЕЛ), </a:t>
            </a:r>
            <a:r>
              <a:rPr lang="ru-RU" altLang="ru-RU" sz="1300">
                <a:latin typeface="Tw Cen MT" panose="020B0602020104020603" pitchFamily="34" charset="0"/>
              </a:rPr>
              <a:t>ОТ КОТОРОГО РАСХОДЯТСЯ ВО ВСЕ СТОРОНЫ МНОГОЧИСЛЕННЫЕ НИТОЧКИ-СВЯЗИ, ВЕДУЩИЕ К ДРУГИМ ОБЪЕКТАМ (МЫСЛЯМ, ОБРАЗАМ, ЭМОЦИЯМ).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900">
                <a:latin typeface="Tw Cen MT" panose="020B0602020104020603" pitchFamily="34" charset="0"/>
              </a:rPr>
              <a:t>ВСЕ МЫСЛИ И ОБРАЗЫ ПОКАЗЫВАЮТСЯ НА ГРАФИЧЕСКОЙ СХЕМЕ.</a:t>
            </a:r>
          </a:p>
          <a:p>
            <a:pPr algn="ctr" eaLnBrk="1" hangingPunct="1">
              <a:spcBef>
                <a:spcPts val="425"/>
              </a:spcBef>
              <a:buClrTx/>
              <a:buFontTx/>
              <a:buNone/>
            </a:pPr>
            <a:r>
              <a:rPr lang="ru-RU" altLang="ru-RU" sz="2000">
                <a:latin typeface="Tw Cen MT" panose="020B0602020104020603" pitchFamily="34" charset="0"/>
              </a:rPr>
              <a:t>ГРАФИЧЕСКИЕ СХЕМЫ:</a:t>
            </a:r>
          </a:p>
          <a:p>
            <a:pPr eaLnBrk="1" hangingPunct="1">
              <a:spcBef>
                <a:spcPts val="425"/>
              </a:spcBef>
              <a:buClrTx/>
              <a:buFontTx/>
              <a:buNone/>
            </a:pPr>
            <a:r>
              <a:rPr lang="ru-RU" altLang="ru-RU" sz="2000">
                <a:latin typeface="Tw Cen MT" panose="020B0602020104020603" pitchFamily="34" charset="0"/>
              </a:rPr>
              <a:t>ПОЗВОЛЯЮТ ПРЕДСТАВИТЬ ТЕМУ ЦЕЛИКОМ, НАГЛЯДНО И ПОНЯТНО</a:t>
            </a:r>
            <a:r>
              <a:rPr lang="ru-RU" altLang="ru-RU" sz="2000" b="1">
                <a:latin typeface="Tw Cen MT" panose="020B0602020104020603" pitchFamily="34" charset="0"/>
              </a:rPr>
              <a:t>, </a:t>
            </a:r>
            <a:r>
              <a:rPr lang="ru-RU" altLang="ru-RU" sz="2000">
                <a:latin typeface="Tw Cen MT" panose="020B0602020104020603" pitchFamily="34" charset="0"/>
              </a:rPr>
              <a:t> ЧТО ОБЕСПЕЧИВАЕТ ПОВЫШЕНИЕ МОТИВАЦИИ К ОБУЧЕНИЮ</a:t>
            </a:r>
          </a:p>
          <a:p>
            <a:pPr eaLnBrk="1" hangingPunct="1">
              <a:spcBef>
                <a:spcPts val="425"/>
              </a:spcBef>
              <a:buClrTx/>
              <a:buFontTx/>
              <a:buNone/>
            </a:pPr>
            <a:r>
              <a:rPr lang="ru-RU" altLang="ru-RU" sz="2000">
                <a:latin typeface="Tw Cen MT" panose="020B0602020104020603" pitchFamily="34" charset="0"/>
              </a:rPr>
              <a:t>ОБЕСПЕЧИВАЮТ СКОРОСТЬ, ТОЧНОСТЬ И ПРОЧНОСТЬ ВОСПРИЯТИЯ, ЗАПОМИНАНИЯ И ПЕРЕРАБОТКИ ИНФОРМАЦИИ УЧАЩИМСЯ, ЧТО СЛУЖИТ ОСНОВОЙ ДЛЯ ГЕНЕРАЦИИ ИДЕЙ И ПРИНЯТИЯ РЕШЕНИЙ.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4960C6-DC37-4086-BF1A-2AB338DA5271}" type="slidenum">
              <a:rPr lang="ru-RU" altLang="ru-RU" sz="1000">
                <a:latin typeface="Lucida Sans Unicode" panose="020B0602030504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000">
              <a:latin typeface="Lucida Sans Unicode" panose="020B0602030504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7885113" y="588327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04864F-38B2-4BC5-828E-A97A413E2383}" type="slidenum">
              <a:rPr lang="ru-RU" altLang="ru-RU" sz="1000"/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00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7338"/>
            <a:ext cx="905192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31800" y="1265238"/>
            <a:ext cx="8640763" cy="528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25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C5000B"/>
                </a:solidFill>
              </a:rPr>
              <a:t>БУМАГА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600" b="1">
                <a:solidFill>
                  <a:srgbClr val="330066"/>
                </a:solidFill>
              </a:rPr>
              <a:t>Белая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400"/>
              <a:t>Лучше использовать белую (либо однотонную) бумагу. 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600" b="1">
                <a:solidFill>
                  <a:srgbClr val="330066"/>
                </a:solidFill>
              </a:rPr>
              <a:t>А4 или А3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400"/>
              <a:t>На самом деле лучше А2, или лист ватмана.  Лучше брать размер бумаги с запасом!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Альбомная ориентация</a:t>
            </a:r>
          </a:p>
          <a:p>
            <a:pPr>
              <a:spcBef>
                <a:spcPts val="625"/>
              </a:spcBef>
              <a:buClrTx/>
              <a:buFontTx/>
              <a:buNone/>
            </a:pPr>
            <a:r>
              <a:rPr lang="ru-RU" altLang="ru-RU" sz="2400"/>
              <a:t>Карта имеет тенденцию расти в бока. Влево и вправо. Поэтому там должно быть больше пространства. Соответственно располагаем карту горизонтально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3825" y="368300"/>
            <a:ext cx="568801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КАК РИСОВАТЬ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8B8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232025"/>
            <a:ext cx="76327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40075" y="354013"/>
            <a:ext cx="511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CC"/>
                </a:solidFill>
              </a:rPr>
              <a:t>КАК РИСОВАТЬ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b="1">
              <a:solidFill>
                <a:srgbClr val="0000CC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92163" y="1152525"/>
            <a:ext cx="828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1. Центральный образ (символизирующий основную идею) рисуется в центре листа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w Cen MT"/>
        <a:ea typeface="Microsoft YaHei"/>
        <a:cs typeface=""/>
      </a:majorFont>
      <a:minorFont>
        <a:latin typeface="Tw Cen MT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861</Words>
  <Application>Microsoft Office PowerPoint</Application>
  <PresentationFormat>Экран (4:3)</PresentationFormat>
  <Paragraphs>141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31</vt:i4>
      </vt:variant>
    </vt:vector>
  </HeadingPairs>
  <TitlesOfParts>
    <vt:vector size="56" baseType="lpstr">
      <vt:lpstr>Times New Roman</vt:lpstr>
      <vt:lpstr>Tw Cen MT</vt:lpstr>
      <vt:lpstr>Microsoft YaHei</vt:lpstr>
      <vt:lpstr>Arial</vt:lpstr>
      <vt:lpstr>Lucida Sans Unicode</vt:lpstr>
      <vt:lpstr>Calibri</vt:lpstr>
      <vt:lpstr>Arial;Helvetica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Графические способы представления учебной информации</dc:title>
  <dc:creator>Владелец</dc:creator>
  <cp:lastModifiedBy>Гуров</cp:lastModifiedBy>
  <cp:revision>48</cp:revision>
  <cp:lastPrinted>1601-01-01T00:00:00Z</cp:lastPrinted>
  <dcterms:created xsi:type="dcterms:W3CDTF">2008-12-12T14:57:46Z</dcterms:created>
  <dcterms:modified xsi:type="dcterms:W3CDTF">2020-12-18T13:23:39Z</dcterms:modified>
</cp:coreProperties>
</file>