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4" r:id="rId22"/>
    <p:sldId id="276" r:id="rId23"/>
    <p:sldId id="277" r:id="rId24"/>
    <p:sldId id="278" r:id="rId25"/>
    <p:sldId id="279" r:id="rId26"/>
    <p:sldId id="280" r:id="rId27"/>
    <p:sldId id="281" r:id="rId28"/>
    <p:sldId id="282" r:id="rId29"/>
    <p:sldId id="283" r:id="rId30"/>
    <p:sldId id="285" r:id="rId31"/>
    <p:sldId id="286" r:id="rId32"/>
    <p:sldId id="287" r:id="rId33"/>
    <p:sldId id="288"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04"/>
  </p:normalViewPr>
  <p:slideViewPr>
    <p:cSldViewPr>
      <p:cViewPr varScale="1">
        <p:scale>
          <a:sx n="105" d="100"/>
          <a:sy n="105" d="100"/>
        </p:scale>
        <p:origin x="184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0206C5-2E53-444D-A2C6-9674A9A760C7}" type="datetimeFigureOut">
              <a:rPr lang="ru-RU" smtClean="0"/>
              <a:t>16.06.2022</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0D2781-5557-2847-AD4C-4DFA31CB42B3}" type="slidenum">
              <a:rPr lang="ru-RU" smtClean="0"/>
              <a:t>‹#›</a:t>
            </a:fld>
            <a:endParaRPr lang="ru-RU"/>
          </a:p>
        </p:txBody>
      </p:sp>
    </p:spTree>
    <p:extLst>
      <p:ext uri="{BB962C8B-B14F-4D97-AF65-F5344CB8AC3E}">
        <p14:creationId xmlns:p14="http://schemas.microsoft.com/office/powerpoint/2010/main" val="1581298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10D2781-5557-2847-AD4C-4DFA31CB42B3}" type="slidenum">
              <a:rPr lang="ru-RU" smtClean="0"/>
              <a:t>29</a:t>
            </a:fld>
            <a:endParaRPr lang="ru-RU"/>
          </a:p>
        </p:txBody>
      </p:sp>
    </p:spTree>
    <p:extLst>
      <p:ext uri="{BB962C8B-B14F-4D97-AF65-F5344CB8AC3E}">
        <p14:creationId xmlns:p14="http://schemas.microsoft.com/office/powerpoint/2010/main" val="36193922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ru-RU"/>
              <a:t>Образец заголовка</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27D8E251-EE04-4472-8E69-930B5AB61927}" type="datetimeFigureOut">
              <a:rPr lang="ru-RU" smtClean="0"/>
              <a:t>16.06.2022</a:t>
            </a:fld>
            <a:endParaRPr lang="ru-RU"/>
          </a:p>
        </p:txBody>
      </p:sp>
      <p:sp>
        <p:nvSpPr>
          <p:cNvPr id="5" name="Footer Placeholder 4"/>
          <p:cNvSpPr>
            <a:spLocks noGrp="1"/>
          </p:cNvSpPr>
          <p:nvPr>
            <p:ph type="ftr" sz="quarter" idx="11"/>
          </p:nvPr>
        </p:nvSpPr>
        <p:spPr>
          <a:xfrm>
            <a:off x="914400" y="4323846"/>
            <a:ext cx="4880610" cy="365125"/>
          </a:xfrm>
        </p:spPr>
        <p:txBody>
          <a:bodyPr/>
          <a:lstStyle/>
          <a:p>
            <a:endParaRPr lang="ru-RU"/>
          </a:p>
        </p:txBody>
      </p:sp>
      <p:sp>
        <p:nvSpPr>
          <p:cNvPr id="6" name="Slide Number Placeholder 5"/>
          <p:cNvSpPr>
            <a:spLocks noGrp="1"/>
          </p:cNvSpPr>
          <p:nvPr>
            <p:ph type="sldNum" sz="quarter" idx="12"/>
          </p:nvPr>
        </p:nvSpPr>
        <p:spPr>
          <a:xfrm>
            <a:off x="6057900" y="1430867"/>
            <a:ext cx="2171700" cy="365125"/>
          </a:xfrm>
        </p:spPr>
        <p:txBody>
          <a:bodyPr/>
          <a:lstStyle/>
          <a:p>
            <a:fld id="{A886A25C-AFD4-4A5E-9C93-C491A030E38C}" type="slidenum">
              <a:rPr lang="ru-RU" smtClean="0"/>
              <a:t>‹#›</a:t>
            </a:fld>
            <a:endParaRPr lang="ru-RU"/>
          </a:p>
        </p:txBody>
      </p:sp>
    </p:spTree>
    <p:extLst>
      <p:ext uri="{BB962C8B-B14F-4D97-AF65-F5344CB8AC3E}">
        <p14:creationId xmlns:p14="http://schemas.microsoft.com/office/powerpoint/2010/main" val="2026637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7D8E251-EE04-4472-8E69-930B5AB61927}" type="datetimeFigureOut">
              <a:rPr lang="ru-RU" smtClean="0"/>
              <a:t>16.06.2022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86A25C-AFD4-4A5E-9C93-C491A030E38C}" type="slidenum">
              <a:rPr lang="ru-RU" smtClean="0"/>
              <a:t>‹#›</a:t>
            </a:fld>
            <a:endParaRPr lang="ru-RU"/>
          </a:p>
        </p:txBody>
      </p:sp>
    </p:spTree>
    <p:extLst>
      <p:ext uri="{BB962C8B-B14F-4D97-AF65-F5344CB8AC3E}">
        <p14:creationId xmlns:p14="http://schemas.microsoft.com/office/powerpoint/2010/main" val="3959363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27D8E251-EE04-4472-8E69-930B5AB61927}" type="datetimeFigureOut">
              <a:rPr lang="ru-RU" smtClean="0"/>
              <a:t>16.06.2022</a:t>
            </a:fld>
            <a:endParaRPr lang="ru-RU"/>
          </a:p>
        </p:txBody>
      </p:sp>
      <p:sp>
        <p:nvSpPr>
          <p:cNvPr id="6" name="Footer Placeholder 5"/>
          <p:cNvSpPr>
            <a:spLocks noGrp="1"/>
          </p:cNvSpPr>
          <p:nvPr>
            <p:ph type="ftr" sz="quarter" idx="11"/>
          </p:nvPr>
        </p:nvSpPr>
        <p:spPr>
          <a:xfrm>
            <a:off x="594360" y="381001"/>
            <a:ext cx="4830656" cy="365125"/>
          </a:xfrm>
        </p:spPr>
        <p:txBody>
          <a:bodyPr/>
          <a:lstStyle/>
          <a:p>
            <a:endParaRPr lang="ru-RU"/>
          </a:p>
        </p:txBody>
      </p:sp>
      <p:sp>
        <p:nvSpPr>
          <p:cNvPr id="7" name="Slide Number Placeholder 6"/>
          <p:cNvSpPr>
            <a:spLocks noGrp="1"/>
          </p:cNvSpPr>
          <p:nvPr>
            <p:ph type="sldNum" sz="quarter" idx="12"/>
          </p:nvPr>
        </p:nvSpPr>
        <p:spPr>
          <a:xfrm>
            <a:off x="7882466" y="381001"/>
            <a:ext cx="667174" cy="365125"/>
          </a:xfrm>
        </p:spPr>
        <p:txBody>
          <a:bodyPr/>
          <a:lstStyle/>
          <a:p>
            <a:fld id="{A886A25C-AFD4-4A5E-9C93-C491A030E38C}" type="slidenum">
              <a:rPr lang="ru-RU" smtClean="0"/>
              <a:t>‹#›</a:t>
            </a:fld>
            <a:endParaRPr lang="ru-RU"/>
          </a:p>
        </p:txBody>
      </p:sp>
    </p:spTree>
    <p:extLst>
      <p:ext uri="{BB962C8B-B14F-4D97-AF65-F5344CB8AC3E}">
        <p14:creationId xmlns:p14="http://schemas.microsoft.com/office/powerpoint/2010/main" val="101879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27D8E251-EE04-4472-8E69-930B5AB61927}" type="datetimeFigureOut">
              <a:rPr lang="ru-RU" smtClean="0"/>
              <a:t>16.06.2022</a:t>
            </a:fld>
            <a:endParaRPr lang="ru-RU"/>
          </a:p>
        </p:txBody>
      </p:sp>
      <p:sp>
        <p:nvSpPr>
          <p:cNvPr id="6" name="Footer Placeholder 5"/>
          <p:cNvSpPr>
            <a:spLocks noGrp="1"/>
          </p:cNvSpPr>
          <p:nvPr>
            <p:ph type="ftr" sz="quarter" idx="11"/>
          </p:nvPr>
        </p:nvSpPr>
        <p:spPr>
          <a:xfrm>
            <a:off x="594360" y="379438"/>
            <a:ext cx="4830656" cy="365125"/>
          </a:xfrm>
        </p:spPr>
        <p:txBody>
          <a:bodyPr/>
          <a:lstStyle/>
          <a:p>
            <a:endParaRPr lang="ru-RU"/>
          </a:p>
        </p:txBody>
      </p:sp>
      <p:sp>
        <p:nvSpPr>
          <p:cNvPr id="7" name="Slide Number Placeholder 6"/>
          <p:cNvSpPr>
            <a:spLocks noGrp="1"/>
          </p:cNvSpPr>
          <p:nvPr>
            <p:ph type="sldNum" sz="quarter" idx="12"/>
          </p:nvPr>
        </p:nvSpPr>
        <p:spPr>
          <a:xfrm>
            <a:off x="7882466" y="381001"/>
            <a:ext cx="667174" cy="365125"/>
          </a:xfrm>
        </p:spPr>
        <p:txBody>
          <a:bodyPr/>
          <a:lstStyle/>
          <a:p>
            <a:fld id="{A886A25C-AFD4-4A5E-9C93-C491A030E38C}" type="slidenum">
              <a:rPr lang="ru-RU" smtClean="0"/>
              <a:t>‹#›</a:t>
            </a:fld>
            <a:endParaRPr lang="ru-RU"/>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88513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27D8E251-EE04-4472-8E69-930B5AB61927}" type="datetimeFigureOut">
              <a:rPr lang="ru-RU" smtClean="0"/>
              <a:t>16.06.2022</a:t>
            </a:fld>
            <a:endParaRPr lang="ru-RU"/>
          </a:p>
        </p:txBody>
      </p:sp>
      <p:sp>
        <p:nvSpPr>
          <p:cNvPr id="6" name="Footer Placeholder 5"/>
          <p:cNvSpPr>
            <a:spLocks noGrp="1"/>
          </p:cNvSpPr>
          <p:nvPr>
            <p:ph type="ftr" sz="quarter" idx="11"/>
          </p:nvPr>
        </p:nvSpPr>
        <p:spPr>
          <a:xfrm>
            <a:off x="594360" y="378884"/>
            <a:ext cx="4830656" cy="365125"/>
          </a:xfrm>
        </p:spPr>
        <p:txBody>
          <a:bodyPr/>
          <a:lstStyle/>
          <a:p>
            <a:endParaRPr lang="ru-RU"/>
          </a:p>
        </p:txBody>
      </p:sp>
      <p:sp>
        <p:nvSpPr>
          <p:cNvPr id="7" name="Slide Number Placeholder 6"/>
          <p:cNvSpPr>
            <a:spLocks noGrp="1"/>
          </p:cNvSpPr>
          <p:nvPr>
            <p:ph type="sldNum" sz="quarter" idx="12"/>
          </p:nvPr>
        </p:nvSpPr>
        <p:spPr>
          <a:xfrm>
            <a:off x="7882466" y="381001"/>
            <a:ext cx="667174" cy="365125"/>
          </a:xfrm>
        </p:spPr>
        <p:txBody>
          <a:bodyPr/>
          <a:lstStyle/>
          <a:p>
            <a:fld id="{A886A25C-AFD4-4A5E-9C93-C491A030E38C}" type="slidenum">
              <a:rPr lang="ru-RU" smtClean="0"/>
              <a:t>‹#›</a:t>
            </a:fld>
            <a:endParaRPr lang="ru-RU"/>
          </a:p>
        </p:txBody>
      </p:sp>
    </p:spTree>
    <p:extLst>
      <p:ext uri="{BB962C8B-B14F-4D97-AF65-F5344CB8AC3E}">
        <p14:creationId xmlns:p14="http://schemas.microsoft.com/office/powerpoint/2010/main" val="521405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ru-RU"/>
              <a:t>Образец заголовка</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27D8E251-EE04-4472-8E69-930B5AB61927}" type="datetimeFigureOut">
              <a:rPr lang="ru-RU" smtClean="0"/>
              <a:t>16.06.2022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886A25C-AFD4-4A5E-9C93-C491A030E38C}" type="slidenum">
              <a:rPr lang="ru-RU" smtClean="0"/>
              <a:t>‹#›</a:t>
            </a:fld>
            <a:endParaRPr lang="ru-RU"/>
          </a:p>
        </p:txBody>
      </p:sp>
    </p:spTree>
    <p:extLst>
      <p:ext uri="{BB962C8B-B14F-4D97-AF65-F5344CB8AC3E}">
        <p14:creationId xmlns:p14="http://schemas.microsoft.com/office/powerpoint/2010/main" val="802378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27D8E251-EE04-4472-8E69-930B5AB61927}" type="datetimeFigureOut">
              <a:rPr lang="ru-RU" smtClean="0"/>
              <a:t>16.06.2022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886A25C-AFD4-4A5E-9C93-C491A030E38C}" type="slidenum">
              <a:rPr lang="ru-RU" smtClean="0"/>
              <a:t>‹#›</a:t>
            </a:fld>
            <a:endParaRPr lang="ru-RU"/>
          </a:p>
        </p:txBody>
      </p:sp>
    </p:spTree>
    <p:extLst>
      <p:ext uri="{BB962C8B-B14F-4D97-AF65-F5344CB8AC3E}">
        <p14:creationId xmlns:p14="http://schemas.microsoft.com/office/powerpoint/2010/main" val="1067479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7D8E251-EE04-4472-8E69-930B5AB61927}" type="datetimeFigureOut">
              <a:rPr lang="ru-RU" smtClean="0"/>
              <a:t>16.06.2022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86A25C-AFD4-4A5E-9C93-C491A030E38C}" type="slidenum">
              <a:rPr lang="ru-RU" smtClean="0"/>
              <a:t>‹#›</a:t>
            </a:fld>
            <a:endParaRPr lang="ru-RU"/>
          </a:p>
        </p:txBody>
      </p:sp>
    </p:spTree>
    <p:extLst>
      <p:ext uri="{BB962C8B-B14F-4D97-AF65-F5344CB8AC3E}">
        <p14:creationId xmlns:p14="http://schemas.microsoft.com/office/powerpoint/2010/main" val="3862121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27D8E251-EE04-4472-8E69-930B5AB61927}" type="datetimeFigureOut">
              <a:rPr lang="ru-RU" smtClean="0"/>
              <a:t>16.06.2022</a:t>
            </a:fld>
            <a:endParaRPr lang="ru-RU"/>
          </a:p>
        </p:txBody>
      </p:sp>
      <p:sp>
        <p:nvSpPr>
          <p:cNvPr id="5" name="Footer Placeholder 4"/>
          <p:cNvSpPr>
            <a:spLocks noGrp="1"/>
          </p:cNvSpPr>
          <p:nvPr>
            <p:ph type="ftr" sz="quarter" idx="11"/>
          </p:nvPr>
        </p:nvSpPr>
        <p:spPr>
          <a:xfrm>
            <a:off x="594360" y="381001"/>
            <a:ext cx="4830656" cy="365125"/>
          </a:xfrm>
        </p:spPr>
        <p:txBody>
          <a:bodyPr/>
          <a:lstStyle/>
          <a:p>
            <a:endParaRPr lang="ru-RU"/>
          </a:p>
        </p:txBody>
      </p:sp>
      <p:sp>
        <p:nvSpPr>
          <p:cNvPr id="6" name="Slide Number Placeholder 5"/>
          <p:cNvSpPr>
            <a:spLocks noGrp="1"/>
          </p:cNvSpPr>
          <p:nvPr>
            <p:ph type="sldNum" sz="quarter" idx="12"/>
          </p:nvPr>
        </p:nvSpPr>
        <p:spPr>
          <a:xfrm>
            <a:off x="7882466" y="381001"/>
            <a:ext cx="667174" cy="365125"/>
          </a:xfrm>
        </p:spPr>
        <p:txBody>
          <a:bodyPr/>
          <a:lstStyle/>
          <a:p>
            <a:fld id="{A886A25C-AFD4-4A5E-9C93-C491A030E38C}" type="slidenum">
              <a:rPr lang="ru-RU" smtClean="0"/>
              <a:t>‹#›</a:t>
            </a:fld>
            <a:endParaRPr lang="ru-RU"/>
          </a:p>
        </p:txBody>
      </p:sp>
    </p:spTree>
    <p:extLst>
      <p:ext uri="{BB962C8B-B14F-4D97-AF65-F5344CB8AC3E}">
        <p14:creationId xmlns:p14="http://schemas.microsoft.com/office/powerpoint/2010/main" val="607811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7D8E251-EE04-4472-8E69-930B5AB61927}" type="datetimeFigureOut">
              <a:rPr lang="ru-RU" smtClean="0"/>
              <a:t>16.06.2022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86A25C-AFD4-4A5E-9C93-C491A030E38C}" type="slidenum">
              <a:rPr lang="ru-RU" smtClean="0"/>
              <a:t>‹#›</a:t>
            </a:fld>
            <a:endParaRPr lang="ru-RU"/>
          </a:p>
        </p:txBody>
      </p:sp>
    </p:spTree>
    <p:extLst>
      <p:ext uri="{BB962C8B-B14F-4D97-AF65-F5344CB8AC3E}">
        <p14:creationId xmlns:p14="http://schemas.microsoft.com/office/powerpoint/2010/main" val="258028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ru-RU"/>
              <a:t>Образец заголовка</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27D8E251-EE04-4472-8E69-930B5AB61927}" type="datetimeFigureOut">
              <a:rPr lang="ru-RU" smtClean="0"/>
              <a:t>16.06.2022</a:t>
            </a:fld>
            <a:endParaRPr lang="ru-RU"/>
          </a:p>
        </p:txBody>
      </p:sp>
      <p:sp>
        <p:nvSpPr>
          <p:cNvPr id="5" name="Footer Placeholder 4"/>
          <p:cNvSpPr>
            <a:spLocks noGrp="1"/>
          </p:cNvSpPr>
          <p:nvPr>
            <p:ph type="ftr" sz="quarter" idx="11"/>
          </p:nvPr>
        </p:nvSpPr>
        <p:spPr>
          <a:xfrm>
            <a:off x="594360" y="381001"/>
            <a:ext cx="4830656" cy="365125"/>
          </a:xfrm>
        </p:spPr>
        <p:txBody>
          <a:bodyPr/>
          <a:lstStyle/>
          <a:p>
            <a:endParaRPr lang="ru-RU"/>
          </a:p>
        </p:txBody>
      </p:sp>
      <p:sp>
        <p:nvSpPr>
          <p:cNvPr id="6" name="Slide Number Placeholder 5"/>
          <p:cNvSpPr>
            <a:spLocks noGrp="1"/>
          </p:cNvSpPr>
          <p:nvPr>
            <p:ph type="sldNum" sz="quarter" idx="12"/>
          </p:nvPr>
        </p:nvSpPr>
        <p:spPr>
          <a:xfrm>
            <a:off x="7882466" y="381001"/>
            <a:ext cx="667173" cy="365125"/>
          </a:xfrm>
        </p:spPr>
        <p:txBody>
          <a:bodyPr/>
          <a:lstStyle/>
          <a:p>
            <a:fld id="{A886A25C-AFD4-4A5E-9C93-C491A030E38C}" type="slidenum">
              <a:rPr lang="ru-RU" smtClean="0"/>
              <a:t>‹#›</a:t>
            </a:fld>
            <a:endParaRPr lang="ru-RU"/>
          </a:p>
        </p:txBody>
      </p:sp>
    </p:spTree>
    <p:extLst>
      <p:ext uri="{BB962C8B-B14F-4D97-AF65-F5344CB8AC3E}">
        <p14:creationId xmlns:p14="http://schemas.microsoft.com/office/powerpoint/2010/main" val="1883638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7D8E251-EE04-4472-8E69-930B5AB61927}" type="datetimeFigureOut">
              <a:rPr lang="ru-RU" smtClean="0"/>
              <a:t>16.06.2022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86A25C-AFD4-4A5E-9C93-C491A030E38C}" type="slidenum">
              <a:rPr lang="ru-RU" smtClean="0"/>
              <a:t>‹#›</a:t>
            </a:fld>
            <a:endParaRPr lang="ru-RU"/>
          </a:p>
        </p:txBody>
      </p:sp>
    </p:spTree>
    <p:extLst>
      <p:ext uri="{BB962C8B-B14F-4D97-AF65-F5344CB8AC3E}">
        <p14:creationId xmlns:p14="http://schemas.microsoft.com/office/powerpoint/2010/main" val="316868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594359" y="3132667"/>
            <a:ext cx="3910579" cy="31309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2098" y="3132667"/>
            <a:ext cx="3907541" cy="31309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7D8E251-EE04-4472-8E69-930B5AB61927}" type="datetimeFigureOut">
              <a:rPr lang="ru-RU" smtClean="0"/>
              <a:t>16.06.2022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886A25C-AFD4-4A5E-9C93-C491A030E38C}" type="slidenum">
              <a:rPr lang="ru-RU" smtClean="0"/>
              <a:t>‹#›</a:t>
            </a:fld>
            <a:endParaRPr lang="ru-RU"/>
          </a:p>
        </p:txBody>
      </p:sp>
    </p:spTree>
    <p:extLst>
      <p:ext uri="{BB962C8B-B14F-4D97-AF65-F5344CB8AC3E}">
        <p14:creationId xmlns:p14="http://schemas.microsoft.com/office/powerpoint/2010/main" val="387734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7D8E251-EE04-4472-8E69-930B5AB61927}" type="datetimeFigureOut">
              <a:rPr lang="ru-RU" smtClean="0"/>
              <a:t>16.06.2022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886A25C-AFD4-4A5E-9C93-C491A030E38C}" type="slidenum">
              <a:rPr lang="ru-RU" smtClean="0"/>
              <a:t>‹#›</a:t>
            </a:fld>
            <a:endParaRPr lang="ru-RU"/>
          </a:p>
        </p:txBody>
      </p:sp>
    </p:spTree>
    <p:extLst>
      <p:ext uri="{BB962C8B-B14F-4D97-AF65-F5344CB8AC3E}">
        <p14:creationId xmlns:p14="http://schemas.microsoft.com/office/powerpoint/2010/main" val="1159130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D8E251-EE04-4472-8E69-930B5AB61927}" type="datetimeFigureOut">
              <a:rPr lang="ru-RU" smtClean="0"/>
              <a:t>16.06.2022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886A25C-AFD4-4A5E-9C93-C491A030E38C}" type="slidenum">
              <a:rPr lang="ru-RU" smtClean="0"/>
              <a:t>‹#›</a:t>
            </a:fld>
            <a:endParaRPr lang="ru-RU"/>
          </a:p>
        </p:txBody>
      </p:sp>
    </p:spTree>
    <p:extLst>
      <p:ext uri="{BB962C8B-B14F-4D97-AF65-F5344CB8AC3E}">
        <p14:creationId xmlns:p14="http://schemas.microsoft.com/office/powerpoint/2010/main" val="2292943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ru-RU"/>
              <a:t>Образец заголовка</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7D8E251-EE04-4472-8E69-930B5AB61927}" type="datetimeFigureOut">
              <a:rPr lang="ru-RU" smtClean="0"/>
              <a:t>16.06.2022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86A25C-AFD4-4A5E-9C93-C491A030E38C}" type="slidenum">
              <a:rPr lang="ru-RU" smtClean="0"/>
              <a:t>‹#›</a:t>
            </a:fld>
            <a:endParaRPr lang="ru-RU"/>
          </a:p>
        </p:txBody>
      </p:sp>
    </p:spTree>
    <p:extLst>
      <p:ext uri="{BB962C8B-B14F-4D97-AF65-F5344CB8AC3E}">
        <p14:creationId xmlns:p14="http://schemas.microsoft.com/office/powerpoint/2010/main" val="4134183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7D8E251-EE04-4472-8E69-930B5AB61927}" type="datetimeFigureOut">
              <a:rPr lang="ru-RU" smtClean="0"/>
              <a:t>16.06.2022</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86A25C-AFD4-4A5E-9C93-C491A030E38C}" type="slidenum">
              <a:rPr lang="ru-RU" smtClean="0"/>
              <a:t>‹#›</a:t>
            </a:fld>
            <a:endParaRPr lang="ru-RU"/>
          </a:p>
        </p:txBody>
      </p:sp>
    </p:spTree>
    <p:extLst>
      <p:ext uri="{BB962C8B-B14F-4D97-AF65-F5344CB8AC3E}">
        <p14:creationId xmlns:p14="http://schemas.microsoft.com/office/powerpoint/2010/main" val="4211349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7D8E251-EE04-4472-8E69-930B5AB61927}" type="datetimeFigureOut">
              <a:rPr lang="ru-RU" smtClean="0"/>
              <a:t>16.06.2022</a:t>
            </a:fld>
            <a:endParaRPr lang="ru-RU"/>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886A25C-AFD4-4A5E-9C93-C491A030E38C}" type="slidenum">
              <a:rPr lang="ru-RU" smtClean="0"/>
              <a:t>‹#›</a:t>
            </a:fld>
            <a:endParaRPr lang="ru-RU"/>
          </a:p>
        </p:txBody>
      </p:sp>
    </p:spTree>
    <p:extLst>
      <p:ext uri="{BB962C8B-B14F-4D97-AF65-F5344CB8AC3E}">
        <p14:creationId xmlns:p14="http://schemas.microsoft.com/office/powerpoint/2010/main" val="716471175"/>
      </p:ext>
    </p:extLst>
  </p:cSld>
  <p:clrMap bg1="dk1" tx1="lt1" bg2="dk2" tx2="lt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 id="2147484064" r:id="rId14"/>
    <p:sldLayoutId id="2147484065" r:id="rId15"/>
    <p:sldLayoutId id="2147484066" r:id="rId16"/>
    <p:sldLayoutId id="214748406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2276872"/>
            <a:ext cx="7772400" cy="1975104"/>
          </a:xfrm>
        </p:spPr>
        <p:txBody>
          <a:bodyPr>
            <a:noAutofit/>
          </a:bodyPr>
          <a:lstStyle/>
          <a:p>
            <a:pPr algn="ctr"/>
            <a:r>
              <a:rPr lang="ru-RU" sz="4400" dirty="0"/>
              <a:t>Судебно-медицинская экспертиза живых лиц</a:t>
            </a:r>
            <a:br>
              <a:rPr lang="ru-RU" sz="4400" dirty="0"/>
            </a:br>
            <a:endParaRPr lang="ru-RU" sz="4400" dirty="0"/>
          </a:p>
        </p:txBody>
      </p:sp>
      <p:sp>
        <p:nvSpPr>
          <p:cNvPr id="3" name="Подзаголовок 2"/>
          <p:cNvSpPr>
            <a:spLocks noGrp="1"/>
          </p:cNvSpPr>
          <p:nvPr>
            <p:ph type="subTitle" idx="1"/>
          </p:nvPr>
        </p:nvSpPr>
        <p:spPr>
          <a:xfrm>
            <a:off x="467544" y="5805264"/>
            <a:ext cx="7772400" cy="936104"/>
          </a:xfrm>
        </p:spPr>
        <p:style>
          <a:lnRef idx="0">
            <a:schemeClr val="accent5"/>
          </a:lnRef>
          <a:fillRef idx="3">
            <a:schemeClr val="accent5"/>
          </a:fillRef>
          <a:effectRef idx="3">
            <a:schemeClr val="accent5"/>
          </a:effectRef>
          <a:fontRef idx="minor">
            <a:schemeClr val="lt1"/>
          </a:fontRef>
        </p:style>
        <p:txBody>
          <a:bodyPr>
            <a:normAutofit fontScale="70000" lnSpcReduction="20000"/>
          </a:bodyPr>
          <a:lstStyle/>
          <a:p>
            <a:r>
              <a:rPr lang="ru-RU" sz="2400" b="1" dirty="0">
                <a:solidFill>
                  <a:schemeClr val="bg1"/>
                </a:solidFill>
              </a:rPr>
              <a:t>Выполнила:</a:t>
            </a:r>
          </a:p>
          <a:p>
            <a:r>
              <a:rPr lang="ru-RU" sz="2400" b="1" dirty="0">
                <a:solidFill>
                  <a:schemeClr val="bg1"/>
                </a:solidFill>
              </a:rPr>
              <a:t>Ординатор 2 года кафедры Судебной ИПО</a:t>
            </a:r>
          </a:p>
          <a:p>
            <a:r>
              <a:rPr lang="ru-RU" sz="2400" b="1" dirty="0">
                <a:solidFill>
                  <a:schemeClr val="bg1"/>
                </a:solidFill>
              </a:rPr>
              <a:t>Степанян Инесса Андреевна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99592" y="1340768"/>
            <a:ext cx="7772400" cy="4572000"/>
          </a:xfrm>
        </p:spPr>
        <p:txBody>
          <a:bodyPr>
            <a:noAutofit/>
          </a:bodyPr>
          <a:lstStyle/>
          <a:p>
            <a:r>
              <a:rPr lang="ru-RU" sz="2000" i="1" u="sng" dirty="0"/>
              <a:t>Вид и характер</a:t>
            </a:r>
            <a:r>
              <a:rPr lang="ru-RU" sz="2000" dirty="0"/>
              <a:t> телесных повреждений устанавливают на основании их осмотра (ссадина, царапина, рана).</a:t>
            </a:r>
          </a:p>
          <a:p>
            <a:r>
              <a:rPr lang="ru-RU" sz="2000" i="1" u="sng" dirty="0"/>
              <a:t>Давность повреждения</a:t>
            </a:r>
            <a:r>
              <a:rPr lang="ru-RU" sz="2000" dirty="0"/>
              <a:t> определяют по изменениям, обнаруженным при освидетельствовании. Например, краснота, припухлость, болезненность указывают на то, что повреждения могли быть причинены от нескольких десятков минут до нескольких часов тому назад. Давность кровоподтека устанавливается по изменению его цвета. Вид и характер воспаления вокруг раны, а также признаки ее заживления могут указывать на давность причинения повреждения. О давности переломов костей судят на основании развития костной мозоли. Следует подчеркнуть, что чем раньше проведено освидетельствование, тем точнее можно определить давность повреждения.</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27584" y="1143000"/>
            <a:ext cx="7772400" cy="4572000"/>
          </a:xfrm>
        </p:spPr>
        <p:txBody>
          <a:bodyPr>
            <a:noAutofit/>
          </a:bodyPr>
          <a:lstStyle/>
          <a:p>
            <a:r>
              <a:rPr lang="ru-RU" sz="2400" i="1" dirty="0"/>
              <a:t>Определение типа (вида) орудия</a:t>
            </a:r>
            <a:r>
              <a:rPr lang="ru-RU" sz="2400" dirty="0"/>
              <a:t> повреждения проводится на основании характерных для определенного орудия (оружия) признаков ран: форма и края раны, размозжения, перемычки в дне раны. </a:t>
            </a:r>
          </a:p>
          <a:p>
            <a:r>
              <a:rPr lang="ru-RU" sz="2400" dirty="0"/>
              <a:t>Ввиду того, что различные виды острых и тупых предметов, огнестрельное оружие могут причинять сходные повреждения, судебно-медицинский эксперт на вопрос об идентификации конкретного оружия (орудия) в большинстве случаев может дать лишь предположительный ответ. Однако если орудие имеет характерные особенности, которые находят отражение в ране, оно может быть идентифицировано.</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210649"/>
            <a:ext cx="7153248" cy="1293028"/>
          </a:xfrm>
        </p:spPr>
        <p:txBody>
          <a:bodyPr>
            <a:noAutofit/>
          </a:bodyPr>
          <a:lstStyle/>
          <a:p>
            <a:pPr algn="ctr"/>
            <a:r>
              <a:rPr lang="ru-RU" sz="2400" b="1" i="1" dirty="0"/>
              <a:t>Тяжкий вред здоровью</a:t>
            </a:r>
            <a:r>
              <a:rPr lang="ru-RU" sz="2400" dirty="0"/>
              <a:t> в судебно-медицинской практике предусматривает две группы телесных повреждений, влекущих опасность для жизни пострадавшего.</a:t>
            </a:r>
          </a:p>
        </p:txBody>
      </p:sp>
      <p:sp>
        <p:nvSpPr>
          <p:cNvPr id="3" name="Содержимое 2"/>
          <p:cNvSpPr>
            <a:spLocks noGrp="1"/>
          </p:cNvSpPr>
          <p:nvPr>
            <p:ph idx="1"/>
          </p:nvPr>
        </p:nvSpPr>
        <p:spPr>
          <a:xfrm>
            <a:off x="802016" y="2909167"/>
            <a:ext cx="7772400" cy="3790656"/>
          </a:xfrm>
        </p:spPr>
        <p:txBody>
          <a:bodyPr>
            <a:normAutofit/>
          </a:bodyPr>
          <a:lstStyle/>
          <a:p>
            <a:r>
              <a:rPr lang="ru-RU" dirty="0"/>
              <a:t>1-я группа обусловлена самими телесными повреждениями:</a:t>
            </a:r>
          </a:p>
          <a:p>
            <a:r>
              <a:rPr lang="ru-RU" dirty="0"/>
              <a:t>– ранения, проникающие в полости тела, а также во внутренние органы, в том числе в щитовидную железу. </a:t>
            </a:r>
          </a:p>
          <a:p>
            <a:endParaRPr lang="ru-RU" dirty="0"/>
          </a:p>
        </p:txBody>
      </p:sp>
      <p:pic>
        <p:nvPicPr>
          <p:cNvPr id="4" name="Picture 2" descr="http://images.mreadz.com/283/282361/7.jpg"/>
          <p:cNvPicPr>
            <a:picLocks noChangeAspect="1" noChangeArrowheads="1"/>
          </p:cNvPicPr>
          <p:nvPr/>
        </p:nvPicPr>
        <p:blipFill>
          <a:blip r:embed="rId2" cstate="print"/>
          <a:srcRect/>
          <a:stretch>
            <a:fillRect/>
          </a:stretch>
        </p:blipFill>
        <p:spPr bwMode="auto">
          <a:xfrm>
            <a:off x="5652120" y="5013176"/>
            <a:ext cx="3209925" cy="1657351"/>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1691680" y="5805264"/>
            <a:ext cx="3600400" cy="830997"/>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ru-RU" sz="2400" dirty="0"/>
              <a:t>Огнестрельное </a:t>
            </a:r>
            <a:r>
              <a:rPr lang="ru-RU" sz="2400" b="1" dirty="0"/>
              <a:t>Ранение</a:t>
            </a:r>
            <a:r>
              <a:rPr lang="ru-RU" sz="2400" dirty="0"/>
              <a:t> Грудной Клетки.</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99592" y="1052736"/>
            <a:ext cx="7772400" cy="4572000"/>
          </a:xfrm>
        </p:spPr>
        <p:txBody>
          <a:bodyPr/>
          <a:lstStyle/>
          <a:p>
            <a:r>
              <a:rPr lang="ru-RU" dirty="0"/>
              <a:t>– переломы костей черепа и ушибы головного мозга;</a:t>
            </a:r>
          </a:p>
          <a:p>
            <a:r>
              <a:rPr lang="ru-RU" dirty="0"/>
              <a:t>– переломы или вывихи шейных и грудных позвонков, так как при этом очень часто возникает тяжелая травма спинного мозга;</a:t>
            </a:r>
          </a:p>
          <a:p>
            <a:r>
              <a:rPr lang="ru-RU" dirty="0"/>
              <a:t>– переломы костей таза;</a:t>
            </a:r>
          </a:p>
          <a:p>
            <a:endParaRPr lang="ru-RU" dirty="0"/>
          </a:p>
        </p:txBody>
      </p:sp>
      <p:pic>
        <p:nvPicPr>
          <p:cNvPr id="22532" name="Picture 4" descr="http://boombob.ru/img/picture/Aug/27/44c18e938c6957f16e7fca6633eee3dd/2.jpg"/>
          <p:cNvPicPr>
            <a:picLocks noChangeAspect="1" noChangeArrowheads="1"/>
          </p:cNvPicPr>
          <p:nvPr/>
        </p:nvPicPr>
        <p:blipFill>
          <a:blip r:embed="rId2" cstate="print"/>
          <a:srcRect t="11321" b="26415"/>
          <a:stretch>
            <a:fillRect/>
          </a:stretch>
        </p:blipFill>
        <p:spPr bwMode="auto">
          <a:xfrm>
            <a:off x="2772528" y="3429000"/>
            <a:ext cx="6167958" cy="2880320"/>
          </a:xfrm>
          <a:prstGeom prst="rect">
            <a:avLst/>
          </a:prstGeom>
          <a:noFill/>
        </p:spPr>
      </p:pic>
      <p:sp>
        <p:nvSpPr>
          <p:cNvPr id="6" name="Прямоугольник 5"/>
          <p:cNvSpPr/>
          <p:nvPr/>
        </p:nvSpPr>
        <p:spPr>
          <a:xfrm>
            <a:off x="1979712" y="6021288"/>
            <a:ext cx="3186513" cy="523220"/>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ru-RU" sz="2800" dirty="0"/>
              <a:t>Закрытый </a:t>
            </a:r>
            <a:r>
              <a:rPr lang="ru-RU" sz="2800" b="1" dirty="0"/>
              <a:t>перелом</a:t>
            </a:r>
            <a:endParaRPr lang="ru-RU"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755976" y="260648"/>
            <a:ext cx="4388024" cy="6048672"/>
          </a:xfrm>
        </p:spPr>
        <p:txBody>
          <a:bodyPr>
            <a:normAutofit lnSpcReduction="10000"/>
          </a:bodyPr>
          <a:lstStyle/>
          <a:p>
            <a:r>
              <a:rPr lang="ru-RU" sz="2400" dirty="0"/>
              <a:t>– повреждения спинного мозга;</a:t>
            </a:r>
          </a:p>
          <a:p>
            <a:r>
              <a:rPr lang="ru-RU" sz="2400" dirty="0"/>
              <a:t>– разрывы внутренних органов (при ударах тупыми твердыми предметами или при ударах о тупые твердые предметы);</a:t>
            </a:r>
          </a:p>
          <a:p>
            <a:r>
              <a:rPr lang="ru-RU" sz="2400" dirty="0"/>
              <a:t>– ранения крупных кровеносных сосудов, к которым относятся аорта, сонные артерии, подключичные, подмышечные, бедренные артерии и соответствующие вены;</a:t>
            </a:r>
          </a:p>
          <a:p>
            <a:r>
              <a:rPr lang="ru-RU" sz="2400" dirty="0"/>
              <a:t>– ожоги III и IV степени 30% поверхности тела.</a:t>
            </a:r>
          </a:p>
          <a:p>
            <a:endParaRPr lang="ru-RU" sz="2400" dirty="0"/>
          </a:p>
        </p:txBody>
      </p:sp>
      <p:pic>
        <p:nvPicPr>
          <p:cNvPr id="29700" name="Picture 4" descr="http://uslide.ru/images/12/18722/736/img4.jpg"/>
          <p:cNvPicPr>
            <a:picLocks noChangeAspect="1" noChangeArrowheads="1"/>
          </p:cNvPicPr>
          <p:nvPr/>
        </p:nvPicPr>
        <p:blipFill>
          <a:blip r:embed="rId2" cstate="print"/>
          <a:srcRect/>
          <a:stretch>
            <a:fillRect/>
          </a:stretch>
        </p:blipFill>
        <p:spPr bwMode="auto">
          <a:xfrm>
            <a:off x="0" y="0"/>
            <a:ext cx="4860031" cy="3645024"/>
          </a:xfrm>
          <a:prstGeom prst="rect">
            <a:avLst/>
          </a:prstGeom>
          <a:noFill/>
        </p:spPr>
      </p:pic>
      <p:pic>
        <p:nvPicPr>
          <p:cNvPr id="29702" name="Picture 6" descr="http://ic.pics.livejournal.com/axegrin/33723924/1807/1807_900.jpg"/>
          <p:cNvPicPr>
            <a:picLocks noChangeAspect="1" noChangeArrowheads="1"/>
          </p:cNvPicPr>
          <p:nvPr/>
        </p:nvPicPr>
        <p:blipFill>
          <a:blip r:embed="rId3" cstate="print"/>
          <a:srcRect/>
          <a:stretch>
            <a:fillRect/>
          </a:stretch>
        </p:blipFill>
        <p:spPr bwMode="auto">
          <a:xfrm>
            <a:off x="251520" y="2924944"/>
            <a:ext cx="4512501" cy="3384376"/>
          </a:xfrm>
          <a:prstGeom prst="rect">
            <a:avLst/>
          </a:prstGeom>
          <a:noFill/>
        </p:spPr>
      </p:pic>
      <p:sp>
        <p:nvSpPr>
          <p:cNvPr id="7" name="Содержимое 2"/>
          <p:cNvSpPr txBox="1">
            <a:spLocks/>
          </p:cNvSpPr>
          <p:nvPr/>
        </p:nvSpPr>
        <p:spPr>
          <a:xfrm>
            <a:off x="395536" y="5805264"/>
            <a:ext cx="2314600" cy="838328"/>
          </a:xfrm>
          <a:prstGeom prst="rect">
            <a:avLst/>
          </a:prstGeom>
        </p:spPr>
        <p:style>
          <a:lnRef idx="0">
            <a:schemeClr val="accent2"/>
          </a:lnRef>
          <a:fillRef idx="3">
            <a:schemeClr val="accent2"/>
          </a:fillRef>
          <a:effectRef idx="3">
            <a:schemeClr val="accent2"/>
          </a:effectRef>
          <a:fontRef idx="minor">
            <a:schemeClr val="lt1"/>
          </a:fontRef>
        </p:style>
        <p:txBody>
          <a:bodyPr vert="horz">
            <a:normAutofit fontScale="92500" lnSpcReduction="20000"/>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ru-RU" sz="3000" b="0" i="0" u="none" strike="noStrike" kern="1200" cap="none" spc="0" normalizeH="0" baseline="0" noProof="0" dirty="0">
                <a:ln>
                  <a:noFill/>
                </a:ln>
                <a:solidFill>
                  <a:schemeClr val="tx1"/>
                </a:solidFill>
                <a:effectLst/>
                <a:uLnTx/>
                <a:uFillTx/>
                <a:latin typeface="+mn-lt"/>
                <a:ea typeface="+mn-ea"/>
                <a:cs typeface="+mn-cs"/>
              </a:rPr>
              <a:t>Ожог 4 степени</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cs627727.vk.me/v627727988/b3ed/Xr0DrTEWgis.jpg"/>
          <p:cNvPicPr>
            <a:picLocks noChangeAspect="1" noChangeArrowheads="1"/>
          </p:cNvPicPr>
          <p:nvPr/>
        </p:nvPicPr>
        <p:blipFill>
          <a:blip r:embed="rId2" cstate="print"/>
          <a:srcRect/>
          <a:stretch>
            <a:fillRect/>
          </a:stretch>
        </p:blipFill>
        <p:spPr bwMode="auto">
          <a:xfrm>
            <a:off x="0" y="0"/>
            <a:ext cx="9276134" cy="5805264"/>
          </a:xfrm>
          <a:prstGeom prst="rect">
            <a:avLst/>
          </a:prstGeom>
          <a:noFill/>
        </p:spPr>
      </p:pic>
      <p:sp>
        <p:nvSpPr>
          <p:cNvPr id="3" name="Содержимое 2"/>
          <p:cNvSpPr>
            <a:spLocks noGrp="1"/>
          </p:cNvSpPr>
          <p:nvPr>
            <p:ph idx="1"/>
          </p:nvPr>
        </p:nvSpPr>
        <p:spPr>
          <a:xfrm>
            <a:off x="0" y="4121696"/>
            <a:ext cx="9144000" cy="2736304"/>
          </a:xfrm>
        </p:spPr>
        <p:style>
          <a:lnRef idx="0">
            <a:schemeClr val="accent6"/>
          </a:lnRef>
          <a:fillRef idx="3">
            <a:schemeClr val="accent6"/>
          </a:fillRef>
          <a:effectRef idx="3">
            <a:schemeClr val="accent6"/>
          </a:effectRef>
          <a:fontRef idx="minor">
            <a:schemeClr val="lt1"/>
          </a:fontRef>
        </p:style>
        <p:txBody>
          <a:bodyPr>
            <a:normAutofit/>
          </a:bodyPr>
          <a:lstStyle/>
          <a:p>
            <a:pPr indent="342900">
              <a:buNone/>
            </a:pPr>
            <a:r>
              <a:rPr lang="ru-RU" dirty="0">
                <a:solidFill>
                  <a:schemeClr val="bg1"/>
                </a:solidFill>
              </a:rPr>
              <a:t>2-я группа телесных повреждений - это опасные для жизни состояния, которые возникают в результате повреждений 1-й группы. Они включают в себя шок III и IV степени, кому, массивную кровопотерю, коллапс, острую </a:t>
            </a:r>
            <a:r>
              <a:rPr lang="ru-RU" dirty="0" err="1">
                <a:solidFill>
                  <a:schemeClr val="bg1"/>
                </a:solidFill>
              </a:rPr>
              <a:t>сердечно-сосудистую</a:t>
            </a:r>
            <a:r>
              <a:rPr lang="ru-RU" dirty="0">
                <a:solidFill>
                  <a:schemeClr val="bg1"/>
                </a:solidFill>
              </a:rPr>
              <a:t> недостаточность, нарушения мозгового кровообращения, острую почечную недостаточность, тяжелую дыхательную недостаточность и др.</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a:t>Тяжкий вред здоровью определяется рядом признаков, не опасных для жизни потерпевшего. К ним относятся:</a:t>
            </a:r>
          </a:p>
        </p:txBody>
      </p:sp>
      <p:sp>
        <p:nvSpPr>
          <p:cNvPr id="3" name="Содержимое 2"/>
          <p:cNvSpPr>
            <a:spLocks noGrp="1"/>
          </p:cNvSpPr>
          <p:nvPr>
            <p:ph idx="1"/>
          </p:nvPr>
        </p:nvSpPr>
        <p:spPr>
          <a:xfrm>
            <a:off x="899592" y="2060848"/>
            <a:ext cx="7772400" cy="4572000"/>
          </a:xfrm>
        </p:spPr>
        <p:txBody>
          <a:bodyPr>
            <a:normAutofit/>
          </a:bodyPr>
          <a:lstStyle/>
          <a:p>
            <a:r>
              <a:rPr lang="ru-RU" dirty="0"/>
              <a:t>1. </a:t>
            </a:r>
            <a:r>
              <a:rPr lang="ru-RU" i="1" dirty="0"/>
              <a:t>стойкая потеря зрения,</a:t>
            </a:r>
            <a:r>
              <a:rPr lang="ru-RU" dirty="0"/>
              <a:t> под которой понимается полная слепота на оба глаза или односторонняя слепота, так как она сопровождается потерей общей трудоспособности больше чем на одну треть; </a:t>
            </a:r>
          </a:p>
          <a:p>
            <a:r>
              <a:rPr lang="ru-RU" i="1" dirty="0"/>
              <a:t>стойкая потеря слуха, </a:t>
            </a:r>
            <a:r>
              <a:rPr lang="ru-RU" dirty="0"/>
              <a:t>когда у пострадавшего развивается глухота или тяжелая тугоухость на оба уха с неспособностью слышать звук на расстоянии 3-5 см от ушной раковины; </a:t>
            </a:r>
          </a:p>
          <a:p>
            <a:r>
              <a:rPr lang="ru-RU" i="1" dirty="0"/>
              <a:t>потеря речи,</a:t>
            </a:r>
            <a:r>
              <a:rPr lang="ru-RU" dirty="0"/>
              <a:t> т.е. неизлечимая потеря способности членораздельно выражать мысли. Исходя из этого определения, потерей речи следует считать и резко выраженное заикание;</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55576" y="404664"/>
            <a:ext cx="3528392" cy="5832648"/>
          </a:xfrm>
        </p:spPr>
        <p:txBody>
          <a:bodyPr>
            <a:normAutofit/>
          </a:bodyPr>
          <a:lstStyle/>
          <a:p>
            <a:pPr algn="ctr"/>
            <a:r>
              <a:rPr lang="ru-RU" dirty="0"/>
              <a:t>2. </a:t>
            </a:r>
            <a:r>
              <a:rPr lang="ru-RU" i="1" dirty="0"/>
              <a:t>утрата какого-либо органа или его функции. </a:t>
            </a:r>
            <a:r>
              <a:rPr lang="ru-RU" dirty="0"/>
              <a:t>Например, при переломе трубчатой кости может образоваться ложный сустав в области перелома и при сохранении верхней конечности она потеряет свою функцию;</a:t>
            </a:r>
          </a:p>
        </p:txBody>
      </p:sp>
      <p:pic>
        <p:nvPicPr>
          <p:cNvPr id="26626" name="Picture 2" descr="http://viralpress.ru/wp-content/uploads/2015/10/1.jpeg"/>
          <p:cNvPicPr>
            <a:picLocks noChangeAspect="1" noChangeArrowheads="1"/>
          </p:cNvPicPr>
          <p:nvPr/>
        </p:nvPicPr>
        <p:blipFill>
          <a:blip r:embed="rId2" cstate="print"/>
          <a:srcRect l="21655" r="5544"/>
          <a:stretch>
            <a:fillRect/>
          </a:stretch>
        </p:blipFill>
        <p:spPr bwMode="auto">
          <a:xfrm>
            <a:off x="4644008" y="260648"/>
            <a:ext cx="4248472" cy="60486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14400" y="908720"/>
            <a:ext cx="7772400" cy="5446840"/>
          </a:xfrm>
        </p:spPr>
        <p:txBody>
          <a:bodyPr>
            <a:normAutofit/>
          </a:bodyPr>
          <a:lstStyle/>
          <a:p>
            <a:r>
              <a:rPr lang="ru-RU" dirty="0"/>
              <a:t>3. </a:t>
            </a:r>
            <a:r>
              <a:rPr lang="ru-RU" i="1" dirty="0"/>
              <a:t>стойкая утрата общей трудоспособности не менее чем на одну треть,</a:t>
            </a:r>
            <a:r>
              <a:rPr lang="ru-RU" dirty="0"/>
              <a:t> что устанавливается лишь после окончательного исхода повреждения по официальной таблице для установления процента утраты трудоспособности. У детей степень утраты трудоспособности определяется исходя из нетрудоспособности, которая возникнет в будущем; </a:t>
            </a:r>
          </a:p>
          <a:p>
            <a:r>
              <a:rPr lang="ru-RU" dirty="0"/>
              <a:t>4. </a:t>
            </a:r>
            <a:r>
              <a:rPr lang="ru-RU" i="1" dirty="0"/>
              <a:t>полная утрата профессиональной трудоспособности.</a:t>
            </a:r>
            <a:r>
              <a:rPr lang="ru-RU" dirty="0"/>
              <a:t> Так, потеря музыкантом любого пальца полностью лишает его способности к выполнению профессиональных функций;</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99592" y="1124744"/>
            <a:ext cx="7772400" cy="5878888"/>
          </a:xfrm>
        </p:spPr>
        <p:txBody>
          <a:bodyPr>
            <a:normAutofit/>
          </a:bodyPr>
          <a:lstStyle/>
          <a:p>
            <a:r>
              <a:rPr lang="ru-RU" dirty="0"/>
              <a:t>5. </a:t>
            </a:r>
            <a:r>
              <a:rPr lang="ru-RU" i="1" dirty="0"/>
              <a:t>потеря производительной способности</a:t>
            </a:r>
            <a:r>
              <a:rPr lang="ru-RU" dirty="0"/>
              <a:t> подразумевает как потерю способности совершения полового акта, так и потерю способности к оплодотворению, зачатию, деторождению и вскармливанию. Такие ситуации могут возникнуть при кастрации, появившихся в результате травмы, рубцовых изменениях, ампутации матки в результате ее травмы при аборте, в том числе криминальном, заражении венерической болезнью, которая привела к воспалению маточных труб, что препятствует зачатию; </a:t>
            </a:r>
          </a:p>
          <a:p>
            <a:r>
              <a:rPr lang="ru-RU" i="1" dirty="0"/>
              <a:t>прерывание беременности</a:t>
            </a:r>
            <a:r>
              <a:rPr lang="ru-RU" dirty="0"/>
              <a:t> вне зависимости от ее срока, если оно не связано с индивидуальными особенностями потерпевшей, а стоит в причинной связи с полученными телесными повреждениями;</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План</a:t>
            </a:r>
          </a:p>
        </p:txBody>
      </p:sp>
      <p:sp>
        <p:nvSpPr>
          <p:cNvPr id="3" name="Содержимое 2"/>
          <p:cNvSpPr>
            <a:spLocks noGrp="1"/>
          </p:cNvSpPr>
          <p:nvPr>
            <p:ph idx="1"/>
          </p:nvPr>
        </p:nvSpPr>
        <p:spPr>
          <a:xfrm>
            <a:off x="914400" y="1783560"/>
            <a:ext cx="7772400" cy="3517648"/>
          </a:xfrm>
        </p:spPr>
        <p:txBody>
          <a:bodyPr/>
          <a:lstStyle/>
          <a:p>
            <a:pPr marL="582930" indent="-514350">
              <a:buAutoNum type="arabicPeriod"/>
            </a:pPr>
            <a:r>
              <a:rPr lang="ru-RU" dirty="0"/>
              <a:t>Судебно-медицинская экспертиза </a:t>
            </a:r>
            <a:r>
              <a:rPr lang="ru-RU" dirty="0" err="1"/>
              <a:t>несмертельных</a:t>
            </a:r>
            <a:r>
              <a:rPr lang="ru-RU" dirty="0"/>
              <a:t> повреждений</a:t>
            </a:r>
          </a:p>
          <a:p>
            <a:pPr marL="582930" indent="-514350">
              <a:buAutoNum type="arabicPeriod"/>
            </a:pPr>
            <a:r>
              <a:rPr lang="ru-RU" dirty="0"/>
              <a:t>Виды судебно-медицинской экспертизы живых лиц</a:t>
            </a:r>
            <a:br>
              <a:rPr lang="ru-RU" dirty="0"/>
            </a:b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95128" y="908720"/>
            <a:ext cx="7848872" cy="3024336"/>
          </a:xfrm>
        </p:spPr>
        <p:txBody>
          <a:bodyPr>
            <a:normAutofit/>
          </a:bodyPr>
          <a:lstStyle/>
          <a:p>
            <a:r>
              <a:rPr lang="ru-RU" sz="1800" dirty="0"/>
              <a:t>6. </a:t>
            </a:r>
            <a:r>
              <a:rPr lang="ru-RU" sz="1800" i="1" dirty="0"/>
              <a:t>неизгладимое обезображивание лица -</a:t>
            </a:r>
            <a:r>
              <a:rPr lang="ru-RU" sz="1800" dirty="0"/>
              <a:t> вопрос не медицинский, его решает суд. Однако судебно-медицинский эксперт в этой ситуации должен определить характер и тяжесть повреждений, а также возможность коррекции косметических дефектов лица;</a:t>
            </a:r>
          </a:p>
          <a:p>
            <a:r>
              <a:rPr lang="ru-RU" sz="1800" dirty="0"/>
              <a:t>7. </a:t>
            </a:r>
            <a:r>
              <a:rPr lang="ru-RU" sz="1800" i="1" dirty="0"/>
              <a:t>психическое расстройство,</a:t>
            </a:r>
            <a:r>
              <a:rPr lang="ru-RU" sz="1800" dirty="0"/>
              <a:t> если оно возникло в результате причиненных повреждений;</a:t>
            </a:r>
          </a:p>
          <a:p>
            <a:endParaRPr lang="ru-RU" dirty="0"/>
          </a:p>
        </p:txBody>
      </p:sp>
      <p:pic>
        <p:nvPicPr>
          <p:cNvPr id="30722" name="Picture 2" descr="http://themusicland.ru/uploads/images/shot_lubov_na_dvoih_godovshina_svadbi.jpg"/>
          <p:cNvPicPr>
            <a:picLocks noChangeAspect="1" noChangeArrowheads="1"/>
          </p:cNvPicPr>
          <p:nvPr/>
        </p:nvPicPr>
        <p:blipFill>
          <a:blip r:embed="rId2" cstate="print"/>
          <a:srcRect/>
          <a:stretch>
            <a:fillRect/>
          </a:stretch>
        </p:blipFill>
        <p:spPr bwMode="auto">
          <a:xfrm>
            <a:off x="36512" y="2996953"/>
            <a:ext cx="4859016" cy="3861048"/>
          </a:xfrm>
          <a:prstGeom prst="rect">
            <a:avLst/>
          </a:prstGeom>
          <a:noFill/>
        </p:spPr>
      </p:pic>
      <p:sp>
        <p:nvSpPr>
          <p:cNvPr id="5" name="Прямоугольник 4"/>
          <p:cNvSpPr/>
          <p:nvPr/>
        </p:nvSpPr>
        <p:spPr>
          <a:xfrm>
            <a:off x="4895528" y="5165229"/>
            <a:ext cx="4211960" cy="1692771"/>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ru-RU" sz="2400" dirty="0">
                <a:solidFill>
                  <a:schemeClr val="bg1"/>
                </a:solidFill>
              </a:rPr>
              <a:t>8. </a:t>
            </a:r>
            <a:r>
              <a:rPr lang="ru-RU" sz="2000" i="1" dirty="0">
                <a:solidFill>
                  <a:schemeClr val="bg1"/>
                </a:solidFill>
              </a:rPr>
              <a:t>заболевание наркоманией или токсикоманией,</a:t>
            </a:r>
            <a:r>
              <a:rPr lang="ru-RU" sz="2000" dirty="0">
                <a:solidFill>
                  <a:schemeClr val="bg1"/>
                </a:solidFill>
              </a:rPr>
              <a:t> которое само явилось повреждением или возникло в результате лечения повреждения.</a:t>
            </a:r>
            <a:endParaRPr lang="ru-RU" sz="2400"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i="1" dirty="0"/>
              <a:t>Вред здоровью средней тяжести</a:t>
            </a:r>
            <a:endParaRPr lang="ru-RU" sz="3600" dirty="0"/>
          </a:p>
        </p:txBody>
      </p:sp>
      <p:sp>
        <p:nvSpPr>
          <p:cNvPr id="3" name="Содержимое 2"/>
          <p:cNvSpPr>
            <a:spLocks noGrp="1"/>
          </p:cNvSpPr>
          <p:nvPr>
            <p:ph idx="1"/>
          </p:nvPr>
        </p:nvSpPr>
        <p:spPr>
          <a:xfrm>
            <a:off x="914400" y="1783560"/>
            <a:ext cx="7772400" cy="2149496"/>
          </a:xfrm>
        </p:spPr>
        <p:txBody>
          <a:bodyPr>
            <a:normAutofit/>
          </a:bodyPr>
          <a:lstStyle/>
          <a:p>
            <a:r>
              <a:rPr lang="ru-RU" dirty="0"/>
              <a:t> характеризуется отсутствием опасности для жизни потерпевшего, но длительным, более 3 </a:t>
            </a:r>
            <a:r>
              <a:rPr lang="ru-RU" dirty="0" err="1"/>
              <a:t>нед</a:t>
            </a:r>
            <a:r>
              <a:rPr lang="ru-RU" dirty="0"/>
              <a:t>, расстройством здоровья (например, перелом ноги, разрыв сухожилий суставов и пр.) или стойкой утратой общей трудоспособности не менее чем на одну треть (от 10 до 30%).</a:t>
            </a:r>
          </a:p>
        </p:txBody>
      </p:sp>
      <p:pic>
        <p:nvPicPr>
          <p:cNvPr id="33794" name="Picture 2" descr="http://www.donbass.ua/multimedia/images/news/original/image_996173391743484359141211786825224932.jpg"/>
          <p:cNvPicPr>
            <a:picLocks noChangeAspect="1" noChangeArrowheads="1"/>
          </p:cNvPicPr>
          <p:nvPr/>
        </p:nvPicPr>
        <p:blipFill>
          <a:blip r:embed="rId2" cstate="print"/>
          <a:srcRect/>
          <a:stretch>
            <a:fillRect/>
          </a:stretch>
        </p:blipFill>
        <p:spPr bwMode="auto">
          <a:xfrm>
            <a:off x="683568" y="3861048"/>
            <a:ext cx="3810000" cy="2857500"/>
          </a:xfrm>
          <a:prstGeom prst="rect">
            <a:avLst/>
          </a:prstGeom>
          <a:noFill/>
        </p:spPr>
      </p:pic>
      <p:sp>
        <p:nvSpPr>
          <p:cNvPr id="5" name="Содержимое 2"/>
          <p:cNvSpPr txBox="1">
            <a:spLocks/>
          </p:cNvSpPr>
          <p:nvPr/>
        </p:nvSpPr>
        <p:spPr>
          <a:xfrm>
            <a:off x="4427984" y="5877272"/>
            <a:ext cx="2962672" cy="838328"/>
          </a:xfrm>
          <a:prstGeom prst="rect">
            <a:avLst/>
          </a:prstGeom>
        </p:spPr>
        <p:txBody>
          <a:bodyPr vert="horz">
            <a:normAutofit fontScale="92500" lnSpcReduction="20000"/>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ru-RU" sz="3000" b="0" i="0" u="none" strike="noStrike" kern="1200" cap="none" spc="0" normalizeH="0" baseline="0" noProof="0">
                <a:ln>
                  <a:noFill/>
                </a:ln>
                <a:solidFill>
                  <a:schemeClr val="tx1"/>
                </a:solidFill>
                <a:effectLst/>
                <a:uLnTx/>
                <a:uFillTx/>
                <a:latin typeface="+mn-lt"/>
                <a:ea typeface="+mn-ea"/>
                <a:cs typeface="+mn-cs"/>
              </a:rPr>
              <a:t>Перелом ноги</a:t>
            </a:r>
            <a:endParaRPr kumimoji="0" lang="ru-RU"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a:t>Легкий вред здоровью</a:t>
            </a:r>
            <a:endParaRPr lang="ru-RU" dirty="0"/>
          </a:p>
        </p:txBody>
      </p:sp>
      <p:sp>
        <p:nvSpPr>
          <p:cNvPr id="3" name="Содержимое 2"/>
          <p:cNvSpPr>
            <a:spLocks noGrp="1"/>
          </p:cNvSpPr>
          <p:nvPr>
            <p:ph idx="1"/>
          </p:nvPr>
        </p:nvSpPr>
        <p:spPr/>
        <p:txBody>
          <a:bodyPr/>
          <a:lstStyle/>
          <a:p>
            <a:r>
              <a:rPr lang="ru-RU" dirty="0"/>
              <a:t> кратковременное расстройство здоровья, не превышающее 3 недели, а также незначительная (до 5%) стойкая утрата общей трудоспособности.</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08860" y="332656"/>
            <a:ext cx="6377940" cy="1293028"/>
          </a:xfrm>
        </p:spPr>
        <p:txBody>
          <a:bodyPr>
            <a:normAutofit fontScale="90000"/>
          </a:bodyPr>
          <a:lstStyle/>
          <a:p>
            <a:r>
              <a:rPr lang="ru-RU" b="1" dirty="0"/>
              <a:t>2. ВИДЫ СУДЕБНО-МЕДИЦИНСКОЙ ЭКСПЕРТИЗЫ ЖИВЫХ ЛИЦ</a:t>
            </a:r>
            <a:endParaRPr lang="ru-RU" dirty="0"/>
          </a:p>
        </p:txBody>
      </p:sp>
      <p:sp>
        <p:nvSpPr>
          <p:cNvPr id="3" name="Содержимое 2"/>
          <p:cNvSpPr>
            <a:spLocks noGrp="1"/>
          </p:cNvSpPr>
          <p:nvPr>
            <p:ph idx="1"/>
          </p:nvPr>
        </p:nvSpPr>
        <p:spPr>
          <a:xfrm>
            <a:off x="914400" y="1783560"/>
            <a:ext cx="7772400" cy="5074440"/>
          </a:xfrm>
        </p:spPr>
        <p:txBody>
          <a:bodyPr>
            <a:normAutofit fontScale="55000" lnSpcReduction="20000"/>
          </a:bodyPr>
          <a:lstStyle/>
          <a:p>
            <a:pPr algn="ctr">
              <a:buNone/>
            </a:pPr>
            <a:r>
              <a:rPr lang="ru-RU" sz="5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Экспертиза состояния здоровья</a:t>
            </a:r>
          </a:p>
          <a:p>
            <a:pPr>
              <a:buNone/>
            </a:pPr>
            <a:r>
              <a:rPr lang="ru-RU" dirty="0"/>
              <a:t> </a:t>
            </a:r>
          </a:p>
          <a:p>
            <a:pPr>
              <a:buNone/>
            </a:pPr>
            <a:r>
              <a:rPr lang="ru-RU" dirty="0"/>
              <a:t>Эта экспертиза назначается тогда, когда возникает следующие вопросы:</a:t>
            </a:r>
          </a:p>
          <a:p>
            <a:pPr>
              <a:buNone/>
            </a:pPr>
            <a:r>
              <a:rPr lang="ru-RU" dirty="0"/>
              <a:t>– может ли человек, например, заключенный, по состоянию здоровья выполнять ту или иную работу;</a:t>
            </a:r>
          </a:p>
          <a:p>
            <a:pPr>
              <a:buNone/>
            </a:pPr>
            <a:r>
              <a:rPr lang="ru-RU" dirty="0"/>
              <a:t>–  когда человек отказывается являться на допрос к следователю или в суд, например, в качестве свидетеля, ссылаясь на болезнь, в то время как предъявляемые им медицинские документы вызывают сомнение;</a:t>
            </a:r>
          </a:p>
          <a:p>
            <a:pPr>
              <a:buNone/>
            </a:pPr>
            <a:r>
              <a:rPr lang="ru-RU" dirty="0"/>
              <a:t>– в случае уклонения призывника от военной службы;</a:t>
            </a:r>
          </a:p>
          <a:p>
            <a:pPr>
              <a:buNone/>
            </a:pPr>
            <a:r>
              <a:rPr lang="ru-RU" dirty="0"/>
              <a:t>– при симуляции военнослужащим заболевания, препятствующего несению службы.</a:t>
            </a:r>
          </a:p>
          <a:p>
            <a:pPr>
              <a:buNone/>
            </a:pPr>
            <a:endParaRPr lang="ru-RU" dirty="0"/>
          </a:p>
          <a:p>
            <a:pPr algn="r">
              <a:buNone/>
            </a:pPr>
            <a:r>
              <a:rPr lang="ru-RU" sz="4200" i="1" dirty="0"/>
              <a:t>В зависимости от обстоятельств дела экспертиза проводится в амбулатории, больнице и на дому свидетельствуемого. Этот вид экспертизы обычно проводится </a:t>
            </a:r>
            <a:r>
              <a:rPr lang="ru-RU" sz="4200" i="1" dirty="0" err="1"/>
              <a:t>комиссионно</a:t>
            </a:r>
            <a:r>
              <a:rPr lang="ru-RU" sz="4200" i="1" dirty="0"/>
              <a:t> с участием врачей нескольких специальностей.</a:t>
            </a:r>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Судебно-медицинская экспертиза потерпевшего, находящегося в стационаре</a:t>
            </a:r>
          </a:p>
        </p:txBody>
      </p:sp>
      <p:sp>
        <p:nvSpPr>
          <p:cNvPr id="3" name="Содержимое 2"/>
          <p:cNvSpPr>
            <a:spLocks noGrp="1"/>
          </p:cNvSpPr>
          <p:nvPr>
            <p:ph idx="1"/>
          </p:nvPr>
        </p:nvSpPr>
        <p:spPr>
          <a:xfrm>
            <a:off x="899592" y="1988840"/>
            <a:ext cx="7772400" cy="4032448"/>
          </a:xfrm>
        </p:spPr>
        <p:style>
          <a:lnRef idx="0">
            <a:schemeClr val="accent6"/>
          </a:lnRef>
          <a:fillRef idx="3">
            <a:schemeClr val="accent6"/>
          </a:fillRef>
          <a:effectRef idx="3">
            <a:schemeClr val="accent6"/>
          </a:effectRef>
          <a:fontRef idx="minor">
            <a:schemeClr val="lt1"/>
          </a:fontRef>
        </p:style>
        <p:txBody>
          <a:bodyPr>
            <a:normAutofit fontScale="92500"/>
          </a:bodyPr>
          <a:lstStyle/>
          <a:p>
            <a:r>
              <a:rPr lang="ru-RU" dirty="0">
                <a:solidFill>
                  <a:schemeClr val="bg1"/>
                </a:solidFill>
              </a:rPr>
              <a:t>Большинство пострадавших со средним или тяжким вредом здоровью, как правило, госпитализируются и длительный период находятся на стационарном лечении. В то же время своевременное и полноценное расследование каждого уголовного дела в связи с нанесением телесных повреждений немыслимо без экспертного заключения. В подобных случаях возникает необходимость в проведении экспертизы в стационаре. Следователь представляет эксперту постановление о назначении экспертизы, и судебно-медицинский эксперт является в стационар, предъявляет заведующему отделением и лечащему врачу служебное удостоверение и документ о назначении экспертизы.</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Экспертиза притворных болезней</a:t>
            </a:r>
          </a:p>
        </p:txBody>
      </p:sp>
      <p:sp>
        <p:nvSpPr>
          <p:cNvPr id="3" name="Содержимое 2"/>
          <p:cNvSpPr>
            <a:spLocks noGrp="1"/>
          </p:cNvSpPr>
          <p:nvPr>
            <p:ph idx="1"/>
          </p:nvPr>
        </p:nvSpPr>
        <p:spPr/>
        <p:txBody>
          <a:bodyPr>
            <a:normAutofit fontScale="92500" lnSpcReduction="20000"/>
          </a:bodyPr>
          <a:lstStyle/>
          <a:p>
            <a:r>
              <a:rPr lang="ru-RU" i="1" dirty="0"/>
              <a:t>Симуляцией</a:t>
            </a:r>
            <a:r>
              <a:rPr lang="ru-RU" dirty="0"/>
              <a:t> называется изображение человеком симптомов болезни, которой у него нет. Так, нередко симулируют ночное недержание мочи; путем подмешивания к моче яичного белка, сахара, крови симулируют заболевания почек, иногда симулируют слепоту, глухоту. К симуляции относится и инсценировка происшествия, которого не было, - изнасилования, самоубийства, несчастного случая, нападения. Симуляция может быть умышленной и патологической, т. е. связанной с другим заболеванием, нередко психическим, иногда больной убежден, что страдает болезнью, которой у него на самом деле нет. </a:t>
            </a:r>
          </a:p>
          <a:p>
            <a:r>
              <a:rPr lang="ru-RU" dirty="0"/>
              <a:t> </a:t>
            </a:r>
            <a:r>
              <a:rPr lang="ru-RU" i="1" dirty="0"/>
              <a:t>Диссимуляция -</a:t>
            </a:r>
            <a:r>
              <a:rPr lang="ru-RU" dirty="0"/>
              <a:t> сокрытие имеющегося заболевания, обычно с целью получения какой-либо работы, которая больному противопоказана, либо для поступления на учебу, которой препятствует имеющееся заболевание.</a:t>
            </a:r>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Экспертиза членовредительства и искусственных болезней</a:t>
            </a:r>
          </a:p>
        </p:txBody>
      </p:sp>
      <p:sp>
        <p:nvSpPr>
          <p:cNvPr id="3" name="Содержимое 2"/>
          <p:cNvSpPr>
            <a:spLocks noGrp="1"/>
          </p:cNvSpPr>
          <p:nvPr>
            <p:ph idx="1"/>
          </p:nvPr>
        </p:nvSpPr>
        <p:spPr/>
        <p:txBody>
          <a:bodyPr>
            <a:normAutofit fontScale="92500"/>
          </a:bodyPr>
          <a:lstStyle/>
          <a:p>
            <a:r>
              <a:rPr lang="ru-RU" i="1" dirty="0"/>
              <a:t>Самоповреждением,</a:t>
            </a:r>
            <a:r>
              <a:rPr lang="ru-RU" dirty="0"/>
              <a:t> или </a:t>
            </a:r>
            <a:r>
              <a:rPr lang="ru-RU" i="1" dirty="0"/>
              <a:t>членовредительством,</a:t>
            </a:r>
            <a:r>
              <a:rPr lang="ru-RU" dirty="0"/>
              <a:t>               называется умышленное причинение вреда своему здоровью путем повреждения органов или тканей, а также путем вызывания искусственного заболевания. </a:t>
            </a:r>
          </a:p>
          <a:p>
            <a:r>
              <a:rPr lang="ru-RU" dirty="0"/>
              <a:t>Членовредительство наблюдается в случаях уклонения от воинской службы, для получения больничного листа или страхового вознаграждения и т.д. </a:t>
            </a:r>
          </a:p>
          <a:p>
            <a:r>
              <a:rPr lang="ru-RU" dirty="0"/>
              <a:t>Самоповреждение наблюдается и у психически больных. Наркоманию также можно рассматривать как самоповреждение, так как она вызывает тяжелые изменения в организме, хотя в большинстве случаев наркотики человек начинает применять сам и осознанно, представляя последствия своих действий.</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99592" y="979112"/>
            <a:ext cx="7772400" cy="5878888"/>
          </a:xfrm>
        </p:spPr>
        <p:txBody>
          <a:bodyPr>
            <a:normAutofit lnSpcReduction="10000"/>
          </a:bodyPr>
          <a:lstStyle/>
          <a:p>
            <a:r>
              <a:rPr lang="ru-RU" i="1" dirty="0"/>
              <a:t>Искусственные заболевания-</a:t>
            </a:r>
            <a:r>
              <a:rPr lang="ru-RU" dirty="0"/>
              <a:t> это действительные заболевания, умышленно вызванные с помощью различных средств и способов. Они близки к членовредительству по сути, но отличаются от самоповреждения тем, что при них нет открытого повреждения органа или ткани и они носят характер внутренней болезни. </a:t>
            </a:r>
          </a:p>
          <a:p>
            <a:r>
              <a:rPr lang="ru-RU" dirty="0"/>
              <a:t>Так, с помощью подкожного введения керосина, скипидара, инородных тел, кала, зубного налета вызывают гнойное воспаление подкожной клетчатки. При введении под кожу или в суставную сумку парафина, машинного масла, вазелина получают подобие опухоли. Путем прикладывания горячих и раскаленных предметов получают ожоги различных частей тела с последующим образованием язв. Втирание в кожу раздражающих или едких веществ получают дерматит (воспаление кожи) с образованием волдырей.</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4749" y="692696"/>
            <a:ext cx="7772400" cy="914400"/>
          </a:xfrm>
        </p:spPr>
        <p:txBody>
          <a:bodyPr>
            <a:normAutofit fontScale="90000"/>
          </a:bodyPr>
          <a:lstStyle/>
          <a:p>
            <a:pPr algn="ctr"/>
            <a:r>
              <a:rPr lang="ru-RU" b="1" dirty="0"/>
              <a:t>Экспертиза полового состояния</a:t>
            </a:r>
            <a:endParaRPr lang="ru-RU" dirty="0"/>
          </a:p>
        </p:txBody>
      </p:sp>
      <p:sp>
        <p:nvSpPr>
          <p:cNvPr id="3" name="Содержимое 2"/>
          <p:cNvSpPr>
            <a:spLocks noGrp="1"/>
          </p:cNvSpPr>
          <p:nvPr>
            <p:ph idx="1"/>
          </p:nvPr>
        </p:nvSpPr>
        <p:spPr>
          <a:xfrm>
            <a:off x="467544" y="1772816"/>
            <a:ext cx="8363272" cy="4885800"/>
          </a:xfrm>
        </p:spPr>
        <p:txBody>
          <a:bodyPr>
            <a:normAutofit fontScale="92500" lnSpcReduction="10000"/>
          </a:bodyPr>
          <a:lstStyle/>
          <a:p>
            <a:r>
              <a:rPr lang="ru-RU" b="1" i="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Установление пола</a:t>
            </a:r>
            <a:r>
              <a:rPr lang="ru-RU" dirty="0"/>
              <a:t> бывает необходимо при </a:t>
            </a:r>
            <a:r>
              <a:rPr lang="ru-RU" i="1" dirty="0"/>
              <a:t>гермафродитизме,</a:t>
            </a:r>
            <a:r>
              <a:rPr lang="ru-RU" dirty="0"/>
              <a:t> т.е. одновременном наличии мужских и женских половых признаков. Гермафродитизм может быть истинным и ложным. При истинном гермафродитизме у человека есть и яички, и яичники. Ложный гермафродитизм является по существу врожденным пороком развития наружных половых органов, внешне напоминающих органы другого пола. После рождения такому ребенку определяют ту или иную половую принадлежность, но в дальнейшем может потребоваться определение истинного пола и в связи с этим изменение половой принадлежности и соответствующих документов. </a:t>
            </a:r>
          </a:p>
          <a:p>
            <a:r>
              <a:rPr lang="ru-RU" dirty="0"/>
              <a:t>Необходимость судебно-медицинской экспертизы по установлению пола может возникать при получении паспорта, призыве на воинскую службу, при расторжении брака и исках по алиментам, а также при изменении пола трансвеститами. Экспертиза проводится и в уголовных делах в связи с развратными действиями, половыми извращениями.</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5800" y="1268760"/>
            <a:ext cx="7772400" cy="6094912"/>
          </a:xfrm>
        </p:spPr>
        <p:txBody>
          <a:bodyPr>
            <a:normAutofit/>
          </a:bodyPr>
          <a:lstStyle/>
          <a:p>
            <a:r>
              <a:rPr lang="ru-RU" sz="2000" b="1" i="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Определение половой зрелости</a:t>
            </a:r>
            <a:r>
              <a:rPr lang="ru-RU" sz="2000" dirty="0"/>
              <a:t> проводится наиболее часто у женщин в связи с делами о клевете, оскорблении, о половых преступлениях, развратных действиях с малолетними, в связи с половым сношением с лицом, не достигшим брачного возраста, по поводу вступления в брак с лицом, не достигшим половой зрелости, в делах об изнасиловании. </a:t>
            </a:r>
          </a:p>
          <a:p>
            <a:r>
              <a:rPr lang="ru-RU" sz="2000" dirty="0"/>
              <a:t>Под</a:t>
            </a:r>
            <a:r>
              <a:rPr lang="ru-RU" sz="2000" i="1" dirty="0"/>
              <a:t> половой зрелостью</a:t>
            </a:r>
            <a:r>
              <a:rPr lang="ru-RU" sz="2000" dirty="0"/>
              <a:t> понимают законченное формирование женского организма, когда половая жизнь, зачатие, беременность, роды и вскармливание ребенка не приводят к расстройству здоровья. </a:t>
            </a:r>
          </a:p>
          <a:p>
            <a:r>
              <a:rPr lang="ru-RU" sz="2000" dirty="0"/>
              <a:t>При проведении этой экспертизы учитывается общее развитие организма; развитие половых органов; способность к совокуплению, вынашиванию плода и </a:t>
            </a:r>
            <a:r>
              <a:rPr lang="ru-RU" sz="2000" dirty="0" err="1"/>
              <a:t>родоразрешению</a:t>
            </a:r>
            <a:r>
              <a:rPr lang="ru-RU" sz="2000" dirty="0"/>
              <a:t>; способность к вскармливанию ребенка и его воспитанию.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27584" y="980728"/>
            <a:ext cx="7762056" cy="4572000"/>
          </a:xfrm>
        </p:spPr>
        <p:txBody>
          <a:bodyPr/>
          <a:lstStyle/>
          <a:p>
            <a:pPr algn="ctr">
              <a:buNone/>
            </a:pPr>
            <a:r>
              <a:rPr lang="ru-RU" b="1" i="1" dirty="0"/>
              <a:t>Телесное повреждение</a:t>
            </a:r>
            <a:r>
              <a:rPr lang="ru-RU" i="1" dirty="0"/>
              <a:t> - </a:t>
            </a:r>
            <a:r>
              <a:rPr lang="ru-RU" dirty="0"/>
              <a:t>это причинение вреда здоровью, выразившееся в нарушении анатомической целости или физиологической функции тканей или органов под воздействием факторов внешней среды.</a:t>
            </a:r>
          </a:p>
        </p:txBody>
      </p:sp>
      <p:pic>
        <p:nvPicPr>
          <p:cNvPr id="6146" name="Picture 2" descr="http://xn--32-6kc4bi9i.xn--p1ai/images/243202b.jpg"/>
          <p:cNvPicPr>
            <a:picLocks noChangeAspect="1" noChangeArrowheads="1"/>
          </p:cNvPicPr>
          <p:nvPr/>
        </p:nvPicPr>
        <p:blipFill>
          <a:blip r:embed="rId2" cstate="print"/>
          <a:srcRect/>
          <a:stretch>
            <a:fillRect/>
          </a:stretch>
        </p:blipFill>
        <p:spPr bwMode="auto">
          <a:xfrm>
            <a:off x="1979712" y="2924944"/>
            <a:ext cx="5715000" cy="37909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ru-RU" b="1" i="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Определение производительной способности.</a:t>
            </a:r>
          </a:p>
          <a:p>
            <a:r>
              <a:rPr lang="ru-RU" dirty="0"/>
              <a:t> Эта экспертиза включает в себя решение по крайней мере трех вопросов - о способности к половому сношению, к оплодотворению и зачатию. У мужчин данный вид экспертизы проводится при совершении половых преступлений, прежде всего изнасилования и развратных действий, при оценке тяжести вреда здоровью при травме половых органов, а также в делах о спорном отцовстве, расторжении брака и взыскании алиментов.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99592" y="1123128"/>
            <a:ext cx="7772400" cy="5734872"/>
          </a:xfrm>
        </p:spPr>
        <p:txBody>
          <a:bodyPr>
            <a:normAutofit/>
          </a:bodyPr>
          <a:lstStyle/>
          <a:p>
            <a:r>
              <a:rPr lang="ru-RU" b="1" i="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Установление половой неприкосновенности</a:t>
            </a:r>
            <a:r>
              <a:rPr lang="ru-RU" dirty="0"/>
              <a:t> производится в случаях обвинений в изнасиловании или покушении на изнасилование, в связи с клеветой и оскорблением девушки, при развратных действиях с малолетними, изредка при обвинении врача в нарушении девственности пациентки при гинекологическом обследовании и в некоторых других ситуациях.</a:t>
            </a:r>
          </a:p>
          <a:p>
            <a:r>
              <a:rPr lang="ru-RU" dirty="0"/>
              <a:t>Экспертиза половой неприкосновенности у лиц женского пола связана с установлением </a:t>
            </a:r>
            <a:r>
              <a:rPr lang="ru-RU" i="1" dirty="0"/>
              <a:t>девственности,</a:t>
            </a:r>
            <a:r>
              <a:rPr lang="ru-RU" dirty="0"/>
              <a:t> т.е. отсутствием начала половой жизни.</a:t>
            </a:r>
          </a:p>
          <a:p>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5800" y="1067365"/>
            <a:ext cx="7772400" cy="5806880"/>
          </a:xfrm>
        </p:spPr>
        <p:txBody>
          <a:bodyPr>
            <a:normAutofit/>
          </a:bodyPr>
          <a:lstStyle/>
          <a:p>
            <a:r>
              <a:rPr lang="ru-RU" b="1" i="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Установление беременности, бывших родов, аборта.</a:t>
            </a:r>
            <a:r>
              <a:rPr lang="ru-RU" dirty="0"/>
              <a:t> </a:t>
            </a:r>
          </a:p>
          <a:p>
            <a:r>
              <a:rPr lang="ru-RU" dirty="0"/>
              <a:t>Поводами к проведению экспертизы служат изнасилование, развратные действия, подозрение на детоубийство, определение тяжести вреда здоровью в результате прерывания беременности, дела о спорном отцовстве и материнстве, установление незаконного прерывания беременности (аборта), его давности, способа проведения, бракоразводные дела и алиментные иски, дела о наследстве. К проведению этих видов экспертиз обычно привлекаются акушеры-гинекологи.</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71600" y="980728"/>
            <a:ext cx="7772400" cy="6525344"/>
          </a:xfrm>
        </p:spPr>
        <p:txBody>
          <a:bodyPr>
            <a:normAutofit/>
          </a:bodyPr>
          <a:lstStyle/>
          <a:p>
            <a:r>
              <a:rPr lang="ru-RU" sz="1800" b="1" i="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Судебно-медицинская экспертиза по поводу заражения ВИЧ-инфекцией и венерическими болезнями.</a:t>
            </a:r>
            <a:r>
              <a:rPr lang="ru-RU" sz="1800" dirty="0"/>
              <a:t> </a:t>
            </a:r>
          </a:p>
          <a:p>
            <a:r>
              <a:rPr lang="ru-RU" sz="1800" dirty="0"/>
              <a:t>Эта экспертиза очень сложна, так как диагностика ВИЧ</a:t>
            </a:r>
            <a:r>
              <a:rPr lang="ru-RU" sz="1800" i="1" dirty="0"/>
              <a:t>-</a:t>
            </a:r>
            <a:r>
              <a:rPr lang="ru-RU" sz="1800" dirty="0"/>
              <a:t>инфекции, заканчивающегося </a:t>
            </a:r>
            <a:r>
              <a:rPr lang="ru-RU" sz="1800" dirty="0" err="1"/>
              <a:t>СПИДом</a:t>
            </a:r>
            <a:r>
              <a:rPr lang="ru-RU" sz="1800" dirty="0"/>
              <a:t>, возможна только на основании специальных клинических и лабораторных исследований. То же относится и к диагностике венерических болезней (сифилиса, гонореи, мягкого шанкра, венерической гранулемы). Умышленное заражение и тем, и другим является преступлением. В делах по таким преступлениям может быть назначена судебно-медицинская экспертиза. Эти болезни передаются половым путем, и заражение ими может произойти при добровольном половом акте, при изнасиловании, развратных действиях, а также при мужеложстве. ВИЧ-инфекция может быть занесена и в кровь при нарушении правил переливания и взятия крови, наркоманами, пользующимися для внутривенного введения наркотика одним шприцем, а также при других обстоятельствах, сопровождающихся возможностью перенесения ВИЧ-инфекции от больного здоровому через кровь.</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newsbel.by/wp-content/uploads/2014/12/newsbel.by-6.12.2014-VrKQXpD8NkLcdS3agrDCSclPVFjWw5cs.jpg"/>
          <p:cNvPicPr>
            <a:picLocks noChangeAspect="1" noChangeArrowheads="1"/>
          </p:cNvPicPr>
          <p:nvPr/>
        </p:nvPicPr>
        <p:blipFill>
          <a:blip r:embed="rId2" cstate="print"/>
          <a:srcRect l="11112"/>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179512" y="3501008"/>
            <a:ext cx="8748464" cy="3356992"/>
          </a:xfrm>
          <a:solidFill>
            <a:srgbClr val="FF99FF">
              <a:alpha val="7843"/>
            </a:srgbClr>
          </a:solidFill>
        </p:spPr>
        <p:style>
          <a:lnRef idx="0">
            <a:schemeClr val="accent2"/>
          </a:lnRef>
          <a:fillRef idx="3">
            <a:schemeClr val="accent2"/>
          </a:fillRef>
          <a:effectRef idx="3">
            <a:schemeClr val="accent2"/>
          </a:effectRef>
          <a:fontRef idx="minor">
            <a:schemeClr val="lt1"/>
          </a:fontRef>
        </p:style>
        <p:txBody>
          <a:bodyPr>
            <a:noAutofit/>
          </a:bodyPr>
          <a:lstStyle/>
          <a:p>
            <a:pPr indent="0">
              <a:buNone/>
            </a:pPr>
            <a:r>
              <a:rPr lang="ru-RU" sz="2400" b="1" i="1" u="sng" dirty="0">
                <a:solidFill>
                  <a:schemeClr val="bg1"/>
                </a:solidFill>
              </a:rPr>
              <a:t>Судебно-медицинская экспертиза живых лиц </a:t>
            </a:r>
            <a:r>
              <a:rPr lang="ru-RU" sz="2400" b="1" dirty="0">
                <a:solidFill>
                  <a:schemeClr val="bg1"/>
                </a:solidFill>
              </a:rPr>
              <a:t>проводится только по постановлению органов дознания, следствия или по определению суда. Освидетельствование происходит в амбулаториях судебно-медицинской экспертизы или в больницах. В исключительных случаях судебно-медицинская экспертиза может быть проведена дома у </a:t>
            </a:r>
            <a:r>
              <a:rPr lang="ru-RU" sz="2400" b="1" dirty="0" err="1">
                <a:solidFill>
                  <a:schemeClr val="bg1"/>
                </a:solidFill>
              </a:rPr>
              <a:t>освидетельствуемого</a:t>
            </a:r>
            <a:r>
              <a:rPr lang="ru-RU" sz="2400" b="1" dirty="0">
                <a:solidFill>
                  <a:schemeClr val="bg1"/>
                </a:solidFill>
              </a:rPr>
              <a:t>, который по медицинским показаниям не может явиться для проведения экспертизы в другое место.</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55576" y="939144"/>
            <a:ext cx="4536504" cy="5950896"/>
          </a:xfrm>
        </p:spPr>
        <p:txBody>
          <a:bodyPr>
            <a:normAutofit fontScale="92500"/>
          </a:bodyPr>
          <a:lstStyle/>
          <a:p>
            <a:pPr algn="ctr"/>
            <a:r>
              <a:rPr lang="ru-RU" dirty="0"/>
              <a:t>Степень причиненного вреда здоровью определяется только на основании осмотра </a:t>
            </a:r>
            <a:r>
              <a:rPr lang="ru-RU" dirty="0" err="1"/>
              <a:t>освидетельствуемого</a:t>
            </a:r>
            <a:r>
              <a:rPr lang="ru-RU" dirty="0"/>
              <a:t>. </a:t>
            </a:r>
          </a:p>
          <a:p>
            <a:pPr algn="ctr"/>
            <a:r>
              <a:rPr lang="ru-RU" dirty="0"/>
              <a:t>Лишь в исключительных случаях судебно-медицинская экспертиза пострадавшего проводится по медицинским документам, если они содержат исчерпывающие сведения о повреждении, состоянии потерпевшего в момент травмы и об исходе повреждения. </a:t>
            </a:r>
          </a:p>
          <a:p>
            <a:pPr algn="ctr"/>
            <a:r>
              <a:rPr lang="ru-RU" dirty="0"/>
              <a:t>По результатам любого вида экспертизы живых лиц должен быть составлен акт (заключение) судебно-медицинского освидетельствования.</a:t>
            </a:r>
          </a:p>
        </p:txBody>
      </p:sp>
      <p:pic>
        <p:nvPicPr>
          <p:cNvPr id="4098" name="Picture 2" descr="http://img-fotki.yandex.ru/get/4610/12724284.40/0_5a042_3dac2f5b_XL"/>
          <p:cNvPicPr>
            <a:picLocks noChangeAspect="1" noChangeArrowheads="1"/>
          </p:cNvPicPr>
          <p:nvPr/>
        </p:nvPicPr>
        <p:blipFill>
          <a:blip r:embed="rId2" cstate="print"/>
          <a:srcRect/>
          <a:stretch>
            <a:fillRect/>
          </a:stretch>
        </p:blipFill>
        <p:spPr bwMode="auto">
          <a:xfrm>
            <a:off x="5508104" y="836712"/>
            <a:ext cx="3347864" cy="532859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Судебно-медицинская экспертиза живых лиц проводится для разрешения следующих вопросов:</a:t>
            </a:r>
          </a:p>
        </p:txBody>
      </p:sp>
      <p:sp>
        <p:nvSpPr>
          <p:cNvPr id="3" name="Содержимое 2"/>
          <p:cNvSpPr>
            <a:spLocks noGrp="1"/>
          </p:cNvSpPr>
          <p:nvPr>
            <p:ph idx="1"/>
          </p:nvPr>
        </p:nvSpPr>
        <p:spPr/>
        <p:txBody>
          <a:bodyPr>
            <a:normAutofit fontScale="92500" lnSpcReduction="20000"/>
          </a:bodyPr>
          <a:lstStyle/>
          <a:p>
            <a:pPr>
              <a:buNone/>
            </a:pPr>
            <a:r>
              <a:rPr lang="ru-RU" dirty="0"/>
              <a:t>– наличия телесного повреждения, его вида, характера и давности, типа оружия или орудия повреждения;</a:t>
            </a:r>
          </a:p>
          <a:p>
            <a:pPr>
              <a:buNone/>
            </a:pPr>
            <a:r>
              <a:rPr lang="ru-RU" dirty="0"/>
              <a:t>– определения степени вреда здоровью и в связи с этим степени утраты трудоспособности;</a:t>
            </a:r>
          </a:p>
          <a:p>
            <a:pPr>
              <a:buNone/>
            </a:pPr>
            <a:r>
              <a:rPr lang="ru-RU" dirty="0"/>
              <a:t>– определения состояния здоровья;</a:t>
            </a:r>
          </a:p>
          <a:p>
            <a:pPr>
              <a:buNone/>
            </a:pPr>
            <a:r>
              <a:rPr lang="ru-RU" dirty="0"/>
              <a:t>– наличия притворных и искусственных болезней;</a:t>
            </a:r>
          </a:p>
          <a:p>
            <a:pPr>
              <a:buNone/>
            </a:pPr>
            <a:r>
              <a:rPr lang="ru-RU" dirty="0"/>
              <a:t>– установления половой зрелости, а также половой неприкосновенности;</a:t>
            </a:r>
          </a:p>
          <a:p>
            <a:pPr>
              <a:buNone/>
            </a:pPr>
            <a:r>
              <a:rPr lang="ru-RU" dirty="0"/>
              <a:t>– установления производительной способности;</a:t>
            </a:r>
          </a:p>
          <a:p>
            <a:pPr>
              <a:buNone/>
            </a:pPr>
            <a:r>
              <a:rPr lang="ru-RU" dirty="0"/>
              <a:t>– установления беременности, бывших родов или аборта;</a:t>
            </a:r>
          </a:p>
          <a:p>
            <a:pPr>
              <a:buNone/>
            </a:pPr>
            <a:r>
              <a:rPr lang="ru-RU" dirty="0"/>
              <a:t>– установления изнасилования; заражения венерической болезнью; развратных действий; спорного отцовства, материнства и подмены детей; установления возраста.</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a:t>1. СУДЕБНО-МЕДИЦИНСКАЯ ЭКСПЕРТИЗА НЕСМЕРТЕЛЬНЫХ ПОВРЕЖДЕНИЙ</a:t>
            </a:r>
            <a:endParaRPr lang="ru-RU" sz="2800" dirty="0"/>
          </a:p>
        </p:txBody>
      </p:sp>
      <p:sp>
        <p:nvSpPr>
          <p:cNvPr id="3" name="Содержимое 2"/>
          <p:cNvSpPr>
            <a:spLocks noGrp="1"/>
          </p:cNvSpPr>
          <p:nvPr>
            <p:ph idx="1"/>
          </p:nvPr>
        </p:nvSpPr>
        <p:spPr/>
        <p:txBody>
          <a:bodyPr>
            <a:normAutofit/>
          </a:bodyPr>
          <a:lstStyle/>
          <a:p>
            <a:pPr indent="457200">
              <a:buNone/>
            </a:pPr>
            <a:r>
              <a:rPr lang="ru-RU" dirty="0"/>
              <a:t>Данная экспертиза проводится в связи с получением пострадавшим, обвиняемым или подозреваемым телесных повреждений. Оцениваются имеющиеся повреждения с точки зрения их опасности для жизни пострадавшего, а также возникновения того или иного вреда здоровью и последствий этого - стойкого, длительного или кратковременного расстройства здоровья. Вред здоровью может быть тяжким, средней тяжести и легким.</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26508" y="453156"/>
            <a:ext cx="6377940" cy="1293028"/>
          </a:xfrm>
        </p:spPr>
        <p:txBody>
          <a:bodyPr>
            <a:normAutofit fontScale="90000"/>
          </a:bodyPr>
          <a:lstStyle/>
          <a:p>
            <a:r>
              <a:rPr lang="ru-RU" sz="2400" dirty="0"/>
              <a:t>Судебно-медицинский эксперт проводит оценку таких способов причинения телесных повреждений, как мучения, истязания и побои.</a:t>
            </a:r>
          </a:p>
        </p:txBody>
      </p:sp>
      <p:sp>
        <p:nvSpPr>
          <p:cNvPr id="3" name="Содержимое 2"/>
          <p:cNvSpPr>
            <a:spLocks noGrp="1"/>
          </p:cNvSpPr>
          <p:nvPr>
            <p:ph idx="1"/>
          </p:nvPr>
        </p:nvSpPr>
        <p:spPr>
          <a:xfrm>
            <a:off x="1691680" y="1772816"/>
            <a:ext cx="6537920" cy="1584176"/>
          </a:xfrm>
        </p:spPr>
        <p:style>
          <a:lnRef idx="1">
            <a:schemeClr val="accent4"/>
          </a:lnRef>
          <a:fillRef idx="2">
            <a:schemeClr val="accent4"/>
          </a:fillRef>
          <a:effectRef idx="1">
            <a:schemeClr val="accent4"/>
          </a:effectRef>
          <a:fontRef idx="minor">
            <a:schemeClr val="dk1"/>
          </a:fontRef>
        </p:style>
        <p:txBody>
          <a:bodyPr>
            <a:normAutofit fontScale="92500"/>
          </a:bodyPr>
          <a:lstStyle/>
          <a:p>
            <a:pPr indent="342900">
              <a:buNone/>
            </a:pPr>
            <a:r>
              <a:rPr lang="ru-RU" dirty="0"/>
              <a:t> </a:t>
            </a:r>
            <a:r>
              <a:rPr lang="ru-RU" i="1" dirty="0"/>
              <a:t>Мучения -</a:t>
            </a:r>
            <a:r>
              <a:rPr lang="ru-RU" dirty="0"/>
              <a:t> это действия, связанные с лишением пострадавшего пищи, питья, тепла, воздуха. Для экспертного заключения о причиненных мучениях большое значение имеют данные следствия.</a:t>
            </a:r>
          </a:p>
        </p:txBody>
      </p:sp>
      <p:sp>
        <p:nvSpPr>
          <p:cNvPr id="4" name="Прямоугольник 3"/>
          <p:cNvSpPr/>
          <p:nvPr/>
        </p:nvSpPr>
        <p:spPr>
          <a:xfrm>
            <a:off x="755576" y="4826675"/>
            <a:ext cx="7848872" cy="163121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indent="342900">
              <a:buNone/>
            </a:pPr>
            <a:r>
              <a:rPr lang="ru-RU" sz="2000" i="1" dirty="0"/>
              <a:t>Побои -</a:t>
            </a:r>
            <a:r>
              <a:rPr lang="ru-RU" sz="2000" dirty="0"/>
              <a:t> множественные удары, которые часто не оставляют видимых следов, особенно если они были нанесены через одежду. В таких случаях эксперт должен описать жалобы потерпевшего, а установление самого факта нанесения побоев становится задачей следствия.</a:t>
            </a:r>
          </a:p>
        </p:txBody>
      </p:sp>
      <p:sp>
        <p:nvSpPr>
          <p:cNvPr id="5" name="Прямоугольник 4"/>
          <p:cNvSpPr/>
          <p:nvPr/>
        </p:nvSpPr>
        <p:spPr>
          <a:xfrm>
            <a:off x="467544" y="3212976"/>
            <a:ext cx="8424936" cy="163121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indent="342900">
              <a:buNone/>
            </a:pPr>
            <a:r>
              <a:rPr lang="ru-RU" sz="2000" i="1" dirty="0"/>
              <a:t>Истязания -</a:t>
            </a:r>
            <a:r>
              <a:rPr lang="ru-RU" sz="2000" dirty="0"/>
              <a:t> действия, повлекшие за собой тяжелые страдания потерпевшего путем причинения ему особенной боли, например прижигание тела раскаленными предметами, введение в естественные отверстия посторонних предметов, колющих или режущих орудий, множественные уколы.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75856" y="116632"/>
            <a:ext cx="4809728" cy="550296"/>
          </a:xfrm>
        </p:spPr>
        <p:txBody>
          <a:bodyPr/>
          <a:lstStyle/>
          <a:p>
            <a:pPr>
              <a:buNone/>
            </a:pPr>
            <a:r>
              <a:rPr lang="ru-RU" dirty="0"/>
              <a:t>Мучение. Лишение пищи</a:t>
            </a:r>
          </a:p>
        </p:txBody>
      </p:sp>
      <p:pic>
        <p:nvPicPr>
          <p:cNvPr id="21506" name="Picture 2" descr="http://archive.today/tR9Vv/092da9ce2e590bf0a2979a5269226c93ce85a320.jpg"/>
          <p:cNvPicPr>
            <a:picLocks noChangeAspect="1" noChangeArrowheads="1"/>
          </p:cNvPicPr>
          <p:nvPr/>
        </p:nvPicPr>
        <p:blipFill>
          <a:blip r:embed="rId2" cstate="print"/>
          <a:srcRect l="26828"/>
          <a:stretch>
            <a:fillRect/>
          </a:stretch>
        </p:blipFill>
        <p:spPr bwMode="auto">
          <a:xfrm>
            <a:off x="395536" y="188640"/>
            <a:ext cx="2749627" cy="3024336"/>
          </a:xfrm>
          <a:prstGeom prst="rect">
            <a:avLst/>
          </a:prstGeom>
          <a:ln>
            <a:noFill/>
          </a:ln>
          <a:effectLst>
            <a:outerShdw blurRad="292100" dist="139700" dir="2700000" algn="tl" rotWithShape="0">
              <a:srgbClr val="333333">
                <a:alpha val="65000"/>
              </a:srgbClr>
            </a:outerShdw>
          </a:effectLst>
        </p:spPr>
      </p:pic>
      <p:pic>
        <p:nvPicPr>
          <p:cNvPr id="21508" name="Picture 4" descr="http://media.faluninfo.net/media/gallery/2001-7-30-hosp-5.jpg"/>
          <p:cNvPicPr>
            <a:picLocks noChangeAspect="1" noChangeArrowheads="1"/>
          </p:cNvPicPr>
          <p:nvPr/>
        </p:nvPicPr>
        <p:blipFill>
          <a:blip r:embed="rId3" cstate="print"/>
          <a:srcRect l="30240" t="45493" b="10352"/>
          <a:stretch>
            <a:fillRect/>
          </a:stretch>
        </p:blipFill>
        <p:spPr bwMode="auto">
          <a:xfrm>
            <a:off x="3196005" y="957043"/>
            <a:ext cx="5847318" cy="2613890"/>
          </a:xfrm>
          <a:prstGeom prst="rect">
            <a:avLst/>
          </a:prstGeom>
          <a:ln>
            <a:noFill/>
          </a:ln>
          <a:effectLst>
            <a:outerShdw blurRad="292100" dist="139700" dir="2700000" algn="tl" rotWithShape="0">
              <a:srgbClr val="333333">
                <a:alpha val="65000"/>
              </a:srgbClr>
            </a:outerShdw>
          </a:effectLst>
        </p:spPr>
      </p:pic>
      <p:sp>
        <p:nvSpPr>
          <p:cNvPr id="6" name="Содержимое 2"/>
          <p:cNvSpPr txBox="1">
            <a:spLocks/>
          </p:cNvSpPr>
          <p:nvPr/>
        </p:nvSpPr>
        <p:spPr>
          <a:xfrm>
            <a:off x="6119664" y="3861048"/>
            <a:ext cx="3024336" cy="1080120"/>
          </a:xfrm>
          <a:prstGeom prst="rect">
            <a:avLst/>
          </a:prstGeom>
        </p:spPr>
        <p:txBody>
          <a:bodyPr vert="horz">
            <a:normAutofit fontScale="62500" lnSpcReduction="20000"/>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ru-RU" sz="3000" b="0" i="0" u="none" strike="noStrike" kern="1200" cap="none" spc="0" normalizeH="0" baseline="0" noProof="0" dirty="0">
                <a:ln>
                  <a:noFill/>
                </a:ln>
                <a:solidFill>
                  <a:schemeClr val="tx1"/>
                </a:solidFill>
                <a:effectLst/>
                <a:uLnTx/>
                <a:uFillTx/>
                <a:latin typeface="+mn-lt"/>
                <a:ea typeface="+mn-ea"/>
                <a:cs typeface="+mn-cs"/>
              </a:rPr>
              <a:t>Истязания. Раны от</a:t>
            </a:r>
            <a:r>
              <a:rPr lang="ru-RU" sz="3000" dirty="0"/>
              <a:t> </a:t>
            </a:r>
            <a:r>
              <a:rPr kumimoji="0" lang="ru-RU" sz="3000" b="0" i="0" u="none" strike="noStrike" kern="1200" cap="none" spc="0" normalizeH="0" baseline="0" noProof="0" dirty="0">
                <a:ln>
                  <a:noFill/>
                </a:ln>
                <a:solidFill>
                  <a:schemeClr val="tx1"/>
                </a:solidFill>
                <a:effectLst/>
                <a:uLnTx/>
                <a:uFillTx/>
                <a:latin typeface="+mn-lt"/>
                <a:ea typeface="+mn-ea"/>
                <a:cs typeface="+mn-cs"/>
              </a:rPr>
              <a:t>раскаленного </a:t>
            </a:r>
            <a:r>
              <a:rPr lang="ru-RU" sz="3000" dirty="0"/>
              <a:t>  </a:t>
            </a:r>
            <a:r>
              <a:rPr kumimoji="0" lang="ru-RU" sz="3000" b="0" i="0" u="none" strike="noStrike" kern="1200" cap="none" spc="0" normalizeH="0" baseline="0" noProof="0" dirty="0">
                <a:ln>
                  <a:noFill/>
                </a:ln>
                <a:solidFill>
                  <a:schemeClr val="tx1"/>
                </a:solidFill>
                <a:effectLst/>
                <a:uLnTx/>
                <a:uFillTx/>
                <a:latin typeface="+mn-lt"/>
                <a:ea typeface="+mn-ea"/>
                <a:cs typeface="+mn-cs"/>
              </a:rPr>
              <a:t>железного прута</a:t>
            </a:r>
          </a:p>
        </p:txBody>
      </p:sp>
      <p:pic>
        <p:nvPicPr>
          <p:cNvPr id="21510" name="Picture 6" descr="http://img.milli.az/n/elnur/0c/f/215048_901.jpg"/>
          <p:cNvPicPr>
            <a:picLocks noChangeAspect="1" noChangeArrowheads="1"/>
          </p:cNvPicPr>
          <p:nvPr/>
        </p:nvPicPr>
        <p:blipFill>
          <a:blip r:embed="rId4" cstate="print"/>
          <a:srcRect r="20445"/>
          <a:stretch>
            <a:fillRect/>
          </a:stretch>
        </p:blipFill>
        <p:spPr bwMode="auto">
          <a:xfrm>
            <a:off x="133393" y="3429000"/>
            <a:ext cx="3312368" cy="3122712"/>
          </a:xfrm>
          <a:prstGeom prst="rect">
            <a:avLst/>
          </a:prstGeom>
          <a:ln>
            <a:noFill/>
          </a:ln>
          <a:effectLst>
            <a:outerShdw blurRad="292100" dist="139700" dir="2700000" algn="tl" rotWithShape="0">
              <a:srgbClr val="333333">
                <a:alpha val="65000"/>
              </a:srgbClr>
            </a:outerShdw>
          </a:effectLst>
        </p:spPr>
      </p:pic>
      <p:sp>
        <p:nvSpPr>
          <p:cNvPr id="8" name="Содержимое 2"/>
          <p:cNvSpPr txBox="1">
            <a:spLocks/>
          </p:cNvSpPr>
          <p:nvPr/>
        </p:nvSpPr>
        <p:spPr>
          <a:xfrm>
            <a:off x="2771800" y="5471592"/>
            <a:ext cx="2160240" cy="1080120"/>
          </a:xfrm>
          <a:prstGeom prst="rect">
            <a:avLst/>
          </a:prstGeom>
        </p:spPr>
        <p:txBody>
          <a:bodyPr vert="horz">
            <a:norm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ru-RU" sz="2800" b="0" i="0" u="none" strike="noStrike" kern="1200" cap="none" spc="0" normalizeH="0" baseline="0" noProof="0" dirty="0">
                <a:ln>
                  <a:noFill/>
                </a:ln>
                <a:solidFill>
                  <a:schemeClr val="tx1"/>
                </a:solidFill>
                <a:effectLst/>
                <a:uLnTx/>
                <a:uFillTx/>
                <a:latin typeface="+mn-lt"/>
                <a:ea typeface="+mn-ea"/>
                <a:cs typeface="+mn-cs"/>
              </a:rPr>
              <a:t>Побои</a:t>
            </a:r>
            <a:endParaRPr kumimoji="0" lang="ru-RU"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След самолета">
  <a:themeElements>
    <a:clrScheme name="След самолета">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След самолета">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ед самолета">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{8BB2ABBF-92DD-E24C-A7D8-3057BB70C869}tf10001079</Template>
  <TotalTime>109</TotalTime>
  <Words>2446</Words>
  <Application>Microsoft Macintosh PowerPoint</Application>
  <PresentationFormat>Экран (4:3)</PresentationFormat>
  <Paragraphs>101</Paragraphs>
  <Slides>33</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33</vt:i4>
      </vt:variant>
    </vt:vector>
  </HeadingPairs>
  <TitlesOfParts>
    <vt:vector size="38" baseType="lpstr">
      <vt:lpstr>Arial</vt:lpstr>
      <vt:lpstr>Calibri</vt:lpstr>
      <vt:lpstr>Century Gothic</vt:lpstr>
      <vt:lpstr>Wingdings</vt:lpstr>
      <vt:lpstr>След самолета</vt:lpstr>
      <vt:lpstr>Судебно-медицинская экспертиза живых лиц </vt:lpstr>
      <vt:lpstr>План</vt:lpstr>
      <vt:lpstr>Презентация PowerPoint</vt:lpstr>
      <vt:lpstr>Презентация PowerPoint</vt:lpstr>
      <vt:lpstr>Презентация PowerPoint</vt:lpstr>
      <vt:lpstr>Судебно-медицинская экспертиза живых лиц проводится для разрешения следующих вопросов:</vt:lpstr>
      <vt:lpstr>1. СУДЕБНО-МЕДИЦИНСКАЯ ЭКСПЕРТИЗА НЕСМЕРТЕЛЬНЫХ ПОВРЕЖДЕНИЙ</vt:lpstr>
      <vt:lpstr>Судебно-медицинский эксперт проводит оценку таких способов причинения телесных повреждений, как мучения, истязания и побои.</vt:lpstr>
      <vt:lpstr>Презентация PowerPoint</vt:lpstr>
      <vt:lpstr>Презентация PowerPoint</vt:lpstr>
      <vt:lpstr>Презентация PowerPoint</vt:lpstr>
      <vt:lpstr>Тяжкий вред здоровью в судебно-медицинской практике предусматривает две группы телесных повреждений, влекущих опасность для жизни пострадавшего.</vt:lpstr>
      <vt:lpstr>Презентация PowerPoint</vt:lpstr>
      <vt:lpstr>Презентация PowerPoint</vt:lpstr>
      <vt:lpstr>Презентация PowerPoint</vt:lpstr>
      <vt:lpstr>Тяжкий вред здоровью определяется рядом признаков, не опасных для жизни потерпевшего. К ним относятся:</vt:lpstr>
      <vt:lpstr>Презентация PowerPoint</vt:lpstr>
      <vt:lpstr>Презентация PowerPoint</vt:lpstr>
      <vt:lpstr>Презентация PowerPoint</vt:lpstr>
      <vt:lpstr>Презентация PowerPoint</vt:lpstr>
      <vt:lpstr>Вред здоровью средней тяжести</vt:lpstr>
      <vt:lpstr>Легкий вред здоровью</vt:lpstr>
      <vt:lpstr>2. ВИДЫ СУДЕБНО-МЕДИЦИНСКОЙ ЭКСПЕРТИЗЫ ЖИВЫХ ЛИЦ</vt:lpstr>
      <vt:lpstr>Судебно-медицинская экспертиза потерпевшего, находящегося в стационаре</vt:lpstr>
      <vt:lpstr>Экспертиза притворных болезней</vt:lpstr>
      <vt:lpstr>Экспертиза членовредительства и искусственных болезней</vt:lpstr>
      <vt:lpstr>Презентация PowerPoint</vt:lpstr>
      <vt:lpstr>Экспертиза полового состояния</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Судебно-медицинская экспертиза живых лиц</dc:title>
  <dc:creator>Admin</dc:creator>
  <cp:lastModifiedBy>инесса черных</cp:lastModifiedBy>
  <cp:revision>13</cp:revision>
  <dcterms:created xsi:type="dcterms:W3CDTF">2015-11-23T13:09:19Z</dcterms:created>
  <dcterms:modified xsi:type="dcterms:W3CDTF">2022-06-16T10:06:24Z</dcterms:modified>
</cp:coreProperties>
</file>