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2"/>
  </p:notesMasterIdLst>
  <p:sldIdLst>
    <p:sldId id="256" r:id="rId2"/>
    <p:sldId id="257" r:id="rId3"/>
    <p:sldId id="259" r:id="rId4"/>
    <p:sldId id="281" r:id="rId5"/>
    <p:sldId id="282" r:id="rId6"/>
    <p:sldId id="283" r:id="rId7"/>
    <p:sldId id="261" r:id="rId8"/>
    <p:sldId id="264" r:id="rId9"/>
    <p:sldId id="284" r:id="rId10"/>
    <p:sldId id="273" r:id="rId11"/>
    <p:sldId id="272" r:id="rId12"/>
    <p:sldId id="268" r:id="rId13"/>
    <p:sldId id="269" r:id="rId14"/>
    <p:sldId id="274" r:id="rId15"/>
    <p:sldId id="286" r:id="rId16"/>
    <p:sldId id="289" r:id="rId17"/>
    <p:sldId id="288" r:id="rId18"/>
    <p:sldId id="291" r:id="rId19"/>
    <p:sldId id="263" r:id="rId20"/>
    <p:sldId id="29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B83E-F0DC-47DB-A537-8E4EC7DAA617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9CB69-DE03-43A0-8141-329CEC7F4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CB69-DE03-43A0-8141-329CEC7F4D7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1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CB69-DE03-43A0-8141-329CEC7F4D7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8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CB69-DE03-43A0-8141-329CEC7F4D7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0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0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3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9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2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0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6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7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2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A172-C16B-4EEA-8496-26E21712638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D0F5-C409-416D-A911-F947276B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847619"/>
            <a:ext cx="12058650" cy="238939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latin typeface="+mn-lt"/>
              </a:rPr>
              <a:t>СИНДРОМ ЖИЛЯ ДЕ ЛЯ ТУРЕТТА: СОВРЕМЕННЫЙ ВЗГЛЯД НА ПРОБЛЕМУ НА ПРИМЕРЕ КЛИНИЧЕСКОГО СЛУЧАЯ. </a:t>
            </a:r>
            <a:endParaRPr lang="ru-RU" sz="8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50" y="323850"/>
            <a:ext cx="118490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Государственное бюджетное образовательное учреждение высшего</a:t>
            </a:r>
            <a:endParaRPr lang="en-US" sz="2600" dirty="0" smtClean="0"/>
          </a:p>
          <a:p>
            <a:pPr algn="ctr"/>
            <a:r>
              <a:rPr lang="ru-RU" sz="2600" dirty="0" smtClean="0"/>
              <a:t> профессионального образования "Красноярский государственный медицинский</a:t>
            </a:r>
            <a:r>
              <a:rPr lang="ru-RU" sz="2600" dirty="0"/>
              <a:t> </a:t>
            </a:r>
            <a:r>
              <a:rPr lang="ru-RU" sz="2600" dirty="0" smtClean="0"/>
              <a:t>университет </a:t>
            </a:r>
            <a:r>
              <a:rPr lang="ru-RU" sz="2600" dirty="0"/>
              <a:t>имени профессора </a:t>
            </a:r>
            <a:r>
              <a:rPr lang="ru-RU" sz="2600" dirty="0" err="1" smtClean="0"/>
              <a:t>В.Ф.Войно-Ясенецкого</a:t>
            </a:r>
            <a:r>
              <a:rPr lang="ru-RU" sz="2600" dirty="0" smtClean="0"/>
              <a:t>» Министерства</a:t>
            </a:r>
            <a:r>
              <a:rPr lang="ru-RU" sz="2600" dirty="0"/>
              <a:t> </a:t>
            </a:r>
            <a:r>
              <a:rPr lang="ru-RU" sz="2600" dirty="0" smtClean="0"/>
              <a:t>здравоохранения </a:t>
            </a:r>
            <a:r>
              <a:rPr lang="ru-RU" sz="2600" dirty="0"/>
              <a:t>и социального развития Российской Федерации</a:t>
            </a:r>
            <a:endParaRPr lang="en-US" sz="2600" dirty="0"/>
          </a:p>
          <a:p>
            <a:pPr algn="ctr"/>
            <a:endParaRPr lang="en-US" sz="2600" dirty="0"/>
          </a:p>
          <a:p>
            <a:pPr algn="ctr"/>
            <a:r>
              <a:rPr lang="ru-RU" sz="2800" dirty="0"/>
              <a:t>Кафедра нервных болезней с курсом медицинской реабилитации ПО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2358" y="5042118"/>
            <a:ext cx="5306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Авторы:</a:t>
            </a:r>
          </a:p>
          <a:p>
            <a:pPr algn="r"/>
            <a:r>
              <a:rPr lang="ru-RU" sz="2800" dirty="0" smtClean="0"/>
              <a:t>Парамонова А.И. </a:t>
            </a:r>
            <a:r>
              <a:rPr lang="ru-RU" sz="2800" dirty="0" smtClean="0"/>
              <a:t>403 </a:t>
            </a:r>
            <a:r>
              <a:rPr lang="ru-RU" sz="2800" dirty="0" err="1" smtClean="0"/>
              <a:t>пед</a:t>
            </a:r>
            <a:r>
              <a:rPr lang="ru-RU" sz="2800" dirty="0" smtClean="0"/>
              <a:t>.</a:t>
            </a:r>
          </a:p>
          <a:p>
            <a:pPr algn="r"/>
            <a:r>
              <a:rPr lang="ru-RU" sz="2800" dirty="0" err="1" smtClean="0"/>
              <a:t>Прожкевич</a:t>
            </a:r>
            <a:r>
              <a:rPr lang="ru-RU" sz="2800" dirty="0" smtClean="0"/>
              <a:t> М.О. 403 </a:t>
            </a:r>
            <a:r>
              <a:rPr lang="ru-RU" sz="2800" dirty="0" err="1" smtClean="0"/>
              <a:t>пед</a:t>
            </a:r>
            <a:r>
              <a:rPr lang="ru-RU" sz="2800" dirty="0" smtClean="0"/>
              <a:t>.</a:t>
            </a:r>
          </a:p>
          <a:p>
            <a:pPr algn="r"/>
            <a:r>
              <a:rPr lang="ru-RU" sz="2800" dirty="0" smtClean="0"/>
              <a:t>Якубович Г.В. 416 </a:t>
            </a:r>
            <a:r>
              <a:rPr lang="ru-RU" sz="2800" dirty="0" err="1" smtClean="0"/>
              <a:t>леч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42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4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2298D-9402-4008-A363-71E692D1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Видео </a:t>
            </a:r>
            <a:r>
              <a:rPr lang="ru-RU" sz="5400" dirty="0" smtClean="0"/>
              <a:t>мальчика:</a:t>
            </a:r>
            <a:endParaRPr lang="ru-RU" sz="5400" dirty="0"/>
          </a:p>
        </p:txBody>
      </p:sp>
      <p:pic>
        <p:nvPicPr>
          <p:cNvPr id="4" name="турета видео(0)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53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0625" y="365125"/>
            <a:ext cx="3302866" cy="60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8000" t="-9000" r="-1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76990-307C-4654-9938-576A1988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241" y="297941"/>
            <a:ext cx="9874971" cy="1100781"/>
          </a:xfrm>
        </p:spPr>
        <p:txBody>
          <a:bodyPr>
            <a:normAutofit/>
          </a:bodyPr>
          <a:lstStyle/>
          <a:p>
            <a:r>
              <a:rPr lang="ru-RU" sz="5400" dirty="0"/>
              <a:t>Дифференциальная </a:t>
            </a:r>
            <a:r>
              <a:rPr lang="ru-RU" sz="5400" dirty="0" smtClean="0"/>
              <a:t>диагностика: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6976" y="1348353"/>
            <a:ext cx="11763214" cy="5160935"/>
          </a:xfrm>
          <a:solidFill>
            <a:schemeClr val="bg1">
              <a:alpha val="74000"/>
            </a:schemeClr>
          </a:solidFill>
          <a:ln>
            <a:noFill/>
          </a:ln>
          <a:effectLst>
            <a:softEdge rad="317500"/>
          </a:effectLst>
        </p:spPr>
        <p:txBody>
          <a:bodyPr>
            <a:normAutofit/>
          </a:bodyPr>
          <a:lstStyle/>
          <a:p>
            <a:pPr marL="360000" indent="0">
              <a:buNone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Диф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 диагностика с болезнью Вильсона-Коновалова: </a:t>
            </a:r>
          </a:p>
          <a:p>
            <a:pPr marL="360000" indent="0"/>
            <a:r>
              <a:rPr lang="ru-RU" dirty="0"/>
              <a:t>Анализ </a:t>
            </a:r>
            <a:r>
              <a:rPr lang="ru-RU" dirty="0" smtClean="0"/>
              <a:t>крови: </a:t>
            </a:r>
            <a:r>
              <a:rPr lang="ru-RU" dirty="0"/>
              <a:t>медь 0.019 мкг/мл (0.01-0.07), </a:t>
            </a:r>
            <a:r>
              <a:rPr lang="ru-RU" dirty="0" err="1"/>
              <a:t>церулоплазмин</a:t>
            </a:r>
            <a:r>
              <a:rPr lang="ru-RU" dirty="0"/>
              <a:t> 27 мг/дл (20-60)</a:t>
            </a:r>
          </a:p>
          <a:p>
            <a:pPr marL="360000" indent="0"/>
            <a:r>
              <a:rPr lang="ru-RU" dirty="0"/>
              <a:t>УЗИ паренхиматозных органов: без особенностей</a:t>
            </a:r>
          </a:p>
          <a:p>
            <a:pPr marL="360000" indent="0"/>
            <a:r>
              <a:rPr lang="ru-RU" dirty="0"/>
              <a:t>Осмотр </a:t>
            </a:r>
            <a:r>
              <a:rPr lang="ru-RU" dirty="0" smtClean="0"/>
              <a:t>офтальмолога: </a:t>
            </a:r>
            <a:r>
              <a:rPr lang="ru-RU" dirty="0"/>
              <a:t>кольца </a:t>
            </a:r>
            <a:r>
              <a:rPr lang="ru-RU" dirty="0" err="1"/>
              <a:t>Кайзера-Флейшера</a:t>
            </a:r>
            <a:r>
              <a:rPr lang="ru-RU" dirty="0"/>
              <a:t> не выявлены</a:t>
            </a:r>
          </a:p>
          <a:p>
            <a:pPr marL="360000" indent="0"/>
            <a:r>
              <a:rPr lang="ru-RU" dirty="0"/>
              <a:t>б/х крови на печеночные пробы, о. билирубин: соответствует нормам</a:t>
            </a:r>
          </a:p>
          <a:p>
            <a:pPr marL="360000" indent="0">
              <a:spcBef>
                <a:spcPts val="0"/>
              </a:spcBef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36000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Диф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 диагностика с эпилепсией:</a:t>
            </a:r>
          </a:p>
          <a:p>
            <a:pPr marL="360000" indent="0"/>
            <a:r>
              <a:rPr lang="ru-RU" dirty="0"/>
              <a:t>ЭЭГ мониторинг дневного сна: без </a:t>
            </a:r>
            <a:r>
              <a:rPr lang="ru-RU" dirty="0" err="1"/>
              <a:t>эпиактивности</a:t>
            </a:r>
            <a:endParaRPr lang="ru-RU" dirty="0"/>
          </a:p>
          <a:p>
            <a:pPr marL="360000" indent="0"/>
            <a:r>
              <a:rPr lang="ru-RU" dirty="0"/>
              <a:t>ЭКГ: ритм синусовый, ЧСС 92-95/мин, </a:t>
            </a:r>
            <a:r>
              <a:rPr lang="ru-RU" dirty="0" err="1"/>
              <a:t>э.о.с</a:t>
            </a:r>
            <a:r>
              <a:rPr lang="ru-RU" dirty="0"/>
              <a:t>. расположена вертикально</a:t>
            </a:r>
          </a:p>
        </p:txBody>
      </p:sp>
    </p:spTree>
    <p:extLst>
      <p:ext uri="{BB962C8B-B14F-4D97-AF65-F5344CB8AC3E}">
        <p14:creationId xmlns:p14="http://schemas.microsoft.com/office/powerpoint/2010/main" val="30722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56" y="3455894"/>
            <a:ext cx="2843552" cy="3402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164"/>
            <a:ext cx="6935609" cy="693246"/>
          </a:xfrm>
        </p:spPr>
        <p:txBody>
          <a:bodyPr>
            <a:noAutofit/>
          </a:bodyPr>
          <a:lstStyle/>
          <a:p>
            <a:r>
              <a:rPr lang="ru-RU" dirty="0" smtClean="0"/>
              <a:t>МРТ головного мозга: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-1" y="581891"/>
            <a:ext cx="7545209" cy="6276110"/>
          </a:xfrm>
          <a:solidFill>
            <a:schemeClr val="bg1">
              <a:alpha val="77000"/>
            </a:schemeClr>
          </a:solidFill>
          <a:ln>
            <a:noFill/>
          </a:ln>
          <a:effectLst>
            <a:softEdge rad="317500"/>
          </a:effectLst>
        </p:spPr>
        <p:txBody>
          <a:bodyPr>
            <a:normAutofit/>
          </a:bodyPr>
          <a:lstStyle/>
          <a:p>
            <a:pPr marL="360000" indent="0">
              <a:spcBef>
                <a:spcPts val="0"/>
              </a:spcBef>
            </a:pPr>
            <a:endParaRPr lang="ru-RU" sz="3200" dirty="0" smtClean="0"/>
          </a:p>
          <a:p>
            <a:pPr marL="360000" indent="0">
              <a:spcBef>
                <a:spcPts val="0"/>
              </a:spcBef>
              <a:buNone/>
            </a:pPr>
            <a:r>
              <a:rPr lang="ru-RU" sz="3200" dirty="0"/>
              <a:t>По данным </a:t>
            </a:r>
            <a:r>
              <a:rPr lang="ru-RU" sz="3200" dirty="0" err="1"/>
              <a:t>нейровизуализации</a:t>
            </a:r>
            <a:r>
              <a:rPr lang="ru-RU" sz="3200" dirty="0"/>
              <a:t> на серии обзорных снимков МРТ г. мозга  значимых изменений не </a:t>
            </a:r>
            <a:r>
              <a:rPr lang="ru-RU" sz="3200" dirty="0" smtClean="0"/>
              <a:t>выявлено:</a:t>
            </a:r>
          </a:p>
          <a:p>
            <a:pPr marL="360000" indent="0">
              <a:spcBef>
                <a:spcPts val="0"/>
              </a:spcBef>
            </a:pPr>
            <a:r>
              <a:rPr lang="ru-RU" sz="3200" dirty="0" smtClean="0"/>
              <a:t> минимально выраженные  симметричные участки  измененного МР сигнала в </a:t>
            </a:r>
            <a:r>
              <a:rPr lang="ru-RU" sz="3200" dirty="0" err="1" smtClean="0"/>
              <a:t>перивентрикулярном</a:t>
            </a:r>
            <a:r>
              <a:rPr lang="ru-RU" sz="3200" dirty="0" smtClean="0"/>
              <a:t> веществе (</a:t>
            </a:r>
            <a:r>
              <a:rPr lang="ru-RU" sz="3200" dirty="0" err="1" smtClean="0"/>
              <a:t>резидуального</a:t>
            </a:r>
            <a:r>
              <a:rPr lang="ru-RU" sz="3200" dirty="0" smtClean="0"/>
              <a:t> характера), МР признаки мелкой </a:t>
            </a:r>
            <a:r>
              <a:rPr lang="ru-RU" sz="3200" dirty="0" err="1" smtClean="0"/>
              <a:t>парагиппокампальной</a:t>
            </a:r>
            <a:r>
              <a:rPr lang="ru-RU" sz="3200" dirty="0" smtClean="0"/>
              <a:t> кисты справа.</a:t>
            </a:r>
          </a:p>
          <a:p>
            <a:pPr marL="360000" indent="0">
              <a:spcBef>
                <a:spcPts val="0"/>
              </a:spcBef>
            </a:pPr>
            <a:r>
              <a:rPr lang="ru-RU" sz="3200" dirty="0" smtClean="0"/>
              <a:t>Гипоплазия червя мозжечка, выявленная при первой МРТ, не подтверждена.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7" y="-29110"/>
            <a:ext cx="3621970" cy="355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26062"/>
            <a:ext cx="10160781" cy="77797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Лечение: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04032"/>
            <a:ext cx="11389317" cy="5551751"/>
          </a:xfrm>
          <a:solidFill>
            <a:schemeClr val="bg1">
              <a:alpha val="73000"/>
            </a:schemeClr>
          </a:solidFill>
          <a:effectLst>
            <a:softEdge rad="317500"/>
          </a:effectLst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ru-RU" dirty="0" smtClean="0"/>
              <a:t>     Задачи </a:t>
            </a:r>
            <a:r>
              <a:rPr lang="ru-RU" dirty="0"/>
              <a:t>лечения:</a:t>
            </a:r>
            <a:br>
              <a:rPr lang="ru-RU" dirty="0"/>
            </a:br>
            <a:r>
              <a:rPr lang="ru-RU" dirty="0"/>
              <a:t>1. Обеспечить больному социальную адаптацию. </a:t>
            </a:r>
            <a:br>
              <a:rPr lang="ru-RU" dirty="0"/>
            </a:br>
            <a:r>
              <a:rPr lang="ru-RU" dirty="0"/>
              <a:t>2. Определить вариант терапии и обеспечить ее подбор в зависимости от семиотики гиперкинезов.</a:t>
            </a:r>
            <a:br>
              <a:rPr lang="ru-RU" dirty="0"/>
            </a:br>
            <a:r>
              <a:rPr lang="ru-RU" dirty="0"/>
              <a:t>3. Осуществить коррекцию синдромов минимальной мозговой дисфункции, синдрома гиперактивности, </a:t>
            </a:r>
            <a:r>
              <a:rPr lang="ru-RU" dirty="0" err="1"/>
              <a:t>обсессивно-компульсивных</a:t>
            </a:r>
            <a:r>
              <a:rPr lang="ru-RU" dirty="0"/>
              <a:t> расстройств, </a:t>
            </a:r>
            <a:r>
              <a:rPr lang="ru-RU" dirty="0" err="1"/>
              <a:t>неврозоподобных</a:t>
            </a:r>
            <a:r>
              <a:rPr lang="ru-RU" dirty="0"/>
              <a:t> </a:t>
            </a:r>
            <a:r>
              <a:rPr lang="ru-RU" dirty="0" smtClean="0"/>
              <a:t>синдромов.</a:t>
            </a:r>
          </a:p>
          <a:p>
            <a:pPr>
              <a:lnSpc>
                <a:spcPct val="130000"/>
              </a:lnSpc>
              <a:buNone/>
            </a:pPr>
            <a:r>
              <a:rPr lang="ru-RU" dirty="0" smtClean="0"/>
              <a:t>    4.Определение тактики лечения, направленной на уменьшение количества моторных и вокальных гиперкинезов до единичных, а не полное их устранение</a:t>
            </a:r>
          </a:p>
          <a:p>
            <a:pPr>
              <a:lnSpc>
                <a:spcPct val="130000"/>
              </a:lnSpc>
              <a:buNone/>
            </a:pPr>
            <a:endParaRPr lang="ru-RU" dirty="0"/>
          </a:p>
          <a:p>
            <a:r>
              <a:rPr lang="ru-RU" dirty="0"/>
              <a:t>Таб. Клоназепам </a:t>
            </a:r>
            <a:r>
              <a:rPr lang="ru-RU" dirty="0" smtClean="0"/>
              <a:t>1 мг </a:t>
            </a:r>
            <a:r>
              <a:rPr lang="ru-RU" dirty="0"/>
              <a:t>по </a:t>
            </a:r>
            <a:r>
              <a:rPr lang="ru-RU" dirty="0" smtClean="0"/>
              <a:t>0,25 мг.2 </a:t>
            </a:r>
            <a:r>
              <a:rPr lang="ru-RU" dirty="0"/>
              <a:t>раз в день </a:t>
            </a:r>
            <a:r>
              <a:rPr lang="ru-RU" dirty="0" smtClean="0"/>
              <a:t>(утром и вечером</a:t>
            </a:r>
            <a:r>
              <a:rPr lang="ru-RU" dirty="0"/>
              <a:t>) </a:t>
            </a:r>
            <a:r>
              <a:rPr lang="ru-RU" dirty="0" smtClean="0"/>
              <a:t>ежедневно</a:t>
            </a:r>
            <a:endParaRPr lang="ru-RU" dirty="0"/>
          </a:p>
          <a:p>
            <a:r>
              <a:rPr lang="ru-RU" dirty="0" err="1"/>
              <a:t>Нейропротекторная</a:t>
            </a:r>
            <a:r>
              <a:rPr lang="ru-RU" dirty="0"/>
              <a:t> </a:t>
            </a:r>
            <a:r>
              <a:rPr lang="ru-RU" dirty="0" smtClean="0"/>
              <a:t>терапия: </a:t>
            </a:r>
            <a:r>
              <a:rPr lang="ru-RU" dirty="0" err="1" smtClean="0"/>
              <a:t>церебролизин</a:t>
            </a:r>
            <a:r>
              <a:rPr lang="ru-RU" dirty="0" smtClean="0"/>
              <a:t> </a:t>
            </a:r>
            <a:r>
              <a:rPr lang="ru-RU" dirty="0"/>
              <a:t>1,0 на 10 кг веса N10-15 в/м. Возможна комбинация с </a:t>
            </a:r>
            <a:r>
              <a:rPr lang="ru-RU" dirty="0" err="1" smtClean="0"/>
              <a:t>тиапридом</a:t>
            </a:r>
            <a:r>
              <a:rPr lang="ru-RU" dirty="0" smtClean="0"/>
              <a:t> </a:t>
            </a:r>
            <a:r>
              <a:rPr lang="ru-RU" dirty="0"/>
              <a:t>100-200 мг/</a:t>
            </a:r>
            <a:r>
              <a:rPr lang="ru-RU" dirty="0" err="1"/>
              <a:t>сут</a:t>
            </a:r>
            <a:r>
              <a:rPr lang="ru-RU" dirty="0"/>
              <a:t>., клоназепамом 1-2 мг/су</a:t>
            </a:r>
          </a:p>
          <a:p>
            <a:r>
              <a:rPr lang="ru-RU" dirty="0"/>
              <a:t>э/</a:t>
            </a:r>
            <a:r>
              <a:rPr lang="ru-RU" dirty="0" err="1"/>
              <a:t>форез</a:t>
            </a:r>
            <a:r>
              <a:rPr lang="ru-RU" dirty="0"/>
              <a:t> с натрий бромом  №10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27DB6-DB96-49D1-A421-96740997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F5ADB-9EC9-4D64-907D-3621A1658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827327" cy="3032413"/>
          </a:xfrm>
          <a:solidFill>
            <a:schemeClr val="bg1"/>
          </a:solidFill>
          <a:effectLst>
            <a:glow>
              <a:schemeClr val="accent1">
                <a:alpha val="0"/>
              </a:schemeClr>
            </a:glow>
            <a:softEdge rad="431800"/>
          </a:effectLst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3000" smtClean="0"/>
              <a:t>   На </a:t>
            </a:r>
            <a:r>
              <a:rPr lang="ru-RU" sz="3000" dirty="0" smtClean="0"/>
              <a:t>фоне лечения вокальные тики исчезли, интенсивность и количество моторных тиков уменьшилось до единичных, в поведении наблюдались выраженные эмоционально-волевые расстройства.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1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4616" y="1279390"/>
            <a:ext cx="11379200" cy="3280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</a:t>
            </a:r>
            <a:r>
              <a:rPr lang="ru-RU" sz="3200" dirty="0">
                <a:solidFill>
                  <a:schemeClr val="tx1"/>
                </a:solidFill>
              </a:rPr>
              <a:t>начале января 2018 года без согласования с врачом на фоне </a:t>
            </a:r>
            <a:r>
              <a:rPr lang="ru-RU" sz="3200" dirty="0" smtClean="0">
                <a:solidFill>
                  <a:schemeClr val="tx1"/>
                </a:solidFill>
              </a:rPr>
              <a:t>медикаментозной </a:t>
            </a:r>
            <a:r>
              <a:rPr lang="ru-RU" sz="3200" dirty="0">
                <a:solidFill>
                  <a:schemeClr val="tx1"/>
                </a:solidFill>
              </a:rPr>
              <a:t>ремиссии родителями было полностью отменено лечение, что спровоцировало рецидив </a:t>
            </a:r>
            <a:r>
              <a:rPr lang="ru-RU" sz="3200" dirty="0" err="1">
                <a:solidFill>
                  <a:schemeClr val="tx1"/>
                </a:solidFill>
              </a:rPr>
              <a:t>генерализованных</a:t>
            </a:r>
            <a:r>
              <a:rPr lang="ru-RU" sz="3200" dirty="0">
                <a:solidFill>
                  <a:schemeClr val="tx1"/>
                </a:solidFill>
              </a:rPr>
              <a:t> моторных гиперкинезов, </a:t>
            </a:r>
            <a:r>
              <a:rPr lang="ru-RU" sz="3200" dirty="0" smtClean="0">
                <a:solidFill>
                  <a:schemeClr val="tx1"/>
                </a:solidFill>
              </a:rPr>
              <a:t>вокалов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</a:rPr>
              <a:t>ретроколиса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в течение </a:t>
            </a:r>
            <a:r>
              <a:rPr lang="ru-RU" sz="3200" dirty="0">
                <a:solidFill>
                  <a:schemeClr val="tx1"/>
                </a:solidFill>
              </a:rPr>
              <a:t>8 дней после отмены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60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YouCut_20180324_21400884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40260" y="142437"/>
            <a:ext cx="3511479" cy="6494578"/>
          </a:xfrm>
        </p:spPr>
      </p:pic>
    </p:spTree>
    <p:extLst>
      <p:ext uri="{BB962C8B-B14F-4D97-AF65-F5344CB8AC3E}">
        <p14:creationId xmlns:p14="http://schemas.microsoft.com/office/powerpoint/2010/main" val="36739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2997" y="686459"/>
            <a:ext cx="11359408" cy="36569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 течение последующих 4 дней принимал Клоназепам </a:t>
            </a:r>
            <a:r>
              <a:rPr lang="ru-RU" sz="3200" dirty="0" smtClean="0">
                <a:solidFill>
                  <a:schemeClr val="tx1"/>
                </a:solidFill>
              </a:rPr>
              <a:t>по 0,5 мг </a:t>
            </a:r>
            <a:r>
              <a:rPr lang="ru-RU" sz="3200" dirty="0">
                <a:solidFill>
                  <a:schemeClr val="tx1"/>
                </a:solidFill>
              </a:rPr>
              <a:t>1 раз в день, улучшения </a:t>
            </a:r>
            <a:r>
              <a:rPr lang="ru-RU" sz="3200" dirty="0" smtClean="0">
                <a:solidFill>
                  <a:schemeClr val="tx1"/>
                </a:solidFill>
              </a:rPr>
              <a:t>состояния </a:t>
            </a:r>
            <a:r>
              <a:rPr lang="ru-RU" sz="3200" dirty="0">
                <a:solidFill>
                  <a:schemeClr val="tx1"/>
                </a:solidFill>
              </a:rPr>
              <a:t>не наблюдалось, после чего обратились к </a:t>
            </a:r>
            <a:r>
              <a:rPr lang="ru-RU" sz="3200" dirty="0" smtClean="0">
                <a:solidFill>
                  <a:schemeClr val="tx1"/>
                </a:solidFill>
              </a:rPr>
              <a:t>врачу. Была </a:t>
            </a:r>
            <a:r>
              <a:rPr lang="ru-RU" sz="3200" dirty="0">
                <a:solidFill>
                  <a:schemeClr val="tx1"/>
                </a:solidFill>
              </a:rPr>
              <a:t>назначена </a:t>
            </a:r>
            <a:r>
              <a:rPr lang="ru-RU" sz="3200" dirty="0" smtClean="0">
                <a:solidFill>
                  <a:schemeClr val="tx1"/>
                </a:solidFill>
              </a:rPr>
              <a:t>терапия Клоназепамом по 1,25 </a:t>
            </a:r>
            <a:r>
              <a:rPr lang="ru-RU" sz="3200" dirty="0">
                <a:solidFill>
                  <a:schemeClr val="tx1"/>
                </a:solidFill>
              </a:rPr>
              <a:t>мг </a:t>
            </a:r>
            <a:r>
              <a:rPr lang="ru-RU" sz="3200" dirty="0" smtClean="0">
                <a:solidFill>
                  <a:schemeClr val="tx1"/>
                </a:solidFill>
              </a:rPr>
              <a:t>в </a:t>
            </a:r>
            <a:r>
              <a:rPr lang="ru-RU" sz="3200" dirty="0">
                <a:solidFill>
                  <a:schemeClr val="tx1"/>
                </a:solidFill>
              </a:rPr>
              <a:t>течение 5 дней.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566" y="1354444"/>
            <a:ext cx="11308608" cy="36747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 фоне терапии наблюдались частичные улучшения, регресс </a:t>
            </a:r>
            <a:r>
              <a:rPr lang="ru-RU" sz="3600" dirty="0" err="1">
                <a:solidFill>
                  <a:schemeClr val="tx1"/>
                </a:solidFill>
              </a:rPr>
              <a:t>ретроколиса</a:t>
            </a:r>
            <a:r>
              <a:rPr lang="ru-RU" sz="3600" dirty="0" smtClean="0">
                <a:solidFill>
                  <a:schemeClr val="tx1"/>
                </a:solidFill>
              </a:rPr>
              <a:t>, частота гиперкинезов снизилась </a:t>
            </a:r>
            <a:r>
              <a:rPr lang="ru-RU" sz="3600" dirty="0">
                <a:solidFill>
                  <a:schemeClr val="tx1"/>
                </a:solidFill>
              </a:rPr>
              <a:t>до </a:t>
            </a:r>
            <a:r>
              <a:rPr lang="ru-RU" sz="3600" dirty="0" smtClean="0">
                <a:solidFill>
                  <a:schemeClr val="tx1"/>
                </a:solidFill>
              </a:rPr>
              <a:t>единичных.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500" y="2031998"/>
            <a:ext cx="11051474" cy="34734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 феврале 2018 года ребенок прошел курс лечения в психоневрологическом диспансере, где синдром </a:t>
            </a:r>
            <a:r>
              <a:rPr lang="ru-RU" sz="2800" dirty="0" err="1" smtClean="0">
                <a:solidFill>
                  <a:schemeClr val="tx1"/>
                </a:solidFill>
              </a:rPr>
              <a:t>Туретта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был подтвержден. На момент выписки из отделения на фоне приема </a:t>
            </a:r>
            <a:r>
              <a:rPr lang="ru-RU" sz="2800" dirty="0" err="1">
                <a:solidFill>
                  <a:schemeClr val="tx1"/>
                </a:solidFill>
              </a:rPr>
              <a:t>Клонозепама</a:t>
            </a:r>
            <a:r>
              <a:rPr lang="ru-RU" sz="2800" dirty="0">
                <a:solidFill>
                  <a:schemeClr val="tx1"/>
                </a:solidFill>
              </a:rPr>
              <a:t> и проведенного </a:t>
            </a:r>
            <a:r>
              <a:rPr lang="ru-RU" sz="2800" dirty="0" err="1">
                <a:solidFill>
                  <a:schemeClr val="tx1"/>
                </a:solidFill>
              </a:rPr>
              <a:t>физиолечения</a:t>
            </a:r>
            <a:r>
              <a:rPr lang="ru-RU" sz="2800" dirty="0">
                <a:solidFill>
                  <a:schemeClr val="tx1"/>
                </a:solidFill>
              </a:rPr>
              <a:t> достигнута медикаментозная ремиссия.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5399" y="2636156"/>
            <a:ext cx="10784939" cy="35468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 данный момент ребенок получает </a:t>
            </a:r>
            <a:r>
              <a:rPr lang="ru-RU" sz="3600" dirty="0" err="1">
                <a:solidFill>
                  <a:schemeClr val="tx1"/>
                </a:solidFill>
              </a:rPr>
              <a:t>Клонозепам</a:t>
            </a:r>
            <a:r>
              <a:rPr lang="ru-RU" sz="3600" dirty="0">
                <a:solidFill>
                  <a:schemeClr val="tx1"/>
                </a:solidFill>
              </a:rPr>
              <a:t> в дозе 1,25мг в сутки.</a:t>
            </a:r>
          </a:p>
        </p:txBody>
      </p:sp>
    </p:spTree>
    <p:extLst>
      <p:ext uri="{BB962C8B-B14F-4D97-AF65-F5344CB8AC3E}">
        <p14:creationId xmlns:p14="http://schemas.microsoft.com/office/powerpoint/2010/main" val="3745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538515"/>
            <a:ext cx="11088914" cy="3454400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/>
            <a:r>
              <a:rPr lang="ru-RU" dirty="0" smtClean="0"/>
              <a:t>Тикозные расстройства являются большой гетерогенной группой, что обуславливает сложность и длительность постановки диагноза.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dirty="0" smtClean="0"/>
              <a:t>Наличие поведенческих нарушений (ОКС, СДВГ) при синдроме </a:t>
            </a:r>
            <a:r>
              <a:rPr lang="ru-RU" dirty="0" err="1" smtClean="0"/>
              <a:t>Туретта</a:t>
            </a:r>
            <a:r>
              <a:rPr lang="ru-RU" dirty="0" smtClean="0"/>
              <a:t> обуславливает дополнительные трудности при диагностике, а также дальнейшей социализации пациентов.  </a:t>
            </a:r>
          </a:p>
        </p:txBody>
      </p:sp>
    </p:spTree>
    <p:extLst>
      <p:ext uri="{BB962C8B-B14F-4D97-AF65-F5344CB8AC3E}">
        <p14:creationId xmlns:p14="http://schemas.microsoft.com/office/powerpoint/2010/main" val="24160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Практические рекомендации по ведению больных с синдромом </a:t>
            </a:r>
            <a:r>
              <a:rPr lang="ru-RU" dirty="0" err="1"/>
              <a:t>Туретта</a:t>
            </a:r>
            <a:r>
              <a:rPr lang="ru-RU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1" y="1264024"/>
            <a:ext cx="11241740" cy="5365375"/>
          </a:xfrm>
          <a:solidFill>
            <a:schemeClr val="bg1">
              <a:alpha val="59000"/>
            </a:schemeClr>
          </a:solidFill>
          <a:ln>
            <a:noFill/>
          </a:ln>
          <a:effectLst>
            <a:softEdge rad="317500"/>
          </a:effectLst>
        </p:spPr>
        <p:txBody>
          <a:bodyPr>
            <a:normAutofit/>
          </a:bodyPr>
          <a:lstStyle/>
          <a:p>
            <a:pPr marL="623888" indent="-265113">
              <a:lnSpc>
                <a:spcPct val="110000"/>
              </a:lnSpc>
              <a:spcBef>
                <a:spcPts val="0"/>
              </a:spcBef>
            </a:pPr>
            <a:endParaRPr lang="ru-RU" dirty="0" smtClean="0"/>
          </a:p>
          <a:p>
            <a:pPr marL="623888" indent="-265113">
              <a:lnSpc>
                <a:spcPct val="110000"/>
              </a:lnSpc>
              <a:spcBef>
                <a:spcPts val="0"/>
              </a:spcBef>
            </a:pPr>
            <a:endParaRPr lang="ru-RU" dirty="0" smtClean="0"/>
          </a:p>
          <a:p>
            <a:pPr marL="623888" indent="-265113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Организация и введение междисциплинарного стандарта для  ведения пациентов с синдромом </a:t>
            </a:r>
            <a:r>
              <a:rPr lang="ru-RU" dirty="0" err="1" smtClean="0"/>
              <a:t>Туретта</a:t>
            </a:r>
            <a:endParaRPr lang="ru-RU" dirty="0" smtClean="0"/>
          </a:p>
          <a:p>
            <a:pPr marL="623888" indent="-265113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623888" indent="-265113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Создание </a:t>
            </a:r>
            <a:r>
              <a:rPr lang="ru-RU" dirty="0"/>
              <a:t>оптимальных условий для обучения и успешной  социализации </a:t>
            </a:r>
            <a:r>
              <a:rPr lang="ru-RU" dirty="0" smtClean="0"/>
              <a:t>пациентов</a:t>
            </a:r>
          </a:p>
          <a:p>
            <a:pPr marL="623888" indent="-265113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623888" indent="-265113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Целенаправленное обучение больных полному волевому контролю тиков на фоне минимальной фармакологической поддержки</a:t>
            </a:r>
          </a:p>
          <a:p>
            <a:pPr marL="623888" indent="-265113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  <a:p>
            <a:pPr marL="358775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8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634" y="644891"/>
            <a:ext cx="5850035" cy="823690"/>
          </a:xfrm>
        </p:spPr>
        <p:txBody>
          <a:bodyPr>
            <a:noAutofit/>
          </a:bodyPr>
          <a:lstStyle/>
          <a:p>
            <a:r>
              <a:rPr lang="ru-RU" sz="5400" dirty="0" smtClean="0"/>
              <a:t>Цель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3916" y="1517074"/>
            <a:ext cx="8706925" cy="2589978"/>
          </a:xfrm>
          <a:solidFill>
            <a:schemeClr val="bg1">
              <a:alpha val="78000"/>
            </a:schemeClr>
          </a:solidFill>
          <a:ln>
            <a:noFill/>
          </a:ln>
          <a:effectLst>
            <a:softEdge rad="317500"/>
          </a:effectLst>
        </p:spPr>
        <p:txBody>
          <a:bodyPr>
            <a:normAutofit/>
          </a:bodyPr>
          <a:lstStyle/>
          <a:p>
            <a:pPr indent="0">
              <a:buNone/>
            </a:pPr>
            <a:endParaRPr lang="en-US" sz="3200" dirty="0" smtClean="0"/>
          </a:p>
          <a:p>
            <a:pPr indent="0">
              <a:buNone/>
            </a:pPr>
            <a:r>
              <a:rPr lang="ru-RU" sz="3200" dirty="0" smtClean="0"/>
              <a:t>Изучить катамнестические данные у пациента с хроническими </a:t>
            </a:r>
            <a:r>
              <a:rPr lang="ru-RU" sz="3200" dirty="0" err="1" smtClean="0"/>
              <a:t>генерализованными</a:t>
            </a:r>
            <a:r>
              <a:rPr lang="ru-RU" sz="3200" dirty="0" smtClean="0"/>
              <a:t> моторными и вокальными гиперкинезами, синдромом </a:t>
            </a:r>
            <a:r>
              <a:rPr lang="ru-RU" sz="3200" dirty="0" err="1" smtClean="0"/>
              <a:t>Туретта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76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 smtClean="0"/>
          </a:p>
          <a:p>
            <a:pPr marL="0" indent="0" algn="ctr">
              <a:buNone/>
            </a:pP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6029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761" y="416292"/>
            <a:ext cx="8911687" cy="1280890"/>
          </a:xfrm>
        </p:spPr>
        <p:txBody>
          <a:bodyPr>
            <a:normAutofit/>
          </a:bodyPr>
          <a:lstStyle/>
          <a:p>
            <a:r>
              <a:rPr lang="ru-RU" sz="8000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864" y="1392383"/>
            <a:ext cx="10368367" cy="5116905"/>
          </a:xfrm>
          <a:solidFill>
            <a:schemeClr val="bg1">
              <a:alpha val="63000"/>
            </a:schemeClr>
          </a:solidFill>
          <a:effectLst>
            <a:softEdge rad="317500"/>
          </a:effectLst>
        </p:spPr>
        <p:txBody>
          <a:bodyPr>
            <a:normAutofit fontScale="85000" lnSpcReduction="10000"/>
          </a:bodyPr>
          <a:lstStyle/>
          <a:p>
            <a:endParaRPr lang="ru-RU" sz="2400" dirty="0" smtClean="0"/>
          </a:p>
          <a:p>
            <a:pPr marL="623888" indent="-265113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/>
              <a:t>Исследовать статистические данные по распространённости синдрома </a:t>
            </a:r>
            <a:r>
              <a:rPr lang="ru-RU" sz="2600" dirty="0" err="1" smtClean="0"/>
              <a:t>Туретта</a:t>
            </a:r>
            <a:r>
              <a:rPr lang="ru-RU" sz="2600" dirty="0" smtClean="0"/>
              <a:t> среди населения мира, России, Красноярского края.</a:t>
            </a:r>
          </a:p>
          <a:p>
            <a:pPr marL="623888" indent="-265113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/>
              <a:t>Рассмотреть клиническую картину заболевания на примере конкретного пациента</a:t>
            </a:r>
          </a:p>
          <a:p>
            <a:pPr marL="623888" indent="-265113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/>
              <a:t>Провести анализ методов диагностики и лечения в контексте рассматриваемого клинического случая</a:t>
            </a:r>
          </a:p>
          <a:p>
            <a:pPr marL="623888" indent="-265113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/>
              <a:t>Выявить проблемы ведения пациентов с данными нарушениями и внести предложения по оптимизации лечебно-диагностического процесса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658" y="602673"/>
            <a:ext cx="9768802" cy="1280890"/>
          </a:xfrm>
        </p:spPr>
        <p:txBody>
          <a:bodyPr/>
          <a:lstStyle/>
          <a:p>
            <a:r>
              <a:rPr lang="ru-RU" dirty="0" err="1" smtClean="0"/>
              <a:t>Этиопатогенез</a:t>
            </a:r>
            <a:r>
              <a:rPr lang="ru-RU" dirty="0" smtClean="0"/>
              <a:t> синдрома </a:t>
            </a:r>
            <a:r>
              <a:rPr lang="ru-RU" dirty="0" err="1" smtClean="0"/>
              <a:t>Туретта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7836" y="1456841"/>
            <a:ext cx="10213383" cy="1611824"/>
          </a:xfrm>
          <a:solidFill>
            <a:schemeClr val="bg1">
              <a:alpha val="85000"/>
            </a:schemeClr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 marL="360000" indent="0" algn="just">
              <a:spcBef>
                <a:spcPts val="0"/>
              </a:spcBef>
              <a:buNone/>
            </a:pPr>
            <a:r>
              <a:rPr lang="ru-RU" sz="2200" dirty="0" smtClean="0"/>
              <a:t>    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ru-RU" sz="2300" dirty="0" smtClean="0"/>
              <a:t>По данным современных исследований, является </a:t>
            </a:r>
            <a:r>
              <a:rPr lang="ru-RU" sz="2300" i="1" dirty="0" err="1" smtClean="0">
                <a:solidFill>
                  <a:schemeClr val="bg2">
                    <a:lumMod val="50000"/>
                  </a:schemeClr>
                </a:solidFill>
              </a:rPr>
              <a:t>моногенным</a:t>
            </a:r>
            <a:r>
              <a:rPr lang="ru-RU" sz="2300" dirty="0" smtClean="0"/>
              <a:t> заболеванием с </a:t>
            </a:r>
            <a:r>
              <a:rPr lang="ru-RU" sz="2300" i="1" dirty="0" smtClean="0">
                <a:solidFill>
                  <a:schemeClr val="bg2">
                    <a:lumMod val="50000"/>
                  </a:schemeClr>
                </a:solidFill>
              </a:rPr>
              <a:t>аутосомно-доминантным</a:t>
            </a:r>
            <a:r>
              <a:rPr lang="ru-RU" sz="2300" dirty="0" smtClean="0"/>
              <a:t> типом наследования, связанным с мутациями 11 хромосомы в области локуса, ответственного за обмен дофамина.</a:t>
            </a:r>
          </a:p>
          <a:p>
            <a:pPr marL="360000" indent="0" algn="just">
              <a:spcBef>
                <a:spcPts val="0"/>
              </a:spcBef>
              <a:spcAft>
                <a:spcPts val="100"/>
              </a:spcAft>
              <a:buNone/>
            </a:pPr>
            <a:endParaRPr lang="ru-RU" sz="2300" dirty="0" smtClean="0"/>
          </a:p>
          <a:p>
            <a:pPr marL="360000" indent="0" algn="just">
              <a:spcBef>
                <a:spcPts val="0"/>
              </a:spcBef>
              <a:spcAft>
                <a:spcPts val="100"/>
              </a:spcAft>
              <a:buNone/>
            </a:pPr>
            <a:endParaRPr lang="ru-RU" dirty="0"/>
          </a:p>
        </p:txBody>
      </p:sp>
      <p:pic>
        <p:nvPicPr>
          <p:cNvPr id="1027" name="Picture 3" descr="C:\Users\admin\Desktop\HBB_loc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33" y="3984037"/>
            <a:ext cx="4101767" cy="1600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admin\Desktop\slide-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022" y="3445204"/>
            <a:ext cx="4624966" cy="312185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4712894" y="4665342"/>
            <a:ext cx="1363851" cy="402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Этиопатогенез</a:t>
            </a:r>
            <a:r>
              <a:rPr lang="ru-RU" dirty="0" smtClean="0"/>
              <a:t> синдрома </a:t>
            </a:r>
            <a:r>
              <a:rPr lang="ru-RU" dirty="0" err="1" smtClean="0"/>
              <a:t>Туретта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50" y="1352551"/>
            <a:ext cx="11830050" cy="5105400"/>
          </a:xfrm>
          <a:prstGeom prst="round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/>
              <a:t>      Теории развития СТ: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Концепция </a:t>
            </a:r>
            <a:r>
              <a:rPr lang="ru-RU" sz="3600" dirty="0" err="1" smtClean="0"/>
              <a:t>нейромедиаторной</a:t>
            </a:r>
            <a:r>
              <a:rPr lang="ru-RU" sz="3600" dirty="0" smtClean="0"/>
              <a:t> гетерогенности гиперкинезов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Теория окислительного стресса с дефицитом СОД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Теория дисфункции фронтально-височной коры левого полушария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Теория парадигмы испуга с нарушением поведенческого стереотипа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Инфекционно-иммунная теория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9100" y="1528762"/>
            <a:ext cx="11582400" cy="51577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</a:rPr>
              <a:t>Провоцирующие факторы:</a:t>
            </a:r>
          </a:p>
          <a:p>
            <a:pPr marL="93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 стрессовые ситуации</a:t>
            </a:r>
          </a:p>
          <a:p>
            <a:pPr marL="93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 ОРВИ и стрептококковые </a:t>
            </a:r>
            <a:r>
              <a:rPr lang="ru-RU" sz="3600" dirty="0" smtClean="0">
                <a:solidFill>
                  <a:schemeClr val="bg1"/>
                </a:solidFill>
              </a:rPr>
              <a:t>инфекции</a:t>
            </a:r>
            <a:endParaRPr lang="ru-RU" sz="3600" dirty="0">
              <a:solidFill>
                <a:schemeClr val="bg1"/>
              </a:solidFill>
            </a:endParaRPr>
          </a:p>
          <a:p>
            <a:pPr marL="93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 ЧМТ</a:t>
            </a:r>
          </a:p>
          <a:p>
            <a:pPr marL="93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психологические перегрузки</a:t>
            </a:r>
            <a:endParaRPr lang="ru-RU" sz="3600" dirty="0">
              <a:solidFill>
                <a:schemeClr val="bg1"/>
              </a:solidFill>
            </a:endParaRPr>
          </a:p>
          <a:p>
            <a:pPr marL="93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нарушение режима сна и бодрствования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3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500" y="1444624"/>
            <a:ext cx="11753850" cy="2898776"/>
          </a:xfrm>
          <a:prstGeom prst="roundRect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</a:rPr>
              <a:t>По статистике в России распространенность тиков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у детей составляет 6%, мальчики болеют в 3 раза чаще. Аналогичные данные присутствуют в статистических отчетах Израиля и США.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142"/>
            <a:ext cx="10515600" cy="1325563"/>
          </a:xfrm>
        </p:spPr>
        <p:txBody>
          <a:bodyPr/>
          <a:lstStyle/>
          <a:p>
            <a:r>
              <a:rPr lang="ru-RU" sz="7200" dirty="0"/>
              <a:t>Эпидемиология: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0575" y="4021048"/>
            <a:ext cx="11010900" cy="2530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 данным КПНД В Красноярском крае официально зарегистрировано 14 детей с подтвержденным синдромом </a:t>
            </a:r>
            <a:r>
              <a:rPr lang="ru-RU" sz="4400" dirty="0" err="1" smtClean="0">
                <a:solidFill>
                  <a:schemeClr val="tx1"/>
                </a:solidFill>
              </a:rPr>
              <a:t>Туретта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35705"/>
            <a:ext cx="11826830" cy="4898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5" y="1230506"/>
            <a:ext cx="11010900" cy="55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270" y="0"/>
            <a:ext cx="10058399" cy="143329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Критерии диагностики синдрома </a:t>
            </a:r>
            <a:r>
              <a:rPr lang="ru-RU" sz="3200" dirty="0" err="1">
                <a:latin typeface="+mn-lt"/>
              </a:rPr>
              <a:t>Туретта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(</a:t>
            </a:r>
            <a:r>
              <a:rPr lang="en-US" sz="3200" dirty="0">
                <a:latin typeface="+mn-lt"/>
              </a:rPr>
              <a:t>The Tourette Syndrome Classification Study Group, </a:t>
            </a:r>
            <a:r>
              <a:rPr lang="ru-RU" sz="3200" dirty="0" smtClean="0">
                <a:latin typeface="+mn-lt"/>
              </a:rPr>
              <a:t>201</a:t>
            </a:r>
            <a:r>
              <a:rPr lang="en-US" sz="3200" dirty="0" smtClean="0">
                <a:latin typeface="+mn-lt"/>
              </a:rPr>
              <a:t>3</a:t>
            </a:r>
            <a:r>
              <a:rPr lang="en-US" sz="3200" dirty="0">
                <a:latin typeface="+mn-lt"/>
              </a:rPr>
              <a:t>)</a:t>
            </a:r>
            <a:endParaRPr lang="ru-RU" sz="32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1479" y="1100380"/>
            <a:ext cx="11685722" cy="5757620"/>
          </a:xfrm>
          <a:solidFill>
            <a:schemeClr val="bg1">
              <a:alpha val="8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/>
              <a:t> </a:t>
            </a:r>
            <a:r>
              <a:rPr lang="ru-RU" sz="2200" dirty="0" err="1" smtClean="0"/>
              <a:t>Генерализованные</a:t>
            </a:r>
            <a:r>
              <a:rPr lang="ru-RU" sz="2200" dirty="0" smtClean="0"/>
              <a:t> </a:t>
            </a:r>
            <a:r>
              <a:rPr lang="ru-RU" sz="2200" dirty="0"/>
              <a:t>моторные тики в сочетании с одним или более вокальным тиком (не обязательно в одно и то же время).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/>
              <a:t> Тики </a:t>
            </a:r>
            <a:r>
              <a:rPr lang="ru-RU" sz="2200" dirty="0"/>
              <a:t>возникают много раз в день, обычно сериями, почти ежедневно или периодически в течение не менее одного года.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/>
              <a:t> Анатомическая </a:t>
            </a:r>
            <a:r>
              <a:rPr lang="ru-RU" sz="2200" dirty="0"/>
              <a:t>локализация, число, частота, тип, сложность и тяжесть тиков меняется во времени.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/>
              <a:t> Начало </a:t>
            </a:r>
            <a:r>
              <a:rPr lang="ru-RU" sz="2200" dirty="0"/>
              <a:t>в возрасте до 21 года.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/>
              <a:t> Отсутствуют </a:t>
            </a:r>
            <a:r>
              <a:rPr lang="ru-RU" sz="2200" dirty="0"/>
              <a:t>клинические, лабораторные или инструментальные признаки заболеваний, способных вызвать непроизвольные движения и вокализации.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/>
              <a:t> Дополнительные </a:t>
            </a:r>
            <a:r>
              <a:rPr lang="ru-RU" sz="2200" dirty="0"/>
              <a:t>критерии: </a:t>
            </a:r>
            <a:r>
              <a:rPr lang="ru-RU" sz="2200" dirty="0" err="1"/>
              <a:t>обссесивно-компульсивный</a:t>
            </a:r>
            <a:r>
              <a:rPr lang="ru-RU" sz="2200" dirty="0"/>
              <a:t> синдром, синдром дефицита внимания, когнитивные расстройства; </a:t>
            </a:r>
            <a:r>
              <a:rPr lang="ru-RU" sz="2200" dirty="0" err="1"/>
              <a:t>копролалия</a:t>
            </a:r>
            <a:r>
              <a:rPr lang="ru-RU" sz="2200" dirty="0"/>
              <a:t>, </a:t>
            </a:r>
            <a:r>
              <a:rPr lang="ru-RU" sz="2200" dirty="0" err="1"/>
              <a:t>палилалия</a:t>
            </a:r>
            <a:r>
              <a:rPr lang="ru-RU" sz="2200" dirty="0"/>
              <a:t>, </a:t>
            </a:r>
            <a:r>
              <a:rPr lang="ru-RU" sz="2200" dirty="0" err="1"/>
              <a:t>эхолалия</a:t>
            </a:r>
            <a:r>
              <a:rPr lang="ru-RU" sz="2200" dirty="0"/>
              <a:t>, </a:t>
            </a:r>
            <a:r>
              <a:rPr lang="ru-RU" sz="2200" dirty="0" err="1"/>
              <a:t>копропраксия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4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125" y="518815"/>
            <a:ext cx="8911687" cy="913745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Anamnesis</a:t>
            </a:r>
            <a:r>
              <a:rPr lang="ru-RU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600" dirty="0"/>
              <a:t>vitae</a:t>
            </a:r>
            <a:r>
              <a:rPr lang="ru-RU" sz="6600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1950" y="1432560"/>
            <a:ext cx="11494253" cy="4255318"/>
          </a:xfrm>
          <a:solidFill>
            <a:schemeClr val="bg1">
              <a:alpha val="85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marL="360000" indent="0">
              <a:spcBef>
                <a:spcPts val="0"/>
              </a:spcBef>
            </a:pPr>
            <a:r>
              <a:rPr lang="ru-RU" sz="3200" dirty="0" smtClean="0"/>
              <a:t>Пациент А., </a:t>
            </a:r>
            <a:r>
              <a:rPr lang="ru-RU" sz="3200" dirty="0"/>
              <a:t>6 лет</a:t>
            </a:r>
          </a:p>
          <a:p>
            <a:pPr marL="360000" indent="0">
              <a:spcBef>
                <a:spcPts val="0"/>
              </a:spcBef>
            </a:pPr>
            <a:r>
              <a:rPr lang="ru-RU" sz="3200" dirty="0"/>
              <a:t>Родился от первой беременности, протекавшей физиологически. Роды </a:t>
            </a:r>
            <a:r>
              <a:rPr lang="ru-RU" sz="3200" dirty="0" smtClean="0"/>
              <a:t>первые</a:t>
            </a:r>
            <a:r>
              <a:rPr lang="ru-RU" sz="3200" dirty="0"/>
              <a:t>. При рождении </a:t>
            </a:r>
            <a:r>
              <a:rPr lang="ru-RU" sz="3200" dirty="0" smtClean="0"/>
              <a:t>длина - </a:t>
            </a:r>
            <a:r>
              <a:rPr lang="ru-RU" sz="3200" dirty="0"/>
              <a:t>52 см, масса – 3780 г, оценка по шкале </a:t>
            </a:r>
            <a:r>
              <a:rPr lang="ru-RU" sz="3200" dirty="0" err="1"/>
              <a:t>Апгар</a:t>
            </a:r>
            <a:r>
              <a:rPr lang="ru-RU" sz="3200" dirty="0"/>
              <a:t> – 8</a:t>
            </a:r>
            <a:r>
              <a:rPr lang="en-US" sz="3200" dirty="0"/>
              <a:t>/</a:t>
            </a:r>
            <a:r>
              <a:rPr lang="ru-RU" sz="3200" dirty="0"/>
              <a:t>9 баллов.</a:t>
            </a:r>
          </a:p>
          <a:p>
            <a:pPr marL="360000" indent="0">
              <a:spcBef>
                <a:spcPts val="0"/>
              </a:spcBef>
            </a:pPr>
            <a:r>
              <a:rPr lang="ru-RU" sz="3200" dirty="0"/>
              <a:t>Сосательный рефлекс был выражен слабо, плохо набирал массу до 2х месяцев</a:t>
            </a:r>
          </a:p>
          <a:p>
            <a:pPr marL="360000" indent="0">
              <a:spcBef>
                <a:spcPts val="0"/>
              </a:spcBef>
            </a:pPr>
            <a:r>
              <a:rPr lang="ru-RU" sz="3200" dirty="0"/>
              <a:t>Родовая </a:t>
            </a:r>
            <a:r>
              <a:rPr lang="ru-RU" sz="3200" dirty="0" smtClean="0"/>
              <a:t>травма: </a:t>
            </a:r>
            <a:r>
              <a:rPr lang="ru-RU" sz="3200" dirty="0" err="1"/>
              <a:t>кефалогематома</a:t>
            </a:r>
            <a:r>
              <a:rPr lang="ru-RU" sz="3200" dirty="0"/>
              <a:t>, удалена на 17 день. Кривошея, </a:t>
            </a:r>
            <a:r>
              <a:rPr lang="ru-RU" sz="3200" dirty="0" err="1"/>
              <a:t>гипертонус</a:t>
            </a:r>
            <a:r>
              <a:rPr lang="ru-RU" sz="3200" dirty="0"/>
              <a:t> конечностей (получал массаж  95 курсов)</a:t>
            </a:r>
          </a:p>
        </p:txBody>
      </p:sp>
    </p:spTree>
    <p:extLst>
      <p:ext uri="{BB962C8B-B14F-4D97-AF65-F5344CB8AC3E}">
        <p14:creationId xmlns:p14="http://schemas.microsoft.com/office/powerpoint/2010/main" val="760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5274" y="1347788"/>
            <a:ext cx="10887076" cy="3224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в возрасте 1 год  4 месяца :</a:t>
            </a:r>
          </a:p>
          <a:p>
            <a:pPr>
              <a:buFont typeface="Wingdings 3" pitchFamily="18" charset="2"/>
              <a:buChar char="´"/>
            </a:pPr>
            <a:r>
              <a:rPr lang="ru-RU" sz="2400" dirty="0">
                <a:solidFill>
                  <a:schemeClr val="tx1"/>
                </a:solidFill>
              </a:rPr>
              <a:t>Дистония мышц, больше выраженная слева : сидит с округлой спиной, ходит с поддержкой, </a:t>
            </a:r>
            <a:r>
              <a:rPr lang="ru-RU" sz="2400" dirty="0" smtClean="0">
                <a:solidFill>
                  <a:schemeClr val="tx1"/>
                </a:solidFill>
              </a:rPr>
              <a:t>неуверенно, </a:t>
            </a:r>
            <a:r>
              <a:rPr lang="ru-RU" sz="2400" dirty="0">
                <a:solidFill>
                  <a:schemeClr val="tx1"/>
                </a:solidFill>
              </a:rPr>
              <a:t>приволакивает левую ногу, голову удерживает с наклоном к левому плечу.</a:t>
            </a:r>
          </a:p>
          <a:p>
            <a:pPr>
              <a:buFont typeface="Wingdings 3" pitchFamily="18" charset="2"/>
              <a:buChar char="´"/>
            </a:pPr>
            <a:r>
              <a:rPr lang="ru-RU" sz="2400" dirty="0">
                <a:solidFill>
                  <a:schemeClr val="tx1"/>
                </a:solidFill>
              </a:rPr>
              <a:t>По данным МРТ </a:t>
            </a:r>
            <a:r>
              <a:rPr lang="ru-RU" sz="2400" dirty="0" smtClean="0">
                <a:solidFill>
                  <a:schemeClr val="tx1"/>
                </a:solidFill>
              </a:rPr>
              <a:t>головного мозга выявлена </a:t>
            </a:r>
            <a:r>
              <a:rPr lang="ru-RU" sz="2400" dirty="0">
                <a:solidFill>
                  <a:schemeClr val="tx1"/>
                </a:solidFill>
              </a:rPr>
              <a:t>гипоплазия червя </a:t>
            </a:r>
            <a:r>
              <a:rPr lang="ru-RU" sz="2400" dirty="0" smtClean="0">
                <a:solidFill>
                  <a:schemeClr val="tx1"/>
                </a:solidFill>
              </a:rPr>
              <a:t>мозжечка.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Ребенок плохо </a:t>
            </a:r>
            <a:r>
              <a:rPr lang="ru-RU" sz="2400" dirty="0">
                <a:solidFill>
                  <a:schemeClr val="tx1"/>
                </a:solidFill>
              </a:rPr>
              <a:t>удерживает внимание, быстро истощается. Моторной речи нет, сенсорная речь на бытовом уровне по возрасту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Anamnesis </a:t>
            </a:r>
            <a:r>
              <a:rPr lang="en-US" sz="6000" dirty="0" err="1"/>
              <a:t>morbi</a:t>
            </a:r>
            <a:r>
              <a:rPr lang="ru-RU" sz="6000" dirty="0" smtClean="0"/>
              <a:t>:</a:t>
            </a:r>
            <a:endParaRPr lang="ru-RU" sz="6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5274" y="1514477"/>
            <a:ext cx="11268076" cy="44672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    в </a:t>
            </a:r>
            <a:r>
              <a:rPr lang="ru-RU" sz="2800" b="1" dirty="0">
                <a:solidFill>
                  <a:schemeClr val="tx1"/>
                </a:solidFill>
              </a:rPr>
              <a:t>возрасте 5 лет:</a:t>
            </a:r>
          </a:p>
          <a:p>
            <a:pPr>
              <a:buFont typeface="Wingdings 3" pitchFamily="18" charset="2"/>
              <a:buChar char="´"/>
            </a:pPr>
            <a:r>
              <a:rPr lang="ru-RU" sz="2800" dirty="0">
                <a:solidFill>
                  <a:schemeClr val="tx1"/>
                </a:solidFill>
              </a:rPr>
              <a:t>Речь – организована, </a:t>
            </a:r>
            <a:r>
              <a:rPr lang="ru-RU" sz="2800" dirty="0" err="1">
                <a:solidFill>
                  <a:schemeClr val="tx1"/>
                </a:solidFill>
              </a:rPr>
              <a:t>заговарил</a:t>
            </a:r>
            <a:r>
              <a:rPr lang="ru-RU" sz="2800" dirty="0">
                <a:solidFill>
                  <a:schemeClr val="tx1"/>
                </a:solidFill>
              </a:rPr>
              <a:t> с 3х лет</a:t>
            </a:r>
          </a:p>
          <a:p>
            <a:pPr>
              <a:buFont typeface="Wingdings 3" pitchFamily="18" charset="2"/>
              <a:buChar char="´"/>
            </a:pPr>
            <a:r>
              <a:rPr lang="ru-RU" sz="2800" dirty="0">
                <a:solidFill>
                  <a:schemeClr val="tx1"/>
                </a:solidFill>
              </a:rPr>
              <a:t>Навязчивые движения, в виде единичных тиков век, усиливающиеся при </a:t>
            </a:r>
            <a:r>
              <a:rPr lang="ru-RU" sz="2800" dirty="0" smtClean="0">
                <a:solidFill>
                  <a:schemeClr val="tx1"/>
                </a:solidFill>
              </a:rPr>
              <a:t>волнении</a:t>
            </a:r>
            <a:endParaRPr lang="ru-RU" sz="2800" dirty="0">
              <a:solidFill>
                <a:schemeClr val="tx1"/>
              </a:solidFill>
            </a:endParaRPr>
          </a:p>
          <a:p>
            <a:pPr>
              <a:buFont typeface="Wingdings 3" pitchFamily="18" charset="2"/>
              <a:buChar char="´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Неврозоподобный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энурез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ночной и дневной ( без органического поражения со стороны почек и </a:t>
            </a:r>
            <a:r>
              <a:rPr lang="ru-RU" sz="2800" dirty="0" err="1">
                <a:solidFill>
                  <a:schemeClr val="tx1"/>
                </a:solidFill>
              </a:rPr>
              <a:t>дисмиелопатии</a:t>
            </a:r>
            <a:r>
              <a:rPr lang="ru-RU" sz="28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 3" pitchFamily="18" charset="2"/>
              <a:buChar char="´"/>
            </a:pPr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sz="2800" dirty="0" err="1">
                <a:solidFill>
                  <a:schemeClr val="tx1"/>
                </a:solidFill>
              </a:rPr>
              <a:t>психостатусе</a:t>
            </a:r>
            <a:r>
              <a:rPr lang="ru-RU" sz="2800" dirty="0">
                <a:solidFill>
                  <a:schemeClr val="tx1"/>
                </a:solidFill>
              </a:rPr>
              <a:t>: плаксивый, медлительный, раздражительный. Агрессивность, истерики. Выставлен синдром дефицита </a:t>
            </a:r>
            <a:r>
              <a:rPr lang="ru-RU" sz="2800" dirty="0" smtClean="0">
                <a:solidFill>
                  <a:schemeClr val="tx1"/>
                </a:solidFill>
              </a:rPr>
              <a:t>внимания</a:t>
            </a:r>
          </a:p>
          <a:p>
            <a:pPr>
              <a:buFont typeface="Wingdings 3" pitchFamily="18" charset="2"/>
              <a:buChar char="´"/>
            </a:pPr>
            <a:r>
              <a:rPr lang="ru-RU" sz="2800" dirty="0" smtClean="0">
                <a:solidFill>
                  <a:schemeClr val="tx1"/>
                </a:solidFill>
              </a:rPr>
              <a:t>После </a:t>
            </a:r>
            <a:r>
              <a:rPr lang="ru-RU" sz="2800" dirty="0">
                <a:solidFill>
                  <a:schemeClr val="tx1"/>
                </a:solidFill>
              </a:rPr>
              <a:t>стационарного лечения  (на фоне приема седативных нейролептиков</a:t>
            </a:r>
            <a:r>
              <a:rPr lang="ru-RU" sz="2800" dirty="0" smtClean="0">
                <a:solidFill>
                  <a:schemeClr val="tx1"/>
                </a:solidFill>
              </a:rPr>
              <a:t>) купированы </a:t>
            </a:r>
            <a:r>
              <a:rPr lang="ru-RU" sz="2800" dirty="0">
                <a:solidFill>
                  <a:schemeClr val="tx1"/>
                </a:solidFill>
              </a:rPr>
              <a:t>тики и </a:t>
            </a:r>
            <a:r>
              <a:rPr lang="ru-RU" sz="2800" dirty="0" err="1">
                <a:solidFill>
                  <a:schemeClr val="tx1"/>
                </a:solidFill>
              </a:rPr>
              <a:t>энурез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800" dirty="0" smtClean="0"/>
          </a:p>
        </p:txBody>
      </p:sp>
      <p:pic>
        <p:nvPicPr>
          <p:cNvPr id="9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81" y="0"/>
            <a:ext cx="5470519" cy="7745691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514350" y="1690688"/>
            <a:ext cx="11372850" cy="45767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В </a:t>
            </a:r>
            <a:r>
              <a:rPr lang="ru-RU" sz="2800" b="1" dirty="0">
                <a:solidFill>
                  <a:schemeClr val="tx1"/>
                </a:solidFill>
              </a:rPr>
              <a:t>возрасте 6 лет (29.09.17):</a:t>
            </a:r>
          </a:p>
          <a:p>
            <a:pPr>
              <a:buFont typeface="Wingdings 3" pitchFamily="18" charset="2"/>
              <a:buChar char="´"/>
            </a:pPr>
            <a:r>
              <a:rPr lang="ru-RU" sz="2800" dirty="0">
                <a:solidFill>
                  <a:schemeClr val="tx1"/>
                </a:solidFill>
              </a:rPr>
              <a:t>Навязчивые движения в лице, плечах, руках, вздрагивание; тики: моргание, выдвижение нижней челюсти, вскрикивания. Ходит неуклюже, часто спотыкается. </a:t>
            </a:r>
          </a:p>
          <a:p>
            <a:pPr>
              <a:buFont typeface="Wingdings 3" pitchFamily="18" charset="2"/>
              <a:buChar char="´"/>
            </a:pPr>
            <a:r>
              <a:rPr lang="ru-RU" sz="2800" dirty="0">
                <a:solidFill>
                  <a:schemeClr val="tx1"/>
                </a:solidFill>
              </a:rPr>
              <a:t>Дневное недержание мочи. </a:t>
            </a:r>
          </a:p>
          <a:p>
            <a:pPr>
              <a:buFont typeface="Wingdings 3" pitchFamily="18" charset="2"/>
              <a:buChar char="´"/>
            </a:pPr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sz="2800" dirty="0" err="1">
                <a:solidFill>
                  <a:schemeClr val="tx1"/>
                </a:solidFill>
              </a:rPr>
              <a:t>психостатусе</a:t>
            </a:r>
            <a:r>
              <a:rPr lang="ru-RU" sz="2800" dirty="0">
                <a:solidFill>
                  <a:schemeClr val="tx1"/>
                </a:solidFill>
              </a:rPr>
              <a:t>:  эмоциональная лабильность, , неусидчивый, дурашливый, громко разговаривает, элементы дефицита эмоционально-волевой сферы (память и интеллект снижены).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3424" y="1900236"/>
            <a:ext cx="11372852" cy="4710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Неврологический статус: </a:t>
            </a:r>
          </a:p>
          <a:p>
            <a:pPr>
              <a:buFont typeface="Wingdings 3" pitchFamily="18" charset="2"/>
              <a:buChar char="´"/>
            </a:pPr>
            <a:r>
              <a:rPr lang="ru-RU" sz="3200" dirty="0">
                <a:solidFill>
                  <a:schemeClr val="tx1"/>
                </a:solidFill>
              </a:rPr>
              <a:t>При осмотре отсутствуют органические симптомы пирамидной недостаточности, поражения со стороны ЧМН и нарушения координации.</a:t>
            </a:r>
          </a:p>
          <a:p>
            <a:pPr>
              <a:buFont typeface="Wingdings 3" pitchFamily="18" charset="2"/>
              <a:buChar char="´"/>
            </a:pPr>
            <a:r>
              <a:rPr lang="ru-RU" sz="3200" dirty="0">
                <a:solidFill>
                  <a:schemeClr val="tx1"/>
                </a:solidFill>
              </a:rPr>
              <a:t>Присутствуют постоянные гиперкинезы в руках, лице, вокализмы, запрокидывание головы (усиливается при эмоциональной реакции).</a:t>
            </a:r>
          </a:p>
          <a:p>
            <a:pPr>
              <a:buFont typeface="Wingdings 3" pitchFamily="18" charset="2"/>
              <a:buChar char="´"/>
            </a:pPr>
            <a:r>
              <a:rPr lang="ru-RU" sz="3200" dirty="0">
                <a:solidFill>
                  <a:schemeClr val="tx1"/>
                </a:solidFill>
              </a:rPr>
              <a:t>Отмечается </a:t>
            </a:r>
            <a:r>
              <a:rPr lang="ru-RU" sz="3200" dirty="0" err="1">
                <a:solidFill>
                  <a:schemeClr val="tx1"/>
                </a:solidFill>
              </a:rPr>
              <a:t>ретроколлис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1086</Words>
  <Application>Microsoft Office PowerPoint</Application>
  <PresentationFormat>Широкоэкранный</PresentationFormat>
  <Paragraphs>120</Paragraphs>
  <Slides>20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 3</vt:lpstr>
      <vt:lpstr>Тема Office</vt:lpstr>
      <vt:lpstr>СИНДРОМ ЖИЛЯ ДЕ ЛЯ ТУРЕТТА: СОВРЕМЕННЫЙ ВЗГЛЯД НА ПРОБЛЕМУ НА ПРИМЕРЕ КЛИНИЧЕСКОГО СЛУЧАЯ. </vt:lpstr>
      <vt:lpstr>Цель</vt:lpstr>
      <vt:lpstr>Задачи:</vt:lpstr>
      <vt:lpstr>Этиопатогенез синдрома Туретта</vt:lpstr>
      <vt:lpstr>Этиопатогенез синдрома Туретта</vt:lpstr>
      <vt:lpstr>Эпидемиология:</vt:lpstr>
      <vt:lpstr>Критерии диагностики синдрома Туретта (The Tourette Syndrome Classification Study Group, 2013)</vt:lpstr>
      <vt:lpstr>Anamnesis vitae:</vt:lpstr>
      <vt:lpstr>Anamnesis morbi:</vt:lpstr>
      <vt:lpstr>Видео мальчика:</vt:lpstr>
      <vt:lpstr>Дифференциальная диагностика:</vt:lpstr>
      <vt:lpstr>МРТ головного мозга: </vt:lpstr>
      <vt:lpstr>Лечение:</vt:lpstr>
      <vt:lpstr>Динамика ребенка</vt:lpstr>
      <vt:lpstr>Презентация PowerPoint</vt:lpstr>
      <vt:lpstr>Презентация PowerPoint</vt:lpstr>
      <vt:lpstr>Презентация PowerPoint</vt:lpstr>
      <vt:lpstr>Выводы:</vt:lpstr>
      <vt:lpstr>Практические рекомендации по ведению больных с синдромом Туретта: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161</cp:revision>
  <dcterms:created xsi:type="dcterms:W3CDTF">2017-11-15T13:06:05Z</dcterms:created>
  <dcterms:modified xsi:type="dcterms:W3CDTF">2019-04-09T09:28:55Z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