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6" r:id="rId1"/>
  </p:sldMasterIdLst>
  <p:notesMasterIdLst>
    <p:notesMasterId r:id="rId87"/>
  </p:notesMasterIdLst>
  <p:handoutMasterIdLst>
    <p:handoutMasterId r:id="rId88"/>
  </p:handoutMasterIdLst>
  <p:sldIdLst>
    <p:sldId id="525" r:id="rId2"/>
    <p:sldId id="531" r:id="rId3"/>
    <p:sldId id="532" r:id="rId4"/>
    <p:sldId id="533" r:id="rId5"/>
    <p:sldId id="534" r:id="rId6"/>
    <p:sldId id="535" r:id="rId7"/>
    <p:sldId id="536" r:id="rId8"/>
    <p:sldId id="537" r:id="rId9"/>
    <p:sldId id="538" r:id="rId10"/>
    <p:sldId id="539" r:id="rId11"/>
    <p:sldId id="540" r:id="rId12"/>
    <p:sldId id="541" r:id="rId13"/>
    <p:sldId id="542" r:id="rId14"/>
    <p:sldId id="543" r:id="rId15"/>
    <p:sldId id="544" r:id="rId16"/>
    <p:sldId id="545" r:id="rId17"/>
    <p:sldId id="546" r:id="rId18"/>
    <p:sldId id="547" r:id="rId19"/>
    <p:sldId id="548" r:id="rId20"/>
    <p:sldId id="549" r:id="rId21"/>
    <p:sldId id="550" r:id="rId22"/>
    <p:sldId id="551" r:id="rId23"/>
    <p:sldId id="552" r:id="rId24"/>
    <p:sldId id="553" r:id="rId25"/>
    <p:sldId id="554" r:id="rId26"/>
    <p:sldId id="555" r:id="rId27"/>
    <p:sldId id="556" r:id="rId28"/>
    <p:sldId id="557" r:id="rId29"/>
    <p:sldId id="558" r:id="rId30"/>
    <p:sldId id="559" r:id="rId31"/>
    <p:sldId id="560" r:id="rId32"/>
    <p:sldId id="561" r:id="rId33"/>
    <p:sldId id="562" r:id="rId34"/>
    <p:sldId id="563" r:id="rId35"/>
    <p:sldId id="564" r:id="rId36"/>
    <p:sldId id="565" r:id="rId37"/>
    <p:sldId id="566" r:id="rId38"/>
    <p:sldId id="567" r:id="rId39"/>
    <p:sldId id="568" r:id="rId40"/>
    <p:sldId id="569" r:id="rId41"/>
    <p:sldId id="570" r:id="rId42"/>
    <p:sldId id="571" r:id="rId43"/>
    <p:sldId id="529" r:id="rId44"/>
    <p:sldId id="527" r:id="rId45"/>
    <p:sldId id="499" r:id="rId46"/>
    <p:sldId id="500" r:id="rId47"/>
    <p:sldId id="491" r:id="rId48"/>
    <p:sldId id="501" r:id="rId49"/>
    <p:sldId id="502" r:id="rId50"/>
    <p:sldId id="503" r:id="rId51"/>
    <p:sldId id="504" r:id="rId52"/>
    <p:sldId id="505" r:id="rId53"/>
    <p:sldId id="506" r:id="rId54"/>
    <p:sldId id="507" r:id="rId55"/>
    <p:sldId id="472" r:id="rId56"/>
    <p:sldId id="473" r:id="rId57"/>
    <p:sldId id="476" r:id="rId58"/>
    <p:sldId id="477" r:id="rId59"/>
    <p:sldId id="478" r:id="rId60"/>
    <p:sldId id="479" r:id="rId61"/>
    <p:sldId id="480" r:id="rId62"/>
    <p:sldId id="482" r:id="rId63"/>
    <p:sldId id="483" r:id="rId64"/>
    <p:sldId id="484" r:id="rId65"/>
    <p:sldId id="485" r:id="rId66"/>
    <p:sldId id="486" r:id="rId67"/>
    <p:sldId id="487" r:id="rId68"/>
    <p:sldId id="488" r:id="rId69"/>
    <p:sldId id="508" r:id="rId70"/>
    <p:sldId id="509" r:id="rId71"/>
    <p:sldId id="510" r:id="rId72"/>
    <p:sldId id="511" r:id="rId73"/>
    <p:sldId id="512" r:id="rId74"/>
    <p:sldId id="513" r:id="rId75"/>
    <p:sldId id="514" r:id="rId76"/>
    <p:sldId id="515" r:id="rId77"/>
    <p:sldId id="516" r:id="rId78"/>
    <p:sldId id="517" r:id="rId79"/>
    <p:sldId id="518" r:id="rId80"/>
    <p:sldId id="519" r:id="rId81"/>
    <p:sldId id="520" r:id="rId82"/>
    <p:sldId id="521" r:id="rId83"/>
    <p:sldId id="522" r:id="rId84"/>
    <p:sldId id="523" r:id="rId85"/>
    <p:sldId id="524" r:id="rId8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5050"/>
    <a:srgbClr val="00FF00"/>
    <a:srgbClr val="FF0000"/>
    <a:srgbClr val="FF3300"/>
    <a:srgbClr val="CC3300"/>
    <a:srgbClr val="DDDDDD"/>
    <a:srgbClr val="EAEAEA"/>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2" autoAdjust="0"/>
    <p:restoredTop sz="91883" autoAdjust="0"/>
  </p:normalViewPr>
  <p:slideViewPr>
    <p:cSldViewPr>
      <p:cViewPr>
        <p:scale>
          <a:sx n="98" d="100"/>
          <a:sy n="98" d="100"/>
        </p:scale>
        <p:origin x="-162" y="-78"/>
      </p:cViewPr>
      <p:guideLst>
        <p:guide orient="horz" pos="2160"/>
        <p:guide pos="2880"/>
      </p:guideLst>
    </p:cSldViewPr>
  </p:slideViewPr>
  <p:outlineViewPr>
    <p:cViewPr>
      <p:scale>
        <a:sx n="33" d="100"/>
        <a:sy n="33" d="100"/>
      </p:scale>
      <p:origin x="0" y="1164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7A856C-F24D-4771-AB36-429BFAF3EC8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ru-RU"/>
        </a:p>
      </dgm:t>
    </dgm:pt>
    <dgm:pt modelId="{4939DD03-7C0F-466A-A688-AC15CF0345C1}">
      <dgm:prSet/>
      <dgm:spPr/>
      <dgm:t>
        <a:bodyPr/>
        <a:lstStyle/>
        <a:p>
          <a:pPr rtl="0"/>
          <a:r>
            <a:rPr lang="en-US" dirty="0">
              <a:solidFill>
                <a:schemeClr val="tx2"/>
              </a:solidFill>
            </a:rPr>
            <a:t>7.1. outside </a:t>
          </a:r>
          <a:r>
            <a:rPr lang="en-US" dirty="0" smtClean="0">
              <a:solidFill>
                <a:schemeClr val="tx2"/>
              </a:solidFill>
            </a:rPr>
            <a:t>medical </a:t>
          </a:r>
          <a:r>
            <a:rPr lang="en-US" dirty="0">
              <a:solidFill>
                <a:schemeClr val="tx2"/>
              </a:solidFill>
            </a:rPr>
            <a:t>organization (at home) by calling a specialist (multidisciplinary team) of </a:t>
          </a:r>
          <a:r>
            <a:rPr lang="en-US" dirty="0" smtClean="0">
              <a:solidFill>
                <a:schemeClr val="tx2"/>
              </a:solidFill>
            </a:rPr>
            <a:t>rehabilitation </a:t>
          </a:r>
          <a:r>
            <a:rPr lang="en-US" dirty="0">
              <a:solidFill>
                <a:schemeClr val="tx2"/>
              </a:solidFill>
            </a:rPr>
            <a:t>department of a medical organization providing </a:t>
          </a:r>
          <a:r>
            <a:rPr lang="en-US" dirty="0" smtClean="0">
              <a:solidFill>
                <a:schemeClr val="tx2"/>
              </a:solidFill>
            </a:rPr>
            <a:t>medical rehabilitation help;</a:t>
          </a:r>
          <a:endParaRPr lang="ru-RU" dirty="0">
            <a:solidFill>
              <a:schemeClr val="tx2"/>
            </a:solidFill>
          </a:endParaRPr>
        </a:p>
      </dgm:t>
    </dgm:pt>
    <dgm:pt modelId="{20D67C71-4207-4795-8FE3-0C8FB89344FA}" type="parTrans" cxnId="{A7111399-109E-47AC-9D60-24BE9A0D9554}">
      <dgm:prSet/>
      <dgm:spPr/>
      <dgm:t>
        <a:bodyPr/>
        <a:lstStyle/>
        <a:p>
          <a:endParaRPr lang="ru-RU"/>
        </a:p>
      </dgm:t>
    </dgm:pt>
    <dgm:pt modelId="{9E81F8AF-7798-4DFA-8D0E-3858FC914193}" type="sibTrans" cxnId="{A7111399-109E-47AC-9D60-24BE9A0D9554}">
      <dgm:prSet/>
      <dgm:spPr/>
      <dgm:t>
        <a:bodyPr/>
        <a:lstStyle/>
        <a:p>
          <a:endParaRPr lang="ru-RU"/>
        </a:p>
      </dgm:t>
    </dgm:pt>
    <dgm:pt modelId="{65F41E3B-C6C4-4280-B745-3D4A008E4B67}">
      <dgm:prSet/>
      <dgm:spPr/>
      <dgm:t>
        <a:bodyPr/>
        <a:lstStyle/>
        <a:p>
          <a:pPr rtl="0"/>
          <a:r>
            <a:rPr lang="en-US" dirty="0"/>
            <a:t>7.2. on </a:t>
          </a:r>
          <a:r>
            <a:rPr lang="en-US" dirty="0" smtClean="0"/>
            <a:t>outpatient </a:t>
          </a:r>
          <a:r>
            <a:rPr lang="en-US" dirty="0"/>
            <a:t>basis (in conditions </a:t>
          </a:r>
          <a:r>
            <a:rPr lang="en-US" dirty="0" smtClean="0"/>
            <a:t>when 24-hour </a:t>
          </a:r>
          <a:r>
            <a:rPr lang="en-US" dirty="0"/>
            <a:t>medical supervision and </a:t>
          </a:r>
          <a:r>
            <a:rPr lang="en-US" dirty="0" smtClean="0"/>
            <a:t>treatment is not provided);</a:t>
          </a:r>
          <a:endParaRPr lang="ru-RU" dirty="0"/>
        </a:p>
      </dgm:t>
    </dgm:pt>
    <dgm:pt modelId="{340FC53E-4BC8-4F6E-95FE-33E3B228734F}" type="parTrans" cxnId="{93B0FA93-5902-4885-B3F1-A6323D3B7B79}">
      <dgm:prSet/>
      <dgm:spPr/>
      <dgm:t>
        <a:bodyPr/>
        <a:lstStyle/>
        <a:p>
          <a:endParaRPr lang="ru-RU"/>
        </a:p>
      </dgm:t>
    </dgm:pt>
    <dgm:pt modelId="{033537D3-B15C-4B0C-8C9E-0C7B4F1C4103}" type="sibTrans" cxnId="{93B0FA93-5902-4885-B3F1-A6323D3B7B79}">
      <dgm:prSet/>
      <dgm:spPr/>
      <dgm:t>
        <a:bodyPr/>
        <a:lstStyle/>
        <a:p>
          <a:endParaRPr lang="ru-RU"/>
        </a:p>
      </dgm:t>
    </dgm:pt>
    <dgm:pt modelId="{B67068DF-C0E5-40D4-86B4-4C9EDA213CF4}">
      <dgm:prSet/>
      <dgm:spPr/>
      <dgm:t>
        <a:bodyPr/>
        <a:lstStyle/>
        <a:p>
          <a:pPr rtl="0"/>
          <a:r>
            <a:rPr lang="en-US" dirty="0"/>
            <a:t>7.3. in </a:t>
          </a:r>
          <a:r>
            <a:rPr lang="en-US" dirty="0" smtClean="0"/>
            <a:t>day </a:t>
          </a:r>
          <a:r>
            <a:rPr lang="en-US" dirty="0"/>
            <a:t>hospital (in conditions </a:t>
          </a:r>
          <a:r>
            <a:rPr lang="en-US" dirty="0" smtClean="0"/>
            <a:t>when medical </a:t>
          </a:r>
          <a:r>
            <a:rPr lang="en-US" dirty="0"/>
            <a:t>supervision and treatment </a:t>
          </a:r>
          <a:r>
            <a:rPr lang="en-US" dirty="0" smtClean="0"/>
            <a:t>is provided in </a:t>
          </a:r>
          <a:r>
            <a:rPr lang="en-US" dirty="0"/>
            <a:t>the daytime, </a:t>
          </a:r>
          <a:r>
            <a:rPr lang="en-US" dirty="0" smtClean="0"/>
            <a:t>and when it is not required 24-hours);</a:t>
          </a:r>
          <a:endParaRPr lang="ru-RU" dirty="0"/>
        </a:p>
      </dgm:t>
    </dgm:pt>
    <dgm:pt modelId="{41B4B4BD-65F6-4BB6-A5A2-3AEF6D6C4673}" type="parTrans" cxnId="{E6989D59-FE23-45E0-9F53-13F098906BFD}">
      <dgm:prSet/>
      <dgm:spPr/>
      <dgm:t>
        <a:bodyPr/>
        <a:lstStyle/>
        <a:p>
          <a:endParaRPr lang="ru-RU"/>
        </a:p>
      </dgm:t>
    </dgm:pt>
    <dgm:pt modelId="{250C0419-45F8-4FE9-AF34-46AE43EE2FAD}" type="sibTrans" cxnId="{E6989D59-FE23-45E0-9F53-13F098906BFD}">
      <dgm:prSet/>
      <dgm:spPr/>
      <dgm:t>
        <a:bodyPr/>
        <a:lstStyle/>
        <a:p>
          <a:endParaRPr lang="ru-RU"/>
        </a:p>
      </dgm:t>
    </dgm:pt>
    <dgm:pt modelId="{117E74EC-9F1E-4615-99E9-87DA05F2E923}">
      <dgm:prSet/>
      <dgm:spPr/>
      <dgm:t>
        <a:bodyPr/>
        <a:lstStyle/>
        <a:p>
          <a:pPr rtl="0"/>
          <a:r>
            <a:rPr lang="en-US" dirty="0"/>
            <a:t>7.4. </a:t>
          </a:r>
          <a:r>
            <a:rPr lang="en-US" dirty="0" smtClean="0"/>
            <a:t>hospital </a:t>
          </a:r>
          <a:r>
            <a:rPr lang="en-US" dirty="0"/>
            <a:t>(in conditions </a:t>
          </a:r>
          <a:r>
            <a:rPr lang="en-US" dirty="0" smtClean="0"/>
            <a:t>when medical </a:t>
          </a:r>
          <a:r>
            <a:rPr lang="en-US" dirty="0"/>
            <a:t>supervision and </a:t>
          </a:r>
          <a:r>
            <a:rPr lang="en-US" dirty="0" smtClean="0"/>
            <a:t>treatment is provided 24-hours).</a:t>
          </a:r>
          <a:endParaRPr lang="ru-RU" dirty="0"/>
        </a:p>
      </dgm:t>
    </dgm:pt>
    <dgm:pt modelId="{6005418C-84BD-4C11-ACF3-4F9F76A17C1B}" type="parTrans" cxnId="{19C33CB4-1FEA-491C-BF1E-0D88AA4BDF0F}">
      <dgm:prSet/>
      <dgm:spPr/>
      <dgm:t>
        <a:bodyPr/>
        <a:lstStyle/>
        <a:p>
          <a:endParaRPr lang="ru-RU"/>
        </a:p>
      </dgm:t>
    </dgm:pt>
    <dgm:pt modelId="{1D8FB88A-0429-4B17-B9A8-AF364978E480}" type="sibTrans" cxnId="{19C33CB4-1FEA-491C-BF1E-0D88AA4BDF0F}">
      <dgm:prSet/>
      <dgm:spPr/>
      <dgm:t>
        <a:bodyPr/>
        <a:lstStyle/>
        <a:p>
          <a:endParaRPr lang="ru-RU"/>
        </a:p>
      </dgm:t>
    </dgm:pt>
    <dgm:pt modelId="{57B07E84-1893-4085-8634-6C9366FF7090}" type="pres">
      <dgm:prSet presAssocID="{DD7A856C-F24D-4771-AB36-429BFAF3EC8E}" presName="linear" presStyleCnt="0">
        <dgm:presLayoutVars>
          <dgm:animLvl val="lvl"/>
          <dgm:resizeHandles val="exact"/>
        </dgm:presLayoutVars>
      </dgm:prSet>
      <dgm:spPr/>
      <dgm:t>
        <a:bodyPr/>
        <a:lstStyle/>
        <a:p>
          <a:endParaRPr lang="ru-RU"/>
        </a:p>
      </dgm:t>
    </dgm:pt>
    <dgm:pt modelId="{A1C5A90A-621A-4383-A6EC-4AB1865AD1F9}" type="pres">
      <dgm:prSet presAssocID="{4939DD03-7C0F-466A-A688-AC15CF0345C1}" presName="parentText" presStyleLbl="node1" presStyleIdx="0" presStyleCnt="4" custLinFactY="-606" custLinFactNeighborX="420" custLinFactNeighborY="-100000">
        <dgm:presLayoutVars>
          <dgm:chMax val="0"/>
          <dgm:bulletEnabled val="1"/>
        </dgm:presLayoutVars>
      </dgm:prSet>
      <dgm:spPr/>
      <dgm:t>
        <a:bodyPr/>
        <a:lstStyle/>
        <a:p>
          <a:endParaRPr lang="ru-RU"/>
        </a:p>
      </dgm:t>
    </dgm:pt>
    <dgm:pt modelId="{A35B7698-BE82-4498-894B-D687DED89756}" type="pres">
      <dgm:prSet presAssocID="{9E81F8AF-7798-4DFA-8D0E-3858FC914193}" presName="spacer" presStyleCnt="0"/>
      <dgm:spPr/>
    </dgm:pt>
    <dgm:pt modelId="{990F1A68-6272-4B67-8749-4C15B1218A19}" type="pres">
      <dgm:prSet presAssocID="{65F41E3B-C6C4-4280-B745-3D4A008E4B67}" presName="parentText" presStyleLbl="node1" presStyleIdx="1" presStyleCnt="4">
        <dgm:presLayoutVars>
          <dgm:chMax val="0"/>
          <dgm:bulletEnabled val="1"/>
        </dgm:presLayoutVars>
      </dgm:prSet>
      <dgm:spPr/>
      <dgm:t>
        <a:bodyPr/>
        <a:lstStyle/>
        <a:p>
          <a:endParaRPr lang="ru-RU"/>
        </a:p>
      </dgm:t>
    </dgm:pt>
    <dgm:pt modelId="{458404C9-7E4A-4EB7-B484-1B88097B3A72}" type="pres">
      <dgm:prSet presAssocID="{033537D3-B15C-4B0C-8C9E-0C7B4F1C4103}" presName="spacer" presStyleCnt="0"/>
      <dgm:spPr/>
    </dgm:pt>
    <dgm:pt modelId="{5E60E09C-3BA0-49FA-8B5F-1CA87ADAD32E}" type="pres">
      <dgm:prSet presAssocID="{B67068DF-C0E5-40D4-86B4-4C9EDA213CF4}" presName="parentText" presStyleLbl="node1" presStyleIdx="2" presStyleCnt="4">
        <dgm:presLayoutVars>
          <dgm:chMax val="0"/>
          <dgm:bulletEnabled val="1"/>
        </dgm:presLayoutVars>
      </dgm:prSet>
      <dgm:spPr/>
      <dgm:t>
        <a:bodyPr/>
        <a:lstStyle/>
        <a:p>
          <a:endParaRPr lang="ru-RU"/>
        </a:p>
      </dgm:t>
    </dgm:pt>
    <dgm:pt modelId="{911E23AE-2344-4D1C-B371-D990411CD138}" type="pres">
      <dgm:prSet presAssocID="{250C0419-45F8-4FE9-AF34-46AE43EE2FAD}" presName="spacer" presStyleCnt="0"/>
      <dgm:spPr/>
    </dgm:pt>
    <dgm:pt modelId="{782138CD-038B-4A5C-B310-BD74B07379AA}" type="pres">
      <dgm:prSet presAssocID="{117E74EC-9F1E-4615-99E9-87DA05F2E923}" presName="parentText" presStyleLbl="node1" presStyleIdx="3" presStyleCnt="4" custLinFactY="21696" custLinFactNeighborY="100000">
        <dgm:presLayoutVars>
          <dgm:chMax val="0"/>
          <dgm:bulletEnabled val="1"/>
        </dgm:presLayoutVars>
      </dgm:prSet>
      <dgm:spPr/>
      <dgm:t>
        <a:bodyPr/>
        <a:lstStyle/>
        <a:p>
          <a:endParaRPr lang="ru-RU"/>
        </a:p>
      </dgm:t>
    </dgm:pt>
  </dgm:ptLst>
  <dgm:cxnLst>
    <dgm:cxn modelId="{C2350150-0F10-4F70-ACD6-88EE22B04BF0}" type="presOf" srcId="{4939DD03-7C0F-466A-A688-AC15CF0345C1}" destId="{A1C5A90A-621A-4383-A6EC-4AB1865AD1F9}" srcOrd="0" destOrd="0" presId="urn:microsoft.com/office/officeart/2005/8/layout/vList2"/>
    <dgm:cxn modelId="{19C33CB4-1FEA-491C-BF1E-0D88AA4BDF0F}" srcId="{DD7A856C-F24D-4771-AB36-429BFAF3EC8E}" destId="{117E74EC-9F1E-4615-99E9-87DA05F2E923}" srcOrd="3" destOrd="0" parTransId="{6005418C-84BD-4C11-ACF3-4F9F76A17C1B}" sibTransId="{1D8FB88A-0429-4B17-B9A8-AF364978E480}"/>
    <dgm:cxn modelId="{4D5F3C44-BAE4-411B-B5CF-567CA40EFF10}" type="presOf" srcId="{B67068DF-C0E5-40D4-86B4-4C9EDA213CF4}" destId="{5E60E09C-3BA0-49FA-8B5F-1CA87ADAD32E}" srcOrd="0" destOrd="0" presId="urn:microsoft.com/office/officeart/2005/8/layout/vList2"/>
    <dgm:cxn modelId="{93B0FA93-5902-4885-B3F1-A6323D3B7B79}" srcId="{DD7A856C-F24D-4771-AB36-429BFAF3EC8E}" destId="{65F41E3B-C6C4-4280-B745-3D4A008E4B67}" srcOrd="1" destOrd="0" parTransId="{340FC53E-4BC8-4F6E-95FE-33E3B228734F}" sibTransId="{033537D3-B15C-4B0C-8C9E-0C7B4F1C4103}"/>
    <dgm:cxn modelId="{A8B8E85C-AD25-429F-8519-F9DDBF174D74}" type="presOf" srcId="{117E74EC-9F1E-4615-99E9-87DA05F2E923}" destId="{782138CD-038B-4A5C-B310-BD74B07379AA}" srcOrd="0" destOrd="0" presId="urn:microsoft.com/office/officeart/2005/8/layout/vList2"/>
    <dgm:cxn modelId="{6ECD0118-738A-47DE-B9A3-F1145080AF3B}" type="presOf" srcId="{65F41E3B-C6C4-4280-B745-3D4A008E4B67}" destId="{990F1A68-6272-4B67-8749-4C15B1218A19}" srcOrd="0" destOrd="0" presId="urn:microsoft.com/office/officeart/2005/8/layout/vList2"/>
    <dgm:cxn modelId="{A7111399-109E-47AC-9D60-24BE9A0D9554}" srcId="{DD7A856C-F24D-4771-AB36-429BFAF3EC8E}" destId="{4939DD03-7C0F-466A-A688-AC15CF0345C1}" srcOrd="0" destOrd="0" parTransId="{20D67C71-4207-4795-8FE3-0C8FB89344FA}" sibTransId="{9E81F8AF-7798-4DFA-8D0E-3858FC914193}"/>
    <dgm:cxn modelId="{E6989D59-FE23-45E0-9F53-13F098906BFD}" srcId="{DD7A856C-F24D-4771-AB36-429BFAF3EC8E}" destId="{B67068DF-C0E5-40D4-86B4-4C9EDA213CF4}" srcOrd="2" destOrd="0" parTransId="{41B4B4BD-65F6-4BB6-A5A2-3AEF6D6C4673}" sibTransId="{250C0419-45F8-4FE9-AF34-46AE43EE2FAD}"/>
    <dgm:cxn modelId="{1F2695A7-E3A8-45C1-82BB-E46174F9D415}" type="presOf" srcId="{DD7A856C-F24D-4771-AB36-429BFAF3EC8E}" destId="{57B07E84-1893-4085-8634-6C9366FF7090}" srcOrd="0" destOrd="0" presId="urn:microsoft.com/office/officeart/2005/8/layout/vList2"/>
    <dgm:cxn modelId="{473A10D6-F60E-44DD-B0D0-E54C43FC02EC}" type="presParOf" srcId="{57B07E84-1893-4085-8634-6C9366FF7090}" destId="{A1C5A90A-621A-4383-A6EC-4AB1865AD1F9}" srcOrd="0" destOrd="0" presId="urn:microsoft.com/office/officeart/2005/8/layout/vList2"/>
    <dgm:cxn modelId="{C15769D5-2898-435B-BAF9-8B521EB5A71A}" type="presParOf" srcId="{57B07E84-1893-4085-8634-6C9366FF7090}" destId="{A35B7698-BE82-4498-894B-D687DED89756}" srcOrd="1" destOrd="0" presId="urn:microsoft.com/office/officeart/2005/8/layout/vList2"/>
    <dgm:cxn modelId="{D1CE197A-490B-4843-BD46-4D45DEF835FA}" type="presParOf" srcId="{57B07E84-1893-4085-8634-6C9366FF7090}" destId="{990F1A68-6272-4B67-8749-4C15B1218A19}" srcOrd="2" destOrd="0" presId="urn:microsoft.com/office/officeart/2005/8/layout/vList2"/>
    <dgm:cxn modelId="{B49D6C76-FD77-428B-8D73-1F6D32B27D90}" type="presParOf" srcId="{57B07E84-1893-4085-8634-6C9366FF7090}" destId="{458404C9-7E4A-4EB7-B484-1B88097B3A72}" srcOrd="3" destOrd="0" presId="urn:microsoft.com/office/officeart/2005/8/layout/vList2"/>
    <dgm:cxn modelId="{44374CC4-CD96-4427-99AC-7D12EAD9531D}" type="presParOf" srcId="{57B07E84-1893-4085-8634-6C9366FF7090}" destId="{5E60E09C-3BA0-49FA-8B5F-1CA87ADAD32E}" srcOrd="4" destOrd="0" presId="urn:microsoft.com/office/officeart/2005/8/layout/vList2"/>
    <dgm:cxn modelId="{BCD0B8A4-F9E5-4E84-8204-14CC42E5C6A0}" type="presParOf" srcId="{57B07E84-1893-4085-8634-6C9366FF7090}" destId="{911E23AE-2344-4D1C-B371-D990411CD138}" srcOrd="5" destOrd="0" presId="urn:microsoft.com/office/officeart/2005/8/layout/vList2"/>
    <dgm:cxn modelId="{8B1DFAE2-CB98-4457-8718-DA3E8B3FD096}" type="presParOf" srcId="{57B07E84-1893-4085-8634-6C9366FF7090}" destId="{782138CD-038B-4A5C-B310-BD74B07379AA}"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C4EDD8-D217-4827-B33F-45FB6CC8D33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ru-RU"/>
        </a:p>
      </dgm:t>
    </dgm:pt>
    <dgm:pt modelId="{D93F70D2-3350-4451-819D-C79B4C471D22}">
      <dgm:prSet/>
      <dgm:spPr/>
      <dgm:t>
        <a:bodyPr/>
        <a:lstStyle/>
        <a:p>
          <a:pPr algn="just" rtl="0"/>
          <a:r>
            <a:rPr lang="en-US" dirty="0"/>
            <a:t>Medical rehabilitation is carried out </a:t>
          </a:r>
          <a:r>
            <a:rPr lang="en-US" dirty="0" smtClean="0"/>
            <a:t>according to the following principles:</a:t>
          </a:r>
          <a:endParaRPr lang="ru-RU" dirty="0"/>
        </a:p>
        <a:p>
          <a:pPr algn="just"/>
          <a:r>
            <a:rPr lang="en-US" dirty="0"/>
            <a:t>- </a:t>
          </a:r>
          <a:r>
            <a:rPr lang="en-US" b="1" dirty="0" smtClean="0"/>
            <a:t>justification</a:t>
          </a:r>
          <a:r>
            <a:rPr lang="en-US" dirty="0" smtClean="0"/>
            <a:t>,</a:t>
          </a:r>
          <a:endParaRPr lang="ru-RU" dirty="0"/>
        </a:p>
        <a:p>
          <a:pPr algn="just"/>
          <a:r>
            <a:rPr lang="en-US" dirty="0"/>
            <a:t>- </a:t>
          </a:r>
          <a:r>
            <a:rPr lang="en-US" b="1" dirty="0" smtClean="0"/>
            <a:t>staging</a:t>
          </a:r>
          <a:r>
            <a:rPr lang="en-US" dirty="0" smtClean="0"/>
            <a:t>,</a:t>
          </a:r>
          <a:endParaRPr lang="ru-RU" dirty="0"/>
        </a:p>
        <a:p>
          <a:pPr algn="just"/>
          <a:r>
            <a:rPr lang="en-US" dirty="0"/>
            <a:t>- </a:t>
          </a:r>
          <a:r>
            <a:rPr lang="en-US" b="1" dirty="0"/>
            <a:t>continuity</a:t>
          </a:r>
          <a:r>
            <a:rPr lang="en-US" dirty="0"/>
            <a:t>,</a:t>
          </a:r>
          <a:endParaRPr lang="ru-RU" dirty="0"/>
        </a:p>
        <a:p>
          <a:pPr algn="just"/>
          <a:r>
            <a:rPr lang="en-US" dirty="0"/>
            <a:t>- </a:t>
          </a:r>
          <a:r>
            <a:rPr lang="en-US" dirty="0" smtClean="0"/>
            <a:t>succession </a:t>
          </a:r>
          <a:r>
            <a:rPr lang="en-US" dirty="0"/>
            <a:t>of rehabilitation measures </a:t>
          </a:r>
          <a:r>
            <a:rPr lang="en-US" dirty="0" smtClean="0"/>
            <a:t>among </a:t>
          </a:r>
          <a:r>
            <a:rPr lang="en-US" dirty="0"/>
            <a:t>medical </a:t>
          </a:r>
          <a:r>
            <a:rPr lang="en-US" dirty="0" smtClean="0"/>
            <a:t>institutions, health resort </a:t>
          </a:r>
          <a:r>
            <a:rPr lang="en-US" dirty="0"/>
            <a:t>organizations, institutions providing palliative care,</a:t>
          </a:r>
          <a:endParaRPr lang="ru-RU" dirty="0"/>
        </a:p>
        <a:p>
          <a:pPr algn="just"/>
          <a:r>
            <a:rPr lang="en-US" dirty="0"/>
            <a:t>- </a:t>
          </a:r>
          <a:r>
            <a:rPr lang="en-US" dirty="0" err="1" smtClean="0"/>
            <a:t>multidisciplinarity</a:t>
          </a:r>
          <a:r>
            <a:rPr lang="en-US" dirty="0" smtClean="0"/>
            <a:t>,</a:t>
          </a:r>
          <a:endParaRPr lang="ru-RU" dirty="0"/>
        </a:p>
        <a:p>
          <a:pPr algn="just"/>
          <a:r>
            <a:rPr lang="en-US" dirty="0"/>
            <a:t>- focus on a clearly formulated </a:t>
          </a:r>
          <a:r>
            <a:rPr lang="en-US" b="1" dirty="0"/>
            <a:t>goal of rehabilitation activities</a:t>
          </a:r>
          <a:r>
            <a:rPr lang="en-US" dirty="0"/>
            <a:t>.</a:t>
          </a:r>
          <a:endParaRPr lang="ru-RU" b="1" dirty="0"/>
        </a:p>
      </dgm:t>
    </dgm:pt>
    <dgm:pt modelId="{2FAAE4F7-F202-42E1-B16B-BF908C8FD677}" type="parTrans" cxnId="{805226A7-329D-44B4-87CD-9B9FC2234BFC}">
      <dgm:prSet/>
      <dgm:spPr/>
      <dgm:t>
        <a:bodyPr/>
        <a:lstStyle/>
        <a:p>
          <a:endParaRPr lang="ru-RU"/>
        </a:p>
      </dgm:t>
    </dgm:pt>
    <dgm:pt modelId="{FD9A10F5-8D96-469C-A6E0-26C41926B30D}" type="sibTrans" cxnId="{805226A7-329D-44B4-87CD-9B9FC2234BFC}">
      <dgm:prSet/>
      <dgm:spPr/>
      <dgm:t>
        <a:bodyPr/>
        <a:lstStyle/>
        <a:p>
          <a:endParaRPr lang="ru-RU"/>
        </a:p>
      </dgm:t>
    </dgm:pt>
    <dgm:pt modelId="{3A2B339B-C496-4649-BCE9-69FFEA80588E}" type="pres">
      <dgm:prSet presAssocID="{E9C4EDD8-D217-4827-B33F-45FB6CC8D334}" presName="linear" presStyleCnt="0">
        <dgm:presLayoutVars>
          <dgm:animLvl val="lvl"/>
          <dgm:resizeHandles val="exact"/>
        </dgm:presLayoutVars>
      </dgm:prSet>
      <dgm:spPr/>
      <dgm:t>
        <a:bodyPr/>
        <a:lstStyle/>
        <a:p>
          <a:endParaRPr lang="ru-RU"/>
        </a:p>
      </dgm:t>
    </dgm:pt>
    <dgm:pt modelId="{1C386E5A-E4CC-49CC-B281-7EDAFA572612}" type="pres">
      <dgm:prSet presAssocID="{D93F70D2-3350-4451-819D-C79B4C471D22}" presName="parentText" presStyleLbl="node1" presStyleIdx="0" presStyleCnt="1">
        <dgm:presLayoutVars>
          <dgm:chMax val="0"/>
          <dgm:bulletEnabled val="1"/>
        </dgm:presLayoutVars>
      </dgm:prSet>
      <dgm:spPr/>
      <dgm:t>
        <a:bodyPr/>
        <a:lstStyle/>
        <a:p>
          <a:endParaRPr lang="ru-RU"/>
        </a:p>
      </dgm:t>
    </dgm:pt>
  </dgm:ptLst>
  <dgm:cxnLst>
    <dgm:cxn modelId="{C90DFF77-209F-4996-B833-B6F4E471D337}" type="presOf" srcId="{E9C4EDD8-D217-4827-B33F-45FB6CC8D334}" destId="{3A2B339B-C496-4649-BCE9-69FFEA80588E}" srcOrd="0" destOrd="0" presId="urn:microsoft.com/office/officeart/2005/8/layout/vList2"/>
    <dgm:cxn modelId="{805226A7-329D-44B4-87CD-9B9FC2234BFC}" srcId="{E9C4EDD8-D217-4827-B33F-45FB6CC8D334}" destId="{D93F70D2-3350-4451-819D-C79B4C471D22}" srcOrd="0" destOrd="0" parTransId="{2FAAE4F7-F202-42E1-B16B-BF908C8FD677}" sibTransId="{FD9A10F5-8D96-469C-A6E0-26C41926B30D}"/>
    <dgm:cxn modelId="{F68AB20E-9721-4B38-83EE-CE52443915F1}" type="presOf" srcId="{D93F70D2-3350-4451-819D-C79B4C471D22}" destId="{1C386E5A-E4CC-49CC-B281-7EDAFA572612}" srcOrd="0" destOrd="0" presId="urn:microsoft.com/office/officeart/2005/8/layout/vList2"/>
    <dgm:cxn modelId="{BE156DEC-AF1E-4BE0-A418-A302DCDB20D5}" type="presParOf" srcId="{3A2B339B-C496-4649-BCE9-69FFEA80588E}" destId="{1C386E5A-E4CC-49CC-B281-7EDAFA57261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C4B512-0A7F-410F-9305-AECD9D5C14D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ru-RU"/>
        </a:p>
      </dgm:t>
    </dgm:pt>
    <dgm:pt modelId="{5339EDBF-25B8-4C8B-9797-A862271F5DA7}" type="pres">
      <dgm:prSet presAssocID="{DCC4B512-0A7F-410F-9305-AECD9D5C14D2}" presName="linear" presStyleCnt="0">
        <dgm:presLayoutVars>
          <dgm:animLvl val="lvl"/>
          <dgm:resizeHandles val="exact"/>
        </dgm:presLayoutVars>
      </dgm:prSet>
      <dgm:spPr/>
      <dgm:t>
        <a:bodyPr/>
        <a:lstStyle/>
        <a:p>
          <a:endParaRPr lang="ru-RU"/>
        </a:p>
      </dgm:t>
    </dgm:pt>
  </dgm:ptLst>
  <dgm:cxnLst>
    <dgm:cxn modelId="{55A647F7-45FF-48E7-803B-6A0ABF480A39}" type="presOf" srcId="{DCC4B512-0A7F-410F-9305-AECD9D5C14D2}" destId="{5339EDBF-25B8-4C8B-9797-A862271F5DA7}"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74E403-DC3F-4A79-8D54-434E8C782E13}"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ru-RU"/>
        </a:p>
      </dgm:t>
    </dgm:pt>
    <dgm:pt modelId="{74921A11-DC37-416E-9A46-9CF6A4F1C11D}">
      <dgm:prSet/>
      <dgm:spPr/>
      <dgm:t>
        <a:bodyPr/>
        <a:lstStyle/>
        <a:p>
          <a:pPr algn="just" rtl="0"/>
          <a:r>
            <a:rPr lang="en-US" dirty="0" smtClean="0"/>
            <a:t>Medical rehabilitation help </a:t>
          </a:r>
          <a:r>
            <a:rPr lang="en-US" dirty="0"/>
            <a:t>is provided regardless of the duration of the disease, </a:t>
          </a:r>
          <a:r>
            <a:rPr lang="en-US" dirty="0" smtClean="0"/>
            <a:t>stability </a:t>
          </a:r>
          <a:r>
            <a:rPr lang="en-US" dirty="0"/>
            <a:t>of the patient's clinical condition and the availability of rehabilitation potential, when the risk of complications does not exceed the rehabilitation potential, </a:t>
          </a:r>
          <a:r>
            <a:rPr lang="en-US" dirty="0" smtClean="0"/>
            <a:t>if there are no contraindications </a:t>
          </a:r>
          <a:r>
            <a:rPr lang="en-US" dirty="0"/>
            <a:t>to certain methods based on the established rehabilitation diagnosis.</a:t>
          </a:r>
          <a:endParaRPr lang="ru-RU" dirty="0"/>
        </a:p>
      </dgm:t>
    </dgm:pt>
    <dgm:pt modelId="{60201108-EAC5-4F9F-BFE4-1CA24863BD33}" type="parTrans" cxnId="{AFC50BD2-06BC-443F-AC88-E69462E52E7B}">
      <dgm:prSet/>
      <dgm:spPr/>
      <dgm:t>
        <a:bodyPr/>
        <a:lstStyle/>
        <a:p>
          <a:endParaRPr lang="ru-RU"/>
        </a:p>
      </dgm:t>
    </dgm:pt>
    <dgm:pt modelId="{08653487-CB3E-426F-A5BF-7360A2A36E94}" type="sibTrans" cxnId="{AFC50BD2-06BC-443F-AC88-E69462E52E7B}">
      <dgm:prSet/>
      <dgm:spPr/>
      <dgm:t>
        <a:bodyPr/>
        <a:lstStyle/>
        <a:p>
          <a:endParaRPr lang="ru-RU"/>
        </a:p>
      </dgm:t>
    </dgm:pt>
    <dgm:pt modelId="{7FA51909-12AA-47B6-92AE-0DC6224A59B1}" type="pres">
      <dgm:prSet presAssocID="{E874E403-DC3F-4A79-8D54-434E8C782E13}" presName="linear" presStyleCnt="0">
        <dgm:presLayoutVars>
          <dgm:animLvl val="lvl"/>
          <dgm:resizeHandles val="exact"/>
        </dgm:presLayoutVars>
      </dgm:prSet>
      <dgm:spPr/>
      <dgm:t>
        <a:bodyPr/>
        <a:lstStyle/>
        <a:p>
          <a:endParaRPr lang="ru-RU"/>
        </a:p>
      </dgm:t>
    </dgm:pt>
    <dgm:pt modelId="{DA343A76-B6EB-446F-A547-76021EBA8EFA}" type="pres">
      <dgm:prSet presAssocID="{74921A11-DC37-416E-9A46-9CF6A4F1C11D}" presName="parentText" presStyleLbl="node1" presStyleIdx="0" presStyleCnt="1" custLinFactNeighborX="16125" custLinFactNeighborY="-267">
        <dgm:presLayoutVars>
          <dgm:chMax val="0"/>
          <dgm:bulletEnabled val="1"/>
        </dgm:presLayoutVars>
      </dgm:prSet>
      <dgm:spPr/>
      <dgm:t>
        <a:bodyPr/>
        <a:lstStyle/>
        <a:p>
          <a:endParaRPr lang="ru-RU"/>
        </a:p>
      </dgm:t>
    </dgm:pt>
  </dgm:ptLst>
  <dgm:cxnLst>
    <dgm:cxn modelId="{AFC50BD2-06BC-443F-AC88-E69462E52E7B}" srcId="{E874E403-DC3F-4A79-8D54-434E8C782E13}" destId="{74921A11-DC37-416E-9A46-9CF6A4F1C11D}" srcOrd="0" destOrd="0" parTransId="{60201108-EAC5-4F9F-BFE4-1CA24863BD33}" sibTransId="{08653487-CB3E-426F-A5BF-7360A2A36E94}"/>
    <dgm:cxn modelId="{ADD35419-BFA8-4C58-A2F0-934348281FD9}" type="presOf" srcId="{74921A11-DC37-416E-9A46-9CF6A4F1C11D}" destId="{DA343A76-B6EB-446F-A547-76021EBA8EFA}" srcOrd="0" destOrd="0" presId="urn:microsoft.com/office/officeart/2005/8/layout/vList2"/>
    <dgm:cxn modelId="{2729446D-B9FD-4BB8-83ED-D291BB8F54E3}" type="presOf" srcId="{E874E403-DC3F-4A79-8D54-434E8C782E13}" destId="{7FA51909-12AA-47B6-92AE-0DC6224A59B1}" srcOrd="0" destOrd="0" presId="urn:microsoft.com/office/officeart/2005/8/layout/vList2"/>
    <dgm:cxn modelId="{F84586F7-CFF0-41F4-A5A2-C1AD60063C76}" type="presParOf" srcId="{7FA51909-12AA-47B6-92AE-0DC6224A59B1}" destId="{DA343A76-B6EB-446F-A547-76021EBA8EFA}"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4C3608-B5EE-4B53-AD71-A914925324BB}"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ru-RU"/>
        </a:p>
      </dgm:t>
    </dgm:pt>
    <dgm:pt modelId="{D072A7E8-56EE-422E-975F-0312282E74E5}">
      <dgm:prSet/>
      <dgm:spPr/>
      <dgm:t>
        <a:bodyPr/>
        <a:lstStyle/>
        <a:p>
          <a:pPr rtl="0"/>
          <a:r>
            <a:rPr lang="ru-RU" dirty="0"/>
            <a:t>– </a:t>
          </a:r>
          <a:r>
            <a:rPr lang="en-US" dirty="0" smtClean="0"/>
            <a:t>diagnosis </a:t>
          </a:r>
          <a:r>
            <a:rPr lang="en-US" dirty="0"/>
            <a:t>that reflects the criteria for assessing the functional consequences of a disease (injury), including:</a:t>
          </a:r>
          <a:endParaRPr lang="ru-RU" dirty="0"/>
        </a:p>
      </dgm:t>
    </dgm:pt>
    <dgm:pt modelId="{CC21D5A7-DDE8-40A1-89A9-4D41EF0DD14C}" type="parTrans" cxnId="{F5F9EEF7-B6F4-4C28-AB7B-EB14ADA783C9}">
      <dgm:prSet/>
      <dgm:spPr/>
      <dgm:t>
        <a:bodyPr/>
        <a:lstStyle/>
        <a:p>
          <a:endParaRPr lang="ru-RU"/>
        </a:p>
      </dgm:t>
    </dgm:pt>
    <dgm:pt modelId="{83C702D7-59B4-432B-AAA8-589970140C18}" type="sibTrans" cxnId="{F5F9EEF7-B6F4-4C28-AB7B-EB14ADA783C9}">
      <dgm:prSet/>
      <dgm:spPr/>
      <dgm:t>
        <a:bodyPr/>
        <a:lstStyle/>
        <a:p>
          <a:endParaRPr lang="ru-RU"/>
        </a:p>
      </dgm:t>
    </dgm:pt>
    <dgm:pt modelId="{B3641C61-0C2E-49F9-9C44-CC41F642BB9C}">
      <dgm:prSet/>
      <dgm:spPr/>
      <dgm:t>
        <a:bodyPr/>
        <a:lstStyle/>
        <a:p>
          <a:pPr rtl="0"/>
          <a:r>
            <a:rPr lang="ru-RU" dirty="0"/>
            <a:t>- </a:t>
          </a:r>
          <a:r>
            <a:rPr lang="en-US" dirty="0" smtClean="0"/>
            <a:t>description </a:t>
          </a:r>
          <a:r>
            <a:rPr lang="en-US" dirty="0"/>
            <a:t>of the </a:t>
          </a:r>
          <a:r>
            <a:rPr lang="en-US" dirty="0" smtClean="0"/>
            <a:t>injury and </a:t>
          </a:r>
          <a:r>
            <a:rPr lang="en-US" dirty="0"/>
            <a:t>subsequent violations of everyday and professional skills;</a:t>
          </a:r>
          <a:endParaRPr lang="ru-RU" dirty="0"/>
        </a:p>
      </dgm:t>
    </dgm:pt>
    <dgm:pt modelId="{C82A9B48-EE9F-4C1E-BE20-255234E1F4E2}" type="parTrans" cxnId="{4D314B34-D1BF-4565-A6BB-665EF8341702}">
      <dgm:prSet/>
      <dgm:spPr/>
      <dgm:t>
        <a:bodyPr/>
        <a:lstStyle/>
        <a:p>
          <a:endParaRPr lang="ru-RU"/>
        </a:p>
      </dgm:t>
    </dgm:pt>
    <dgm:pt modelId="{46084918-EF95-4AF7-A128-3A842ACE1387}" type="sibTrans" cxnId="{4D314B34-D1BF-4565-A6BB-665EF8341702}">
      <dgm:prSet/>
      <dgm:spPr/>
      <dgm:t>
        <a:bodyPr/>
        <a:lstStyle/>
        <a:p>
          <a:endParaRPr lang="ru-RU"/>
        </a:p>
      </dgm:t>
    </dgm:pt>
    <dgm:pt modelId="{F6A1513D-9535-46AC-A386-75B2D2D05FA9}">
      <dgm:prSet/>
      <dgm:spPr/>
      <dgm:t>
        <a:bodyPr/>
        <a:lstStyle/>
        <a:p>
          <a:pPr rtl="0"/>
          <a:r>
            <a:rPr lang="ru-RU" dirty="0">
              <a:solidFill>
                <a:schemeClr val="tx1">
                  <a:lumMod val="75000"/>
                </a:schemeClr>
              </a:solidFill>
            </a:rPr>
            <a:t>- </a:t>
          </a:r>
          <a:r>
            <a:rPr lang="en-US" dirty="0">
              <a:solidFill>
                <a:schemeClr val="tx1">
                  <a:lumMod val="75000"/>
                </a:schemeClr>
              </a:solidFill>
            </a:rPr>
            <a:t>restrictions </a:t>
          </a:r>
          <a:r>
            <a:rPr lang="en-US" dirty="0" smtClean="0">
              <a:solidFill>
                <a:schemeClr val="tx1">
                  <a:lumMod val="75000"/>
                </a:schemeClr>
              </a:solidFill>
            </a:rPr>
            <a:t>in </a:t>
          </a:r>
          <a:r>
            <a:rPr lang="en-US" dirty="0">
              <a:solidFill>
                <a:schemeClr val="tx1">
                  <a:lumMod val="75000"/>
                </a:schemeClr>
              </a:solidFill>
            </a:rPr>
            <a:t>activity and participation in events of </a:t>
          </a:r>
          <a:r>
            <a:rPr lang="en-US" dirty="0" smtClean="0">
              <a:solidFill>
                <a:schemeClr val="tx1">
                  <a:lumMod val="75000"/>
                </a:schemeClr>
              </a:solidFill>
            </a:rPr>
            <a:t>private and public life that </a:t>
          </a:r>
          <a:r>
            <a:rPr lang="en-US" dirty="0">
              <a:solidFill>
                <a:schemeClr val="tx1">
                  <a:lumMod val="75000"/>
                </a:schemeClr>
              </a:solidFill>
            </a:rPr>
            <a:t>are significant for the individual;</a:t>
          </a:r>
          <a:endParaRPr lang="ru-RU" dirty="0">
            <a:solidFill>
              <a:schemeClr val="tx1">
                <a:lumMod val="75000"/>
              </a:schemeClr>
            </a:solidFill>
          </a:endParaRPr>
        </a:p>
      </dgm:t>
    </dgm:pt>
    <dgm:pt modelId="{919F7BB9-7604-462D-9BED-5CFE2444E1D0}" type="parTrans" cxnId="{2D1268FF-BDB4-4EC8-8B29-81BCBF4C648A}">
      <dgm:prSet/>
      <dgm:spPr/>
      <dgm:t>
        <a:bodyPr/>
        <a:lstStyle/>
        <a:p>
          <a:endParaRPr lang="ru-RU"/>
        </a:p>
      </dgm:t>
    </dgm:pt>
    <dgm:pt modelId="{8C626900-A3BB-4806-ADF0-27C4FB0022ED}" type="sibTrans" cxnId="{2D1268FF-BDB4-4EC8-8B29-81BCBF4C648A}">
      <dgm:prSet/>
      <dgm:spPr/>
      <dgm:t>
        <a:bodyPr/>
        <a:lstStyle/>
        <a:p>
          <a:endParaRPr lang="ru-RU"/>
        </a:p>
      </dgm:t>
    </dgm:pt>
    <dgm:pt modelId="{D18A4B6D-0C82-4734-9AB0-D8A5C2019217}">
      <dgm:prSet/>
      <dgm:spPr/>
      <dgm:t>
        <a:bodyPr/>
        <a:lstStyle/>
        <a:p>
          <a:pPr rtl="0"/>
          <a:r>
            <a:rPr lang="ru-RU" dirty="0"/>
            <a:t>- </a:t>
          </a:r>
          <a:r>
            <a:rPr lang="en-US" dirty="0"/>
            <a:t>the influence of environmental factors that facilitate or complicate the performance of basic functions.</a:t>
          </a:r>
          <a:endParaRPr lang="ru-RU" dirty="0"/>
        </a:p>
      </dgm:t>
    </dgm:pt>
    <dgm:pt modelId="{EA12E029-E256-4462-8904-EB2DCA94FB63}" type="parTrans" cxnId="{C1DEDFDE-9F7F-4642-A722-08C878977918}">
      <dgm:prSet/>
      <dgm:spPr/>
      <dgm:t>
        <a:bodyPr/>
        <a:lstStyle/>
        <a:p>
          <a:endParaRPr lang="ru-RU"/>
        </a:p>
      </dgm:t>
    </dgm:pt>
    <dgm:pt modelId="{2A945487-D774-4E0B-A468-E5F615DE851D}" type="sibTrans" cxnId="{C1DEDFDE-9F7F-4642-A722-08C878977918}">
      <dgm:prSet/>
      <dgm:spPr/>
      <dgm:t>
        <a:bodyPr/>
        <a:lstStyle/>
        <a:p>
          <a:endParaRPr lang="ru-RU"/>
        </a:p>
      </dgm:t>
    </dgm:pt>
    <dgm:pt modelId="{8AEE0E10-30BE-46E4-A177-A1BA9638D6D9}" type="pres">
      <dgm:prSet presAssocID="{1C4C3608-B5EE-4B53-AD71-A914925324BB}" presName="linear" presStyleCnt="0">
        <dgm:presLayoutVars>
          <dgm:animLvl val="lvl"/>
          <dgm:resizeHandles val="exact"/>
        </dgm:presLayoutVars>
      </dgm:prSet>
      <dgm:spPr/>
      <dgm:t>
        <a:bodyPr/>
        <a:lstStyle/>
        <a:p>
          <a:endParaRPr lang="ru-RU"/>
        </a:p>
      </dgm:t>
    </dgm:pt>
    <dgm:pt modelId="{00D030B0-E198-436B-9B91-45283CB13A3B}" type="pres">
      <dgm:prSet presAssocID="{D072A7E8-56EE-422E-975F-0312282E74E5}" presName="parentText" presStyleLbl="node1" presStyleIdx="0" presStyleCnt="4">
        <dgm:presLayoutVars>
          <dgm:chMax val="0"/>
          <dgm:bulletEnabled val="1"/>
        </dgm:presLayoutVars>
      </dgm:prSet>
      <dgm:spPr/>
      <dgm:t>
        <a:bodyPr/>
        <a:lstStyle/>
        <a:p>
          <a:endParaRPr lang="ru-RU"/>
        </a:p>
      </dgm:t>
    </dgm:pt>
    <dgm:pt modelId="{5AC3747D-8461-497A-A317-A676FE6367A3}" type="pres">
      <dgm:prSet presAssocID="{83C702D7-59B4-432B-AAA8-589970140C18}" presName="spacer" presStyleCnt="0"/>
      <dgm:spPr/>
    </dgm:pt>
    <dgm:pt modelId="{AC8CB531-9E30-4C3A-830D-C672B577B81A}" type="pres">
      <dgm:prSet presAssocID="{B3641C61-0C2E-49F9-9C44-CC41F642BB9C}" presName="parentText" presStyleLbl="node1" presStyleIdx="1" presStyleCnt="4">
        <dgm:presLayoutVars>
          <dgm:chMax val="0"/>
          <dgm:bulletEnabled val="1"/>
        </dgm:presLayoutVars>
      </dgm:prSet>
      <dgm:spPr/>
      <dgm:t>
        <a:bodyPr/>
        <a:lstStyle/>
        <a:p>
          <a:endParaRPr lang="ru-RU"/>
        </a:p>
      </dgm:t>
    </dgm:pt>
    <dgm:pt modelId="{749DF3F3-4AC1-452D-A5D4-95873CF6E04F}" type="pres">
      <dgm:prSet presAssocID="{46084918-EF95-4AF7-A128-3A842ACE1387}" presName="spacer" presStyleCnt="0"/>
      <dgm:spPr/>
    </dgm:pt>
    <dgm:pt modelId="{DA9F1840-E53F-4FA1-87E7-68874F9E00AA}" type="pres">
      <dgm:prSet presAssocID="{F6A1513D-9535-46AC-A386-75B2D2D05FA9}" presName="parentText" presStyleLbl="node1" presStyleIdx="2" presStyleCnt="4">
        <dgm:presLayoutVars>
          <dgm:chMax val="0"/>
          <dgm:bulletEnabled val="1"/>
        </dgm:presLayoutVars>
      </dgm:prSet>
      <dgm:spPr/>
      <dgm:t>
        <a:bodyPr/>
        <a:lstStyle/>
        <a:p>
          <a:endParaRPr lang="ru-RU"/>
        </a:p>
      </dgm:t>
    </dgm:pt>
    <dgm:pt modelId="{2D666793-A3F0-46A6-8DFA-A7BB10937119}" type="pres">
      <dgm:prSet presAssocID="{8C626900-A3BB-4806-ADF0-27C4FB0022ED}" presName="spacer" presStyleCnt="0"/>
      <dgm:spPr/>
    </dgm:pt>
    <dgm:pt modelId="{DDDE6F3C-BEC2-451B-9FA2-23315BADCDF4}" type="pres">
      <dgm:prSet presAssocID="{D18A4B6D-0C82-4734-9AB0-D8A5C2019217}" presName="parentText" presStyleLbl="node1" presStyleIdx="3" presStyleCnt="4">
        <dgm:presLayoutVars>
          <dgm:chMax val="0"/>
          <dgm:bulletEnabled val="1"/>
        </dgm:presLayoutVars>
      </dgm:prSet>
      <dgm:spPr/>
      <dgm:t>
        <a:bodyPr/>
        <a:lstStyle/>
        <a:p>
          <a:endParaRPr lang="ru-RU"/>
        </a:p>
      </dgm:t>
    </dgm:pt>
  </dgm:ptLst>
  <dgm:cxnLst>
    <dgm:cxn modelId="{88454F18-7CFB-473F-BD8A-763E443192EE}" type="presOf" srcId="{F6A1513D-9535-46AC-A386-75B2D2D05FA9}" destId="{DA9F1840-E53F-4FA1-87E7-68874F9E00AA}" srcOrd="0" destOrd="0" presId="urn:microsoft.com/office/officeart/2005/8/layout/vList2"/>
    <dgm:cxn modelId="{C1DEDFDE-9F7F-4642-A722-08C878977918}" srcId="{1C4C3608-B5EE-4B53-AD71-A914925324BB}" destId="{D18A4B6D-0C82-4734-9AB0-D8A5C2019217}" srcOrd="3" destOrd="0" parTransId="{EA12E029-E256-4462-8904-EB2DCA94FB63}" sibTransId="{2A945487-D774-4E0B-A468-E5F615DE851D}"/>
    <dgm:cxn modelId="{2D1268FF-BDB4-4EC8-8B29-81BCBF4C648A}" srcId="{1C4C3608-B5EE-4B53-AD71-A914925324BB}" destId="{F6A1513D-9535-46AC-A386-75B2D2D05FA9}" srcOrd="2" destOrd="0" parTransId="{919F7BB9-7604-462D-9BED-5CFE2444E1D0}" sibTransId="{8C626900-A3BB-4806-ADF0-27C4FB0022ED}"/>
    <dgm:cxn modelId="{4D314B34-D1BF-4565-A6BB-665EF8341702}" srcId="{1C4C3608-B5EE-4B53-AD71-A914925324BB}" destId="{B3641C61-0C2E-49F9-9C44-CC41F642BB9C}" srcOrd="1" destOrd="0" parTransId="{C82A9B48-EE9F-4C1E-BE20-255234E1F4E2}" sibTransId="{46084918-EF95-4AF7-A128-3A842ACE1387}"/>
    <dgm:cxn modelId="{AA449C49-1D33-41A4-9445-A36FA104D6FD}" type="presOf" srcId="{D18A4B6D-0C82-4734-9AB0-D8A5C2019217}" destId="{DDDE6F3C-BEC2-451B-9FA2-23315BADCDF4}" srcOrd="0" destOrd="0" presId="urn:microsoft.com/office/officeart/2005/8/layout/vList2"/>
    <dgm:cxn modelId="{FBEA9DB9-16FA-4599-889C-17E6926EC486}" type="presOf" srcId="{D072A7E8-56EE-422E-975F-0312282E74E5}" destId="{00D030B0-E198-436B-9B91-45283CB13A3B}" srcOrd="0" destOrd="0" presId="urn:microsoft.com/office/officeart/2005/8/layout/vList2"/>
    <dgm:cxn modelId="{C39DDAB8-8E2F-4D75-8AF3-266D62C5A3BA}" type="presOf" srcId="{1C4C3608-B5EE-4B53-AD71-A914925324BB}" destId="{8AEE0E10-30BE-46E4-A177-A1BA9638D6D9}" srcOrd="0" destOrd="0" presId="urn:microsoft.com/office/officeart/2005/8/layout/vList2"/>
    <dgm:cxn modelId="{F5F9EEF7-B6F4-4C28-AB7B-EB14ADA783C9}" srcId="{1C4C3608-B5EE-4B53-AD71-A914925324BB}" destId="{D072A7E8-56EE-422E-975F-0312282E74E5}" srcOrd="0" destOrd="0" parTransId="{CC21D5A7-DDE8-40A1-89A9-4D41EF0DD14C}" sibTransId="{83C702D7-59B4-432B-AAA8-589970140C18}"/>
    <dgm:cxn modelId="{031BBFFA-1E6C-4CBC-AC46-872E40D956D1}" type="presOf" srcId="{B3641C61-0C2E-49F9-9C44-CC41F642BB9C}" destId="{AC8CB531-9E30-4C3A-830D-C672B577B81A}" srcOrd="0" destOrd="0" presId="urn:microsoft.com/office/officeart/2005/8/layout/vList2"/>
    <dgm:cxn modelId="{D19698DE-E0AB-443C-87B2-3C322259DD61}" type="presParOf" srcId="{8AEE0E10-30BE-46E4-A177-A1BA9638D6D9}" destId="{00D030B0-E198-436B-9B91-45283CB13A3B}" srcOrd="0" destOrd="0" presId="urn:microsoft.com/office/officeart/2005/8/layout/vList2"/>
    <dgm:cxn modelId="{C9BA1E14-CD2B-40F0-BECA-85D34B75FF2F}" type="presParOf" srcId="{8AEE0E10-30BE-46E4-A177-A1BA9638D6D9}" destId="{5AC3747D-8461-497A-A317-A676FE6367A3}" srcOrd="1" destOrd="0" presId="urn:microsoft.com/office/officeart/2005/8/layout/vList2"/>
    <dgm:cxn modelId="{79696C06-4678-4BB8-8601-31284A6DFC65}" type="presParOf" srcId="{8AEE0E10-30BE-46E4-A177-A1BA9638D6D9}" destId="{AC8CB531-9E30-4C3A-830D-C672B577B81A}" srcOrd="2" destOrd="0" presId="urn:microsoft.com/office/officeart/2005/8/layout/vList2"/>
    <dgm:cxn modelId="{6289F1D7-9887-447A-8428-94B9585F5E23}" type="presParOf" srcId="{8AEE0E10-30BE-46E4-A177-A1BA9638D6D9}" destId="{749DF3F3-4AC1-452D-A5D4-95873CF6E04F}" srcOrd="3" destOrd="0" presId="urn:microsoft.com/office/officeart/2005/8/layout/vList2"/>
    <dgm:cxn modelId="{E807537B-A821-481F-9909-74B2EB872CC2}" type="presParOf" srcId="{8AEE0E10-30BE-46E4-A177-A1BA9638D6D9}" destId="{DA9F1840-E53F-4FA1-87E7-68874F9E00AA}" srcOrd="4" destOrd="0" presId="urn:microsoft.com/office/officeart/2005/8/layout/vList2"/>
    <dgm:cxn modelId="{7C6C2565-956E-423F-BAE2-A6E3204C83E9}" type="presParOf" srcId="{8AEE0E10-30BE-46E4-A177-A1BA9638D6D9}" destId="{2D666793-A3F0-46A6-8DFA-A7BB10937119}" srcOrd="5" destOrd="0" presId="urn:microsoft.com/office/officeart/2005/8/layout/vList2"/>
    <dgm:cxn modelId="{F5100530-1718-4D9E-9804-249C0C5C61DE}" type="presParOf" srcId="{8AEE0E10-30BE-46E4-A177-A1BA9638D6D9}" destId="{DDDE6F3C-BEC2-451B-9FA2-23315BADCDF4}"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21CE43-F098-4165-A637-6E1D7E43452A}"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ru-RU"/>
        </a:p>
      </dgm:t>
    </dgm:pt>
    <dgm:pt modelId="{E6B00B04-8CE9-4DF1-BDA6-575B74BC42E6}">
      <dgm:prSet/>
      <dgm:spPr/>
      <dgm:t>
        <a:bodyPr/>
        <a:lstStyle/>
        <a:p>
          <a:pPr algn="just" rtl="0"/>
          <a:r>
            <a:rPr lang="ru-RU" dirty="0"/>
            <a:t>- </a:t>
          </a:r>
          <a:r>
            <a:rPr lang="en-US" dirty="0"/>
            <a:t>medically justified probability of achieving the intended goals of rehabilitation in the planned period of time, taking into account the nature of the disease, its course, individual resources and compensatory </a:t>
          </a:r>
          <a:r>
            <a:rPr lang="en-US" dirty="0" smtClean="0"/>
            <a:t>abilities </a:t>
          </a:r>
          <a:r>
            <a:rPr lang="en-US" dirty="0"/>
            <a:t>while maintaining </a:t>
          </a:r>
          <a:r>
            <a:rPr lang="en-US" dirty="0" smtClean="0"/>
            <a:t>stable </a:t>
          </a:r>
          <a:r>
            <a:rPr lang="en-US" dirty="0"/>
            <a:t>somatic and mental state of the patient, his high motivation </a:t>
          </a:r>
          <a:r>
            <a:rPr lang="en-US" dirty="0" smtClean="0"/>
            <a:t>towards upcoming </a:t>
          </a:r>
          <a:r>
            <a:rPr lang="en-US" dirty="0"/>
            <a:t>rehabilitation treatment.</a:t>
          </a:r>
          <a:endParaRPr lang="ru-RU" dirty="0"/>
        </a:p>
      </dgm:t>
    </dgm:pt>
    <dgm:pt modelId="{866E1D4D-D25B-42FE-9382-8B84C0F7C784}" type="parTrans" cxnId="{381DD328-607A-42CB-A78C-735A60842609}">
      <dgm:prSet/>
      <dgm:spPr/>
      <dgm:t>
        <a:bodyPr/>
        <a:lstStyle/>
        <a:p>
          <a:endParaRPr lang="ru-RU"/>
        </a:p>
      </dgm:t>
    </dgm:pt>
    <dgm:pt modelId="{182B4427-FFF8-49FA-927B-776E83AE3856}" type="sibTrans" cxnId="{381DD328-607A-42CB-A78C-735A60842609}">
      <dgm:prSet/>
      <dgm:spPr/>
      <dgm:t>
        <a:bodyPr/>
        <a:lstStyle/>
        <a:p>
          <a:endParaRPr lang="ru-RU"/>
        </a:p>
      </dgm:t>
    </dgm:pt>
    <dgm:pt modelId="{7FC7C055-956D-4C1E-82FC-70D4C88910E3}">
      <dgm:prSet/>
      <dgm:spPr/>
      <dgm:t>
        <a:bodyPr/>
        <a:lstStyle/>
        <a:p>
          <a:pPr rtl="0"/>
          <a:endParaRPr lang="ru-RU" dirty="0"/>
        </a:p>
      </dgm:t>
    </dgm:pt>
    <dgm:pt modelId="{F9C2E846-C22F-4629-9924-B25D654C86BD}" type="parTrans" cxnId="{28709D52-22D4-431C-897C-BF5D0808979B}">
      <dgm:prSet/>
      <dgm:spPr/>
      <dgm:t>
        <a:bodyPr/>
        <a:lstStyle/>
        <a:p>
          <a:endParaRPr lang="ru-RU"/>
        </a:p>
      </dgm:t>
    </dgm:pt>
    <dgm:pt modelId="{C0334689-045A-4BF2-AE17-F5C316861CA0}" type="sibTrans" cxnId="{28709D52-22D4-431C-897C-BF5D0808979B}">
      <dgm:prSet/>
      <dgm:spPr/>
      <dgm:t>
        <a:bodyPr/>
        <a:lstStyle/>
        <a:p>
          <a:endParaRPr lang="ru-RU"/>
        </a:p>
      </dgm:t>
    </dgm:pt>
    <dgm:pt modelId="{8CF686F5-FA49-459E-B5D9-BCA665A1FAEE}" type="pres">
      <dgm:prSet presAssocID="{6421CE43-F098-4165-A637-6E1D7E43452A}" presName="linear" presStyleCnt="0">
        <dgm:presLayoutVars>
          <dgm:animLvl val="lvl"/>
          <dgm:resizeHandles val="exact"/>
        </dgm:presLayoutVars>
      </dgm:prSet>
      <dgm:spPr/>
      <dgm:t>
        <a:bodyPr/>
        <a:lstStyle/>
        <a:p>
          <a:endParaRPr lang="ru-RU"/>
        </a:p>
      </dgm:t>
    </dgm:pt>
    <dgm:pt modelId="{EF18B8FB-4DCD-41BE-90E7-8688A36E2F93}" type="pres">
      <dgm:prSet presAssocID="{E6B00B04-8CE9-4DF1-BDA6-575B74BC42E6}" presName="parentText" presStyleLbl="node1" presStyleIdx="0" presStyleCnt="1">
        <dgm:presLayoutVars>
          <dgm:chMax val="0"/>
          <dgm:bulletEnabled val="1"/>
        </dgm:presLayoutVars>
      </dgm:prSet>
      <dgm:spPr/>
      <dgm:t>
        <a:bodyPr/>
        <a:lstStyle/>
        <a:p>
          <a:endParaRPr lang="ru-RU"/>
        </a:p>
      </dgm:t>
    </dgm:pt>
    <dgm:pt modelId="{BFD25120-C341-4B47-89A0-4F96C9F7A2A0}" type="pres">
      <dgm:prSet presAssocID="{E6B00B04-8CE9-4DF1-BDA6-575B74BC42E6}" presName="childText" presStyleLbl="revTx" presStyleIdx="0" presStyleCnt="1">
        <dgm:presLayoutVars>
          <dgm:bulletEnabled val="1"/>
        </dgm:presLayoutVars>
      </dgm:prSet>
      <dgm:spPr/>
      <dgm:t>
        <a:bodyPr/>
        <a:lstStyle/>
        <a:p>
          <a:endParaRPr lang="ru-RU"/>
        </a:p>
      </dgm:t>
    </dgm:pt>
  </dgm:ptLst>
  <dgm:cxnLst>
    <dgm:cxn modelId="{28709D52-22D4-431C-897C-BF5D0808979B}" srcId="{E6B00B04-8CE9-4DF1-BDA6-575B74BC42E6}" destId="{7FC7C055-956D-4C1E-82FC-70D4C88910E3}" srcOrd="0" destOrd="0" parTransId="{F9C2E846-C22F-4629-9924-B25D654C86BD}" sibTransId="{C0334689-045A-4BF2-AE17-F5C316861CA0}"/>
    <dgm:cxn modelId="{0814FE7F-613F-4F7A-B601-EAF799AE9D6C}" type="presOf" srcId="{6421CE43-F098-4165-A637-6E1D7E43452A}" destId="{8CF686F5-FA49-459E-B5D9-BCA665A1FAEE}" srcOrd="0" destOrd="0" presId="urn:microsoft.com/office/officeart/2005/8/layout/vList2"/>
    <dgm:cxn modelId="{381DD328-607A-42CB-A78C-735A60842609}" srcId="{6421CE43-F098-4165-A637-6E1D7E43452A}" destId="{E6B00B04-8CE9-4DF1-BDA6-575B74BC42E6}" srcOrd="0" destOrd="0" parTransId="{866E1D4D-D25B-42FE-9382-8B84C0F7C784}" sibTransId="{182B4427-FFF8-49FA-927B-776E83AE3856}"/>
    <dgm:cxn modelId="{023C6BA8-0679-4A0D-8F6B-ED08A4A9522B}" type="presOf" srcId="{7FC7C055-956D-4C1E-82FC-70D4C88910E3}" destId="{BFD25120-C341-4B47-89A0-4F96C9F7A2A0}" srcOrd="0" destOrd="0" presId="urn:microsoft.com/office/officeart/2005/8/layout/vList2"/>
    <dgm:cxn modelId="{00451CBE-3FD6-4427-B347-5E9C6DDF8796}" type="presOf" srcId="{E6B00B04-8CE9-4DF1-BDA6-575B74BC42E6}" destId="{EF18B8FB-4DCD-41BE-90E7-8688A36E2F93}" srcOrd="0" destOrd="0" presId="urn:microsoft.com/office/officeart/2005/8/layout/vList2"/>
    <dgm:cxn modelId="{E9BFF8D7-2F23-42BB-B54D-EDAE809199D9}" type="presParOf" srcId="{8CF686F5-FA49-459E-B5D9-BCA665A1FAEE}" destId="{EF18B8FB-4DCD-41BE-90E7-8688A36E2F93}" srcOrd="0" destOrd="0" presId="urn:microsoft.com/office/officeart/2005/8/layout/vList2"/>
    <dgm:cxn modelId="{E1892E80-83DD-429F-BDDD-143B2204C082}" type="presParOf" srcId="{8CF686F5-FA49-459E-B5D9-BCA665A1FAEE}" destId="{BFD25120-C341-4B47-89A0-4F96C9F7A2A0}"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CADC7C-DB64-054A-95BC-B6FE773B6A13}" type="doc">
      <dgm:prSet loTypeId="urn:microsoft.com/office/officeart/2005/8/layout/hierarchy6" loCatId="" qsTypeId="urn:microsoft.com/office/officeart/2005/8/quickstyle/simple4" qsCatId="simple" csTypeId="urn:microsoft.com/office/officeart/2005/8/colors/accent1_2" csCatId="accent1" phldr="1"/>
      <dgm:spPr/>
      <dgm:t>
        <a:bodyPr/>
        <a:lstStyle/>
        <a:p>
          <a:endParaRPr lang="ru-RU"/>
        </a:p>
      </dgm:t>
    </dgm:pt>
    <dgm:pt modelId="{11D0D5DD-2025-4A48-924F-635FB66A56AB}">
      <dgm:prSet phldrT="[Текст]"/>
      <dgm:spPr/>
      <dgm:t>
        <a:bodyPr/>
        <a:lstStyle/>
        <a:p>
          <a:r>
            <a:rPr lang="en-US" dirty="0" smtClean="0"/>
            <a:t>RP</a:t>
          </a:r>
          <a:endParaRPr lang="ru-RU" dirty="0"/>
        </a:p>
      </dgm:t>
    </dgm:pt>
    <dgm:pt modelId="{40794A1F-D5F5-FF4B-899F-844F6E1C2F6A}" type="parTrans" cxnId="{F917109E-9205-7D4C-97D2-CB4E55DA5847}">
      <dgm:prSet/>
      <dgm:spPr/>
      <dgm:t>
        <a:bodyPr/>
        <a:lstStyle/>
        <a:p>
          <a:endParaRPr lang="ru-RU"/>
        </a:p>
      </dgm:t>
    </dgm:pt>
    <dgm:pt modelId="{46CADE50-B73C-4B4E-866F-D51F88B9C69D}" type="sibTrans" cxnId="{F917109E-9205-7D4C-97D2-CB4E55DA5847}">
      <dgm:prSet/>
      <dgm:spPr/>
      <dgm:t>
        <a:bodyPr/>
        <a:lstStyle/>
        <a:p>
          <a:endParaRPr lang="ru-RU"/>
        </a:p>
      </dgm:t>
    </dgm:pt>
    <dgm:pt modelId="{8B559ADC-5109-794B-B583-977C33E1D7FA}">
      <dgm:prSet phldrT="[Текст]"/>
      <dgm:spPr/>
      <dgm:t>
        <a:bodyPr/>
        <a:lstStyle/>
        <a:p>
          <a:r>
            <a:rPr lang="en-US" dirty="0"/>
            <a:t>Yes</a:t>
          </a:r>
          <a:endParaRPr lang="ru-RU" dirty="0"/>
        </a:p>
      </dgm:t>
    </dgm:pt>
    <dgm:pt modelId="{8B555FB0-249C-0D42-80D7-15156A061C82}" type="parTrans" cxnId="{865CC897-9A4E-D847-8A73-1DD6A61F0358}">
      <dgm:prSet/>
      <dgm:spPr/>
      <dgm:t>
        <a:bodyPr/>
        <a:lstStyle/>
        <a:p>
          <a:endParaRPr lang="ru-RU"/>
        </a:p>
      </dgm:t>
    </dgm:pt>
    <dgm:pt modelId="{EB9FBEF9-9754-B047-BBDC-482A2FF506FF}" type="sibTrans" cxnId="{865CC897-9A4E-D847-8A73-1DD6A61F0358}">
      <dgm:prSet/>
      <dgm:spPr/>
      <dgm:t>
        <a:bodyPr/>
        <a:lstStyle/>
        <a:p>
          <a:endParaRPr lang="ru-RU"/>
        </a:p>
      </dgm:t>
    </dgm:pt>
    <dgm:pt modelId="{20CE2AB1-5B1F-F140-96BE-FA70DE5828A3}">
      <dgm:prSet phldrT="[Текст]"/>
      <dgm:spPr/>
      <dgm:t>
        <a:bodyPr/>
        <a:lstStyle/>
        <a:p>
          <a:r>
            <a:rPr lang="en-US" dirty="0"/>
            <a:t>High</a:t>
          </a:r>
          <a:endParaRPr lang="ru-RU" dirty="0"/>
        </a:p>
      </dgm:t>
    </dgm:pt>
    <dgm:pt modelId="{706FB989-4129-C446-8B92-0EC2C286F11C}" type="parTrans" cxnId="{4A08350A-CA32-AB4B-9ABF-C74BFFD118A6}">
      <dgm:prSet/>
      <dgm:spPr/>
      <dgm:t>
        <a:bodyPr/>
        <a:lstStyle/>
        <a:p>
          <a:endParaRPr lang="ru-RU"/>
        </a:p>
      </dgm:t>
    </dgm:pt>
    <dgm:pt modelId="{ACCBD63B-CE1D-6545-8D15-BBCD114C092C}" type="sibTrans" cxnId="{4A08350A-CA32-AB4B-9ABF-C74BFFD118A6}">
      <dgm:prSet/>
      <dgm:spPr/>
      <dgm:t>
        <a:bodyPr/>
        <a:lstStyle/>
        <a:p>
          <a:endParaRPr lang="ru-RU"/>
        </a:p>
      </dgm:t>
    </dgm:pt>
    <dgm:pt modelId="{15FBDE45-2348-8D4B-8B18-53D530790A28}">
      <dgm:prSet phldrT="[Текст]"/>
      <dgm:spPr/>
      <dgm:t>
        <a:bodyPr/>
        <a:lstStyle/>
        <a:p>
          <a:r>
            <a:rPr lang="en-US" dirty="0"/>
            <a:t>Medium</a:t>
          </a:r>
          <a:endParaRPr lang="ru-RU" dirty="0"/>
        </a:p>
      </dgm:t>
    </dgm:pt>
    <dgm:pt modelId="{1C74F67C-1B24-F347-A9E8-7BCD7E0EF5FF}" type="parTrans" cxnId="{6BF0D6CD-C068-7A4E-9F95-223E737B2B43}">
      <dgm:prSet/>
      <dgm:spPr/>
      <dgm:t>
        <a:bodyPr/>
        <a:lstStyle/>
        <a:p>
          <a:endParaRPr lang="ru-RU"/>
        </a:p>
      </dgm:t>
    </dgm:pt>
    <dgm:pt modelId="{7ACEB2B7-094F-D140-ADF3-AEB07E20E7CC}" type="sibTrans" cxnId="{6BF0D6CD-C068-7A4E-9F95-223E737B2B43}">
      <dgm:prSet/>
      <dgm:spPr/>
      <dgm:t>
        <a:bodyPr/>
        <a:lstStyle/>
        <a:p>
          <a:endParaRPr lang="ru-RU"/>
        </a:p>
      </dgm:t>
    </dgm:pt>
    <dgm:pt modelId="{19513958-47C9-6A43-ADA5-9B628EC18767}">
      <dgm:prSet phldrT="[Текст]"/>
      <dgm:spPr/>
      <dgm:t>
        <a:bodyPr/>
        <a:lstStyle/>
        <a:p>
          <a:r>
            <a:rPr lang="en-US" dirty="0"/>
            <a:t>No</a:t>
          </a:r>
          <a:endParaRPr lang="ru-RU" dirty="0"/>
        </a:p>
      </dgm:t>
    </dgm:pt>
    <dgm:pt modelId="{8CB375F0-19F9-5C4B-86D7-9B9538E3DFB0}" type="parTrans" cxnId="{A847E4EB-B52A-2D49-BC70-596B528C4D9C}">
      <dgm:prSet/>
      <dgm:spPr/>
      <dgm:t>
        <a:bodyPr/>
        <a:lstStyle/>
        <a:p>
          <a:endParaRPr lang="ru-RU"/>
        </a:p>
      </dgm:t>
    </dgm:pt>
    <dgm:pt modelId="{AC88D892-D5CB-4940-B76B-21CD4082036D}" type="sibTrans" cxnId="{A847E4EB-B52A-2D49-BC70-596B528C4D9C}">
      <dgm:prSet/>
      <dgm:spPr/>
      <dgm:t>
        <a:bodyPr/>
        <a:lstStyle/>
        <a:p>
          <a:endParaRPr lang="ru-RU"/>
        </a:p>
      </dgm:t>
    </dgm:pt>
    <dgm:pt modelId="{F2AA2A39-C4E4-7E42-8696-2C2045C5E7A5}">
      <dgm:prSet phldrT="[Текст]"/>
      <dgm:spPr/>
      <dgm:t>
        <a:bodyPr/>
        <a:lstStyle/>
        <a:p>
          <a:r>
            <a:rPr lang="en-US" dirty="0"/>
            <a:t>No</a:t>
          </a:r>
          <a:endParaRPr lang="ru-RU" dirty="0"/>
        </a:p>
      </dgm:t>
    </dgm:pt>
    <dgm:pt modelId="{C21E9B27-5FAA-FA4D-8A40-9E760326E327}" type="parTrans" cxnId="{103C6A51-525B-284C-9971-6818A1A509B7}">
      <dgm:prSet/>
      <dgm:spPr/>
      <dgm:t>
        <a:bodyPr/>
        <a:lstStyle/>
        <a:p>
          <a:endParaRPr lang="ru-RU"/>
        </a:p>
      </dgm:t>
    </dgm:pt>
    <dgm:pt modelId="{C8B2BF52-D6A0-8E42-B08B-13FC6EA395D2}" type="sibTrans" cxnId="{103C6A51-525B-284C-9971-6818A1A509B7}">
      <dgm:prSet/>
      <dgm:spPr/>
      <dgm:t>
        <a:bodyPr/>
        <a:lstStyle/>
        <a:p>
          <a:endParaRPr lang="ru-RU"/>
        </a:p>
      </dgm:t>
    </dgm:pt>
    <dgm:pt modelId="{17AF4E32-5BBD-2F40-85AC-CF7E466100B1}">
      <dgm:prSet phldrT="[Текст]">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Algorithm</a:t>
          </a:r>
          <a:endParaRPr lang="ru-RU" dirty="0">
            <a:solidFill>
              <a:schemeClr val="bg1"/>
            </a:solidFill>
          </a:endParaRPr>
        </a:p>
      </dgm:t>
    </dgm:pt>
    <dgm:pt modelId="{4C5DE1EE-379B-4143-8207-F08647591B5D}" type="parTrans" cxnId="{18E5D043-4E1A-4D42-9F73-2A5D9C4AA884}">
      <dgm:prSet/>
      <dgm:spPr/>
      <dgm:t>
        <a:bodyPr/>
        <a:lstStyle/>
        <a:p>
          <a:endParaRPr lang="ru-RU"/>
        </a:p>
      </dgm:t>
    </dgm:pt>
    <dgm:pt modelId="{768C5D76-1D8A-5944-87EB-31632A4AA7E4}" type="sibTrans" cxnId="{18E5D043-4E1A-4D42-9F73-2A5D9C4AA884}">
      <dgm:prSet/>
      <dgm:spPr/>
      <dgm:t>
        <a:bodyPr/>
        <a:lstStyle/>
        <a:p>
          <a:endParaRPr lang="ru-RU"/>
        </a:p>
      </dgm:t>
    </dgm:pt>
    <dgm:pt modelId="{DAEE5A3B-37D0-9F45-85A4-FA351780E789}">
      <dgm:prSet phldrT="[Текст]">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Rehabilitation</a:t>
          </a:r>
          <a:endParaRPr lang="ru-RU" dirty="0">
            <a:solidFill>
              <a:schemeClr val="bg1"/>
            </a:solidFill>
          </a:endParaRPr>
        </a:p>
        <a:p>
          <a:r>
            <a:rPr lang="en-US" dirty="0">
              <a:solidFill>
                <a:schemeClr val="bg1"/>
              </a:solidFill>
            </a:rPr>
            <a:t>Potential</a:t>
          </a:r>
          <a:endParaRPr lang="ru-RU" dirty="0">
            <a:solidFill>
              <a:schemeClr val="bg1"/>
            </a:solidFill>
          </a:endParaRPr>
        </a:p>
      </dgm:t>
    </dgm:pt>
    <dgm:pt modelId="{51603678-695C-B74F-9479-018EEFB5A4EB}" type="parTrans" cxnId="{2B559BE8-46FD-1444-9DD2-584784E493FB}">
      <dgm:prSet/>
      <dgm:spPr/>
      <dgm:t>
        <a:bodyPr/>
        <a:lstStyle/>
        <a:p>
          <a:endParaRPr lang="ru-RU"/>
        </a:p>
      </dgm:t>
    </dgm:pt>
    <dgm:pt modelId="{67C4AE5C-70F1-9140-9D26-EA4592C438A9}" type="sibTrans" cxnId="{2B559BE8-46FD-1444-9DD2-584784E493FB}">
      <dgm:prSet/>
      <dgm:spPr/>
      <dgm:t>
        <a:bodyPr/>
        <a:lstStyle/>
        <a:p>
          <a:endParaRPr lang="ru-RU"/>
        </a:p>
      </dgm:t>
    </dgm:pt>
    <dgm:pt modelId="{0A3E8EE4-A1A8-6C43-B728-C993AB0ECCD0}">
      <dgm:prSet phldrT="[Текст]">
        <dgm:style>
          <a:lnRef idx="0">
            <a:schemeClr val="accent6"/>
          </a:lnRef>
          <a:fillRef idx="3">
            <a:schemeClr val="accent6"/>
          </a:fillRef>
          <a:effectRef idx="3">
            <a:schemeClr val="accent6"/>
          </a:effectRef>
          <a:fontRef idx="minor">
            <a:schemeClr val="lt1"/>
          </a:fontRef>
        </dgm:style>
      </dgm:prSet>
      <dgm:spPr/>
      <dgm:t>
        <a:bodyPr/>
        <a:lstStyle/>
        <a:p>
          <a:r>
            <a:rPr lang="en-US" dirty="0">
              <a:solidFill>
                <a:schemeClr val="bg1"/>
              </a:solidFill>
            </a:rPr>
            <a:t>RP level</a:t>
          </a:r>
          <a:endParaRPr lang="ru-RU" dirty="0">
            <a:solidFill>
              <a:schemeClr val="bg1"/>
            </a:solidFill>
          </a:endParaRPr>
        </a:p>
      </dgm:t>
    </dgm:pt>
    <dgm:pt modelId="{67AD0CCC-DD2A-3D44-94D1-D7DA078D7E47}" type="parTrans" cxnId="{3908EFF2-C695-064B-B3B3-E8825DBB4997}">
      <dgm:prSet/>
      <dgm:spPr/>
      <dgm:t>
        <a:bodyPr/>
        <a:lstStyle/>
        <a:p>
          <a:endParaRPr lang="ru-RU"/>
        </a:p>
      </dgm:t>
    </dgm:pt>
    <dgm:pt modelId="{8EC72796-993B-BA40-9108-9E36B2256C3B}" type="sibTrans" cxnId="{3908EFF2-C695-064B-B3B3-E8825DBB4997}">
      <dgm:prSet/>
      <dgm:spPr/>
      <dgm:t>
        <a:bodyPr/>
        <a:lstStyle/>
        <a:p>
          <a:endParaRPr lang="ru-RU"/>
        </a:p>
      </dgm:t>
    </dgm:pt>
    <dgm:pt modelId="{AC08E071-B2BB-AA4E-9022-3C0846AA810A}">
      <dgm:prSet/>
      <dgm:spPr/>
      <dgm:t>
        <a:bodyPr/>
        <a:lstStyle/>
        <a:p>
          <a:r>
            <a:rPr lang="en-US" dirty="0"/>
            <a:t>Low</a:t>
          </a:r>
          <a:endParaRPr lang="ru-RU" dirty="0"/>
        </a:p>
      </dgm:t>
    </dgm:pt>
    <dgm:pt modelId="{9DD41A9E-1879-9647-BA86-7C78893FEF8E}" type="parTrans" cxnId="{CB8A0B01-11EC-0C47-BE24-39FDEB698BC6}">
      <dgm:prSet/>
      <dgm:spPr/>
      <dgm:t>
        <a:bodyPr/>
        <a:lstStyle/>
        <a:p>
          <a:endParaRPr lang="ru-RU"/>
        </a:p>
      </dgm:t>
    </dgm:pt>
    <dgm:pt modelId="{0CA0639C-AC48-DF45-B6D8-4CC8AFF4641E}" type="sibTrans" cxnId="{CB8A0B01-11EC-0C47-BE24-39FDEB698BC6}">
      <dgm:prSet/>
      <dgm:spPr/>
      <dgm:t>
        <a:bodyPr/>
        <a:lstStyle/>
        <a:p>
          <a:endParaRPr lang="ru-RU"/>
        </a:p>
      </dgm:t>
    </dgm:pt>
    <dgm:pt modelId="{1B463C60-3215-C64A-910E-492757A3D764}">
      <dgm:prSet>
        <dgm:style>
          <a:lnRef idx="0">
            <a:schemeClr val="accent2"/>
          </a:lnRef>
          <a:fillRef idx="3">
            <a:schemeClr val="accent2"/>
          </a:fillRef>
          <a:effectRef idx="3">
            <a:schemeClr val="accent2"/>
          </a:effectRef>
          <a:fontRef idx="minor">
            <a:schemeClr val="lt1"/>
          </a:fontRef>
        </dgm:style>
      </dgm:prSet>
      <dgm:spPr/>
      <dgm:t>
        <a:bodyPr/>
        <a:lstStyle/>
        <a:p>
          <a:r>
            <a:rPr lang="en-US" dirty="0">
              <a:solidFill>
                <a:schemeClr val="bg1"/>
              </a:solidFill>
            </a:rPr>
            <a:t>Rankine scale</a:t>
          </a:r>
          <a:endParaRPr lang="ru-RU" dirty="0">
            <a:solidFill>
              <a:schemeClr val="bg1"/>
            </a:solidFill>
          </a:endParaRPr>
        </a:p>
        <a:p>
          <a:r>
            <a:rPr lang="en-US" dirty="0" err="1">
              <a:solidFill>
                <a:schemeClr val="bg1"/>
              </a:solidFill>
            </a:rPr>
            <a:t>Rivermead</a:t>
          </a:r>
          <a:r>
            <a:rPr lang="en-US" dirty="0">
              <a:solidFill>
                <a:schemeClr val="bg1"/>
              </a:solidFill>
            </a:rPr>
            <a:t> scale m</a:t>
          </a:r>
          <a:endParaRPr lang="ru-RU" dirty="0">
            <a:solidFill>
              <a:schemeClr val="bg1"/>
            </a:solidFill>
          </a:endParaRPr>
        </a:p>
        <a:p>
          <a:r>
            <a:rPr lang="en-US" dirty="0" err="1">
              <a:solidFill>
                <a:schemeClr val="bg1"/>
              </a:solidFill>
            </a:rPr>
            <a:t>Rivermead</a:t>
          </a:r>
          <a:r>
            <a:rPr lang="en-US" dirty="0">
              <a:solidFill>
                <a:schemeClr val="bg1"/>
              </a:solidFill>
            </a:rPr>
            <a:t> scale a</a:t>
          </a:r>
          <a:endParaRPr lang="ru-RU" dirty="0">
            <a:solidFill>
              <a:schemeClr val="bg1"/>
            </a:solidFill>
          </a:endParaRPr>
        </a:p>
      </dgm:t>
    </dgm:pt>
    <dgm:pt modelId="{BFA69E15-0130-074C-B28C-E05554CA71E0}" type="parTrans" cxnId="{5925E1E6-1C69-4D43-BFD5-D774E97D055B}">
      <dgm:prSet/>
      <dgm:spPr/>
      <dgm:t>
        <a:bodyPr/>
        <a:lstStyle/>
        <a:p>
          <a:endParaRPr lang="ru-RU"/>
        </a:p>
      </dgm:t>
    </dgm:pt>
    <dgm:pt modelId="{2EB11DD6-2828-9944-A4D0-F44FC8A7F5A3}" type="sibTrans" cxnId="{5925E1E6-1C69-4D43-BFD5-D774E97D055B}">
      <dgm:prSet/>
      <dgm:spPr/>
      <dgm:t>
        <a:bodyPr/>
        <a:lstStyle/>
        <a:p>
          <a:endParaRPr lang="ru-RU"/>
        </a:p>
      </dgm:t>
    </dgm:pt>
    <dgm:pt modelId="{8CBBA612-5A66-F44B-A6DA-2CEDA71BB6BC}" type="pres">
      <dgm:prSet presAssocID="{7ACADC7C-DB64-054A-95BC-B6FE773B6A13}" presName="mainComposite" presStyleCnt="0">
        <dgm:presLayoutVars>
          <dgm:chPref val="1"/>
          <dgm:dir/>
          <dgm:animOne val="branch"/>
          <dgm:animLvl val="lvl"/>
          <dgm:resizeHandles val="exact"/>
        </dgm:presLayoutVars>
      </dgm:prSet>
      <dgm:spPr/>
      <dgm:t>
        <a:bodyPr/>
        <a:lstStyle/>
        <a:p>
          <a:endParaRPr lang="ru-RU"/>
        </a:p>
      </dgm:t>
    </dgm:pt>
    <dgm:pt modelId="{54785308-7965-4243-8A94-8763BEB22753}" type="pres">
      <dgm:prSet presAssocID="{7ACADC7C-DB64-054A-95BC-B6FE773B6A13}" presName="hierFlow" presStyleCnt="0"/>
      <dgm:spPr/>
    </dgm:pt>
    <dgm:pt modelId="{130F33A6-CDEA-714F-80E7-A098651969BA}" type="pres">
      <dgm:prSet presAssocID="{7ACADC7C-DB64-054A-95BC-B6FE773B6A13}" presName="firstBuf" presStyleCnt="0"/>
      <dgm:spPr/>
    </dgm:pt>
    <dgm:pt modelId="{92447197-0F71-1C4C-BBDA-C63770947629}" type="pres">
      <dgm:prSet presAssocID="{7ACADC7C-DB64-054A-95BC-B6FE773B6A13}" presName="hierChild1" presStyleCnt="0">
        <dgm:presLayoutVars>
          <dgm:chPref val="1"/>
          <dgm:animOne val="branch"/>
          <dgm:animLvl val="lvl"/>
        </dgm:presLayoutVars>
      </dgm:prSet>
      <dgm:spPr/>
    </dgm:pt>
    <dgm:pt modelId="{C064138F-7A10-3A4C-A6A3-AFD099A74234}" type="pres">
      <dgm:prSet presAssocID="{11D0D5DD-2025-4A48-924F-635FB66A56AB}" presName="Name14" presStyleCnt="0"/>
      <dgm:spPr/>
    </dgm:pt>
    <dgm:pt modelId="{80DBF153-F427-ED45-906D-673CAFC3F99C}" type="pres">
      <dgm:prSet presAssocID="{11D0D5DD-2025-4A48-924F-635FB66A56AB}" presName="level1Shape" presStyleLbl="node0" presStyleIdx="0" presStyleCnt="1">
        <dgm:presLayoutVars>
          <dgm:chPref val="3"/>
        </dgm:presLayoutVars>
      </dgm:prSet>
      <dgm:spPr/>
      <dgm:t>
        <a:bodyPr/>
        <a:lstStyle/>
        <a:p>
          <a:endParaRPr lang="ru-RU"/>
        </a:p>
      </dgm:t>
    </dgm:pt>
    <dgm:pt modelId="{3FAF8389-8744-F349-A560-4E49FCCD9240}" type="pres">
      <dgm:prSet presAssocID="{11D0D5DD-2025-4A48-924F-635FB66A56AB}" presName="hierChild2" presStyleCnt="0"/>
      <dgm:spPr/>
    </dgm:pt>
    <dgm:pt modelId="{6D11A54E-2326-7043-B516-158DBE80666D}" type="pres">
      <dgm:prSet presAssocID="{8CB375F0-19F9-5C4B-86D7-9B9538E3DFB0}" presName="Name19" presStyleLbl="parChTrans1D2" presStyleIdx="0" presStyleCnt="2"/>
      <dgm:spPr/>
      <dgm:t>
        <a:bodyPr/>
        <a:lstStyle/>
        <a:p>
          <a:endParaRPr lang="ru-RU"/>
        </a:p>
      </dgm:t>
    </dgm:pt>
    <dgm:pt modelId="{1FED4E25-6329-C348-9E96-A91BEAE88A65}" type="pres">
      <dgm:prSet presAssocID="{19513958-47C9-6A43-ADA5-9B628EC18767}" presName="Name21" presStyleCnt="0"/>
      <dgm:spPr/>
    </dgm:pt>
    <dgm:pt modelId="{B0D28DCD-1258-1941-8E63-88326AD15D91}" type="pres">
      <dgm:prSet presAssocID="{19513958-47C9-6A43-ADA5-9B628EC18767}" presName="level2Shape" presStyleLbl="node2" presStyleIdx="0" presStyleCnt="2"/>
      <dgm:spPr/>
      <dgm:t>
        <a:bodyPr/>
        <a:lstStyle/>
        <a:p>
          <a:endParaRPr lang="ru-RU"/>
        </a:p>
      </dgm:t>
    </dgm:pt>
    <dgm:pt modelId="{4AE0E337-A7D2-AD4F-A61D-69DC0825F127}" type="pres">
      <dgm:prSet presAssocID="{19513958-47C9-6A43-ADA5-9B628EC18767}" presName="hierChild3" presStyleCnt="0"/>
      <dgm:spPr/>
    </dgm:pt>
    <dgm:pt modelId="{7B34EC53-BD54-FF47-9DFA-C2D5A79E63C1}" type="pres">
      <dgm:prSet presAssocID="{C21E9B27-5FAA-FA4D-8A40-9E760326E327}" presName="Name19" presStyleLbl="parChTrans1D3" presStyleIdx="0" presStyleCnt="4"/>
      <dgm:spPr/>
      <dgm:t>
        <a:bodyPr/>
        <a:lstStyle/>
        <a:p>
          <a:endParaRPr lang="ru-RU"/>
        </a:p>
      </dgm:t>
    </dgm:pt>
    <dgm:pt modelId="{B89DC2B8-9987-9149-B0EA-78B1422F2AEA}" type="pres">
      <dgm:prSet presAssocID="{F2AA2A39-C4E4-7E42-8696-2C2045C5E7A5}" presName="Name21" presStyleCnt="0"/>
      <dgm:spPr/>
    </dgm:pt>
    <dgm:pt modelId="{59D99C9D-3EFC-E947-9F87-EB961E50415D}" type="pres">
      <dgm:prSet presAssocID="{F2AA2A39-C4E4-7E42-8696-2C2045C5E7A5}" presName="level2Shape" presStyleLbl="node3" presStyleIdx="0" presStyleCnt="4"/>
      <dgm:spPr/>
      <dgm:t>
        <a:bodyPr/>
        <a:lstStyle/>
        <a:p>
          <a:endParaRPr lang="ru-RU"/>
        </a:p>
      </dgm:t>
    </dgm:pt>
    <dgm:pt modelId="{E93959E9-07B0-2A4D-8887-CF8408C14C9D}" type="pres">
      <dgm:prSet presAssocID="{F2AA2A39-C4E4-7E42-8696-2C2045C5E7A5}" presName="hierChild3" presStyleCnt="0"/>
      <dgm:spPr/>
    </dgm:pt>
    <dgm:pt modelId="{9DDC61FF-4D08-A749-BF82-CA274F828353}" type="pres">
      <dgm:prSet presAssocID="{8B555FB0-249C-0D42-80D7-15156A061C82}" presName="Name19" presStyleLbl="parChTrans1D2" presStyleIdx="1" presStyleCnt="2"/>
      <dgm:spPr/>
      <dgm:t>
        <a:bodyPr/>
        <a:lstStyle/>
        <a:p>
          <a:endParaRPr lang="ru-RU"/>
        </a:p>
      </dgm:t>
    </dgm:pt>
    <dgm:pt modelId="{6267EEA9-B912-8E40-994D-14D099BBC35D}" type="pres">
      <dgm:prSet presAssocID="{8B559ADC-5109-794B-B583-977C33E1D7FA}" presName="Name21" presStyleCnt="0"/>
      <dgm:spPr/>
    </dgm:pt>
    <dgm:pt modelId="{76951E79-79A8-6542-8104-5D2471073368}" type="pres">
      <dgm:prSet presAssocID="{8B559ADC-5109-794B-B583-977C33E1D7FA}" presName="level2Shape" presStyleLbl="node2" presStyleIdx="1" presStyleCnt="2"/>
      <dgm:spPr/>
      <dgm:t>
        <a:bodyPr/>
        <a:lstStyle/>
        <a:p>
          <a:endParaRPr lang="ru-RU"/>
        </a:p>
      </dgm:t>
    </dgm:pt>
    <dgm:pt modelId="{7761817B-1683-A241-B3F0-98E84334614C}" type="pres">
      <dgm:prSet presAssocID="{8B559ADC-5109-794B-B583-977C33E1D7FA}" presName="hierChild3" presStyleCnt="0"/>
      <dgm:spPr/>
    </dgm:pt>
    <dgm:pt modelId="{F98080FE-F36C-0047-B807-BBC49D28026D}" type="pres">
      <dgm:prSet presAssocID="{1C74F67C-1B24-F347-A9E8-7BCD7E0EF5FF}" presName="Name19" presStyleLbl="parChTrans1D3" presStyleIdx="1" presStyleCnt="4"/>
      <dgm:spPr/>
      <dgm:t>
        <a:bodyPr/>
        <a:lstStyle/>
        <a:p>
          <a:endParaRPr lang="ru-RU"/>
        </a:p>
      </dgm:t>
    </dgm:pt>
    <dgm:pt modelId="{D22124FF-23CE-2C41-8298-5E1348AE2DF9}" type="pres">
      <dgm:prSet presAssocID="{15FBDE45-2348-8D4B-8B18-53D530790A28}" presName="Name21" presStyleCnt="0"/>
      <dgm:spPr/>
    </dgm:pt>
    <dgm:pt modelId="{E2C90A92-2920-914D-8475-42659AF57C22}" type="pres">
      <dgm:prSet presAssocID="{15FBDE45-2348-8D4B-8B18-53D530790A28}" presName="level2Shape" presStyleLbl="node3" presStyleIdx="1" presStyleCnt="4"/>
      <dgm:spPr/>
      <dgm:t>
        <a:bodyPr/>
        <a:lstStyle/>
        <a:p>
          <a:endParaRPr lang="ru-RU"/>
        </a:p>
      </dgm:t>
    </dgm:pt>
    <dgm:pt modelId="{BFC571DB-2BE5-964C-9219-7B5FBFA6B1FC}" type="pres">
      <dgm:prSet presAssocID="{15FBDE45-2348-8D4B-8B18-53D530790A28}" presName="hierChild3" presStyleCnt="0"/>
      <dgm:spPr/>
    </dgm:pt>
    <dgm:pt modelId="{70B0674E-6DE7-2845-A0F0-DCC7923D9B37}" type="pres">
      <dgm:prSet presAssocID="{9DD41A9E-1879-9647-BA86-7C78893FEF8E}" presName="Name19" presStyleLbl="parChTrans1D3" presStyleIdx="2" presStyleCnt="4"/>
      <dgm:spPr/>
      <dgm:t>
        <a:bodyPr/>
        <a:lstStyle/>
        <a:p>
          <a:endParaRPr lang="ru-RU"/>
        </a:p>
      </dgm:t>
    </dgm:pt>
    <dgm:pt modelId="{0C919D9E-271A-BC4D-8042-D20E6B256D58}" type="pres">
      <dgm:prSet presAssocID="{AC08E071-B2BB-AA4E-9022-3C0846AA810A}" presName="Name21" presStyleCnt="0"/>
      <dgm:spPr/>
    </dgm:pt>
    <dgm:pt modelId="{75643EB9-973E-EB4D-80E6-81B6245BC201}" type="pres">
      <dgm:prSet presAssocID="{AC08E071-B2BB-AA4E-9022-3C0846AA810A}" presName="level2Shape" presStyleLbl="node3" presStyleIdx="2" presStyleCnt="4"/>
      <dgm:spPr/>
      <dgm:t>
        <a:bodyPr/>
        <a:lstStyle/>
        <a:p>
          <a:endParaRPr lang="ru-RU"/>
        </a:p>
      </dgm:t>
    </dgm:pt>
    <dgm:pt modelId="{50E0316D-E2F2-EF4A-AFDC-D59565CD74C8}" type="pres">
      <dgm:prSet presAssocID="{AC08E071-B2BB-AA4E-9022-3C0846AA810A}" presName="hierChild3" presStyleCnt="0"/>
      <dgm:spPr/>
    </dgm:pt>
    <dgm:pt modelId="{B394B006-F63A-1A4E-93AB-310196713A33}" type="pres">
      <dgm:prSet presAssocID="{706FB989-4129-C446-8B92-0EC2C286F11C}" presName="Name19" presStyleLbl="parChTrans1D3" presStyleIdx="3" presStyleCnt="4"/>
      <dgm:spPr/>
      <dgm:t>
        <a:bodyPr/>
        <a:lstStyle/>
        <a:p>
          <a:endParaRPr lang="ru-RU"/>
        </a:p>
      </dgm:t>
    </dgm:pt>
    <dgm:pt modelId="{4FC494AE-F1F9-DD48-9950-391CBB6354E8}" type="pres">
      <dgm:prSet presAssocID="{20CE2AB1-5B1F-F140-96BE-FA70DE5828A3}" presName="Name21" presStyleCnt="0"/>
      <dgm:spPr/>
    </dgm:pt>
    <dgm:pt modelId="{F3C63ABE-5C9D-954A-B8E8-E960BE7F8AB2}" type="pres">
      <dgm:prSet presAssocID="{20CE2AB1-5B1F-F140-96BE-FA70DE5828A3}" presName="level2Shape" presStyleLbl="node3" presStyleIdx="3" presStyleCnt="4"/>
      <dgm:spPr/>
      <dgm:t>
        <a:bodyPr/>
        <a:lstStyle/>
        <a:p>
          <a:endParaRPr lang="ru-RU"/>
        </a:p>
      </dgm:t>
    </dgm:pt>
    <dgm:pt modelId="{DD16991E-D48E-2147-BE6A-9F32C10FB06B}" type="pres">
      <dgm:prSet presAssocID="{20CE2AB1-5B1F-F140-96BE-FA70DE5828A3}" presName="hierChild3" presStyleCnt="0"/>
      <dgm:spPr/>
    </dgm:pt>
    <dgm:pt modelId="{CEA5E1B8-5D45-8142-8326-91257CE1F6D8}" type="pres">
      <dgm:prSet presAssocID="{7ACADC7C-DB64-054A-95BC-B6FE773B6A13}" presName="bgShapesFlow" presStyleCnt="0"/>
      <dgm:spPr/>
    </dgm:pt>
    <dgm:pt modelId="{C81DDF4A-6924-C142-A7A6-A9280FCDCF73}" type="pres">
      <dgm:prSet presAssocID="{17AF4E32-5BBD-2F40-85AC-CF7E466100B1}" presName="rectComp" presStyleCnt="0"/>
      <dgm:spPr/>
    </dgm:pt>
    <dgm:pt modelId="{58CFC76F-695F-2E4A-9680-2445CF22AAA0}" type="pres">
      <dgm:prSet presAssocID="{17AF4E32-5BBD-2F40-85AC-CF7E466100B1}" presName="bgRect" presStyleLbl="bgShp" presStyleIdx="0" presStyleCnt="4"/>
      <dgm:spPr/>
      <dgm:t>
        <a:bodyPr/>
        <a:lstStyle/>
        <a:p>
          <a:endParaRPr lang="ru-RU"/>
        </a:p>
      </dgm:t>
    </dgm:pt>
    <dgm:pt modelId="{89F1DCD4-FB88-1B47-B927-7AA18ED8AFDA}" type="pres">
      <dgm:prSet presAssocID="{17AF4E32-5BBD-2F40-85AC-CF7E466100B1}" presName="bgRectTx" presStyleLbl="bgShp" presStyleIdx="0" presStyleCnt="4">
        <dgm:presLayoutVars>
          <dgm:bulletEnabled val="1"/>
        </dgm:presLayoutVars>
      </dgm:prSet>
      <dgm:spPr/>
      <dgm:t>
        <a:bodyPr/>
        <a:lstStyle/>
        <a:p>
          <a:endParaRPr lang="ru-RU"/>
        </a:p>
      </dgm:t>
    </dgm:pt>
    <dgm:pt modelId="{83D80610-91B7-5E4C-BA8F-4743DF64AF51}" type="pres">
      <dgm:prSet presAssocID="{17AF4E32-5BBD-2F40-85AC-CF7E466100B1}" presName="spComp" presStyleCnt="0"/>
      <dgm:spPr/>
    </dgm:pt>
    <dgm:pt modelId="{3E661E79-245C-2D48-81E7-37D8027E7613}" type="pres">
      <dgm:prSet presAssocID="{17AF4E32-5BBD-2F40-85AC-CF7E466100B1}" presName="vSp" presStyleCnt="0"/>
      <dgm:spPr/>
    </dgm:pt>
    <dgm:pt modelId="{CE4B5E63-DAC5-2149-8E1B-B209DB5F729F}" type="pres">
      <dgm:prSet presAssocID="{DAEE5A3B-37D0-9F45-85A4-FA351780E789}" presName="rectComp" presStyleCnt="0"/>
      <dgm:spPr/>
    </dgm:pt>
    <dgm:pt modelId="{06F59BED-7B0E-324D-AC91-334717637DCE}" type="pres">
      <dgm:prSet presAssocID="{DAEE5A3B-37D0-9F45-85A4-FA351780E789}" presName="bgRect" presStyleLbl="bgShp" presStyleIdx="1" presStyleCnt="4"/>
      <dgm:spPr/>
      <dgm:t>
        <a:bodyPr/>
        <a:lstStyle/>
        <a:p>
          <a:endParaRPr lang="ru-RU"/>
        </a:p>
      </dgm:t>
    </dgm:pt>
    <dgm:pt modelId="{E3778E44-9F0C-1D40-B020-9382AE929420}" type="pres">
      <dgm:prSet presAssocID="{DAEE5A3B-37D0-9F45-85A4-FA351780E789}" presName="bgRectTx" presStyleLbl="bgShp" presStyleIdx="1" presStyleCnt="4">
        <dgm:presLayoutVars>
          <dgm:bulletEnabled val="1"/>
        </dgm:presLayoutVars>
      </dgm:prSet>
      <dgm:spPr/>
      <dgm:t>
        <a:bodyPr/>
        <a:lstStyle/>
        <a:p>
          <a:endParaRPr lang="ru-RU"/>
        </a:p>
      </dgm:t>
    </dgm:pt>
    <dgm:pt modelId="{157FC148-18A2-6649-96FB-0C2DAB280778}" type="pres">
      <dgm:prSet presAssocID="{DAEE5A3B-37D0-9F45-85A4-FA351780E789}" presName="spComp" presStyleCnt="0"/>
      <dgm:spPr/>
    </dgm:pt>
    <dgm:pt modelId="{C95EED5D-74DB-C04C-AD8E-B81B9528848F}" type="pres">
      <dgm:prSet presAssocID="{DAEE5A3B-37D0-9F45-85A4-FA351780E789}" presName="vSp" presStyleCnt="0"/>
      <dgm:spPr/>
    </dgm:pt>
    <dgm:pt modelId="{109374F3-73AB-664A-91D2-F92AC8986651}" type="pres">
      <dgm:prSet presAssocID="{0A3E8EE4-A1A8-6C43-B728-C993AB0ECCD0}" presName="rectComp" presStyleCnt="0"/>
      <dgm:spPr/>
    </dgm:pt>
    <dgm:pt modelId="{E5F9DC65-16F1-834F-A447-8C5BD988B584}" type="pres">
      <dgm:prSet presAssocID="{0A3E8EE4-A1A8-6C43-B728-C993AB0ECCD0}" presName="bgRect" presStyleLbl="bgShp" presStyleIdx="2" presStyleCnt="4"/>
      <dgm:spPr/>
      <dgm:t>
        <a:bodyPr/>
        <a:lstStyle/>
        <a:p>
          <a:endParaRPr lang="ru-RU"/>
        </a:p>
      </dgm:t>
    </dgm:pt>
    <dgm:pt modelId="{C3DEE772-C5B4-634C-8816-C9736E1233C0}" type="pres">
      <dgm:prSet presAssocID="{0A3E8EE4-A1A8-6C43-B728-C993AB0ECCD0}" presName="bgRectTx" presStyleLbl="bgShp" presStyleIdx="2" presStyleCnt="4">
        <dgm:presLayoutVars>
          <dgm:bulletEnabled val="1"/>
        </dgm:presLayoutVars>
      </dgm:prSet>
      <dgm:spPr/>
      <dgm:t>
        <a:bodyPr/>
        <a:lstStyle/>
        <a:p>
          <a:endParaRPr lang="ru-RU"/>
        </a:p>
      </dgm:t>
    </dgm:pt>
    <dgm:pt modelId="{5CEE3CC6-B33D-E448-8A0E-5ACD2C848A10}" type="pres">
      <dgm:prSet presAssocID="{0A3E8EE4-A1A8-6C43-B728-C993AB0ECCD0}" presName="spComp" presStyleCnt="0"/>
      <dgm:spPr/>
    </dgm:pt>
    <dgm:pt modelId="{11614B56-3B56-5046-B5F5-B1A5B02B4AAC}" type="pres">
      <dgm:prSet presAssocID="{0A3E8EE4-A1A8-6C43-B728-C993AB0ECCD0}" presName="vSp" presStyleCnt="0"/>
      <dgm:spPr/>
    </dgm:pt>
    <dgm:pt modelId="{0015C4CA-C5C9-4C49-890E-3DF3DA676AD8}" type="pres">
      <dgm:prSet presAssocID="{1B463C60-3215-C64A-910E-492757A3D764}" presName="rectComp" presStyleCnt="0"/>
      <dgm:spPr/>
    </dgm:pt>
    <dgm:pt modelId="{21ED2B0C-0DD2-0042-BC82-E31A88B5F9A0}" type="pres">
      <dgm:prSet presAssocID="{1B463C60-3215-C64A-910E-492757A3D764}" presName="bgRect" presStyleLbl="bgShp" presStyleIdx="3" presStyleCnt="4" custLinFactNeighborX="0" custLinFactNeighborY="4280"/>
      <dgm:spPr/>
      <dgm:t>
        <a:bodyPr/>
        <a:lstStyle/>
        <a:p>
          <a:endParaRPr lang="ru-RU"/>
        </a:p>
      </dgm:t>
    </dgm:pt>
    <dgm:pt modelId="{0640B1CD-B2CA-974E-AF3B-EF83AA28CF9D}" type="pres">
      <dgm:prSet presAssocID="{1B463C60-3215-C64A-910E-492757A3D764}" presName="bgRectTx" presStyleLbl="bgShp" presStyleIdx="3" presStyleCnt="4">
        <dgm:presLayoutVars>
          <dgm:bulletEnabled val="1"/>
        </dgm:presLayoutVars>
      </dgm:prSet>
      <dgm:spPr/>
      <dgm:t>
        <a:bodyPr/>
        <a:lstStyle/>
        <a:p>
          <a:endParaRPr lang="ru-RU"/>
        </a:p>
      </dgm:t>
    </dgm:pt>
  </dgm:ptLst>
  <dgm:cxnLst>
    <dgm:cxn modelId="{44435F52-6154-495B-A0B4-413538F9BE7D}" type="presOf" srcId="{20CE2AB1-5B1F-F140-96BE-FA70DE5828A3}" destId="{F3C63ABE-5C9D-954A-B8E8-E960BE7F8AB2}" srcOrd="0" destOrd="0" presId="urn:microsoft.com/office/officeart/2005/8/layout/hierarchy6"/>
    <dgm:cxn modelId="{8AF3CA33-03D8-4315-8637-A8762275181B}" type="presOf" srcId="{1B463C60-3215-C64A-910E-492757A3D764}" destId="{21ED2B0C-0DD2-0042-BC82-E31A88B5F9A0}" srcOrd="0" destOrd="0" presId="urn:microsoft.com/office/officeart/2005/8/layout/hierarchy6"/>
    <dgm:cxn modelId="{93B82A00-C507-4795-8821-5A2AE2FC76E2}" type="presOf" srcId="{DAEE5A3B-37D0-9F45-85A4-FA351780E789}" destId="{06F59BED-7B0E-324D-AC91-334717637DCE}" srcOrd="0" destOrd="0" presId="urn:microsoft.com/office/officeart/2005/8/layout/hierarchy6"/>
    <dgm:cxn modelId="{A847E4EB-B52A-2D49-BC70-596B528C4D9C}" srcId="{11D0D5DD-2025-4A48-924F-635FB66A56AB}" destId="{19513958-47C9-6A43-ADA5-9B628EC18767}" srcOrd="0" destOrd="0" parTransId="{8CB375F0-19F9-5C4B-86D7-9B9538E3DFB0}" sibTransId="{AC88D892-D5CB-4940-B76B-21CD4082036D}"/>
    <dgm:cxn modelId="{B51D2C9D-A0CE-4953-B723-88E2F80249D9}" type="presOf" srcId="{7ACADC7C-DB64-054A-95BC-B6FE773B6A13}" destId="{8CBBA612-5A66-F44B-A6DA-2CEDA71BB6BC}" srcOrd="0" destOrd="0" presId="urn:microsoft.com/office/officeart/2005/8/layout/hierarchy6"/>
    <dgm:cxn modelId="{CA774F56-FC16-48B8-AD41-A686F815B131}" type="presOf" srcId="{F2AA2A39-C4E4-7E42-8696-2C2045C5E7A5}" destId="{59D99C9D-3EFC-E947-9F87-EB961E50415D}" srcOrd="0" destOrd="0" presId="urn:microsoft.com/office/officeart/2005/8/layout/hierarchy6"/>
    <dgm:cxn modelId="{103C6A51-525B-284C-9971-6818A1A509B7}" srcId="{19513958-47C9-6A43-ADA5-9B628EC18767}" destId="{F2AA2A39-C4E4-7E42-8696-2C2045C5E7A5}" srcOrd="0" destOrd="0" parTransId="{C21E9B27-5FAA-FA4D-8A40-9E760326E327}" sibTransId="{C8B2BF52-D6A0-8E42-B08B-13FC6EA395D2}"/>
    <dgm:cxn modelId="{4A08350A-CA32-AB4B-9ABF-C74BFFD118A6}" srcId="{8B559ADC-5109-794B-B583-977C33E1D7FA}" destId="{20CE2AB1-5B1F-F140-96BE-FA70DE5828A3}" srcOrd="2" destOrd="0" parTransId="{706FB989-4129-C446-8B92-0EC2C286F11C}" sibTransId="{ACCBD63B-CE1D-6545-8D15-BBCD114C092C}"/>
    <dgm:cxn modelId="{71AB67CC-F59F-483F-9FCF-2222C3DE3A28}" type="presOf" srcId="{9DD41A9E-1879-9647-BA86-7C78893FEF8E}" destId="{70B0674E-6DE7-2845-A0F0-DCC7923D9B37}" srcOrd="0" destOrd="0" presId="urn:microsoft.com/office/officeart/2005/8/layout/hierarchy6"/>
    <dgm:cxn modelId="{F1EB6837-D18B-48F5-B56E-BADBC2788F4F}" type="presOf" srcId="{17AF4E32-5BBD-2F40-85AC-CF7E466100B1}" destId="{89F1DCD4-FB88-1B47-B927-7AA18ED8AFDA}" srcOrd="1" destOrd="0" presId="urn:microsoft.com/office/officeart/2005/8/layout/hierarchy6"/>
    <dgm:cxn modelId="{18E5D043-4E1A-4D42-9F73-2A5D9C4AA884}" srcId="{7ACADC7C-DB64-054A-95BC-B6FE773B6A13}" destId="{17AF4E32-5BBD-2F40-85AC-CF7E466100B1}" srcOrd="1" destOrd="0" parTransId="{4C5DE1EE-379B-4143-8207-F08647591B5D}" sibTransId="{768C5D76-1D8A-5944-87EB-31632A4AA7E4}"/>
    <dgm:cxn modelId="{F463D656-53CE-4E6F-8770-84672C970D90}" type="presOf" srcId="{17AF4E32-5BBD-2F40-85AC-CF7E466100B1}" destId="{58CFC76F-695F-2E4A-9680-2445CF22AAA0}" srcOrd="0" destOrd="0" presId="urn:microsoft.com/office/officeart/2005/8/layout/hierarchy6"/>
    <dgm:cxn modelId="{219C8EBA-0D51-48AD-B02A-C4D7E7DC1726}" type="presOf" srcId="{C21E9B27-5FAA-FA4D-8A40-9E760326E327}" destId="{7B34EC53-BD54-FF47-9DFA-C2D5A79E63C1}" srcOrd="0" destOrd="0" presId="urn:microsoft.com/office/officeart/2005/8/layout/hierarchy6"/>
    <dgm:cxn modelId="{2B559BE8-46FD-1444-9DD2-584784E493FB}" srcId="{7ACADC7C-DB64-054A-95BC-B6FE773B6A13}" destId="{DAEE5A3B-37D0-9F45-85A4-FA351780E789}" srcOrd="2" destOrd="0" parTransId="{51603678-695C-B74F-9479-018EEFB5A4EB}" sibTransId="{67C4AE5C-70F1-9140-9D26-EA4592C438A9}"/>
    <dgm:cxn modelId="{7F7E7184-B868-4CC4-80D7-A64D57EED1BB}" type="presOf" srcId="{0A3E8EE4-A1A8-6C43-B728-C993AB0ECCD0}" destId="{E5F9DC65-16F1-834F-A447-8C5BD988B584}" srcOrd="0" destOrd="0" presId="urn:microsoft.com/office/officeart/2005/8/layout/hierarchy6"/>
    <dgm:cxn modelId="{5925E1E6-1C69-4D43-BFD5-D774E97D055B}" srcId="{7ACADC7C-DB64-054A-95BC-B6FE773B6A13}" destId="{1B463C60-3215-C64A-910E-492757A3D764}" srcOrd="4" destOrd="0" parTransId="{BFA69E15-0130-074C-B28C-E05554CA71E0}" sibTransId="{2EB11DD6-2828-9944-A4D0-F44FC8A7F5A3}"/>
    <dgm:cxn modelId="{1777332B-96B7-4F94-804F-8178C00B710B}" type="presOf" srcId="{1C74F67C-1B24-F347-A9E8-7BCD7E0EF5FF}" destId="{F98080FE-F36C-0047-B807-BBC49D28026D}" srcOrd="0" destOrd="0" presId="urn:microsoft.com/office/officeart/2005/8/layout/hierarchy6"/>
    <dgm:cxn modelId="{F97A4770-A050-4072-A8D2-9FCE6662C2E1}" type="presOf" srcId="{8B559ADC-5109-794B-B583-977C33E1D7FA}" destId="{76951E79-79A8-6542-8104-5D2471073368}" srcOrd="0" destOrd="0" presId="urn:microsoft.com/office/officeart/2005/8/layout/hierarchy6"/>
    <dgm:cxn modelId="{3908EFF2-C695-064B-B3B3-E8825DBB4997}" srcId="{7ACADC7C-DB64-054A-95BC-B6FE773B6A13}" destId="{0A3E8EE4-A1A8-6C43-B728-C993AB0ECCD0}" srcOrd="3" destOrd="0" parTransId="{67AD0CCC-DD2A-3D44-94D1-D7DA078D7E47}" sibTransId="{8EC72796-993B-BA40-9108-9E36B2256C3B}"/>
    <dgm:cxn modelId="{6BF0D6CD-C068-7A4E-9F95-223E737B2B43}" srcId="{8B559ADC-5109-794B-B583-977C33E1D7FA}" destId="{15FBDE45-2348-8D4B-8B18-53D530790A28}" srcOrd="0" destOrd="0" parTransId="{1C74F67C-1B24-F347-A9E8-7BCD7E0EF5FF}" sibTransId="{7ACEB2B7-094F-D140-ADF3-AEB07E20E7CC}"/>
    <dgm:cxn modelId="{CB8A0B01-11EC-0C47-BE24-39FDEB698BC6}" srcId="{8B559ADC-5109-794B-B583-977C33E1D7FA}" destId="{AC08E071-B2BB-AA4E-9022-3C0846AA810A}" srcOrd="1" destOrd="0" parTransId="{9DD41A9E-1879-9647-BA86-7C78893FEF8E}" sibTransId="{0CA0639C-AC48-DF45-B6D8-4CC8AFF4641E}"/>
    <dgm:cxn modelId="{F917109E-9205-7D4C-97D2-CB4E55DA5847}" srcId="{7ACADC7C-DB64-054A-95BC-B6FE773B6A13}" destId="{11D0D5DD-2025-4A48-924F-635FB66A56AB}" srcOrd="0" destOrd="0" parTransId="{40794A1F-D5F5-FF4B-899F-844F6E1C2F6A}" sibTransId="{46CADE50-B73C-4B4E-866F-D51F88B9C69D}"/>
    <dgm:cxn modelId="{61B0B2E0-8A98-4DEE-B557-03766E0AC00C}" type="presOf" srcId="{8B555FB0-249C-0D42-80D7-15156A061C82}" destId="{9DDC61FF-4D08-A749-BF82-CA274F828353}" srcOrd="0" destOrd="0" presId="urn:microsoft.com/office/officeart/2005/8/layout/hierarchy6"/>
    <dgm:cxn modelId="{777AD6F1-7171-452F-9A39-9E3F968A7467}" type="presOf" srcId="{AC08E071-B2BB-AA4E-9022-3C0846AA810A}" destId="{75643EB9-973E-EB4D-80E6-81B6245BC201}" srcOrd="0" destOrd="0" presId="urn:microsoft.com/office/officeart/2005/8/layout/hierarchy6"/>
    <dgm:cxn modelId="{5144CF97-8835-4D87-B833-AF8F58E444D7}" type="presOf" srcId="{0A3E8EE4-A1A8-6C43-B728-C993AB0ECCD0}" destId="{C3DEE772-C5B4-634C-8816-C9736E1233C0}" srcOrd="1" destOrd="0" presId="urn:microsoft.com/office/officeart/2005/8/layout/hierarchy6"/>
    <dgm:cxn modelId="{5990A84B-5E2E-46BE-9181-BB568C04A866}" type="presOf" srcId="{1B463C60-3215-C64A-910E-492757A3D764}" destId="{0640B1CD-B2CA-974E-AF3B-EF83AA28CF9D}" srcOrd="1" destOrd="0" presId="urn:microsoft.com/office/officeart/2005/8/layout/hierarchy6"/>
    <dgm:cxn modelId="{6A2F52BD-877D-4BC4-A4E6-313FD1CAA118}" type="presOf" srcId="{15FBDE45-2348-8D4B-8B18-53D530790A28}" destId="{E2C90A92-2920-914D-8475-42659AF57C22}" srcOrd="0" destOrd="0" presId="urn:microsoft.com/office/officeart/2005/8/layout/hierarchy6"/>
    <dgm:cxn modelId="{8F77673F-BB22-4F5A-BC50-C3DD5FDC0C3B}" type="presOf" srcId="{706FB989-4129-C446-8B92-0EC2C286F11C}" destId="{B394B006-F63A-1A4E-93AB-310196713A33}" srcOrd="0" destOrd="0" presId="urn:microsoft.com/office/officeart/2005/8/layout/hierarchy6"/>
    <dgm:cxn modelId="{99EC104D-4AB2-4183-AFD3-9732E51272B1}" type="presOf" srcId="{19513958-47C9-6A43-ADA5-9B628EC18767}" destId="{B0D28DCD-1258-1941-8E63-88326AD15D91}" srcOrd="0" destOrd="0" presId="urn:microsoft.com/office/officeart/2005/8/layout/hierarchy6"/>
    <dgm:cxn modelId="{865CC897-9A4E-D847-8A73-1DD6A61F0358}" srcId="{11D0D5DD-2025-4A48-924F-635FB66A56AB}" destId="{8B559ADC-5109-794B-B583-977C33E1D7FA}" srcOrd="1" destOrd="0" parTransId="{8B555FB0-249C-0D42-80D7-15156A061C82}" sibTransId="{EB9FBEF9-9754-B047-BBDC-482A2FF506FF}"/>
    <dgm:cxn modelId="{ED2E482B-AE59-4411-A6D0-5B2EF1363D93}" type="presOf" srcId="{11D0D5DD-2025-4A48-924F-635FB66A56AB}" destId="{80DBF153-F427-ED45-906D-673CAFC3F99C}" srcOrd="0" destOrd="0" presId="urn:microsoft.com/office/officeart/2005/8/layout/hierarchy6"/>
    <dgm:cxn modelId="{E91AA7DB-DA71-4834-B9C5-1CABF6BF8150}" type="presOf" srcId="{8CB375F0-19F9-5C4B-86D7-9B9538E3DFB0}" destId="{6D11A54E-2326-7043-B516-158DBE80666D}" srcOrd="0" destOrd="0" presId="urn:microsoft.com/office/officeart/2005/8/layout/hierarchy6"/>
    <dgm:cxn modelId="{7E35E658-473D-4F36-A83F-406F2371ADB2}" type="presOf" srcId="{DAEE5A3B-37D0-9F45-85A4-FA351780E789}" destId="{E3778E44-9F0C-1D40-B020-9382AE929420}" srcOrd="1" destOrd="0" presId="urn:microsoft.com/office/officeart/2005/8/layout/hierarchy6"/>
    <dgm:cxn modelId="{DC7282C2-49AC-4003-94BD-9B20EE3EC432}" type="presParOf" srcId="{8CBBA612-5A66-F44B-A6DA-2CEDA71BB6BC}" destId="{54785308-7965-4243-8A94-8763BEB22753}" srcOrd="0" destOrd="0" presId="urn:microsoft.com/office/officeart/2005/8/layout/hierarchy6"/>
    <dgm:cxn modelId="{6E7C5AA5-329E-4740-9E41-DFE9DE9883CC}" type="presParOf" srcId="{54785308-7965-4243-8A94-8763BEB22753}" destId="{130F33A6-CDEA-714F-80E7-A098651969BA}" srcOrd="0" destOrd="0" presId="urn:microsoft.com/office/officeart/2005/8/layout/hierarchy6"/>
    <dgm:cxn modelId="{1B5A0694-A03B-4A23-8D06-6EF1818F30D0}" type="presParOf" srcId="{54785308-7965-4243-8A94-8763BEB22753}" destId="{92447197-0F71-1C4C-BBDA-C63770947629}" srcOrd="1" destOrd="0" presId="urn:microsoft.com/office/officeart/2005/8/layout/hierarchy6"/>
    <dgm:cxn modelId="{52581F5A-C592-430A-9A62-0149CF23331C}" type="presParOf" srcId="{92447197-0F71-1C4C-BBDA-C63770947629}" destId="{C064138F-7A10-3A4C-A6A3-AFD099A74234}" srcOrd="0" destOrd="0" presId="urn:microsoft.com/office/officeart/2005/8/layout/hierarchy6"/>
    <dgm:cxn modelId="{50A3E879-C9A2-41D6-AB80-E93175B9C228}" type="presParOf" srcId="{C064138F-7A10-3A4C-A6A3-AFD099A74234}" destId="{80DBF153-F427-ED45-906D-673CAFC3F99C}" srcOrd="0" destOrd="0" presId="urn:microsoft.com/office/officeart/2005/8/layout/hierarchy6"/>
    <dgm:cxn modelId="{37398974-2F48-4EF3-BEBC-6CD42F7C8FE5}" type="presParOf" srcId="{C064138F-7A10-3A4C-A6A3-AFD099A74234}" destId="{3FAF8389-8744-F349-A560-4E49FCCD9240}" srcOrd="1" destOrd="0" presId="urn:microsoft.com/office/officeart/2005/8/layout/hierarchy6"/>
    <dgm:cxn modelId="{079C7833-89F4-4A2C-A7D1-4E83D94B2934}" type="presParOf" srcId="{3FAF8389-8744-F349-A560-4E49FCCD9240}" destId="{6D11A54E-2326-7043-B516-158DBE80666D}" srcOrd="0" destOrd="0" presId="urn:microsoft.com/office/officeart/2005/8/layout/hierarchy6"/>
    <dgm:cxn modelId="{E8ACE337-F7DF-4BBE-8D51-B95F06C956A6}" type="presParOf" srcId="{3FAF8389-8744-F349-A560-4E49FCCD9240}" destId="{1FED4E25-6329-C348-9E96-A91BEAE88A65}" srcOrd="1" destOrd="0" presId="urn:microsoft.com/office/officeart/2005/8/layout/hierarchy6"/>
    <dgm:cxn modelId="{E18EACE7-7EF7-41FC-81F0-DE9DD4B4A6A3}" type="presParOf" srcId="{1FED4E25-6329-C348-9E96-A91BEAE88A65}" destId="{B0D28DCD-1258-1941-8E63-88326AD15D91}" srcOrd="0" destOrd="0" presId="urn:microsoft.com/office/officeart/2005/8/layout/hierarchy6"/>
    <dgm:cxn modelId="{1D8A6270-1BFF-41A7-BA5B-5F9094D07239}" type="presParOf" srcId="{1FED4E25-6329-C348-9E96-A91BEAE88A65}" destId="{4AE0E337-A7D2-AD4F-A61D-69DC0825F127}" srcOrd="1" destOrd="0" presId="urn:microsoft.com/office/officeart/2005/8/layout/hierarchy6"/>
    <dgm:cxn modelId="{D9C0017F-ADAC-4008-8577-F11D60B78D23}" type="presParOf" srcId="{4AE0E337-A7D2-AD4F-A61D-69DC0825F127}" destId="{7B34EC53-BD54-FF47-9DFA-C2D5A79E63C1}" srcOrd="0" destOrd="0" presId="urn:microsoft.com/office/officeart/2005/8/layout/hierarchy6"/>
    <dgm:cxn modelId="{786579DA-8074-4FE2-8C8A-97DB4AB3448C}" type="presParOf" srcId="{4AE0E337-A7D2-AD4F-A61D-69DC0825F127}" destId="{B89DC2B8-9987-9149-B0EA-78B1422F2AEA}" srcOrd="1" destOrd="0" presId="urn:microsoft.com/office/officeart/2005/8/layout/hierarchy6"/>
    <dgm:cxn modelId="{872C44AC-ED59-44E6-ADAB-E87563F8CAB6}" type="presParOf" srcId="{B89DC2B8-9987-9149-B0EA-78B1422F2AEA}" destId="{59D99C9D-3EFC-E947-9F87-EB961E50415D}" srcOrd="0" destOrd="0" presId="urn:microsoft.com/office/officeart/2005/8/layout/hierarchy6"/>
    <dgm:cxn modelId="{A21A5C5B-0E8D-47C1-93E9-CA4FC7D61A28}" type="presParOf" srcId="{B89DC2B8-9987-9149-B0EA-78B1422F2AEA}" destId="{E93959E9-07B0-2A4D-8887-CF8408C14C9D}" srcOrd="1" destOrd="0" presId="urn:microsoft.com/office/officeart/2005/8/layout/hierarchy6"/>
    <dgm:cxn modelId="{5F3AEDD9-720C-40F1-8C6A-7B97E4C1D446}" type="presParOf" srcId="{3FAF8389-8744-F349-A560-4E49FCCD9240}" destId="{9DDC61FF-4D08-A749-BF82-CA274F828353}" srcOrd="2" destOrd="0" presId="urn:microsoft.com/office/officeart/2005/8/layout/hierarchy6"/>
    <dgm:cxn modelId="{6CC1D6F1-74AB-4173-A5A9-2405DDB548F5}" type="presParOf" srcId="{3FAF8389-8744-F349-A560-4E49FCCD9240}" destId="{6267EEA9-B912-8E40-994D-14D099BBC35D}" srcOrd="3" destOrd="0" presId="urn:microsoft.com/office/officeart/2005/8/layout/hierarchy6"/>
    <dgm:cxn modelId="{ED8FF943-40E4-474E-835B-B7C967CA703A}" type="presParOf" srcId="{6267EEA9-B912-8E40-994D-14D099BBC35D}" destId="{76951E79-79A8-6542-8104-5D2471073368}" srcOrd="0" destOrd="0" presId="urn:microsoft.com/office/officeart/2005/8/layout/hierarchy6"/>
    <dgm:cxn modelId="{A3F9DC36-FA80-408C-8E42-DE87691BE498}" type="presParOf" srcId="{6267EEA9-B912-8E40-994D-14D099BBC35D}" destId="{7761817B-1683-A241-B3F0-98E84334614C}" srcOrd="1" destOrd="0" presId="urn:microsoft.com/office/officeart/2005/8/layout/hierarchy6"/>
    <dgm:cxn modelId="{969A907E-091C-4A0A-A4A4-20DEFD5C971E}" type="presParOf" srcId="{7761817B-1683-A241-B3F0-98E84334614C}" destId="{F98080FE-F36C-0047-B807-BBC49D28026D}" srcOrd="0" destOrd="0" presId="urn:microsoft.com/office/officeart/2005/8/layout/hierarchy6"/>
    <dgm:cxn modelId="{70D37541-BAA2-497C-B142-FC16F4575C35}" type="presParOf" srcId="{7761817B-1683-A241-B3F0-98E84334614C}" destId="{D22124FF-23CE-2C41-8298-5E1348AE2DF9}" srcOrd="1" destOrd="0" presId="urn:microsoft.com/office/officeart/2005/8/layout/hierarchy6"/>
    <dgm:cxn modelId="{E1424944-801F-4DCF-97C8-870BD28369E6}" type="presParOf" srcId="{D22124FF-23CE-2C41-8298-5E1348AE2DF9}" destId="{E2C90A92-2920-914D-8475-42659AF57C22}" srcOrd="0" destOrd="0" presId="urn:microsoft.com/office/officeart/2005/8/layout/hierarchy6"/>
    <dgm:cxn modelId="{8A0C67A0-C50B-417F-96D8-3DD07B1F8606}" type="presParOf" srcId="{D22124FF-23CE-2C41-8298-5E1348AE2DF9}" destId="{BFC571DB-2BE5-964C-9219-7B5FBFA6B1FC}" srcOrd="1" destOrd="0" presId="urn:microsoft.com/office/officeart/2005/8/layout/hierarchy6"/>
    <dgm:cxn modelId="{59883316-C705-4864-B268-CD83C2723041}" type="presParOf" srcId="{7761817B-1683-A241-B3F0-98E84334614C}" destId="{70B0674E-6DE7-2845-A0F0-DCC7923D9B37}" srcOrd="2" destOrd="0" presId="urn:microsoft.com/office/officeart/2005/8/layout/hierarchy6"/>
    <dgm:cxn modelId="{4C1317C1-E0A0-461A-AC51-E9F9143913A3}" type="presParOf" srcId="{7761817B-1683-A241-B3F0-98E84334614C}" destId="{0C919D9E-271A-BC4D-8042-D20E6B256D58}" srcOrd="3" destOrd="0" presId="urn:microsoft.com/office/officeart/2005/8/layout/hierarchy6"/>
    <dgm:cxn modelId="{142BCFCA-1C52-4E2B-9C70-73712A3B02B5}" type="presParOf" srcId="{0C919D9E-271A-BC4D-8042-D20E6B256D58}" destId="{75643EB9-973E-EB4D-80E6-81B6245BC201}" srcOrd="0" destOrd="0" presId="urn:microsoft.com/office/officeart/2005/8/layout/hierarchy6"/>
    <dgm:cxn modelId="{264C6F79-ABBB-483E-8ADF-7CB4A29E5799}" type="presParOf" srcId="{0C919D9E-271A-BC4D-8042-D20E6B256D58}" destId="{50E0316D-E2F2-EF4A-AFDC-D59565CD74C8}" srcOrd="1" destOrd="0" presId="urn:microsoft.com/office/officeart/2005/8/layout/hierarchy6"/>
    <dgm:cxn modelId="{080EB75C-3C5E-4136-8B3C-6CAACD1B6F60}" type="presParOf" srcId="{7761817B-1683-A241-B3F0-98E84334614C}" destId="{B394B006-F63A-1A4E-93AB-310196713A33}" srcOrd="4" destOrd="0" presId="urn:microsoft.com/office/officeart/2005/8/layout/hierarchy6"/>
    <dgm:cxn modelId="{7A8918CE-A46C-49E7-A5C2-389BBC38CFBC}" type="presParOf" srcId="{7761817B-1683-A241-B3F0-98E84334614C}" destId="{4FC494AE-F1F9-DD48-9950-391CBB6354E8}" srcOrd="5" destOrd="0" presId="urn:microsoft.com/office/officeart/2005/8/layout/hierarchy6"/>
    <dgm:cxn modelId="{DE80FA73-FE38-4823-9C99-66A88EFAD6F0}" type="presParOf" srcId="{4FC494AE-F1F9-DD48-9950-391CBB6354E8}" destId="{F3C63ABE-5C9D-954A-B8E8-E960BE7F8AB2}" srcOrd="0" destOrd="0" presId="urn:microsoft.com/office/officeart/2005/8/layout/hierarchy6"/>
    <dgm:cxn modelId="{9B8BA9D6-767E-4BE4-B6A7-B31330AD8E3E}" type="presParOf" srcId="{4FC494AE-F1F9-DD48-9950-391CBB6354E8}" destId="{DD16991E-D48E-2147-BE6A-9F32C10FB06B}" srcOrd="1" destOrd="0" presId="urn:microsoft.com/office/officeart/2005/8/layout/hierarchy6"/>
    <dgm:cxn modelId="{5712A887-4FC6-43A6-8CB8-06EF2F20BF06}" type="presParOf" srcId="{8CBBA612-5A66-F44B-A6DA-2CEDA71BB6BC}" destId="{CEA5E1B8-5D45-8142-8326-91257CE1F6D8}" srcOrd="1" destOrd="0" presId="urn:microsoft.com/office/officeart/2005/8/layout/hierarchy6"/>
    <dgm:cxn modelId="{B4A0BC05-B3AE-4E7C-9E62-C804460AEFC8}" type="presParOf" srcId="{CEA5E1B8-5D45-8142-8326-91257CE1F6D8}" destId="{C81DDF4A-6924-C142-A7A6-A9280FCDCF73}" srcOrd="0" destOrd="0" presId="urn:microsoft.com/office/officeart/2005/8/layout/hierarchy6"/>
    <dgm:cxn modelId="{49F67666-2F54-46D6-B17C-41EB41891C73}" type="presParOf" srcId="{C81DDF4A-6924-C142-A7A6-A9280FCDCF73}" destId="{58CFC76F-695F-2E4A-9680-2445CF22AAA0}" srcOrd="0" destOrd="0" presId="urn:microsoft.com/office/officeart/2005/8/layout/hierarchy6"/>
    <dgm:cxn modelId="{2803E24C-9EFA-4ED4-9850-0FD37E99F212}" type="presParOf" srcId="{C81DDF4A-6924-C142-A7A6-A9280FCDCF73}" destId="{89F1DCD4-FB88-1B47-B927-7AA18ED8AFDA}" srcOrd="1" destOrd="0" presId="urn:microsoft.com/office/officeart/2005/8/layout/hierarchy6"/>
    <dgm:cxn modelId="{6CA0B0DA-A0C5-4261-8173-F704BA4B70E9}" type="presParOf" srcId="{CEA5E1B8-5D45-8142-8326-91257CE1F6D8}" destId="{83D80610-91B7-5E4C-BA8F-4743DF64AF51}" srcOrd="1" destOrd="0" presId="urn:microsoft.com/office/officeart/2005/8/layout/hierarchy6"/>
    <dgm:cxn modelId="{92FAAC19-8AC6-47D5-A745-B788C42220C1}" type="presParOf" srcId="{83D80610-91B7-5E4C-BA8F-4743DF64AF51}" destId="{3E661E79-245C-2D48-81E7-37D8027E7613}" srcOrd="0" destOrd="0" presId="urn:microsoft.com/office/officeart/2005/8/layout/hierarchy6"/>
    <dgm:cxn modelId="{E26D2172-2048-4DFE-96FE-6CC2455D28D1}" type="presParOf" srcId="{CEA5E1B8-5D45-8142-8326-91257CE1F6D8}" destId="{CE4B5E63-DAC5-2149-8E1B-B209DB5F729F}" srcOrd="2" destOrd="0" presId="urn:microsoft.com/office/officeart/2005/8/layout/hierarchy6"/>
    <dgm:cxn modelId="{66DB6B9B-352B-43FB-80B1-D063B68C7A29}" type="presParOf" srcId="{CE4B5E63-DAC5-2149-8E1B-B209DB5F729F}" destId="{06F59BED-7B0E-324D-AC91-334717637DCE}" srcOrd="0" destOrd="0" presId="urn:microsoft.com/office/officeart/2005/8/layout/hierarchy6"/>
    <dgm:cxn modelId="{D4F17983-378C-4F41-B65A-D11ACE88B359}" type="presParOf" srcId="{CE4B5E63-DAC5-2149-8E1B-B209DB5F729F}" destId="{E3778E44-9F0C-1D40-B020-9382AE929420}" srcOrd="1" destOrd="0" presId="urn:microsoft.com/office/officeart/2005/8/layout/hierarchy6"/>
    <dgm:cxn modelId="{023131C3-C62B-4D1E-84B0-B746C8635B66}" type="presParOf" srcId="{CEA5E1B8-5D45-8142-8326-91257CE1F6D8}" destId="{157FC148-18A2-6649-96FB-0C2DAB280778}" srcOrd="3" destOrd="0" presId="urn:microsoft.com/office/officeart/2005/8/layout/hierarchy6"/>
    <dgm:cxn modelId="{1C3DA694-B727-432D-A506-A713F6177EE6}" type="presParOf" srcId="{157FC148-18A2-6649-96FB-0C2DAB280778}" destId="{C95EED5D-74DB-C04C-AD8E-B81B9528848F}" srcOrd="0" destOrd="0" presId="urn:microsoft.com/office/officeart/2005/8/layout/hierarchy6"/>
    <dgm:cxn modelId="{A768165F-CB4A-4C8E-9F7F-C2FA0BD17BE9}" type="presParOf" srcId="{CEA5E1B8-5D45-8142-8326-91257CE1F6D8}" destId="{109374F3-73AB-664A-91D2-F92AC8986651}" srcOrd="4" destOrd="0" presId="urn:microsoft.com/office/officeart/2005/8/layout/hierarchy6"/>
    <dgm:cxn modelId="{085DECBC-21D3-45FF-9609-9C7CDE8EE883}" type="presParOf" srcId="{109374F3-73AB-664A-91D2-F92AC8986651}" destId="{E5F9DC65-16F1-834F-A447-8C5BD988B584}" srcOrd="0" destOrd="0" presId="urn:microsoft.com/office/officeart/2005/8/layout/hierarchy6"/>
    <dgm:cxn modelId="{29D88DAC-8F5F-46C0-A56B-3F8F99CF54FD}" type="presParOf" srcId="{109374F3-73AB-664A-91D2-F92AC8986651}" destId="{C3DEE772-C5B4-634C-8816-C9736E1233C0}" srcOrd="1" destOrd="0" presId="urn:microsoft.com/office/officeart/2005/8/layout/hierarchy6"/>
    <dgm:cxn modelId="{DAB66A3E-030D-4854-8806-DC3DF8B4CA52}" type="presParOf" srcId="{CEA5E1B8-5D45-8142-8326-91257CE1F6D8}" destId="{5CEE3CC6-B33D-E448-8A0E-5ACD2C848A10}" srcOrd="5" destOrd="0" presId="urn:microsoft.com/office/officeart/2005/8/layout/hierarchy6"/>
    <dgm:cxn modelId="{67FCABE2-5E47-447A-A5A9-1FD6011F8F76}" type="presParOf" srcId="{5CEE3CC6-B33D-E448-8A0E-5ACD2C848A10}" destId="{11614B56-3B56-5046-B5F5-B1A5B02B4AAC}" srcOrd="0" destOrd="0" presId="urn:microsoft.com/office/officeart/2005/8/layout/hierarchy6"/>
    <dgm:cxn modelId="{8EB5E768-4C47-4854-854F-C698A7D21C7D}" type="presParOf" srcId="{CEA5E1B8-5D45-8142-8326-91257CE1F6D8}" destId="{0015C4CA-C5C9-4C49-890E-3DF3DA676AD8}" srcOrd="6" destOrd="0" presId="urn:microsoft.com/office/officeart/2005/8/layout/hierarchy6"/>
    <dgm:cxn modelId="{E91FB7EA-47A7-474E-B0BD-DF43EF77E116}" type="presParOf" srcId="{0015C4CA-C5C9-4C49-890E-3DF3DA676AD8}" destId="{21ED2B0C-0DD2-0042-BC82-E31A88B5F9A0}" srcOrd="0" destOrd="0" presId="urn:microsoft.com/office/officeart/2005/8/layout/hierarchy6"/>
    <dgm:cxn modelId="{1095049D-69A2-4A0F-B185-879F5F6F517E}" type="presParOf" srcId="{0015C4CA-C5C9-4C49-890E-3DF3DA676AD8}" destId="{0640B1CD-B2CA-974E-AF3B-EF83AA28CF9D}"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352097-57F8-4C75-9A7D-8001290110EF}"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ru-RU"/>
        </a:p>
      </dgm:t>
    </dgm:pt>
    <dgm:pt modelId="{D58BB826-1309-4C22-BE0E-CF481FF361C6}">
      <dgm:prSet/>
      <dgm:spPr/>
      <dgm:t>
        <a:bodyPr/>
        <a:lstStyle/>
        <a:p>
          <a:pPr algn="just" rtl="0"/>
          <a:r>
            <a:rPr lang="en-US" dirty="0" smtClean="0"/>
            <a:t>is planned</a:t>
          </a:r>
          <a:r>
            <a:rPr lang="en-US" dirty="0"/>
            <a:t>, specific, measurable, realistically achievable, time-defined result of rehabilitation activities.</a:t>
          </a:r>
          <a:endParaRPr lang="ru-RU" dirty="0"/>
        </a:p>
      </dgm:t>
    </dgm:pt>
    <dgm:pt modelId="{5EBED5AE-E448-44F6-BE90-7CC92FFF1FEA}" type="parTrans" cxnId="{5143F07A-D076-4286-AA28-308E568F838C}">
      <dgm:prSet/>
      <dgm:spPr/>
      <dgm:t>
        <a:bodyPr/>
        <a:lstStyle/>
        <a:p>
          <a:endParaRPr lang="ru-RU"/>
        </a:p>
      </dgm:t>
    </dgm:pt>
    <dgm:pt modelId="{0E62F8C7-7627-4782-B8EC-A7BE5663AE62}" type="sibTrans" cxnId="{5143F07A-D076-4286-AA28-308E568F838C}">
      <dgm:prSet/>
      <dgm:spPr/>
      <dgm:t>
        <a:bodyPr/>
        <a:lstStyle/>
        <a:p>
          <a:endParaRPr lang="ru-RU"/>
        </a:p>
      </dgm:t>
    </dgm:pt>
    <dgm:pt modelId="{CB7862A7-CD63-492B-A6B5-6EFF4B5BD0BC}">
      <dgm:prSet/>
      <dgm:spPr/>
      <dgm:t>
        <a:bodyPr/>
        <a:lstStyle/>
        <a:p>
          <a:pPr algn="just" rtl="0"/>
          <a:r>
            <a:rPr lang="en-US" dirty="0">
              <a:solidFill>
                <a:schemeClr val="tx2"/>
              </a:solidFill>
            </a:rPr>
            <a:t>It is determined </a:t>
          </a:r>
          <a:r>
            <a:rPr lang="en-US" dirty="0" smtClean="0">
              <a:solidFill>
                <a:schemeClr val="tx2"/>
              </a:solidFill>
            </a:rPr>
            <a:t>during </a:t>
          </a:r>
          <a:r>
            <a:rPr lang="en-US" dirty="0">
              <a:solidFill>
                <a:schemeClr val="tx2"/>
              </a:solidFill>
            </a:rPr>
            <a:t>multidisciplinary discussion of the </a:t>
          </a:r>
          <a:r>
            <a:rPr lang="en-US" dirty="0" smtClean="0">
              <a:solidFill>
                <a:schemeClr val="tx2"/>
              </a:solidFill>
            </a:rPr>
            <a:t>patient’s </a:t>
          </a:r>
          <a:r>
            <a:rPr lang="en-US" dirty="0">
              <a:solidFill>
                <a:schemeClr val="tx2"/>
              </a:solidFill>
            </a:rPr>
            <a:t>condition with </a:t>
          </a:r>
          <a:r>
            <a:rPr lang="en-US" dirty="0" smtClean="0">
              <a:solidFill>
                <a:schemeClr val="tx2"/>
              </a:solidFill>
            </a:rPr>
            <a:t>his </a:t>
          </a:r>
          <a:r>
            <a:rPr lang="en-US" dirty="0">
              <a:solidFill>
                <a:schemeClr val="tx2"/>
              </a:solidFill>
            </a:rPr>
            <a:t>participation </a:t>
          </a:r>
          <a:r>
            <a:rPr lang="en-US" dirty="0" smtClean="0">
              <a:solidFill>
                <a:schemeClr val="tx2"/>
              </a:solidFill>
            </a:rPr>
            <a:t>in it.</a:t>
          </a:r>
          <a:endParaRPr lang="ru-RU" dirty="0">
            <a:solidFill>
              <a:schemeClr val="tx2"/>
            </a:solidFill>
          </a:endParaRPr>
        </a:p>
      </dgm:t>
    </dgm:pt>
    <dgm:pt modelId="{D84BE64B-55B6-4B7B-9C84-9BAA30FBC30E}" type="parTrans" cxnId="{DA4D3C83-B529-4D9A-BE7A-744DEE6404F4}">
      <dgm:prSet/>
      <dgm:spPr/>
      <dgm:t>
        <a:bodyPr/>
        <a:lstStyle/>
        <a:p>
          <a:endParaRPr lang="ru-RU"/>
        </a:p>
      </dgm:t>
    </dgm:pt>
    <dgm:pt modelId="{C6B8E673-0085-4966-A5F5-C4D6F00EE578}" type="sibTrans" cxnId="{DA4D3C83-B529-4D9A-BE7A-744DEE6404F4}">
      <dgm:prSet/>
      <dgm:spPr/>
      <dgm:t>
        <a:bodyPr/>
        <a:lstStyle/>
        <a:p>
          <a:endParaRPr lang="ru-RU"/>
        </a:p>
      </dgm:t>
    </dgm:pt>
    <dgm:pt modelId="{3DF11F21-EF2E-4D11-8062-8F2ABBD14170}" type="pres">
      <dgm:prSet presAssocID="{5A352097-57F8-4C75-9A7D-8001290110EF}" presName="linear" presStyleCnt="0">
        <dgm:presLayoutVars>
          <dgm:animLvl val="lvl"/>
          <dgm:resizeHandles val="exact"/>
        </dgm:presLayoutVars>
      </dgm:prSet>
      <dgm:spPr/>
      <dgm:t>
        <a:bodyPr/>
        <a:lstStyle/>
        <a:p>
          <a:endParaRPr lang="ru-RU"/>
        </a:p>
      </dgm:t>
    </dgm:pt>
    <dgm:pt modelId="{5F0C2FC1-E472-44F6-8227-7978028604CC}" type="pres">
      <dgm:prSet presAssocID="{D58BB826-1309-4C22-BE0E-CF481FF361C6}" presName="parentText" presStyleLbl="node1" presStyleIdx="0" presStyleCnt="2">
        <dgm:presLayoutVars>
          <dgm:chMax val="0"/>
          <dgm:bulletEnabled val="1"/>
        </dgm:presLayoutVars>
      </dgm:prSet>
      <dgm:spPr/>
      <dgm:t>
        <a:bodyPr/>
        <a:lstStyle/>
        <a:p>
          <a:endParaRPr lang="ru-RU"/>
        </a:p>
      </dgm:t>
    </dgm:pt>
    <dgm:pt modelId="{70E7A9C9-1FB5-4D94-82FF-AA4326308E43}" type="pres">
      <dgm:prSet presAssocID="{0E62F8C7-7627-4782-B8EC-A7BE5663AE62}" presName="spacer" presStyleCnt="0"/>
      <dgm:spPr/>
    </dgm:pt>
    <dgm:pt modelId="{CA1EE8A5-B165-4F1B-9A7C-9AB2FE9C7048}" type="pres">
      <dgm:prSet presAssocID="{CB7862A7-CD63-492B-A6B5-6EFF4B5BD0BC}" presName="parentText" presStyleLbl="node1" presStyleIdx="1" presStyleCnt="2" custLinFactNeighborX="5556" custLinFactNeighborY="-81386">
        <dgm:presLayoutVars>
          <dgm:chMax val="0"/>
          <dgm:bulletEnabled val="1"/>
        </dgm:presLayoutVars>
      </dgm:prSet>
      <dgm:spPr/>
      <dgm:t>
        <a:bodyPr/>
        <a:lstStyle/>
        <a:p>
          <a:endParaRPr lang="ru-RU"/>
        </a:p>
      </dgm:t>
    </dgm:pt>
  </dgm:ptLst>
  <dgm:cxnLst>
    <dgm:cxn modelId="{4D84143B-9AD5-49CC-AEFD-39C602D322C0}" type="presOf" srcId="{5A352097-57F8-4C75-9A7D-8001290110EF}" destId="{3DF11F21-EF2E-4D11-8062-8F2ABBD14170}" srcOrd="0" destOrd="0" presId="urn:microsoft.com/office/officeart/2005/8/layout/vList2"/>
    <dgm:cxn modelId="{BE85E15C-2993-4197-BC13-BBB33332956D}" type="presOf" srcId="{D58BB826-1309-4C22-BE0E-CF481FF361C6}" destId="{5F0C2FC1-E472-44F6-8227-7978028604CC}" srcOrd="0" destOrd="0" presId="urn:microsoft.com/office/officeart/2005/8/layout/vList2"/>
    <dgm:cxn modelId="{DA4D3C83-B529-4D9A-BE7A-744DEE6404F4}" srcId="{5A352097-57F8-4C75-9A7D-8001290110EF}" destId="{CB7862A7-CD63-492B-A6B5-6EFF4B5BD0BC}" srcOrd="1" destOrd="0" parTransId="{D84BE64B-55B6-4B7B-9C84-9BAA30FBC30E}" sibTransId="{C6B8E673-0085-4966-A5F5-C4D6F00EE578}"/>
    <dgm:cxn modelId="{F4CE0349-B779-423A-99B1-9FE9409716DF}" type="presOf" srcId="{CB7862A7-CD63-492B-A6B5-6EFF4B5BD0BC}" destId="{CA1EE8A5-B165-4F1B-9A7C-9AB2FE9C7048}" srcOrd="0" destOrd="0" presId="urn:microsoft.com/office/officeart/2005/8/layout/vList2"/>
    <dgm:cxn modelId="{5143F07A-D076-4286-AA28-308E568F838C}" srcId="{5A352097-57F8-4C75-9A7D-8001290110EF}" destId="{D58BB826-1309-4C22-BE0E-CF481FF361C6}" srcOrd="0" destOrd="0" parTransId="{5EBED5AE-E448-44F6-BE90-7CC92FFF1FEA}" sibTransId="{0E62F8C7-7627-4782-B8EC-A7BE5663AE62}"/>
    <dgm:cxn modelId="{721EFC27-EC81-47FE-B95E-66FBB502CCF8}" type="presParOf" srcId="{3DF11F21-EF2E-4D11-8062-8F2ABBD14170}" destId="{5F0C2FC1-E472-44F6-8227-7978028604CC}" srcOrd="0" destOrd="0" presId="urn:microsoft.com/office/officeart/2005/8/layout/vList2"/>
    <dgm:cxn modelId="{22CBDB0F-B81B-4C25-BAA6-8631F4FC07DF}" type="presParOf" srcId="{3DF11F21-EF2E-4D11-8062-8F2ABBD14170}" destId="{70E7A9C9-1FB5-4D94-82FF-AA4326308E43}" srcOrd="1" destOrd="0" presId="urn:microsoft.com/office/officeart/2005/8/layout/vList2"/>
    <dgm:cxn modelId="{5504B463-7E1C-4B61-9E1D-47460B0487C1}" type="presParOf" srcId="{3DF11F21-EF2E-4D11-8062-8F2ABBD14170}" destId="{CA1EE8A5-B165-4F1B-9A7C-9AB2FE9C7048}"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67C66E-E3BC-4744-A802-E7B700341891}" type="doc">
      <dgm:prSet loTypeId="urn:microsoft.com/office/officeart/2005/8/layout/vList2" loCatId="list" qsTypeId="urn:microsoft.com/office/officeart/2005/8/quickstyle/simple1" qsCatId="simple" csTypeId="urn:microsoft.com/office/officeart/2005/8/colors/colorful1#4" csCatId="colorful" phldr="1"/>
      <dgm:spPr/>
      <dgm:t>
        <a:bodyPr/>
        <a:lstStyle/>
        <a:p>
          <a:endParaRPr lang="ru-RU"/>
        </a:p>
      </dgm:t>
    </dgm:pt>
    <dgm:pt modelId="{C6CBA44D-55E2-4BE7-BFE4-5F9BC7ECEC4A}">
      <dgm:prSet custT="1"/>
      <dgm:spPr/>
      <dgm:t>
        <a:bodyPr/>
        <a:lstStyle/>
        <a:p>
          <a:pPr rtl="0"/>
          <a:r>
            <a:rPr lang="en-US" sz="1200" dirty="0"/>
            <a:t>doctors of specialists in the field of medical </a:t>
          </a:r>
          <a:r>
            <a:rPr lang="en-US" sz="1200" dirty="0" smtClean="0"/>
            <a:t>help </a:t>
          </a:r>
          <a:r>
            <a:rPr lang="en-US" sz="1200" dirty="0"/>
            <a:t>provided;</a:t>
          </a:r>
          <a:endParaRPr lang="ru-RU" sz="1200" dirty="0"/>
        </a:p>
      </dgm:t>
    </dgm:pt>
    <dgm:pt modelId="{E4D815D5-07A4-4E25-BEC3-434C9FC9633F}" type="parTrans" cxnId="{6B345254-62F8-4252-ACE1-E04F12668EA0}">
      <dgm:prSet/>
      <dgm:spPr/>
      <dgm:t>
        <a:bodyPr/>
        <a:lstStyle/>
        <a:p>
          <a:endParaRPr lang="ru-RU"/>
        </a:p>
      </dgm:t>
    </dgm:pt>
    <dgm:pt modelId="{93C2796B-4AE4-4271-9FFF-67C2B5E6129B}" type="sibTrans" cxnId="{6B345254-62F8-4252-ACE1-E04F12668EA0}">
      <dgm:prSet/>
      <dgm:spPr/>
      <dgm:t>
        <a:bodyPr/>
        <a:lstStyle/>
        <a:p>
          <a:endParaRPr lang="ru-RU"/>
        </a:p>
      </dgm:t>
    </dgm:pt>
    <dgm:pt modelId="{9881221B-973B-4ED6-88F9-8D0F35CD8472}">
      <dgm:prSet custT="1"/>
      <dgm:spPr/>
      <dgm:t>
        <a:bodyPr/>
        <a:lstStyle/>
        <a:p>
          <a:pPr rtl="0"/>
          <a:r>
            <a:rPr lang="ru-RU" sz="1050" dirty="0"/>
            <a:t>по показаниям - </a:t>
          </a:r>
          <a:r>
            <a:rPr lang="ru-RU" sz="1050" dirty="0" err="1"/>
            <a:t>врача-рефлексотерапевта</a:t>
          </a:r>
          <a:r>
            <a:rPr lang="ru-RU" sz="1050" dirty="0"/>
            <a:t>, врача - мануальной терапии отделений (кабинетов) реабилитации медицинской организации, отделения (кабинета) физиотерапии, отделения (кабинета) лечебной физкультуры, кабинетов рефлексотерапии, мануальной терапии медицинской организации по заявке врача реаниматолога, врача отделения интенсивной терапии, лечащего врача, врача-специалиста;</a:t>
          </a:r>
        </a:p>
      </dgm:t>
    </dgm:pt>
    <dgm:pt modelId="{8029235F-9FBE-4496-B0B7-AB8EE76F68EB}" type="parTrans" cxnId="{BC118448-6F95-4361-890D-9A20CAFE58EC}">
      <dgm:prSet/>
      <dgm:spPr/>
      <dgm:t>
        <a:bodyPr/>
        <a:lstStyle/>
        <a:p>
          <a:endParaRPr lang="ru-RU"/>
        </a:p>
      </dgm:t>
    </dgm:pt>
    <dgm:pt modelId="{8E659BAA-A45A-4ADA-9473-E4CC2FF0B48A}" type="sibTrans" cxnId="{BC118448-6F95-4361-890D-9A20CAFE58EC}">
      <dgm:prSet/>
      <dgm:spPr/>
      <dgm:t>
        <a:bodyPr/>
        <a:lstStyle/>
        <a:p>
          <a:endParaRPr lang="ru-RU"/>
        </a:p>
      </dgm:t>
    </dgm:pt>
    <dgm:pt modelId="{C4966535-44D2-4C87-9DE8-42A5A41675D7}">
      <dgm:prSet custT="1"/>
      <dgm:spPr/>
      <dgm:t>
        <a:bodyPr/>
        <a:lstStyle/>
        <a:p>
          <a:pPr rtl="0"/>
          <a:r>
            <a:rPr lang="en-US" sz="1050" dirty="0"/>
            <a:t>Nursing staff: ward nurses of the resuscitation and intensive care unit, </a:t>
          </a:r>
          <a:r>
            <a:rPr lang="en-US" sz="1050" dirty="0" smtClean="0"/>
            <a:t>ward nurses </a:t>
          </a:r>
          <a:r>
            <a:rPr lang="en-US" sz="1050" dirty="0"/>
            <a:t>of </a:t>
          </a:r>
          <a:r>
            <a:rPr lang="en-US" sz="1050" dirty="0" smtClean="0"/>
            <a:t>specialized </a:t>
          </a:r>
          <a:r>
            <a:rPr lang="en-US" sz="1050" dirty="0"/>
            <a:t>departments of medical </a:t>
          </a:r>
          <a:r>
            <a:rPr lang="en-US" sz="1050" dirty="0" smtClean="0"/>
            <a:t>institutions </a:t>
          </a:r>
          <a:r>
            <a:rPr lang="en-US" sz="1050" dirty="0"/>
            <a:t>providing inpatient care; nurses of offices of medical </a:t>
          </a:r>
          <a:r>
            <a:rPr lang="en-US" sz="1050" dirty="0" smtClean="0"/>
            <a:t>institutions </a:t>
          </a:r>
          <a:r>
            <a:rPr lang="en-US" sz="1050" dirty="0"/>
            <a:t>providing outpatient care</a:t>
          </a:r>
          <a:endParaRPr lang="ru-RU" sz="1050" dirty="0"/>
        </a:p>
      </dgm:t>
    </dgm:pt>
    <dgm:pt modelId="{E5BEC52B-DE1D-406B-B842-70DFF81E4137}" type="parTrans" cxnId="{B24B655D-49D5-4D11-AF42-F027DE3782EC}">
      <dgm:prSet/>
      <dgm:spPr/>
      <dgm:t>
        <a:bodyPr/>
        <a:lstStyle/>
        <a:p>
          <a:endParaRPr lang="ru-RU"/>
        </a:p>
      </dgm:t>
    </dgm:pt>
    <dgm:pt modelId="{55212336-9D04-4B1A-BA5B-AE416CA599CF}" type="sibTrans" cxnId="{B24B655D-49D5-4D11-AF42-F027DE3782EC}">
      <dgm:prSet/>
      <dgm:spPr/>
      <dgm:t>
        <a:bodyPr/>
        <a:lstStyle/>
        <a:p>
          <a:endParaRPr lang="ru-RU"/>
        </a:p>
      </dgm:t>
    </dgm:pt>
    <dgm:pt modelId="{B272918A-2A58-4171-B8F4-DEBEBC8BE640}">
      <dgm:prSet custT="1"/>
      <dgm:spPr/>
      <dgm:t>
        <a:bodyPr/>
        <a:lstStyle/>
        <a:p>
          <a:pPr rtl="0"/>
          <a:r>
            <a:rPr lang="en-US" sz="1200" dirty="0">
              <a:solidFill>
                <a:schemeClr val="tx2"/>
              </a:solidFill>
            </a:rPr>
            <a:t>according to indications - specialists with </a:t>
          </a:r>
          <a:r>
            <a:rPr lang="en-US" sz="1200" dirty="0" smtClean="0">
              <a:solidFill>
                <a:schemeClr val="tx2"/>
              </a:solidFill>
            </a:rPr>
            <a:t>higher </a:t>
          </a:r>
          <a:r>
            <a:rPr lang="en-US" sz="1200" dirty="0">
              <a:solidFill>
                <a:schemeClr val="tx2"/>
              </a:solidFill>
            </a:rPr>
            <a:t>non-medical education in accordance with the requirements for organizing activities in the specialty: in </a:t>
          </a:r>
          <a:r>
            <a:rPr lang="en-US" sz="1200" dirty="0" smtClean="0">
              <a:solidFill>
                <a:schemeClr val="tx2"/>
              </a:solidFill>
            </a:rPr>
            <a:t>special needs education(speech </a:t>
          </a:r>
          <a:r>
            <a:rPr lang="en-US" sz="1200" dirty="0">
              <a:solidFill>
                <a:schemeClr val="tx2"/>
              </a:solidFill>
            </a:rPr>
            <a:t>therapy), neuropsychologists, instructors-methodologists in physiotherapy exercises; social work specialists;</a:t>
          </a:r>
          <a:endParaRPr lang="ru-RU" sz="1200" dirty="0">
            <a:solidFill>
              <a:schemeClr val="tx2"/>
            </a:solidFill>
          </a:endParaRPr>
        </a:p>
      </dgm:t>
    </dgm:pt>
    <dgm:pt modelId="{727602A1-29D9-48E9-AB6D-EF2CA2474F4A}" type="parTrans" cxnId="{9E0766C1-F360-4B89-BF0C-6E5063896767}">
      <dgm:prSet/>
      <dgm:spPr/>
      <dgm:t>
        <a:bodyPr/>
        <a:lstStyle/>
        <a:p>
          <a:endParaRPr lang="ru-RU"/>
        </a:p>
      </dgm:t>
    </dgm:pt>
    <dgm:pt modelId="{0E90171C-5D6A-4808-9FDB-E3D127A5E1DE}" type="sibTrans" cxnId="{9E0766C1-F360-4B89-BF0C-6E5063896767}">
      <dgm:prSet/>
      <dgm:spPr/>
      <dgm:t>
        <a:bodyPr/>
        <a:lstStyle/>
        <a:p>
          <a:endParaRPr lang="ru-RU"/>
        </a:p>
      </dgm:t>
    </dgm:pt>
    <dgm:pt modelId="{02346D08-B865-464B-9167-EEEF8AAFF93F}">
      <dgm:prSet custT="1"/>
      <dgm:spPr/>
      <dgm:t>
        <a:bodyPr/>
        <a:lstStyle/>
        <a:p>
          <a:pPr rtl="0"/>
          <a:r>
            <a:rPr lang="en-US" sz="1050" dirty="0"/>
            <a:t>according to indications - doctors of functional, ultrasound, radiation diagnostics, specialists in clinical laboratory diagnostics and other specialists who monitor the safety and effectiveness of rehabilitation measures, in accordance with the procedures for providing specialized medical </a:t>
          </a:r>
          <a:r>
            <a:rPr lang="en-US" sz="1050" dirty="0" smtClean="0"/>
            <a:t>help, </a:t>
          </a:r>
          <a:r>
            <a:rPr lang="en-US" sz="1050" dirty="0"/>
            <a:t>as well as the procedures for providing medical </a:t>
          </a:r>
          <a:r>
            <a:rPr lang="en-US" sz="1050" dirty="0" smtClean="0"/>
            <a:t>help </a:t>
          </a:r>
          <a:r>
            <a:rPr lang="en-US" sz="1050" dirty="0"/>
            <a:t>for medical treatment physical education, physiotherapy, manual therapy, medical psychology and reflexology</a:t>
          </a:r>
          <a:r>
            <a:rPr lang="ru-RU" sz="800" dirty="0"/>
            <a:t>. </a:t>
          </a:r>
        </a:p>
      </dgm:t>
    </dgm:pt>
    <dgm:pt modelId="{C8ED3C54-860E-4659-BE6D-DE4C1229C331}" type="parTrans" cxnId="{7D279B06-28F0-42D5-822D-2FBB1BA47379}">
      <dgm:prSet/>
      <dgm:spPr/>
      <dgm:t>
        <a:bodyPr/>
        <a:lstStyle/>
        <a:p>
          <a:endParaRPr lang="ru-RU"/>
        </a:p>
      </dgm:t>
    </dgm:pt>
    <dgm:pt modelId="{BCE722C4-0759-45B3-A8C4-36DC60687A69}" type="sibTrans" cxnId="{7D279B06-28F0-42D5-822D-2FBB1BA47379}">
      <dgm:prSet/>
      <dgm:spPr/>
      <dgm:t>
        <a:bodyPr/>
        <a:lstStyle/>
        <a:p>
          <a:endParaRPr lang="ru-RU"/>
        </a:p>
      </dgm:t>
    </dgm:pt>
    <dgm:pt modelId="{01BA2B6B-E0F6-4082-A163-5CD45088FC37}">
      <dgm:prSet custT="1"/>
      <dgm:spPr/>
      <dgm:t>
        <a:bodyPr/>
        <a:lstStyle/>
        <a:p>
          <a:pPr rtl="0"/>
          <a:r>
            <a:rPr lang="ru-RU" sz="1200" dirty="0"/>
            <a:t> </a:t>
          </a:r>
          <a:r>
            <a:rPr lang="en-US" sz="1200" dirty="0">
              <a:solidFill>
                <a:schemeClr val="bg1"/>
              </a:solidFill>
            </a:rPr>
            <a:t>local doctor for physical therapy and sports medicine,</a:t>
          </a:r>
          <a:endParaRPr lang="ru-RU" sz="1200" dirty="0">
            <a:solidFill>
              <a:schemeClr val="bg1"/>
            </a:solidFill>
          </a:endParaRPr>
        </a:p>
      </dgm:t>
    </dgm:pt>
    <dgm:pt modelId="{62E2AA9D-9F0D-45F9-9537-97E578944FC4}" type="parTrans" cxnId="{4585BA36-5CE4-45FF-88F7-778D5DC21895}">
      <dgm:prSet/>
      <dgm:spPr/>
      <dgm:t>
        <a:bodyPr/>
        <a:lstStyle/>
        <a:p>
          <a:endParaRPr lang="ru-RU"/>
        </a:p>
      </dgm:t>
    </dgm:pt>
    <dgm:pt modelId="{84B2E7A4-8EA2-4EF5-9E94-A28BEB6FB74C}" type="sibTrans" cxnId="{4585BA36-5CE4-45FF-88F7-778D5DC21895}">
      <dgm:prSet/>
      <dgm:spPr/>
      <dgm:t>
        <a:bodyPr/>
        <a:lstStyle/>
        <a:p>
          <a:endParaRPr lang="ru-RU"/>
        </a:p>
      </dgm:t>
    </dgm:pt>
    <dgm:pt modelId="{2D73F55C-713E-4233-A0D9-D8D80F549D22}">
      <dgm:prSet custT="1"/>
      <dgm:spPr/>
      <dgm:t>
        <a:bodyPr/>
        <a:lstStyle/>
        <a:p>
          <a:pPr rtl="0"/>
          <a:r>
            <a:rPr lang="en-US" sz="1200" dirty="0">
              <a:solidFill>
                <a:schemeClr val="tx2"/>
              </a:solidFill>
            </a:rPr>
            <a:t>doctor - physiotherapist,</a:t>
          </a:r>
          <a:endParaRPr lang="ru-RU" sz="1200" dirty="0">
            <a:solidFill>
              <a:schemeClr val="tx2"/>
            </a:solidFill>
          </a:endParaRPr>
        </a:p>
        <a:p>
          <a:r>
            <a:rPr lang="en-US" sz="1200" dirty="0">
              <a:solidFill>
                <a:schemeClr val="tx2"/>
              </a:solidFill>
            </a:rPr>
            <a:t>medical psychologist,</a:t>
          </a:r>
          <a:endParaRPr lang="ru-RU" sz="1200" dirty="0"/>
        </a:p>
      </dgm:t>
    </dgm:pt>
    <dgm:pt modelId="{78F47DBD-37B0-4802-AD2A-366A5EDC6592}" type="parTrans" cxnId="{D42B6E01-5670-48B8-AE2B-F2243981D2AF}">
      <dgm:prSet/>
      <dgm:spPr/>
      <dgm:t>
        <a:bodyPr/>
        <a:lstStyle/>
        <a:p>
          <a:endParaRPr lang="ru-RU"/>
        </a:p>
      </dgm:t>
    </dgm:pt>
    <dgm:pt modelId="{E37A9850-2FF4-4AE2-BB5C-72EAF861AE90}" type="sibTrans" cxnId="{D42B6E01-5670-48B8-AE2B-F2243981D2AF}">
      <dgm:prSet/>
      <dgm:spPr/>
      <dgm:t>
        <a:bodyPr/>
        <a:lstStyle/>
        <a:p>
          <a:endParaRPr lang="ru-RU"/>
        </a:p>
      </dgm:t>
    </dgm:pt>
    <dgm:pt modelId="{F70EA09D-0E30-4CC2-81DA-08EC51909D5E}">
      <dgm:prSet custT="1"/>
      <dgm:spPr/>
      <dgm:t>
        <a:bodyPr/>
        <a:lstStyle/>
        <a:p>
          <a:pPr rtl="0"/>
          <a:r>
            <a:rPr lang="en-US" sz="1200" dirty="0">
              <a:solidFill>
                <a:schemeClr val="tx2"/>
              </a:solidFill>
            </a:rPr>
            <a:t>district physician, pediatrician,</a:t>
          </a:r>
          <a:endParaRPr lang="ru-RU" sz="1200" dirty="0">
            <a:solidFill>
              <a:schemeClr val="tx2"/>
            </a:solidFill>
          </a:endParaRPr>
        </a:p>
      </dgm:t>
    </dgm:pt>
    <dgm:pt modelId="{4301ED8A-D918-41A9-B95A-AE95E0CE4FDA}" type="parTrans" cxnId="{F9199082-F174-4A0B-A7B2-F40721488CE7}">
      <dgm:prSet/>
      <dgm:spPr/>
      <dgm:t>
        <a:bodyPr/>
        <a:lstStyle/>
        <a:p>
          <a:endParaRPr lang="ru-RU"/>
        </a:p>
      </dgm:t>
    </dgm:pt>
    <dgm:pt modelId="{68542F6F-7A48-401A-B16F-2B36C64BEB6D}" type="sibTrans" cxnId="{F9199082-F174-4A0B-A7B2-F40721488CE7}">
      <dgm:prSet/>
      <dgm:spPr/>
      <dgm:t>
        <a:bodyPr/>
        <a:lstStyle/>
        <a:p>
          <a:endParaRPr lang="ru-RU"/>
        </a:p>
      </dgm:t>
    </dgm:pt>
    <dgm:pt modelId="{5A70CA14-ED0E-49C8-9E8E-C216A4927BDC}" type="pres">
      <dgm:prSet presAssocID="{C467C66E-E3BC-4744-A802-E7B700341891}" presName="linear" presStyleCnt="0">
        <dgm:presLayoutVars>
          <dgm:animLvl val="lvl"/>
          <dgm:resizeHandles val="exact"/>
        </dgm:presLayoutVars>
      </dgm:prSet>
      <dgm:spPr/>
      <dgm:t>
        <a:bodyPr/>
        <a:lstStyle/>
        <a:p>
          <a:endParaRPr lang="ru-RU"/>
        </a:p>
      </dgm:t>
    </dgm:pt>
    <dgm:pt modelId="{BF46EA5A-8C61-4DEE-A432-72D1EDCA1F99}" type="pres">
      <dgm:prSet presAssocID="{C6CBA44D-55E2-4BE7-BFE4-5F9BC7ECEC4A}" presName="parentText" presStyleLbl="node1" presStyleIdx="0" presStyleCnt="8">
        <dgm:presLayoutVars>
          <dgm:chMax val="0"/>
          <dgm:bulletEnabled val="1"/>
        </dgm:presLayoutVars>
      </dgm:prSet>
      <dgm:spPr/>
      <dgm:t>
        <a:bodyPr/>
        <a:lstStyle/>
        <a:p>
          <a:endParaRPr lang="ru-RU"/>
        </a:p>
      </dgm:t>
    </dgm:pt>
    <dgm:pt modelId="{FA3CCDBE-7BFD-4B53-A02E-6938E37931B3}" type="pres">
      <dgm:prSet presAssocID="{93C2796B-4AE4-4271-9FFF-67C2B5E6129B}" presName="spacer" presStyleCnt="0"/>
      <dgm:spPr/>
    </dgm:pt>
    <dgm:pt modelId="{E6DA4C90-1C57-4DC7-AD78-4891FC78EB50}" type="pres">
      <dgm:prSet presAssocID="{F70EA09D-0E30-4CC2-81DA-08EC51909D5E}" presName="parentText" presStyleLbl="node1" presStyleIdx="1" presStyleCnt="8" custScaleY="52805" custLinFactNeighborY="15419">
        <dgm:presLayoutVars>
          <dgm:chMax val="0"/>
          <dgm:bulletEnabled val="1"/>
        </dgm:presLayoutVars>
      </dgm:prSet>
      <dgm:spPr/>
      <dgm:t>
        <a:bodyPr/>
        <a:lstStyle/>
        <a:p>
          <a:endParaRPr lang="ru-RU"/>
        </a:p>
      </dgm:t>
    </dgm:pt>
    <dgm:pt modelId="{2C5FFB0A-2969-4B84-88F9-985ABF686B85}" type="pres">
      <dgm:prSet presAssocID="{68542F6F-7A48-401A-B16F-2B36C64BEB6D}" presName="spacer" presStyleCnt="0"/>
      <dgm:spPr/>
    </dgm:pt>
    <dgm:pt modelId="{664EE114-D65A-46FE-A918-D7475DF7BF0B}" type="pres">
      <dgm:prSet presAssocID="{01BA2B6B-E0F6-4082-A163-5CD45088FC37}" presName="parentText" presStyleLbl="node1" presStyleIdx="2" presStyleCnt="8">
        <dgm:presLayoutVars>
          <dgm:chMax val="0"/>
          <dgm:bulletEnabled val="1"/>
        </dgm:presLayoutVars>
      </dgm:prSet>
      <dgm:spPr/>
      <dgm:t>
        <a:bodyPr/>
        <a:lstStyle/>
        <a:p>
          <a:endParaRPr lang="ru-RU"/>
        </a:p>
      </dgm:t>
    </dgm:pt>
    <dgm:pt modelId="{9AEB0BBB-9C8C-4BF9-A7A8-FEF850112A29}" type="pres">
      <dgm:prSet presAssocID="{84B2E7A4-8EA2-4EF5-9E94-A28BEB6FB74C}" presName="spacer" presStyleCnt="0"/>
      <dgm:spPr/>
    </dgm:pt>
    <dgm:pt modelId="{B16F011D-6A80-44B3-A4A7-C84FED203D88}" type="pres">
      <dgm:prSet presAssocID="{2D73F55C-713E-4233-A0D9-D8D80F549D22}" presName="parentText" presStyleLbl="node1" presStyleIdx="3" presStyleCnt="8">
        <dgm:presLayoutVars>
          <dgm:chMax val="0"/>
          <dgm:bulletEnabled val="1"/>
        </dgm:presLayoutVars>
      </dgm:prSet>
      <dgm:spPr/>
      <dgm:t>
        <a:bodyPr/>
        <a:lstStyle/>
        <a:p>
          <a:endParaRPr lang="ru-RU"/>
        </a:p>
      </dgm:t>
    </dgm:pt>
    <dgm:pt modelId="{88F915BE-7858-4C29-9426-C81F70408119}" type="pres">
      <dgm:prSet presAssocID="{E37A9850-2FF4-4AE2-BB5C-72EAF861AE90}" presName="spacer" presStyleCnt="0"/>
      <dgm:spPr/>
    </dgm:pt>
    <dgm:pt modelId="{6AD81925-3E14-4863-958A-FBAF926C05B5}" type="pres">
      <dgm:prSet presAssocID="{9881221B-973B-4ED6-88F9-8D0F35CD8472}" presName="parentText" presStyleLbl="node1" presStyleIdx="4" presStyleCnt="8">
        <dgm:presLayoutVars>
          <dgm:chMax val="0"/>
          <dgm:bulletEnabled val="1"/>
        </dgm:presLayoutVars>
      </dgm:prSet>
      <dgm:spPr/>
      <dgm:t>
        <a:bodyPr/>
        <a:lstStyle/>
        <a:p>
          <a:endParaRPr lang="ru-RU"/>
        </a:p>
      </dgm:t>
    </dgm:pt>
    <dgm:pt modelId="{B9A35B62-7374-4837-B2F0-E2B7BF06A56D}" type="pres">
      <dgm:prSet presAssocID="{8E659BAA-A45A-4ADA-9473-E4CC2FF0B48A}" presName="spacer" presStyleCnt="0"/>
      <dgm:spPr/>
    </dgm:pt>
    <dgm:pt modelId="{DB744BB5-EC9E-4FD2-BFD7-67EEDA870B9D}" type="pres">
      <dgm:prSet presAssocID="{C4966535-44D2-4C87-9DE8-42A5A41675D7}" presName="parentText" presStyleLbl="node1" presStyleIdx="5" presStyleCnt="8" custLinFactY="-90592" custLinFactNeighborX="-820" custLinFactNeighborY="-100000">
        <dgm:presLayoutVars>
          <dgm:chMax val="0"/>
          <dgm:bulletEnabled val="1"/>
        </dgm:presLayoutVars>
      </dgm:prSet>
      <dgm:spPr/>
      <dgm:t>
        <a:bodyPr/>
        <a:lstStyle/>
        <a:p>
          <a:endParaRPr lang="ru-RU"/>
        </a:p>
      </dgm:t>
    </dgm:pt>
    <dgm:pt modelId="{A3E9349F-A43C-4237-ADDC-71A6BC296841}" type="pres">
      <dgm:prSet presAssocID="{55212336-9D04-4B1A-BA5B-AE416CA599CF}" presName="spacer" presStyleCnt="0"/>
      <dgm:spPr/>
    </dgm:pt>
    <dgm:pt modelId="{96A98C6D-EFEF-4234-A2A0-F0F34F6F416D}" type="pres">
      <dgm:prSet presAssocID="{B272918A-2A58-4171-B8F4-DEBEBC8BE640}" presName="parentText" presStyleLbl="node1" presStyleIdx="6" presStyleCnt="8" custLinFactY="-88174" custLinFactNeighborY="-100000">
        <dgm:presLayoutVars>
          <dgm:chMax val="0"/>
          <dgm:bulletEnabled val="1"/>
        </dgm:presLayoutVars>
      </dgm:prSet>
      <dgm:spPr/>
      <dgm:t>
        <a:bodyPr/>
        <a:lstStyle/>
        <a:p>
          <a:endParaRPr lang="ru-RU"/>
        </a:p>
      </dgm:t>
    </dgm:pt>
    <dgm:pt modelId="{0BA9AE0C-0F19-4863-BA4C-A04C5A22B847}" type="pres">
      <dgm:prSet presAssocID="{0E90171C-5D6A-4808-9FDB-E3D127A5E1DE}" presName="spacer" presStyleCnt="0"/>
      <dgm:spPr/>
    </dgm:pt>
    <dgm:pt modelId="{B8A8F904-83E9-48F9-95DB-24FB5FDCA424}" type="pres">
      <dgm:prSet presAssocID="{02346D08-B865-464B-9167-EEEF8AAFF93F}" presName="parentText" presStyleLbl="node1" presStyleIdx="7" presStyleCnt="8" custLinFactY="-88019" custLinFactNeighborY="-100000">
        <dgm:presLayoutVars>
          <dgm:chMax val="0"/>
          <dgm:bulletEnabled val="1"/>
        </dgm:presLayoutVars>
      </dgm:prSet>
      <dgm:spPr/>
      <dgm:t>
        <a:bodyPr/>
        <a:lstStyle/>
        <a:p>
          <a:endParaRPr lang="ru-RU"/>
        </a:p>
      </dgm:t>
    </dgm:pt>
  </dgm:ptLst>
  <dgm:cxnLst>
    <dgm:cxn modelId="{4585BA36-5CE4-45FF-88F7-778D5DC21895}" srcId="{C467C66E-E3BC-4744-A802-E7B700341891}" destId="{01BA2B6B-E0F6-4082-A163-5CD45088FC37}" srcOrd="2" destOrd="0" parTransId="{62E2AA9D-9F0D-45F9-9537-97E578944FC4}" sibTransId="{84B2E7A4-8EA2-4EF5-9E94-A28BEB6FB74C}"/>
    <dgm:cxn modelId="{1638D19E-07A6-44E4-9AB1-153E02EBF54A}" type="presOf" srcId="{B272918A-2A58-4171-B8F4-DEBEBC8BE640}" destId="{96A98C6D-EFEF-4234-A2A0-F0F34F6F416D}" srcOrd="0" destOrd="0" presId="urn:microsoft.com/office/officeart/2005/8/layout/vList2"/>
    <dgm:cxn modelId="{FF311D27-5166-43E8-B9B4-3F85DE3BACFD}" type="presOf" srcId="{C4966535-44D2-4C87-9DE8-42A5A41675D7}" destId="{DB744BB5-EC9E-4FD2-BFD7-67EEDA870B9D}" srcOrd="0" destOrd="0" presId="urn:microsoft.com/office/officeart/2005/8/layout/vList2"/>
    <dgm:cxn modelId="{562D2EBD-33E4-4949-AE1B-ECD61D4B29AF}" type="presOf" srcId="{C6CBA44D-55E2-4BE7-BFE4-5F9BC7ECEC4A}" destId="{BF46EA5A-8C61-4DEE-A432-72D1EDCA1F99}" srcOrd="0" destOrd="0" presId="urn:microsoft.com/office/officeart/2005/8/layout/vList2"/>
    <dgm:cxn modelId="{351EA40F-8EFB-4918-9C10-AA0EEDD22AB5}" type="presOf" srcId="{01BA2B6B-E0F6-4082-A163-5CD45088FC37}" destId="{664EE114-D65A-46FE-A918-D7475DF7BF0B}" srcOrd="0" destOrd="0" presId="urn:microsoft.com/office/officeart/2005/8/layout/vList2"/>
    <dgm:cxn modelId="{B24B655D-49D5-4D11-AF42-F027DE3782EC}" srcId="{C467C66E-E3BC-4744-A802-E7B700341891}" destId="{C4966535-44D2-4C87-9DE8-42A5A41675D7}" srcOrd="5" destOrd="0" parTransId="{E5BEC52B-DE1D-406B-B842-70DFF81E4137}" sibTransId="{55212336-9D04-4B1A-BA5B-AE416CA599CF}"/>
    <dgm:cxn modelId="{9E0766C1-F360-4B89-BF0C-6E5063896767}" srcId="{C467C66E-E3BC-4744-A802-E7B700341891}" destId="{B272918A-2A58-4171-B8F4-DEBEBC8BE640}" srcOrd="6" destOrd="0" parTransId="{727602A1-29D9-48E9-AB6D-EF2CA2474F4A}" sibTransId="{0E90171C-5D6A-4808-9FDB-E3D127A5E1DE}"/>
    <dgm:cxn modelId="{34C2B640-8150-4CD7-AD41-148BF158BBD3}" type="presOf" srcId="{F70EA09D-0E30-4CC2-81DA-08EC51909D5E}" destId="{E6DA4C90-1C57-4DC7-AD78-4891FC78EB50}" srcOrd="0" destOrd="0" presId="urn:microsoft.com/office/officeart/2005/8/layout/vList2"/>
    <dgm:cxn modelId="{7085D8BE-F950-4EBB-BBBF-2F519E3144A3}" type="presOf" srcId="{C467C66E-E3BC-4744-A802-E7B700341891}" destId="{5A70CA14-ED0E-49C8-9E8E-C216A4927BDC}" srcOrd="0" destOrd="0" presId="urn:microsoft.com/office/officeart/2005/8/layout/vList2"/>
    <dgm:cxn modelId="{F9199082-F174-4A0B-A7B2-F40721488CE7}" srcId="{C467C66E-E3BC-4744-A802-E7B700341891}" destId="{F70EA09D-0E30-4CC2-81DA-08EC51909D5E}" srcOrd="1" destOrd="0" parTransId="{4301ED8A-D918-41A9-B95A-AE95E0CE4FDA}" sibTransId="{68542F6F-7A48-401A-B16F-2B36C64BEB6D}"/>
    <dgm:cxn modelId="{96AAF13D-3CA5-4EB9-BA99-7D6ACE9319EF}" type="presOf" srcId="{2D73F55C-713E-4233-A0D9-D8D80F549D22}" destId="{B16F011D-6A80-44B3-A4A7-C84FED203D88}" srcOrd="0" destOrd="0" presId="urn:microsoft.com/office/officeart/2005/8/layout/vList2"/>
    <dgm:cxn modelId="{D42B6E01-5670-48B8-AE2B-F2243981D2AF}" srcId="{C467C66E-E3BC-4744-A802-E7B700341891}" destId="{2D73F55C-713E-4233-A0D9-D8D80F549D22}" srcOrd="3" destOrd="0" parTransId="{78F47DBD-37B0-4802-AD2A-366A5EDC6592}" sibTransId="{E37A9850-2FF4-4AE2-BB5C-72EAF861AE90}"/>
    <dgm:cxn modelId="{B791D472-842B-4A4C-B475-3F8C06FE9190}" type="presOf" srcId="{9881221B-973B-4ED6-88F9-8D0F35CD8472}" destId="{6AD81925-3E14-4863-958A-FBAF926C05B5}" srcOrd="0" destOrd="0" presId="urn:microsoft.com/office/officeart/2005/8/layout/vList2"/>
    <dgm:cxn modelId="{6B345254-62F8-4252-ACE1-E04F12668EA0}" srcId="{C467C66E-E3BC-4744-A802-E7B700341891}" destId="{C6CBA44D-55E2-4BE7-BFE4-5F9BC7ECEC4A}" srcOrd="0" destOrd="0" parTransId="{E4D815D5-07A4-4E25-BEC3-434C9FC9633F}" sibTransId="{93C2796B-4AE4-4271-9FFF-67C2B5E6129B}"/>
    <dgm:cxn modelId="{BB3F3930-89BE-4A07-8A9E-8A099DD17349}" type="presOf" srcId="{02346D08-B865-464B-9167-EEEF8AAFF93F}" destId="{B8A8F904-83E9-48F9-95DB-24FB5FDCA424}" srcOrd="0" destOrd="0" presId="urn:microsoft.com/office/officeart/2005/8/layout/vList2"/>
    <dgm:cxn modelId="{BC118448-6F95-4361-890D-9A20CAFE58EC}" srcId="{C467C66E-E3BC-4744-A802-E7B700341891}" destId="{9881221B-973B-4ED6-88F9-8D0F35CD8472}" srcOrd="4" destOrd="0" parTransId="{8029235F-9FBE-4496-B0B7-AB8EE76F68EB}" sibTransId="{8E659BAA-A45A-4ADA-9473-E4CC2FF0B48A}"/>
    <dgm:cxn modelId="{7D279B06-28F0-42D5-822D-2FBB1BA47379}" srcId="{C467C66E-E3BC-4744-A802-E7B700341891}" destId="{02346D08-B865-464B-9167-EEEF8AAFF93F}" srcOrd="7" destOrd="0" parTransId="{C8ED3C54-860E-4659-BE6D-DE4C1229C331}" sibTransId="{BCE722C4-0759-45B3-A8C4-36DC60687A69}"/>
    <dgm:cxn modelId="{A7E863D6-5476-4B1B-AE3B-5AE32E579764}" type="presParOf" srcId="{5A70CA14-ED0E-49C8-9E8E-C216A4927BDC}" destId="{BF46EA5A-8C61-4DEE-A432-72D1EDCA1F99}" srcOrd="0" destOrd="0" presId="urn:microsoft.com/office/officeart/2005/8/layout/vList2"/>
    <dgm:cxn modelId="{765FF4A9-3706-451D-9493-F8C44BB0C819}" type="presParOf" srcId="{5A70CA14-ED0E-49C8-9E8E-C216A4927BDC}" destId="{FA3CCDBE-7BFD-4B53-A02E-6938E37931B3}" srcOrd="1" destOrd="0" presId="urn:microsoft.com/office/officeart/2005/8/layout/vList2"/>
    <dgm:cxn modelId="{4EC5E95A-0E47-4622-979C-6B835E4F97B4}" type="presParOf" srcId="{5A70CA14-ED0E-49C8-9E8E-C216A4927BDC}" destId="{E6DA4C90-1C57-4DC7-AD78-4891FC78EB50}" srcOrd="2" destOrd="0" presId="urn:microsoft.com/office/officeart/2005/8/layout/vList2"/>
    <dgm:cxn modelId="{416A9675-1393-4FE6-90C5-875C69E41A85}" type="presParOf" srcId="{5A70CA14-ED0E-49C8-9E8E-C216A4927BDC}" destId="{2C5FFB0A-2969-4B84-88F9-985ABF686B85}" srcOrd="3" destOrd="0" presId="urn:microsoft.com/office/officeart/2005/8/layout/vList2"/>
    <dgm:cxn modelId="{263F72F5-7481-40EE-BC25-E09A657BBFA2}" type="presParOf" srcId="{5A70CA14-ED0E-49C8-9E8E-C216A4927BDC}" destId="{664EE114-D65A-46FE-A918-D7475DF7BF0B}" srcOrd="4" destOrd="0" presId="urn:microsoft.com/office/officeart/2005/8/layout/vList2"/>
    <dgm:cxn modelId="{4700B96D-8DA4-4CDE-AD43-2EBEFAC9032D}" type="presParOf" srcId="{5A70CA14-ED0E-49C8-9E8E-C216A4927BDC}" destId="{9AEB0BBB-9C8C-4BF9-A7A8-FEF850112A29}" srcOrd="5" destOrd="0" presId="urn:microsoft.com/office/officeart/2005/8/layout/vList2"/>
    <dgm:cxn modelId="{1C546E15-39CB-42E8-9085-4695D4798827}" type="presParOf" srcId="{5A70CA14-ED0E-49C8-9E8E-C216A4927BDC}" destId="{B16F011D-6A80-44B3-A4A7-C84FED203D88}" srcOrd="6" destOrd="0" presId="urn:microsoft.com/office/officeart/2005/8/layout/vList2"/>
    <dgm:cxn modelId="{5927FC6A-CE07-4C14-887B-8420B41BB245}" type="presParOf" srcId="{5A70CA14-ED0E-49C8-9E8E-C216A4927BDC}" destId="{88F915BE-7858-4C29-9426-C81F70408119}" srcOrd="7" destOrd="0" presId="urn:microsoft.com/office/officeart/2005/8/layout/vList2"/>
    <dgm:cxn modelId="{39921D00-9B2B-440D-80B1-136D4BE998E2}" type="presParOf" srcId="{5A70CA14-ED0E-49C8-9E8E-C216A4927BDC}" destId="{6AD81925-3E14-4863-958A-FBAF926C05B5}" srcOrd="8" destOrd="0" presId="urn:microsoft.com/office/officeart/2005/8/layout/vList2"/>
    <dgm:cxn modelId="{18E9FC2A-BA9E-4A5A-902F-B4E81CEBAACF}" type="presParOf" srcId="{5A70CA14-ED0E-49C8-9E8E-C216A4927BDC}" destId="{B9A35B62-7374-4837-B2F0-E2B7BF06A56D}" srcOrd="9" destOrd="0" presId="urn:microsoft.com/office/officeart/2005/8/layout/vList2"/>
    <dgm:cxn modelId="{34C28A7B-D564-4CA4-8DD4-C3DD0185ABB7}" type="presParOf" srcId="{5A70CA14-ED0E-49C8-9E8E-C216A4927BDC}" destId="{DB744BB5-EC9E-4FD2-BFD7-67EEDA870B9D}" srcOrd="10" destOrd="0" presId="urn:microsoft.com/office/officeart/2005/8/layout/vList2"/>
    <dgm:cxn modelId="{8B80C2EB-BE31-4BA5-946C-EE7BD3AB0338}" type="presParOf" srcId="{5A70CA14-ED0E-49C8-9E8E-C216A4927BDC}" destId="{A3E9349F-A43C-4237-ADDC-71A6BC296841}" srcOrd="11" destOrd="0" presId="urn:microsoft.com/office/officeart/2005/8/layout/vList2"/>
    <dgm:cxn modelId="{C99D5C10-C25D-4BF6-A16D-3BF36100B694}" type="presParOf" srcId="{5A70CA14-ED0E-49C8-9E8E-C216A4927BDC}" destId="{96A98C6D-EFEF-4234-A2A0-F0F34F6F416D}" srcOrd="12" destOrd="0" presId="urn:microsoft.com/office/officeart/2005/8/layout/vList2"/>
    <dgm:cxn modelId="{2998C940-1B4E-4301-80CC-0EF5DF58260C}" type="presParOf" srcId="{5A70CA14-ED0E-49C8-9E8E-C216A4927BDC}" destId="{0BA9AE0C-0F19-4863-BA4C-A04C5A22B847}" srcOrd="13" destOrd="0" presId="urn:microsoft.com/office/officeart/2005/8/layout/vList2"/>
    <dgm:cxn modelId="{73E00F9F-A5EF-451B-A788-049267BEDA4D}" type="presParOf" srcId="{5A70CA14-ED0E-49C8-9E8E-C216A4927BDC}" destId="{B8A8F904-83E9-48F9-95DB-24FB5FDCA424}" srcOrd="1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C5A90A-621A-4383-A6EC-4AB1865AD1F9}">
      <dsp:nvSpPr>
        <dsp:cNvPr id="0" name=""/>
        <dsp:cNvSpPr/>
      </dsp:nvSpPr>
      <dsp:spPr>
        <a:xfrm>
          <a:off x="0" y="0"/>
          <a:ext cx="8501122" cy="121094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a:solidFill>
                <a:schemeClr val="tx2"/>
              </a:solidFill>
            </a:rPr>
            <a:t>7.1. outside </a:t>
          </a:r>
          <a:r>
            <a:rPr lang="en-US" sz="2300" kern="1200" dirty="0" smtClean="0">
              <a:solidFill>
                <a:schemeClr val="tx2"/>
              </a:solidFill>
            </a:rPr>
            <a:t>medical </a:t>
          </a:r>
          <a:r>
            <a:rPr lang="en-US" sz="2300" kern="1200" dirty="0">
              <a:solidFill>
                <a:schemeClr val="tx2"/>
              </a:solidFill>
            </a:rPr>
            <a:t>organization (at home) by calling a specialist (multidisciplinary team) of </a:t>
          </a:r>
          <a:r>
            <a:rPr lang="en-US" sz="2300" kern="1200" dirty="0" smtClean="0">
              <a:solidFill>
                <a:schemeClr val="tx2"/>
              </a:solidFill>
            </a:rPr>
            <a:t>rehabilitation </a:t>
          </a:r>
          <a:r>
            <a:rPr lang="en-US" sz="2300" kern="1200" dirty="0">
              <a:solidFill>
                <a:schemeClr val="tx2"/>
              </a:solidFill>
            </a:rPr>
            <a:t>department of a medical organization providing </a:t>
          </a:r>
          <a:r>
            <a:rPr lang="en-US" sz="2300" kern="1200" dirty="0" smtClean="0">
              <a:solidFill>
                <a:schemeClr val="tx2"/>
              </a:solidFill>
            </a:rPr>
            <a:t>medical rehabilitation help;</a:t>
          </a:r>
          <a:endParaRPr lang="ru-RU" sz="2300" kern="1200" dirty="0">
            <a:solidFill>
              <a:schemeClr val="tx2"/>
            </a:solidFill>
          </a:endParaRPr>
        </a:p>
      </dsp:txBody>
      <dsp:txXfrm>
        <a:off x="0" y="0"/>
        <a:ext cx="8501122" cy="1210949"/>
      </dsp:txXfrm>
    </dsp:sp>
    <dsp:sp modelId="{990F1A68-6272-4B67-8749-4C15B1218A19}">
      <dsp:nvSpPr>
        <dsp:cNvPr id="0" name=""/>
        <dsp:cNvSpPr/>
      </dsp:nvSpPr>
      <dsp:spPr>
        <a:xfrm>
          <a:off x="0" y="1283238"/>
          <a:ext cx="8501122" cy="1210949"/>
        </a:xfrm>
        <a:prstGeom prst="roundRect">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a:t>7.2. on </a:t>
          </a:r>
          <a:r>
            <a:rPr lang="en-US" sz="2300" kern="1200" dirty="0" smtClean="0"/>
            <a:t>outpatient </a:t>
          </a:r>
          <a:r>
            <a:rPr lang="en-US" sz="2300" kern="1200" dirty="0"/>
            <a:t>basis (in conditions </a:t>
          </a:r>
          <a:r>
            <a:rPr lang="en-US" sz="2300" kern="1200" dirty="0" smtClean="0"/>
            <a:t>when 24-hour </a:t>
          </a:r>
          <a:r>
            <a:rPr lang="en-US" sz="2300" kern="1200" dirty="0"/>
            <a:t>medical supervision and </a:t>
          </a:r>
          <a:r>
            <a:rPr lang="en-US" sz="2300" kern="1200" dirty="0" smtClean="0"/>
            <a:t>treatment is not provided);</a:t>
          </a:r>
          <a:endParaRPr lang="ru-RU" sz="2300" kern="1200" dirty="0"/>
        </a:p>
      </dsp:txBody>
      <dsp:txXfrm>
        <a:off x="0" y="1283238"/>
        <a:ext cx="8501122" cy="1210949"/>
      </dsp:txXfrm>
    </dsp:sp>
    <dsp:sp modelId="{5E60E09C-3BA0-49FA-8B5F-1CA87ADAD32E}">
      <dsp:nvSpPr>
        <dsp:cNvPr id="0" name=""/>
        <dsp:cNvSpPr/>
      </dsp:nvSpPr>
      <dsp:spPr>
        <a:xfrm>
          <a:off x="0" y="2560428"/>
          <a:ext cx="8501122" cy="1210949"/>
        </a:xfrm>
        <a:prstGeom prst="roundRect">
          <a:avLst/>
        </a:prstGeom>
        <a:solidFill>
          <a:schemeClr val="accent5">
            <a:hueOff val="2171350"/>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a:t>7.3. in </a:t>
          </a:r>
          <a:r>
            <a:rPr lang="en-US" sz="2300" kern="1200" dirty="0" smtClean="0"/>
            <a:t>day </a:t>
          </a:r>
          <a:r>
            <a:rPr lang="en-US" sz="2300" kern="1200" dirty="0"/>
            <a:t>hospital (in conditions </a:t>
          </a:r>
          <a:r>
            <a:rPr lang="en-US" sz="2300" kern="1200" dirty="0" smtClean="0"/>
            <a:t>when medical </a:t>
          </a:r>
          <a:r>
            <a:rPr lang="en-US" sz="2300" kern="1200" dirty="0"/>
            <a:t>supervision and treatment </a:t>
          </a:r>
          <a:r>
            <a:rPr lang="en-US" sz="2300" kern="1200" dirty="0" smtClean="0"/>
            <a:t>is provided in </a:t>
          </a:r>
          <a:r>
            <a:rPr lang="en-US" sz="2300" kern="1200" dirty="0"/>
            <a:t>the daytime, </a:t>
          </a:r>
          <a:r>
            <a:rPr lang="en-US" sz="2300" kern="1200" dirty="0" smtClean="0"/>
            <a:t>and when it is not required 24-hours);</a:t>
          </a:r>
          <a:endParaRPr lang="ru-RU" sz="2300" kern="1200" dirty="0"/>
        </a:p>
      </dsp:txBody>
      <dsp:txXfrm>
        <a:off x="0" y="2560428"/>
        <a:ext cx="8501122" cy="1210949"/>
      </dsp:txXfrm>
    </dsp:sp>
    <dsp:sp modelId="{782138CD-038B-4A5C-B310-BD74B07379AA}">
      <dsp:nvSpPr>
        <dsp:cNvPr id="0" name=""/>
        <dsp:cNvSpPr/>
      </dsp:nvSpPr>
      <dsp:spPr>
        <a:xfrm>
          <a:off x="0" y="3843667"/>
          <a:ext cx="8501122" cy="1210949"/>
        </a:xfrm>
        <a:prstGeom prst="roundRect">
          <a:avLst/>
        </a:prstGeom>
        <a:solidFill>
          <a:schemeClr val="accent5">
            <a:hueOff val="3257024"/>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a:t>7.4. </a:t>
          </a:r>
          <a:r>
            <a:rPr lang="en-US" sz="2300" kern="1200" dirty="0" smtClean="0"/>
            <a:t>hospital </a:t>
          </a:r>
          <a:r>
            <a:rPr lang="en-US" sz="2300" kern="1200" dirty="0"/>
            <a:t>(in conditions </a:t>
          </a:r>
          <a:r>
            <a:rPr lang="en-US" sz="2300" kern="1200" dirty="0" smtClean="0"/>
            <a:t>when medical </a:t>
          </a:r>
          <a:r>
            <a:rPr lang="en-US" sz="2300" kern="1200" dirty="0"/>
            <a:t>supervision and </a:t>
          </a:r>
          <a:r>
            <a:rPr lang="en-US" sz="2300" kern="1200" dirty="0" smtClean="0"/>
            <a:t>treatment is provided 24-hours).</a:t>
          </a:r>
          <a:endParaRPr lang="ru-RU" sz="2300" kern="1200" dirty="0"/>
        </a:p>
      </dsp:txBody>
      <dsp:txXfrm>
        <a:off x="0" y="3843667"/>
        <a:ext cx="8501122" cy="121094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386E5A-E4CC-49CC-B281-7EDAFA572612}">
      <dsp:nvSpPr>
        <dsp:cNvPr id="0" name=""/>
        <dsp:cNvSpPr/>
      </dsp:nvSpPr>
      <dsp:spPr>
        <a:xfrm>
          <a:off x="0" y="248241"/>
          <a:ext cx="8229600" cy="4029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rtl="0">
            <a:lnSpc>
              <a:spcPct val="90000"/>
            </a:lnSpc>
            <a:spcBef>
              <a:spcPct val="0"/>
            </a:spcBef>
            <a:spcAft>
              <a:spcPct val="35000"/>
            </a:spcAft>
          </a:pPr>
          <a:r>
            <a:rPr lang="en-US" sz="2100" kern="1200" dirty="0"/>
            <a:t>Medical rehabilitation is carried out </a:t>
          </a:r>
          <a:r>
            <a:rPr lang="en-US" sz="2100" kern="1200" dirty="0" smtClean="0"/>
            <a:t>according to the following principles:</a:t>
          </a:r>
          <a:endParaRPr lang="ru-RU" sz="2100" kern="1200" dirty="0"/>
        </a:p>
        <a:p>
          <a:pPr lvl="0" algn="just" defTabSz="933450">
            <a:lnSpc>
              <a:spcPct val="90000"/>
            </a:lnSpc>
            <a:spcBef>
              <a:spcPct val="0"/>
            </a:spcBef>
            <a:spcAft>
              <a:spcPct val="35000"/>
            </a:spcAft>
          </a:pPr>
          <a:r>
            <a:rPr lang="en-US" sz="2100" kern="1200" dirty="0"/>
            <a:t>- </a:t>
          </a:r>
          <a:r>
            <a:rPr lang="en-US" sz="2100" b="1" kern="1200" dirty="0" smtClean="0"/>
            <a:t>justification</a:t>
          </a:r>
          <a:r>
            <a:rPr lang="en-US" sz="2100" kern="1200" dirty="0" smtClean="0"/>
            <a:t>,</a:t>
          </a:r>
          <a:endParaRPr lang="ru-RU" sz="2100" kern="1200" dirty="0"/>
        </a:p>
        <a:p>
          <a:pPr lvl="0" algn="just" defTabSz="933450">
            <a:lnSpc>
              <a:spcPct val="90000"/>
            </a:lnSpc>
            <a:spcBef>
              <a:spcPct val="0"/>
            </a:spcBef>
            <a:spcAft>
              <a:spcPct val="35000"/>
            </a:spcAft>
          </a:pPr>
          <a:r>
            <a:rPr lang="en-US" sz="2100" kern="1200" dirty="0"/>
            <a:t>- </a:t>
          </a:r>
          <a:r>
            <a:rPr lang="en-US" sz="2100" b="1" kern="1200" dirty="0" smtClean="0"/>
            <a:t>staging</a:t>
          </a:r>
          <a:r>
            <a:rPr lang="en-US" sz="2100" kern="1200" dirty="0" smtClean="0"/>
            <a:t>,</a:t>
          </a:r>
          <a:endParaRPr lang="ru-RU" sz="2100" kern="1200" dirty="0"/>
        </a:p>
        <a:p>
          <a:pPr lvl="0" algn="just" defTabSz="933450">
            <a:lnSpc>
              <a:spcPct val="90000"/>
            </a:lnSpc>
            <a:spcBef>
              <a:spcPct val="0"/>
            </a:spcBef>
            <a:spcAft>
              <a:spcPct val="35000"/>
            </a:spcAft>
          </a:pPr>
          <a:r>
            <a:rPr lang="en-US" sz="2100" kern="1200" dirty="0"/>
            <a:t>- </a:t>
          </a:r>
          <a:r>
            <a:rPr lang="en-US" sz="2100" b="1" kern="1200" dirty="0"/>
            <a:t>continuity</a:t>
          </a:r>
          <a:r>
            <a:rPr lang="en-US" sz="2100" kern="1200" dirty="0"/>
            <a:t>,</a:t>
          </a:r>
          <a:endParaRPr lang="ru-RU" sz="2100" kern="1200" dirty="0"/>
        </a:p>
        <a:p>
          <a:pPr lvl="0" algn="just" defTabSz="933450">
            <a:lnSpc>
              <a:spcPct val="90000"/>
            </a:lnSpc>
            <a:spcBef>
              <a:spcPct val="0"/>
            </a:spcBef>
            <a:spcAft>
              <a:spcPct val="35000"/>
            </a:spcAft>
          </a:pPr>
          <a:r>
            <a:rPr lang="en-US" sz="2100" kern="1200" dirty="0"/>
            <a:t>- </a:t>
          </a:r>
          <a:r>
            <a:rPr lang="en-US" sz="2100" kern="1200" dirty="0" smtClean="0"/>
            <a:t>succession </a:t>
          </a:r>
          <a:r>
            <a:rPr lang="en-US" sz="2100" kern="1200" dirty="0"/>
            <a:t>of rehabilitation measures </a:t>
          </a:r>
          <a:r>
            <a:rPr lang="en-US" sz="2100" kern="1200" dirty="0" smtClean="0"/>
            <a:t>among </a:t>
          </a:r>
          <a:r>
            <a:rPr lang="en-US" sz="2100" kern="1200" dirty="0"/>
            <a:t>medical </a:t>
          </a:r>
          <a:r>
            <a:rPr lang="en-US" sz="2100" kern="1200" dirty="0" smtClean="0"/>
            <a:t>institutions, health resort </a:t>
          </a:r>
          <a:r>
            <a:rPr lang="en-US" sz="2100" kern="1200" dirty="0"/>
            <a:t>organizations, institutions providing palliative care,</a:t>
          </a:r>
          <a:endParaRPr lang="ru-RU" sz="2100" kern="1200" dirty="0"/>
        </a:p>
        <a:p>
          <a:pPr lvl="0" algn="just" defTabSz="933450">
            <a:lnSpc>
              <a:spcPct val="90000"/>
            </a:lnSpc>
            <a:spcBef>
              <a:spcPct val="0"/>
            </a:spcBef>
            <a:spcAft>
              <a:spcPct val="35000"/>
            </a:spcAft>
          </a:pPr>
          <a:r>
            <a:rPr lang="en-US" sz="2100" kern="1200" dirty="0"/>
            <a:t>- </a:t>
          </a:r>
          <a:r>
            <a:rPr lang="en-US" sz="2100" kern="1200" dirty="0" err="1" smtClean="0"/>
            <a:t>multidisciplinarity</a:t>
          </a:r>
          <a:r>
            <a:rPr lang="en-US" sz="2100" kern="1200" dirty="0" smtClean="0"/>
            <a:t>,</a:t>
          </a:r>
          <a:endParaRPr lang="ru-RU" sz="2100" kern="1200" dirty="0"/>
        </a:p>
        <a:p>
          <a:pPr lvl="0" algn="just" defTabSz="933450">
            <a:lnSpc>
              <a:spcPct val="90000"/>
            </a:lnSpc>
            <a:spcBef>
              <a:spcPct val="0"/>
            </a:spcBef>
            <a:spcAft>
              <a:spcPct val="35000"/>
            </a:spcAft>
          </a:pPr>
          <a:r>
            <a:rPr lang="en-US" sz="2100" kern="1200" dirty="0"/>
            <a:t>- focus on a clearly formulated </a:t>
          </a:r>
          <a:r>
            <a:rPr lang="en-US" sz="2100" b="1" kern="1200" dirty="0"/>
            <a:t>goal of rehabilitation activities</a:t>
          </a:r>
          <a:r>
            <a:rPr lang="en-US" sz="2100" kern="1200" dirty="0"/>
            <a:t>.</a:t>
          </a:r>
          <a:endParaRPr lang="ru-RU" sz="2100" b="1" kern="1200" dirty="0"/>
        </a:p>
      </dsp:txBody>
      <dsp:txXfrm>
        <a:off x="0" y="248241"/>
        <a:ext cx="8229600" cy="402948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343A76-B6EB-446F-A547-76021EBA8EFA}">
      <dsp:nvSpPr>
        <dsp:cNvPr id="0" name=""/>
        <dsp:cNvSpPr/>
      </dsp:nvSpPr>
      <dsp:spPr>
        <a:xfrm>
          <a:off x="0" y="55461"/>
          <a:ext cx="8715436" cy="4633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rtl="0">
            <a:lnSpc>
              <a:spcPct val="90000"/>
            </a:lnSpc>
            <a:spcBef>
              <a:spcPct val="0"/>
            </a:spcBef>
            <a:spcAft>
              <a:spcPct val="35000"/>
            </a:spcAft>
          </a:pPr>
          <a:r>
            <a:rPr lang="en-US" sz="3300" kern="1200" dirty="0" smtClean="0"/>
            <a:t>Medical rehabilitation help </a:t>
          </a:r>
          <a:r>
            <a:rPr lang="en-US" sz="3300" kern="1200" dirty="0"/>
            <a:t>is provided regardless of the duration of the disease, </a:t>
          </a:r>
          <a:r>
            <a:rPr lang="en-US" sz="3300" kern="1200" dirty="0" smtClean="0"/>
            <a:t>stability </a:t>
          </a:r>
          <a:r>
            <a:rPr lang="en-US" sz="3300" kern="1200" dirty="0"/>
            <a:t>of the patient's clinical condition and the availability of rehabilitation potential, when the risk of complications does not exceed the rehabilitation potential, </a:t>
          </a:r>
          <a:r>
            <a:rPr lang="en-US" sz="3300" kern="1200" dirty="0" smtClean="0"/>
            <a:t>if there are no contraindications </a:t>
          </a:r>
          <a:r>
            <a:rPr lang="en-US" sz="3300" kern="1200" dirty="0"/>
            <a:t>to certain methods based on the established rehabilitation diagnosis.</a:t>
          </a:r>
          <a:endParaRPr lang="ru-RU" sz="3300" kern="1200" dirty="0"/>
        </a:p>
      </dsp:txBody>
      <dsp:txXfrm>
        <a:off x="0" y="55461"/>
        <a:ext cx="8715436" cy="46332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D030B0-E198-436B-9B91-45283CB13A3B}">
      <dsp:nvSpPr>
        <dsp:cNvPr id="0" name=""/>
        <dsp:cNvSpPr/>
      </dsp:nvSpPr>
      <dsp:spPr>
        <a:xfrm>
          <a:off x="0" y="306021"/>
          <a:ext cx="8229600" cy="926639"/>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a:t>– </a:t>
          </a:r>
          <a:r>
            <a:rPr lang="en-US" sz="2400" kern="1200" dirty="0" smtClean="0"/>
            <a:t>diagnosis </a:t>
          </a:r>
          <a:r>
            <a:rPr lang="en-US" sz="2400" kern="1200" dirty="0"/>
            <a:t>that reflects the criteria for assessing the functional consequences of a disease (injury), including:</a:t>
          </a:r>
          <a:endParaRPr lang="ru-RU" sz="2400" kern="1200" dirty="0"/>
        </a:p>
      </dsp:txBody>
      <dsp:txXfrm>
        <a:off x="0" y="306021"/>
        <a:ext cx="8229600" cy="926639"/>
      </dsp:txXfrm>
    </dsp:sp>
    <dsp:sp modelId="{AC8CB531-9E30-4C3A-830D-C672B577B81A}">
      <dsp:nvSpPr>
        <dsp:cNvPr id="0" name=""/>
        <dsp:cNvSpPr/>
      </dsp:nvSpPr>
      <dsp:spPr>
        <a:xfrm>
          <a:off x="0" y="1301781"/>
          <a:ext cx="8229600" cy="926639"/>
        </a:xfrm>
        <a:prstGeom prst="roundRect">
          <a:avLst/>
        </a:prstGeom>
        <a:solidFill>
          <a:schemeClr val="accent2">
            <a:shade val="50000"/>
            <a:hueOff val="0"/>
            <a:satOff val="-16266"/>
            <a:lumOff val="263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a:t>- </a:t>
          </a:r>
          <a:r>
            <a:rPr lang="en-US" sz="2400" kern="1200" dirty="0" smtClean="0"/>
            <a:t>description </a:t>
          </a:r>
          <a:r>
            <a:rPr lang="en-US" sz="2400" kern="1200" dirty="0"/>
            <a:t>of the </a:t>
          </a:r>
          <a:r>
            <a:rPr lang="en-US" sz="2400" kern="1200" dirty="0" smtClean="0"/>
            <a:t>injury and </a:t>
          </a:r>
          <a:r>
            <a:rPr lang="en-US" sz="2400" kern="1200" dirty="0"/>
            <a:t>subsequent violations of everyday and professional skills;</a:t>
          </a:r>
          <a:endParaRPr lang="ru-RU" sz="2400" kern="1200" dirty="0"/>
        </a:p>
      </dsp:txBody>
      <dsp:txXfrm>
        <a:off x="0" y="1301781"/>
        <a:ext cx="8229600" cy="926639"/>
      </dsp:txXfrm>
    </dsp:sp>
    <dsp:sp modelId="{DA9F1840-E53F-4FA1-87E7-68874F9E00AA}">
      <dsp:nvSpPr>
        <dsp:cNvPr id="0" name=""/>
        <dsp:cNvSpPr/>
      </dsp:nvSpPr>
      <dsp:spPr>
        <a:xfrm>
          <a:off x="0" y="2297541"/>
          <a:ext cx="8229600" cy="926639"/>
        </a:xfrm>
        <a:prstGeom prst="roundRect">
          <a:avLst/>
        </a:prstGeom>
        <a:solidFill>
          <a:schemeClr val="accent2">
            <a:shade val="50000"/>
            <a:hueOff val="0"/>
            <a:satOff val="-32532"/>
            <a:lumOff val="52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a:solidFill>
                <a:schemeClr val="tx1">
                  <a:lumMod val="75000"/>
                </a:schemeClr>
              </a:solidFill>
            </a:rPr>
            <a:t>- </a:t>
          </a:r>
          <a:r>
            <a:rPr lang="en-US" sz="2400" kern="1200" dirty="0">
              <a:solidFill>
                <a:schemeClr val="tx1">
                  <a:lumMod val="75000"/>
                </a:schemeClr>
              </a:solidFill>
            </a:rPr>
            <a:t>restrictions </a:t>
          </a:r>
          <a:r>
            <a:rPr lang="en-US" sz="2400" kern="1200" dirty="0" smtClean="0">
              <a:solidFill>
                <a:schemeClr val="tx1">
                  <a:lumMod val="75000"/>
                </a:schemeClr>
              </a:solidFill>
            </a:rPr>
            <a:t>in </a:t>
          </a:r>
          <a:r>
            <a:rPr lang="en-US" sz="2400" kern="1200" dirty="0">
              <a:solidFill>
                <a:schemeClr val="tx1">
                  <a:lumMod val="75000"/>
                </a:schemeClr>
              </a:solidFill>
            </a:rPr>
            <a:t>activity and participation in events of </a:t>
          </a:r>
          <a:r>
            <a:rPr lang="en-US" sz="2400" kern="1200" dirty="0" smtClean="0">
              <a:solidFill>
                <a:schemeClr val="tx1">
                  <a:lumMod val="75000"/>
                </a:schemeClr>
              </a:solidFill>
            </a:rPr>
            <a:t>private and public life that </a:t>
          </a:r>
          <a:r>
            <a:rPr lang="en-US" sz="2400" kern="1200" dirty="0">
              <a:solidFill>
                <a:schemeClr val="tx1">
                  <a:lumMod val="75000"/>
                </a:schemeClr>
              </a:solidFill>
            </a:rPr>
            <a:t>are significant for the individual;</a:t>
          </a:r>
          <a:endParaRPr lang="ru-RU" sz="2400" kern="1200" dirty="0">
            <a:solidFill>
              <a:schemeClr val="tx1">
                <a:lumMod val="75000"/>
              </a:schemeClr>
            </a:solidFill>
          </a:endParaRPr>
        </a:p>
      </dsp:txBody>
      <dsp:txXfrm>
        <a:off x="0" y="2297541"/>
        <a:ext cx="8229600" cy="926639"/>
      </dsp:txXfrm>
    </dsp:sp>
    <dsp:sp modelId="{DDDE6F3C-BEC2-451B-9FA2-23315BADCDF4}">
      <dsp:nvSpPr>
        <dsp:cNvPr id="0" name=""/>
        <dsp:cNvSpPr/>
      </dsp:nvSpPr>
      <dsp:spPr>
        <a:xfrm>
          <a:off x="0" y="3293301"/>
          <a:ext cx="8229600" cy="926639"/>
        </a:xfrm>
        <a:prstGeom prst="roundRect">
          <a:avLst/>
        </a:prstGeom>
        <a:solidFill>
          <a:schemeClr val="accent2">
            <a:shade val="50000"/>
            <a:hueOff val="0"/>
            <a:satOff val="-16266"/>
            <a:lumOff val="263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ru-RU" sz="2400" kern="1200" dirty="0"/>
            <a:t>- </a:t>
          </a:r>
          <a:r>
            <a:rPr lang="en-US" sz="2400" kern="1200" dirty="0"/>
            <a:t>the influence of environmental factors that facilitate or complicate the performance of basic functions.</a:t>
          </a:r>
          <a:endParaRPr lang="ru-RU" sz="2400" kern="1200" dirty="0"/>
        </a:p>
      </dsp:txBody>
      <dsp:txXfrm>
        <a:off x="0" y="3293301"/>
        <a:ext cx="8229600" cy="92663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18B8FB-4DCD-41BE-90E7-8688A36E2F93}">
      <dsp:nvSpPr>
        <dsp:cNvPr id="0" name=""/>
        <dsp:cNvSpPr/>
      </dsp:nvSpPr>
      <dsp:spPr>
        <a:xfrm>
          <a:off x="0" y="190641"/>
          <a:ext cx="8229600" cy="3664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rtl="0">
            <a:lnSpc>
              <a:spcPct val="90000"/>
            </a:lnSpc>
            <a:spcBef>
              <a:spcPct val="0"/>
            </a:spcBef>
            <a:spcAft>
              <a:spcPct val="35000"/>
            </a:spcAft>
          </a:pPr>
          <a:r>
            <a:rPr lang="ru-RU" sz="2900" kern="1200" dirty="0"/>
            <a:t>- </a:t>
          </a:r>
          <a:r>
            <a:rPr lang="en-US" sz="2900" kern="1200" dirty="0"/>
            <a:t>medically justified probability of achieving the intended goals of rehabilitation in the planned period of time, taking into account the nature of the disease, its course, individual resources and compensatory </a:t>
          </a:r>
          <a:r>
            <a:rPr lang="en-US" sz="2900" kern="1200" dirty="0" smtClean="0"/>
            <a:t>abilities </a:t>
          </a:r>
          <a:r>
            <a:rPr lang="en-US" sz="2900" kern="1200" dirty="0"/>
            <a:t>while maintaining </a:t>
          </a:r>
          <a:r>
            <a:rPr lang="en-US" sz="2900" kern="1200" dirty="0" smtClean="0"/>
            <a:t>stable </a:t>
          </a:r>
          <a:r>
            <a:rPr lang="en-US" sz="2900" kern="1200" dirty="0"/>
            <a:t>somatic and mental state of the patient, his high motivation </a:t>
          </a:r>
          <a:r>
            <a:rPr lang="en-US" sz="2900" kern="1200" dirty="0" smtClean="0"/>
            <a:t>towards upcoming </a:t>
          </a:r>
          <a:r>
            <a:rPr lang="en-US" sz="2900" kern="1200" dirty="0"/>
            <a:t>rehabilitation treatment.</a:t>
          </a:r>
          <a:endParaRPr lang="ru-RU" sz="2900" kern="1200" dirty="0"/>
        </a:p>
      </dsp:txBody>
      <dsp:txXfrm>
        <a:off x="0" y="190641"/>
        <a:ext cx="8229600" cy="3664440"/>
      </dsp:txXfrm>
    </dsp:sp>
    <dsp:sp modelId="{BFD25120-C341-4B47-89A0-4F96C9F7A2A0}">
      <dsp:nvSpPr>
        <dsp:cNvPr id="0" name=""/>
        <dsp:cNvSpPr/>
      </dsp:nvSpPr>
      <dsp:spPr>
        <a:xfrm>
          <a:off x="0" y="3855081"/>
          <a:ext cx="82296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6830" rIns="206248" bIns="36830" numCol="1" spcCol="1270" anchor="t" anchorCtr="0">
          <a:noAutofit/>
        </a:bodyPr>
        <a:lstStyle/>
        <a:p>
          <a:pPr marL="228600" lvl="1" indent="-228600" algn="l" defTabSz="1022350" rtl="0">
            <a:lnSpc>
              <a:spcPct val="90000"/>
            </a:lnSpc>
            <a:spcBef>
              <a:spcPct val="0"/>
            </a:spcBef>
            <a:spcAft>
              <a:spcPct val="20000"/>
            </a:spcAft>
            <a:buChar char="••"/>
          </a:pPr>
          <a:endParaRPr lang="ru-RU" sz="2300" kern="1200" dirty="0"/>
        </a:p>
      </dsp:txBody>
      <dsp:txXfrm>
        <a:off x="0" y="3855081"/>
        <a:ext cx="8229600" cy="48024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ED2B0C-0DD2-0042-BC82-E31A88B5F9A0}">
      <dsp:nvSpPr>
        <dsp:cNvPr id="0" name=""/>
        <dsp:cNvSpPr/>
      </dsp:nvSpPr>
      <dsp:spPr>
        <a:xfrm>
          <a:off x="0" y="4084505"/>
          <a:ext cx="8786841" cy="974790"/>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a:solidFill>
                <a:schemeClr val="bg1"/>
              </a:solidFill>
            </a:rPr>
            <a:t>Rankine scale</a:t>
          </a:r>
          <a:endParaRPr lang="ru-RU" sz="1500" kern="1200" dirty="0">
            <a:solidFill>
              <a:schemeClr val="bg1"/>
            </a:solidFill>
          </a:endParaRPr>
        </a:p>
        <a:p>
          <a:pPr lvl="0" algn="ctr" defTabSz="666750">
            <a:lnSpc>
              <a:spcPct val="90000"/>
            </a:lnSpc>
            <a:spcBef>
              <a:spcPct val="0"/>
            </a:spcBef>
            <a:spcAft>
              <a:spcPct val="35000"/>
            </a:spcAft>
          </a:pPr>
          <a:r>
            <a:rPr lang="en-US" sz="1500" kern="1200" dirty="0" err="1">
              <a:solidFill>
                <a:schemeClr val="bg1"/>
              </a:solidFill>
            </a:rPr>
            <a:t>Rivermead</a:t>
          </a:r>
          <a:r>
            <a:rPr lang="en-US" sz="1500" kern="1200" dirty="0">
              <a:solidFill>
                <a:schemeClr val="bg1"/>
              </a:solidFill>
            </a:rPr>
            <a:t> scale m</a:t>
          </a:r>
          <a:endParaRPr lang="ru-RU" sz="1500" kern="1200" dirty="0">
            <a:solidFill>
              <a:schemeClr val="bg1"/>
            </a:solidFill>
          </a:endParaRPr>
        </a:p>
        <a:p>
          <a:pPr lvl="0" algn="ctr" defTabSz="666750">
            <a:lnSpc>
              <a:spcPct val="90000"/>
            </a:lnSpc>
            <a:spcBef>
              <a:spcPct val="0"/>
            </a:spcBef>
            <a:spcAft>
              <a:spcPct val="35000"/>
            </a:spcAft>
          </a:pPr>
          <a:r>
            <a:rPr lang="en-US" sz="1500" kern="1200" dirty="0" err="1">
              <a:solidFill>
                <a:schemeClr val="bg1"/>
              </a:solidFill>
            </a:rPr>
            <a:t>Rivermead</a:t>
          </a:r>
          <a:r>
            <a:rPr lang="en-US" sz="1500" kern="1200" dirty="0">
              <a:solidFill>
                <a:schemeClr val="bg1"/>
              </a:solidFill>
            </a:rPr>
            <a:t> scale a</a:t>
          </a:r>
          <a:endParaRPr lang="ru-RU" sz="1500" kern="1200" dirty="0">
            <a:solidFill>
              <a:schemeClr val="bg1"/>
            </a:solidFill>
          </a:endParaRPr>
        </a:p>
      </dsp:txBody>
      <dsp:txXfrm>
        <a:off x="0" y="4084505"/>
        <a:ext cx="2636052" cy="974790"/>
      </dsp:txXfrm>
    </dsp:sp>
    <dsp:sp modelId="{E5F9DC65-16F1-834F-A447-8C5BD988B584}">
      <dsp:nvSpPr>
        <dsp:cNvPr id="0" name=""/>
        <dsp:cNvSpPr/>
      </dsp:nvSpPr>
      <dsp:spPr>
        <a:xfrm>
          <a:off x="0" y="2905529"/>
          <a:ext cx="8786841" cy="974790"/>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a:solidFill>
                <a:schemeClr val="bg1"/>
              </a:solidFill>
            </a:rPr>
            <a:t>RP level</a:t>
          </a:r>
          <a:endParaRPr lang="ru-RU" sz="1500" kern="1200" dirty="0">
            <a:solidFill>
              <a:schemeClr val="bg1"/>
            </a:solidFill>
          </a:endParaRPr>
        </a:p>
      </dsp:txBody>
      <dsp:txXfrm>
        <a:off x="0" y="2905529"/>
        <a:ext cx="2636052" cy="974790"/>
      </dsp:txXfrm>
    </dsp:sp>
    <dsp:sp modelId="{06F59BED-7B0E-324D-AC91-334717637DCE}">
      <dsp:nvSpPr>
        <dsp:cNvPr id="0" name=""/>
        <dsp:cNvSpPr/>
      </dsp:nvSpPr>
      <dsp:spPr>
        <a:xfrm>
          <a:off x="0" y="1768273"/>
          <a:ext cx="8786841" cy="974790"/>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a:solidFill>
                <a:schemeClr val="bg1"/>
              </a:solidFill>
            </a:rPr>
            <a:t>Rehabilitation</a:t>
          </a:r>
          <a:endParaRPr lang="ru-RU" sz="1500" kern="1200" dirty="0">
            <a:solidFill>
              <a:schemeClr val="bg1"/>
            </a:solidFill>
          </a:endParaRPr>
        </a:p>
        <a:p>
          <a:pPr lvl="0" algn="ctr" defTabSz="666750">
            <a:lnSpc>
              <a:spcPct val="90000"/>
            </a:lnSpc>
            <a:spcBef>
              <a:spcPct val="0"/>
            </a:spcBef>
            <a:spcAft>
              <a:spcPct val="35000"/>
            </a:spcAft>
          </a:pPr>
          <a:r>
            <a:rPr lang="en-US" sz="1500" kern="1200" dirty="0">
              <a:solidFill>
                <a:schemeClr val="bg1"/>
              </a:solidFill>
            </a:rPr>
            <a:t>Potential</a:t>
          </a:r>
          <a:endParaRPr lang="ru-RU" sz="1500" kern="1200" dirty="0">
            <a:solidFill>
              <a:schemeClr val="bg1"/>
            </a:solidFill>
          </a:endParaRPr>
        </a:p>
      </dsp:txBody>
      <dsp:txXfrm>
        <a:off x="0" y="1768273"/>
        <a:ext cx="2636052" cy="974790"/>
      </dsp:txXfrm>
    </dsp:sp>
    <dsp:sp modelId="{58CFC76F-695F-2E4A-9680-2445CF22AAA0}">
      <dsp:nvSpPr>
        <dsp:cNvPr id="0" name=""/>
        <dsp:cNvSpPr/>
      </dsp:nvSpPr>
      <dsp:spPr>
        <a:xfrm>
          <a:off x="0" y="631018"/>
          <a:ext cx="8786841" cy="974790"/>
        </a:xfrm>
        <a:prstGeom prst="roundRect">
          <a:avLst>
            <a:gd name="adj" fmla="val 10000"/>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a:solidFill>
                <a:schemeClr val="bg1"/>
              </a:solidFill>
            </a:rPr>
            <a:t>Algorithm</a:t>
          </a:r>
          <a:endParaRPr lang="ru-RU" sz="1500" kern="1200" dirty="0">
            <a:solidFill>
              <a:schemeClr val="bg1"/>
            </a:solidFill>
          </a:endParaRPr>
        </a:p>
      </dsp:txBody>
      <dsp:txXfrm>
        <a:off x="0" y="631018"/>
        <a:ext cx="2636052" cy="974790"/>
      </dsp:txXfrm>
    </dsp:sp>
    <dsp:sp modelId="{80DBF153-F427-ED45-906D-673CAFC3F99C}">
      <dsp:nvSpPr>
        <dsp:cNvPr id="0" name=""/>
        <dsp:cNvSpPr/>
      </dsp:nvSpPr>
      <dsp:spPr>
        <a:xfrm>
          <a:off x="4222317" y="712251"/>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RP</a:t>
          </a:r>
          <a:endParaRPr lang="ru-RU" sz="2200" kern="1200" dirty="0"/>
        </a:p>
      </dsp:txBody>
      <dsp:txXfrm>
        <a:off x="4222317" y="712251"/>
        <a:ext cx="1218487" cy="812325"/>
      </dsp:txXfrm>
    </dsp:sp>
    <dsp:sp modelId="{6D11A54E-2326-7043-B516-158DBE80666D}">
      <dsp:nvSpPr>
        <dsp:cNvPr id="0" name=""/>
        <dsp:cNvSpPr/>
      </dsp:nvSpPr>
      <dsp:spPr>
        <a:xfrm>
          <a:off x="3247527" y="1524576"/>
          <a:ext cx="1584034" cy="324930"/>
        </a:xfrm>
        <a:custGeom>
          <a:avLst/>
          <a:gdLst/>
          <a:ahLst/>
          <a:cxnLst/>
          <a:rect l="0" t="0" r="0" b="0"/>
          <a:pathLst>
            <a:path>
              <a:moveTo>
                <a:pt x="1584034" y="0"/>
              </a:moveTo>
              <a:lnTo>
                <a:pt x="1584034" y="162465"/>
              </a:lnTo>
              <a:lnTo>
                <a:pt x="0" y="162465"/>
              </a:lnTo>
              <a:lnTo>
                <a:pt x="0" y="3249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D28DCD-1258-1941-8E63-88326AD15D91}">
      <dsp:nvSpPr>
        <dsp:cNvPr id="0" name=""/>
        <dsp:cNvSpPr/>
      </dsp:nvSpPr>
      <dsp:spPr>
        <a:xfrm>
          <a:off x="2638283" y="1849506"/>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No</a:t>
          </a:r>
          <a:endParaRPr lang="ru-RU" sz="2200" kern="1200" dirty="0"/>
        </a:p>
      </dsp:txBody>
      <dsp:txXfrm>
        <a:off x="2638283" y="1849506"/>
        <a:ext cx="1218487" cy="812325"/>
      </dsp:txXfrm>
    </dsp:sp>
    <dsp:sp modelId="{7B34EC53-BD54-FF47-9DFA-C2D5A79E63C1}">
      <dsp:nvSpPr>
        <dsp:cNvPr id="0" name=""/>
        <dsp:cNvSpPr/>
      </dsp:nvSpPr>
      <dsp:spPr>
        <a:xfrm>
          <a:off x="3201807" y="2661831"/>
          <a:ext cx="91440" cy="324930"/>
        </a:xfrm>
        <a:custGeom>
          <a:avLst/>
          <a:gdLst/>
          <a:ahLst/>
          <a:cxnLst/>
          <a:rect l="0" t="0" r="0" b="0"/>
          <a:pathLst>
            <a:path>
              <a:moveTo>
                <a:pt x="45720" y="0"/>
              </a:moveTo>
              <a:lnTo>
                <a:pt x="45720" y="3249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D99C9D-3EFC-E947-9F87-EB961E50415D}">
      <dsp:nvSpPr>
        <dsp:cNvPr id="0" name=""/>
        <dsp:cNvSpPr/>
      </dsp:nvSpPr>
      <dsp:spPr>
        <a:xfrm>
          <a:off x="2638283" y="2986761"/>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No</a:t>
          </a:r>
          <a:endParaRPr lang="ru-RU" sz="2200" kern="1200" dirty="0"/>
        </a:p>
      </dsp:txBody>
      <dsp:txXfrm>
        <a:off x="2638283" y="2986761"/>
        <a:ext cx="1218487" cy="812325"/>
      </dsp:txXfrm>
    </dsp:sp>
    <dsp:sp modelId="{9DDC61FF-4D08-A749-BF82-CA274F828353}">
      <dsp:nvSpPr>
        <dsp:cNvPr id="0" name=""/>
        <dsp:cNvSpPr/>
      </dsp:nvSpPr>
      <dsp:spPr>
        <a:xfrm>
          <a:off x="4831561" y="1524576"/>
          <a:ext cx="1584034" cy="324930"/>
        </a:xfrm>
        <a:custGeom>
          <a:avLst/>
          <a:gdLst/>
          <a:ahLst/>
          <a:cxnLst/>
          <a:rect l="0" t="0" r="0" b="0"/>
          <a:pathLst>
            <a:path>
              <a:moveTo>
                <a:pt x="0" y="0"/>
              </a:moveTo>
              <a:lnTo>
                <a:pt x="0" y="162465"/>
              </a:lnTo>
              <a:lnTo>
                <a:pt x="1584034" y="162465"/>
              </a:lnTo>
              <a:lnTo>
                <a:pt x="1584034" y="32493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951E79-79A8-6542-8104-5D2471073368}">
      <dsp:nvSpPr>
        <dsp:cNvPr id="0" name=""/>
        <dsp:cNvSpPr/>
      </dsp:nvSpPr>
      <dsp:spPr>
        <a:xfrm>
          <a:off x="5806351" y="1849506"/>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Yes</a:t>
          </a:r>
          <a:endParaRPr lang="ru-RU" sz="2200" kern="1200" dirty="0"/>
        </a:p>
      </dsp:txBody>
      <dsp:txXfrm>
        <a:off x="5806351" y="1849506"/>
        <a:ext cx="1218487" cy="812325"/>
      </dsp:txXfrm>
    </dsp:sp>
    <dsp:sp modelId="{F98080FE-F36C-0047-B807-BBC49D28026D}">
      <dsp:nvSpPr>
        <dsp:cNvPr id="0" name=""/>
        <dsp:cNvSpPr/>
      </dsp:nvSpPr>
      <dsp:spPr>
        <a:xfrm>
          <a:off x="4831561" y="2661831"/>
          <a:ext cx="1584034" cy="324930"/>
        </a:xfrm>
        <a:custGeom>
          <a:avLst/>
          <a:gdLst/>
          <a:ahLst/>
          <a:cxnLst/>
          <a:rect l="0" t="0" r="0" b="0"/>
          <a:pathLst>
            <a:path>
              <a:moveTo>
                <a:pt x="1584034" y="0"/>
              </a:moveTo>
              <a:lnTo>
                <a:pt x="1584034" y="162465"/>
              </a:lnTo>
              <a:lnTo>
                <a:pt x="0" y="162465"/>
              </a:lnTo>
              <a:lnTo>
                <a:pt x="0" y="3249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C90A92-2920-914D-8475-42659AF57C22}">
      <dsp:nvSpPr>
        <dsp:cNvPr id="0" name=""/>
        <dsp:cNvSpPr/>
      </dsp:nvSpPr>
      <dsp:spPr>
        <a:xfrm>
          <a:off x="4222317" y="2986761"/>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Medium</a:t>
          </a:r>
          <a:endParaRPr lang="ru-RU" sz="2200" kern="1200" dirty="0"/>
        </a:p>
      </dsp:txBody>
      <dsp:txXfrm>
        <a:off x="4222317" y="2986761"/>
        <a:ext cx="1218487" cy="812325"/>
      </dsp:txXfrm>
    </dsp:sp>
    <dsp:sp modelId="{70B0674E-6DE7-2845-A0F0-DCC7923D9B37}">
      <dsp:nvSpPr>
        <dsp:cNvPr id="0" name=""/>
        <dsp:cNvSpPr/>
      </dsp:nvSpPr>
      <dsp:spPr>
        <a:xfrm>
          <a:off x="6369875" y="2661831"/>
          <a:ext cx="91440" cy="324930"/>
        </a:xfrm>
        <a:custGeom>
          <a:avLst/>
          <a:gdLst/>
          <a:ahLst/>
          <a:cxnLst/>
          <a:rect l="0" t="0" r="0" b="0"/>
          <a:pathLst>
            <a:path>
              <a:moveTo>
                <a:pt x="45720" y="0"/>
              </a:moveTo>
              <a:lnTo>
                <a:pt x="45720" y="3249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643EB9-973E-EB4D-80E6-81B6245BC201}">
      <dsp:nvSpPr>
        <dsp:cNvPr id="0" name=""/>
        <dsp:cNvSpPr/>
      </dsp:nvSpPr>
      <dsp:spPr>
        <a:xfrm>
          <a:off x="5806351" y="2986761"/>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Low</a:t>
          </a:r>
          <a:endParaRPr lang="ru-RU" sz="2200" kern="1200" dirty="0"/>
        </a:p>
      </dsp:txBody>
      <dsp:txXfrm>
        <a:off x="5806351" y="2986761"/>
        <a:ext cx="1218487" cy="812325"/>
      </dsp:txXfrm>
    </dsp:sp>
    <dsp:sp modelId="{B394B006-F63A-1A4E-93AB-310196713A33}">
      <dsp:nvSpPr>
        <dsp:cNvPr id="0" name=""/>
        <dsp:cNvSpPr/>
      </dsp:nvSpPr>
      <dsp:spPr>
        <a:xfrm>
          <a:off x="6415595" y="2661831"/>
          <a:ext cx="1584034" cy="324930"/>
        </a:xfrm>
        <a:custGeom>
          <a:avLst/>
          <a:gdLst/>
          <a:ahLst/>
          <a:cxnLst/>
          <a:rect l="0" t="0" r="0" b="0"/>
          <a:pathLst>
            <a:path>
              <a:moveTo>
                <a:pt x="0" y="0"/>
              </a:moveTo>
              <a:lnTo>
                <a:pt x="0" y="162465"/>
              </a:lnTo>
              <a:lnTo>
                <a:pt x="1584034" y="162465"/>
              </a:lnTo>
              <a:lnTo>
                <a:pt x="1584034" y="32493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C63ABE-5C9D-954A-B8E8-E960BE7F8AB2}">
      <dsp:nvSpPr>
        <dsp:cNvPr id="0" name=""/>
        <dsp:cNvSpPr/>
      </dsp:nvSpPr>
      <dsp:spPr>
        <a:xfrm>
          <a:off x="7390385" y="2986761"/>
          <a:ext cx="1218487" cy="8123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High</a:t>
          </a:r>
          <a:endParaRPr lang="ru-RU" sz="2200" kern="1200" dirty="0"/>
        </a:p>
      </dsp:txBody>
      <dsp:txXfrm>
        <a:off x="7390385" y="2986761"/>
        <a:ext cx="1218487" cy="81232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0C2FC1-E472-44F6-8227-7978028604CC}">
      <dsp:nvSpPr>
        <dsp:cNvPr id="0" name=""/>
        <dsp:cNvSpPr/>
      </dsp:nvSpPr>
      <dsp:spPr>
        <a:xfrm>
          <a:off x="0" y="369831"/>
          <a:ext cx="8229600" cy="184274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just" defTabSz="1555750" rtl="0">
            <a:lnSpc>
              <a:spcPct val="90000"/>
            </a:lnSpc>
            <a:spcBef>
              <a:spcPct val="0"/>
            </a:spcBef>
            <a:spcAft>
              <a:spcPct val="35000"/>
            </a:spcAft>
          </a:pPr>
          <a:r>
            <a:rPr lang="en-US" sz="3500" kern="1200" dirty="0" smtClean="0"/>
            <a:t>is planned</a:t>
          </a:r>
          <a:r>
            <a:rPr lang="en-US" sz="3500" kern="1200" dirty="0"/>
            <a:t>, specific, measurable, realistically achievable, time-defined result of rehabilitation activities.</a:t>
          </a:r>
          <a:endParaRPr lang="ru-RU" sz="3500" kern="1200" dirty="0"/>
        </a:p>
      </dsp:txBody>
      <dsp:txXfrm>
        <a:off x="0" y="369831"/>
        <a:ext cx="8229600" cy="1842749"/>
      </dsp:txXfrm>
    </dsp:sp>
    <dsp:sp modelId="{CA1EE8A5-B165-4F1B-9A7C-9AB2FE9C7048}">
      <dsp:nvSpPr>
        <dsp:cNvPr id="0" name=""/>
        <dsp:cNvSpPr/>
      </dsp:nvSpPr>
      <dsp:spPr>
        <a:xfrm>
          <a:off x="0" y="2231344"/>
          <a:ext cx="8229600" cy="18427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just" defTabSz="1555750" rtl="0">
            <a:lnSpc>
              <a:spcPct val="90000"/>
            </a:lnSpc>
            <a:spcBef>
              <a:spcPct val="0"/>
            </a:spcBef>
            <a:spcAft>
              <a:spcPct val="35000"/>
            </a:spcAft>
          </a:pPr>
          <a:r>
            <a:rPr lang="en-US" sz="3500" kern="1200" dirty="0">
              <a:solidFill>
                <a:schemeClr val="tx2"/>
              </a:solidFill>
            </a:rPr>
            <a:t>It is determined </a:t>
          </a:r>
          <a:r>
            <a:rPr lang="en-US" sz="3500" kern="1200" dirty="0" smtClean="0">
              <a:solidFill>
                <a:schemeClr val="tx2"/>
              </a:solidFill>
            </a:rPr>
            <a:t>during </a:t>
          </a:r>
          <a:r>
            <a:rPr lang="en-US" sz="3500" kern="1200" dirty="0">
              <a:solidFill>
                <a:schemeClr val="tx2"/>
              </a:solidFill>
            </a:rPr>
            <a:t>multidisciplinary discussion of the </a:t>
          </a:r>
          <a:r>
            <a:rPr lang="en-US" sz="3500" kern="1200" dirty="0" smtClean="0">
              <a:solidFill>
                <a:schemeClr val="tx2"/>
              </a:solidFill>
            </a:rPr>
            <a:t>patient’s </a:t>
          </a:r>
          <a:r>
            <a:rPr lang="en-US" sz="3500" kern="1200" dirty="0">
              <a:solidFill>
                <a:schemeClr val="tx2"/>
              </a:solidFill>
            </a:rPr>
            <a:t>condition with </a:t>
          </a:r>
          <a:r>
            <a:rPr lang="en-US" sz="3500" kern="1200" dirty="0" smtClean="0">
              <a:solidFill>
                <a:schemeClr val="tx2"/>
              </a:solidFill>
            </a:rPr>
            <a:t>his </a:t>
          </a:r>
          <a:r>
            <a:rPr lang="en-US" sz="3500" kern="1200" dirty="0">
              <a:solidFill>
                <a:schemeClr val="tx2"/>
              </a:solidFill>
            </a:rPr>
            <a:t>participation </a:t>
          </a:r>
          <a:r>
            <a:rPr lang="en-US" sz="3500" kern="1200" dirty="0" smtClean="0">
              <a:solidFill>
                <a:schemeClr val="tx2"/>
              </a:solidFill>
            </a:rPr>
            <a:t>in it.</a:t>
          </a:r>
          <a:endParaRPr lang="ru-RU" sz="3500" kern="1200" dirty="0">
            <a:solidFill>
              <a:schemeClr val="tx2"/>
            </a:solidFill>
          </a:endParaRPr>
        </a:p>
      </dsp:txBody>
      <dsp:txXfrm>
        <a:off x="0" y="2231344"/>
        <a:ext cx="8229600" cy="184274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46EA5A-8C61-4DEE-A432-72D1EDCA1F99}">
      <dsp:nvSpPr>
        <dsp:cNvPr id="0" name=""/>
        <dsp:cNvSpPr/>
      </dsp:nvSpPr>
      <dsp:spPr>
        <a:xfrm>
          <a:off x="0" y="3189"/>
          <a:ext cx="8715436" cy="6810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a:t>doctors of specialists in the field of medical </a:t>
          </a:r>
          <a:r>
            <a:rPr lang="en-US" sz="1200" kern="1200" dirty="0" smtClean="0"/>
            <a:t>help </a:t>
          </a:r>
          <a:r>
            <a:rPr lang="en-US" sz="1200" kern="1200" dirty="0"/>
            <a:t>provided;</a:t>
          </a:r>
          <a:endParaRPr lang="ru-RU" sz="1200" kern="1200" dirty="0"/>
        </a:p>
      </dsp:txBody>
      <dsp:txXfrm>
        <a:off x="0" y="3189"/>
        <a:ext cx="8715436" cy="681047"/>
      </dsp:txXfrm>
    </dsp:sp>
    <dsp:sp modelId="{E6DA4C90-1C57-4DC7-AD78-4891FC78EB50}">
      <dsp:nvSpPr>
        <dsp:cNvPr id="0" name=""/>
        <dsp:cNvSpPr/>
      </dsp:nvSpPr>
      <dsp:spPr>
        <a:xfrm>
          <a:off x="0" y="692685"/>
          <a:ext cx="8715436" cy="3596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a:solidFill>
                <a:schemeClr val="tx2"/>
              </a:solidFill>
            </a:rPr>
            <a:t>district physician, pediatrician,</a:t>
          </a:r>
          <a:endParaRPr lang="ru-RU" sz="1200" kern="1200" dirty="0">
            <a:solidFill>
              <a:schemeClr val="tx2"/>
            </a:solidFill>
          </a:endParaRPr>
        </a:p>
      </dsp:txBody>
      <dsp:txXfrm>
        <a:off x="0" y="692685"/>
        <a:ext cx="8715436" cy="359627"/>
      </dsp:txXfrm>
    </dsp:sp>
    <dsp:sp modelId="{664EE114-D65A-46FE-A918-D7475DF7BF0B}">
      <dsp:nvSpPr>
        <dsp:cNvPr id="0" name=""/>
        <dsp:cNvSpPr/>
      </dsp:nvSpPr>
      <dsp:spPr>
        <a:xfrm>
          <a:off x="0" y="1058503"/>
          <a:ext cx="8715436" cy="68104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ru-RU" sz="1200" kern="1200" dirty="0"/>
            <a:t> </a:t>
          </a:r>
          <a:r>
            <a:rPr lang="en-US" sz="1200" kern="1200" dirty="0">
              <a:solidFill>
                <a:schemeClr val="bg1"/>
              </a:solidFill>
            </a:rPr>
            <a:t>local doctor for physical therapy and sports medicine,</a:t>
          </a:r>
          <a:endParaRPr lang="ru-RU" sz="1200" kern="1200" dirty="0">
            <a:solidFill>
              <a:schemeClr val="bg1"/>
            </a:solidFill>
          </a:endParaRPr>
        </a:p>
      </dsp:txBody>
      <dsp:txXfrm>
        <a:off x="0" y="1058503"/>
        <a:ext cx="8715436" cy="681047"/>
      </dsp:txXfrm>
    </dsp:sp>
    <dsp:sp modelId="{B16F011D-6A80-44B3-A4A7-C84FED203D88}">
      <dsp:nvSpPr>
        <dsp:cNvPr id="0" name=""/>
        <dsp:cNvSpPr/>
      </dsp:nvSpPr>
      <dsp:spPr>
        <a:xfrm>
          <a:off x="0" y="1746870"/>
          <a:ext cx="8715436" cy="68104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a:solidFill>
                <a:schemeClr val="tx2"/>
              </a:solidFill>
            </a:rPr>
            <a:t>doctor - physiotherapist,</a:t>
          </a:r>
          <a:endParaRPr lang="ru-RU" sz="1200" kern="1200" dirty="0">
            <a:solidFill>
              <a:schemeClr val="tx2"/>
            </a:solidFill>
          </a:endParaRPr>
        </a:p>
        <a:p>
          <a:pPr lvl="0" algn="l" defTabSz="533400">
            <a:lnSpc>
              <a:spcPct val="90000"/>
            </a:lnSpc>
            <a:spcBef>
              <a:spcPct val="0"/>
            </a:spcBef>
            <a:spcAft>
              <a:spcPct val="35000"/>
            </a:spcAft>
          </a:pPr>
          <a:r>
            <a:rPr lang="en-US" sz="1200" kern="1200" dirty="0">
              <a:solidFill>
                <a:schemeClr val="tx2"/>
              </a:solidFill>
            </a:rPr>
            <a:t>medical psychologist,</a:t>
          </a:r>
          <a:endParaRPr lang="ru-RU" sz="1200" kern="1200" dirty="0"/>
        </a:p>
      </dsp:txBody>
      <dsp:txXfrm>
        <a:off x="0" y="1746870"/>
        <a:ext cx="8715436" cy="681047"/>
      </dsp:txXfrm>
    </dsp:sp>
    <dsp:sp modelId="{6AD81925-3E14-4863-958A-FBAF926C05B5}">
      <dsp:nvSpPr>
        <dsp:cNvPr id="0" name=""/>
        <dsp:cNvSpPr/>
      </dsp:nvSpPr>
      <dsp:spPr>
        <a:xfrm>
          <a:off x="0" y="2435237"/>
          <a:ext cx="8715436" cy="68104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66725" rtl="0">
            <a:lnSpc>
              <a:spcPct val="90000"/>
            </a:lnSpc>
            <a:spcBef>
              <a:spcPct val="0"/>
            </a:spcBef>
            <a:spcAft>
              <a:spcPct val="35000"/>
            </a:spcAft>
          </a:pPr>
          <a:r>
            <a:rPr lang="ru-RU" sz="1050" kern="1200" dirty="0"/>
            <a:t>по показаниям - </a:t>
          </a:r>
          <a:r>
            <a:rPr lang="ru-RU" sz="1050" kern="1200" dirty="0" err="1"/>
            <a:t>врача-рефлексотерапевта</a:t>
          </a:r>
          <a:r>
            <a:rPr lang="ru-RU" sz="1050" kern="1200" dirty="0"/>
            <a:t>, врача - мануальной терапии отделений (кабинетов) реабилитации медицинской организации, отделения (кабинета) физиотерапии, отделения (кабинета) лечебной физкультуры, кабинетов рефлексотерапии, мануальной терапии медицинской организации по заявке врача реаниматолога, врача отделения интенсивной терапии, лечащего врача, врача-специалиста;</a:t>
          </a:r>
        </a:p>
      </dsp:txBody>
      <dsp:txXfrm>
        <a:off x="0" y="2435237"/>
        <a:ext cx="8715436" cy="681047"/>
      </dsp:txXfrm>
    </dsp:sp>
    <dsp:sp modelId="{DB744BB5-EC9E-4FD2-BFD7-67EEDA870B9D}">
      <dsp:nvSpPr>
        <dsp:cNvPr id="0" name=""/>
        <dsp:cNvSpPr/>
      </dsp:nvSpPr>
      <dsp:spPr>
        <a:xfrm>
          <a:off x="0" y="2499310"/>
          <a:ext cx="8715436" cy="68104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66725" rtl="0">
            <a:lnSpc>
              <a:spcPct val="90000"/>
            </a:lnSpc>
            <a:spcBef>
              <a:spcPct val="0"/>
            </a:spcBef>
            <a:spcAft>
              <a:spcPct val="35000"/>
            </a:spcAft>
          </a:pPr>
          <a:r>
            <a:rPr lang="en-US" sz="1050" kern="1200" dirty="0"/>
            <a:t>Nursing staff: ward nurses of the resuscitation and intensive care unit, </a:t>
          </a:r>
          <a:r>
            <a:rPr lang="en-US" sz="1050" kern="1200" dirty="0" smtClean="0"/>
            <a:t>ward nurses </a:t>
          </a:r>
          <a:r>
            <a:rPr lang="en-US" sz="1050" kern="1200" dirty="0"/>
            <a:t>of </a:t>
          </a:r>
          <a:r>
            <a:rPr lang="en-US" sz="1050" kern="1200" dirty="0" smtClean="0"/>
            <a:t>specialized </a:t>
          </a:r>
          <a:r>
            <a:rPr lang="en-US" sz="1050" kern="1200" dirty="0"/>
            <a:t>departments of medical </a:t>
          </a:r>
          <a:r>
            <a:rPr lang="en-US" sz="1050" kern="1200" dirty="0" smtClean="0"/>
            <a:t>institutions </a:t>
          </a:r>
          <a:r>
            <a:rPr lang="en-US" sz="1050" kern="1200" dirty="0"/>
            <a:t>providing inpatient care; nurses of offices of medical </a:t>
          </a:r>
          <a:r>
            <a:rPr lang="en-US" sz="1050" kern="1200" dirty="0" smtClean="0"/>
            <a:t>institutions </a:t>
          </a:r>
          <a:r>
            <a:rPr lang="en-US" sz="1050" kern="1200" dirty="0"/>
            <a:t>providing outpatient care</a:t>
          </a:r>
          <a:endParaRPr lang="ru-RU" sz="1050" kern="1200" dirty="0"/>
        </a:p>
      </dsp:txBody>
      <dsp:txXfrm>
        <a:off x="0" y="2499310"/>
        <a:ext cx="8715436" cy="681047"/>
      </dsp:txXfrm>
    </dsp:sp>
    <dsp:sp modelId="{96A98C6D-EFEF-4234-A2A0-F0F34F6F416D}">
      <dsp:nvSpPr>
        <dsp:cNvPr id="0" name=""/>
        <dsp:cNvSpPr/>
      </dsp:nvSpPr>
      <dsp:spPr>
        <a:xfrm>
          <a:off x="0" y="3204145"/>
          <a:ext cx="8715436" cy="68104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n-US" sz="1200" kern="1200" dirty="0">
              <a:solidFill>
                <a:schemeClr val="tx2"/>
              </a:solidFill>
            </a:rPr>
            <a:t>according to indications - specialists with </a:t>
          </a:r>
          <a:r>
            <a:rPr lang="en-US" sz="1200" kern="1200" dirty="0" smtClean="0">
              <a:solidFill>
                <a:schemeClr val="tx2"/>
              </a:solidFill>
            </a:rPr>
            <a:t>higher </a:t>
          </a:r>
          <a:r>
            <a:rPr lang="en-US" sz="1200" kern="1200" dirty="0">
              <a:solidFill>
                <a:schemeClr val="tx2"/>
              </a:solidFill>
            </a:rPr>
            <a:t>non-medical education in accordance with the requirements for organizing activities in the specialty: in </a:t>
          </a:r>
          <a:r>
            <a:rPr lang="en-US" sz="1200" kern="1200" dirty="0" smtClean="0">
              <a:solidFill>
                <a:schemeClr val="tx2"/>
              </a:solidFill>
            </a:rPr>
            <a:t>special needs education(speech </a:t>
          </a:r>
          <a:r>
            <a:rPr lang="en-US" sz="1200" kern="1200" dirty="0">
              <a:solidFill>
                <a:schemeClr val="tx2"/>
              </a:solidFill>
            </a:rPr>
            <a:t>therapy), neuropsychologists, instructors-methodologists in physiotherapy exercises; social work specialists;</a:t>
          </a:r>
          <a:endParaRPr lang="ru-RU" sz="1200" kern="1200" dirty="0">
            <a:solidFill>
              <a:schemeClr val="tx2"/>
            </a:solidFill>
          </a:endParaRPr>
        </a:p>
      </dsp:txBody>
      <dsp:txXfrm>
        <a:off x="0" y="3204145"/>
        <a:ext cx="8715436" cy="681047"/>
      </dsp:txXfrm>
    </dsp:sp>
    <dsp:sp modelId="{B8A8F904-83E9-48F9-95DB-24FB5FDCA424}">
      <dsp:nvSpPr>
        <dsp:cNvPr id="0" name=""/>
        <dsp:cNvSpPr/>
      </dsp:nvSpPr>
      <dsp:spPr>
        <a:xfrm>
          <a:off x="0" y="3893568"/>
          <a:ext cx="8715436" cy="68104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66725" rtl="0">
            <a:lnSpc>
              <a:spcPct val="90000"/>
            </a:lnSpc>
            <a:spcBef>
              <a:spcPct val="0"/>
            </a:spcBef>
            <a:spcAft>
              <a:spcPct val="35000"/>
            </a:spcAft>
          </a:pPr>
          <a:r>
            <a:rPr lang="en-US" sz="1050" kern="1200" dirty="0"/>
            <a:t>according to indications - doctors of functional, ultrasound, radiation diagnostics, specialists in clinical laboratory diagnostics and other specialists who monitor the safety and effectiveness of rehabilitation measures, in accordance with the procedures for providing specialized medical </a:t>
          </a:r>
          <a:r>
            <a:rPr lang="en-US" sz="1050" kern="1200" dirty="0" smtClean="0"/>
            <a:t>help, </a:t>
          </a:r>
          <a:r>
            <a:rPr lang="en-US" sz="1050" kern="1200" dirty="0"/>
            <a:t>as well as the procedures for providing medical </a:t>
          </a:r>
          <a:r>
            <a:rPr lang="en-US" sz="1050" kern="1200" dirty="0" smtClean="0"/>
            <a:t>help </a:t>
          </a:r>
          <a:r>
            <a:rPr lang="en-US" sz="1050" kern="1200" dirty="0"/>
            <a:t>for medical treatment physical education, physiotherapy, manual therapy, medical psychology and reflexology</a:t>
          </a:r>
          <a:r>
            <a:rPr lang="ru-RU" sz="800" kern="1200" dirty="0"/>
            <a:t>. </a:t>
          </a:r>
        </a:p>
      </dsp:txBody>
      <dsp:txXfrm>
        <a:off x="0" y="3893568"/>
        <a:ext cx="8715436" cy="6810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ru-RU"/>
          </a:p>
        </p:txBody>
      </p:sp>
      <p:sp>
        <p:nvSpPr>
          <p:cNvPr id="1167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ru-RU"/>
          </a:p>
        </p:txBody>
      </p:sp>
      <p:sp>
        <p:nvSpPr>
          <p:cNvPr id="1167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ru-RU"/>
          </a:p>
        </p:txBody>
      </p:sp>
      <p:sp>
        <p:nvSpPr>
          <p:cNvPr id="1167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AD86DFE3-E912-4DE9-ACFF-066A899A7625}"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ru-RU"/>
          </a:p>
        </p:txBody>
      </p:sp>
      <p:sp>
        <p:nvSpPr>
          <p:cNvPr id="1177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ru-RU"/>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77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177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ru-RU"/>
          </a:p>
        </p:txBody>
      </p:sp>
      <p:sp>
        <p:nvSpPr>
          <p:cNvPr id="1177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391E48C2-919A-4399-AAB7-01851E3049F4}"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a:t>В настоящее в России резко ухудшается здоровье трудоспособного населения.</a:t>
            </a:r>
          </a:p>
          <a:p>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3</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t>Важнейшее место на стационарном этапе реабилитации занимают различные методы физической терапии, рефлексотерапии, которые, по своей сути, вероятно, следует отнести к физическому аспекту, а по результатам воздействия — и к лечебному, и к физическому аспектам реабилитации, наряду с их известным чисто лечебным воздействием.</a:t>
            </a:r>
          </a:p>
          <a:p>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69</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61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it-IT"/>
          </a:p>
        </p:txBody>
      </p:sp>
    </p:spTree>
    <p:extLst>
      <p:ext uri="{BB962C8B-B14F-4D97-AF65-F5344CB8AC3E}">
        <p14:creationId xmlns:p14="http://schemas.microsoft.com/office/powerpoint/2010/main" xmlns="" val="188662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BD5AE07B-1D33-43B0-BACA-B1FB0B1C3AF5}" type="slidenum">
              <a:rPr lang="ru-RU" smtClean="0"/>
              <a:pPr/>
              <a:t>74</a:t>
            </a:fld>
            <a:endParaRPr lang="ru-RU" smtClean="0"/>
          </a:p>
        </p:txBody>
      </p:sp>
      <p:sp>
        <p:nvSpPr>
          <p:cNvPr id="77826"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0533DE01-8C25-49A0-AC9C-1946CEA13472}" type="slidenum">
              <a:rPr lang="ru-RU" sz="1200">
                <a:latin typeface="+mn-lt"/>
              </a:rPr>
              <a:pPr algn="r" fontAlgn="auto">
                <a:spcBef>
                  <a:spcPts val="0"/>
                </a:spcBef>
                <a:spcAft>
                  <a:spcPts val="0"/>
                </a:spcAft>
                <a:defRPr/>
              </a:pPr>
              <a:t>74</a:t>
            </a:fld>
            <a:endParaRPr lang="ru-RU" sz="1200">
              <a:latin typeface="+mn-lt"/>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p:spPr>
        <p:txBody>
          <a:bodyPr/>
          <a:lstStyle/>
          <a:p>
            <a:pPr eaLnBrk="1" hangingPunct="1"/>
            <a:r>
              <a:rPr lang="ru-RU" smtClean="0"/>
              <a:t>Armeo позволяет пациентам с гемипарезом, используя остаточные функциональные возможности поврежденной верхней конечности, развивать и усиливать локомоторную и хватательную функции</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a:t>На всех этапах своего развития общество не могло оставаться безразличным к тем, кто имел те или иные нарушения физических и психических качеств. Но на протяжении тысячелетий эти взаимоотноше­ния в большей своей части складывались в форме преследования или пренебрежения к людям с физическими и умственными дефектами. Только несколько последних столетий начало происходить изменение в сторону сострадания, оказания помощи и принятия обществом.</a:t>
            </a:r>
            <a:r>
              <a:rPr lang="ru-RU" sz="1200" b="1" i="1" dirty="0"/>
              <a:t> </a:t>
            </a:r>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Существуют три фундаментальных направления действий в случае, когда инвалидность возлагает ограничения, делающие человека менее полноценным:</a:t>
            </a:r>
            <a:br>
              <a:rPr lang="ru-RU" dirty="0"/>
            </a:br>
            <a:r>
              <a:rPr lang="ru-RU" dirty="0"/>
              <a:t>а) исправление причины инвалидности человека путем восстановления способностей;</a:t>
            </a:r>
            <a:br>
              <a:rPr lang="ru-RU" dirty="0"/>
            </a:br>
            <a:r>
              <a:rPr lang="ru-RU" dirty="0"/>
              <a:t>б) компенсация недостатков путем улучшения и развития других характеристик человека;</a:t>
            </a:r>
            <a:br>
              <a:rPr lang="ru-RU" dirty="0"/>
            </a:br>
            <a:r>
              <a:rPr lang="ru-RU" dirty="0"/>
              <a:t>в) изменение окружения таким образом, чтобы воздействия недееспособности можно было избежать.</a:t>
            </a:r>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12</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a:solidFill>
                  <a:schemeClr val="accent2"/>
                </a:solidFill>
              </a:rPr>
              <a:t>Реабилитация — это комплексная многоплановая проблема, имеющая различные аспекты — медицинский, физический, психический, профессиональный и социально-экономический</a:t>
            </a:r>
          </a:p>
          <a:p>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14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a:t>Классическое определение реабилитации возникло на международной конференции в рамках симпозиума Национального Совета Реабилитации в США в 1944 году. Звучит оно следующим образом: "</a:t>
            </a:r>
            <a:r>
              <a:rPr lang="ru-RU" b="1" dirty="0"/>
              <a:t>Восстановление</a:t>
            </a:r>
            <a:r>
              <a:rPr lang="ru-RU" dirty="0"/>
              <a:t> инвалида к полной физической, умственной, общественной, профессиональной и экономической функции, на которую он способен".</a:t>
            </a:r>
          </a:p>
          <a:p>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15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a:t>Классическое определение реабилитации возникло на международной конференции в рамках симпозиума Национального Совета Реабилитации в США в 1944 году. Звучит оно следующим образом: "</a:t>
            </a:r>
            <a:r>
              <a:rPr lang="ru-RU" b="1" dirty="0"/>
              <a:t>Восстановление</a:t>
            </a:r>
            <a:r>
              <a:rPr lang="ru-RU" dirty="0"/>
              <a:t> инвалида к полной физической, умственной, общественной, профессиональной и экономической функции, на которую он способен".</a:t>
            </a:r>
          </a:p>
          <a:p>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16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DC932890-12AD-4EDF-89B6-E9AD70A324F5}" type="slidenum">
              <a:rPr lang="ru-RU" smtClean="0"/>
              <a:pPr>
                <a:defRPr/>
              </a:pPr>
              <a:t>33</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Rot="1" noChangeAspect="1" noTextEdit="1"/>
          </p:cNvSpPr>
          <p:nvPr>
            <p:ph type="sldImg"/>
          </p:nvPr>
        </p:nvSpPr>
        <p:spPr>
          <a:ln/>
        </p:spPr>
      </p:sp>
      <p:sp>
        <p:nvSpPr>
          <p:cNvPr id="249858" name="Rectangle 3"/>
          <p:cNvSpPr>
            <a:spLocks noGrp="1"/>
          </p:cNvSpPr>
          <p:nvPr>
            <p:ph type="body" idx="1"/>
          </p:nvPr>
        </p:nvSpPr>
        <p:spPr>
          <a:noFill/>
          <a:ln/>
        </p:spPr>
        <p:txBody>
          <a:bodyPr/>
          <a:lstStyle/>
          <a:p>
            <a:pPr eaLnBrk="1" hangingPunct="1">
              <a:spcBef>
                <a:spcPct val="0"/>
              </a:spcBef>
            </a:pPr>
            <a:endParaRPr lang="ru-RU"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TextEdit="1"/>
          </p:cNvSpPr>
          <p:nvPr>
            <p:ph type="sldImg"/>
          </p:nvPr>
        </p:nvSpPr>
        <p:spPr>
          <a:ln/>
        </p:spPr>
      </p:sp>
      <p:sp>
        <p:nvSpPr>
          <p:cNvPr id="251906" name="Rectangle 3"/>
          <p:cNvSpPr>
            <a:spLocks noGrp="1"/>
          </p:cNvSpPr>
          <p:nvPr>
            <p:ph type="body" idx="1"/>
          </p:nvPr>
        </p:nvSpPr>
        <p:spPr>
          <a:noFill/>
          <a:ln/>
        </p:spPr>
        <p:txBody>
          <a:bodyPr/>
          <a:lstStyle/>
          <a:p>
            <a:pPr eaLnBrk="1" hangingPunct="1">
              <a:spcBef>
                <a:spcPct val="0"/>
              </a:spcBef>
            </a:pPr>
            <a:endParaRPr lang="ru-RU"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2130425"/>
            <a:ext cx="7772400" cy="3314700"/>
          </a:xfrm>
        </p:spPr>
        <p:txBody>
          <a:bodyPr/>
          <a:lstStyle>
            <a:lvl1pPr algn="ctr">
              <a:defRPr sz="4400" b="1"/>
            </a:lvl1pPr>
          </a:lstStyle>
          <a:p>
            <a:r>
              <a:rPr lang="ru-RU" smtClean="0"/>
              <a:t>Образец заголовка</a:t>
            </a:r>
            <a:endParaRPr lang="ru-RU"/>
          </a:p>
        </p:txBody>
      </p:sp>
      <p:sp>
        <p:nvSpPr>
          <p:cNvPr id="3" name="Rectangle 3"/>
          <p:cNvSpPr>
            <a:spLocks noGrp="1" noChangeArrowheads="1"/>
          </p:cNvSpPr>
          <p:nvPr>
            <p:ph type="sldNum" sz="quarter" idx="10"/>
          </p:nvPr>
        </p:nvSpPr>
        <p:spPr>
          <a:xfrm>
            <a:off x="8101013" y="6245225"/>
            <a:ext cx="585787" cy="476250"/>
          </a:xfrm>
        </p:spPr>
        <p:txBody>
          <a:bodyPr/>
          <a:lstStyle>
            <a:lvl1pPr>
              <a:defRPr smtClean="0"/>
            </a:lvl1pPr>
          </a:lstStyle>
          <a:p>
            <a:pPr>
              <a:defRPr/>
            </a:pPr>
            <a:fld id="{261BF3B7-DA38-482D-8B92-D8DFC9737449}" type="slidenum">
              <a:rPr lang="ru-RU"/>
              <a:pPr>
                <a:defRPr/>
              </a:pPr>
              <a:t>‹#›</a:t>
            </a:fld>
            <a:endParaRPr lang="ru-RU"/>
          </a:p>
        </p:txBody>
      </p:sp>
      <p:sp>
        <p:nvSpPr>
          <p:cNvPr id="4" name="Rectangle 4"/>
          <p:cNvSpPr>
            <a:spLocks noGrp="1" noChangeArrowheads="1"/>
          </p:cNvSpPr>
          <p:nvPr>
            <p:ph type="dt" sz="quarter" idx="11"/>
          </p:nvPr>
        </p:nvSpPr>
        <p:spPr>
          <a:xfrm>
            <a:off x="457200" y="6245225"/>
            <a:ext cx="2133600" cy="476250"/>
          </a:xfrm>
        </p:spPr>
        <p:txBody>
          <a:bodyPr/>
          <a:lstStyle>
            <a:lvl1pPr>
              <a:defRPr/>
            </a:lvl1pPr>
          </a:lstStyle>
          <a:p>
            <a:pPr>
              <a:defRPr/>
            </a:pPr>
            <a:endParaRPr lang="ru-RU"/>
          </a:p>
        </p:txBody>
      </p:sp>
      <p:sp>
        <p:nvSpPr>
          <p:cNvPr id="5" name="Rectangle 5"/>
          <p:cNvSpPr>
            <a:spLocks noGrp="1" noChangeArrowheads="1"/>
          </p:cNvSpPr>
          <p:nvPr>
            <p:ph type="ftr" sz="quarter" idx="12"/>
          </p:nvPr>
        </p:nvSpPr>
        <p:spPr>
          <a:xfrm>
            <a:off x="3124200" y="6245225"/>
            <a:ext cx="2895600" cy="476250"/>
          </a:xfrm>
        </p:spPr>
        <p:txBody>
          <a:bodyPr/>
          <a:lstStyle>
            <a:lvl1pPr>
              <a:defRPr/>
            </a:lvl1p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14C8105-ADD2-48A7-8F7B-974992C0CCC2}"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975"/>
            <a:ext cx="2057400" cy="607218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3975"/>
            <a:ext cx="6019800" cy="60721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1D1D617-4B8A-4E18-8043-6F9E15218934}"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975"/>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A08CEA0-3636-483D-82C8-173F053753CA}"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975"/>
            <a:ext cx="8229600" cy="1143000"/>
          </a:xfrm>
        </p:spPr>
        <p:txBody>
          <a:bodyPr/>
          <a:lstStyle/>
          <a:p>
            <a:r>
              <a:rPr lang="ru-RU" smtClean="0"/>
              <a:t>Образец заголовка</a:t>
            </a:r>
            <a:endParaRPr lang="en-US"/>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7B562B2-4629-4D04-8F0A-A0DE3016C19E}"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975"/>
            <a:ext cx="8229600" cy="1143000"/>
          </a:xfrm>
        </p:spPr>
        <p:txBody>
          <a:bodyPr/>
          <a:lstStyle/>
          <a:p>
            <a:r>
              <a:rPr lang="ru-RU" smtClean="0"/>
              <a:t>Образец заголовка</a:t>
            </a:r>
            <a:endParaRPr lang="en-US"/>
          </a:p>
        </p:txBody>
      </p:sp>
      <p:sp>
        <p:nvSpPr>
          <p:cNvPr id="3" name="Таблица 2"/>
          <p:cNvSpPr>
            <a:spLocks noGrp="1"/>
          </p:cNvSpPr>
          <p:nvPr>
            <p:ph type="tbl" idx="1"/>
          </p:nvPr>
        </p:nvSpPr>
        <p:spPr>
          <a:xfrm>
            <a:off x="457200" y="1600200"/>
            <a:ext cx="8229600" cy="4525963"/>
          </a:xfrm>
        </p:spPr>
        <p:txBody>
          <a:bodyPr/>
          <a:lstStyle/>
          <a:p>
            <a:pPr lvl="0"/>
            <a:r>
              <a:rPr lang="ru-RU" noProof="0" smtClean="0"/>
              <a:t>Вставка таблицы</a:t>
            </a:r>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0789D24-9643-4E1A-9570-52E66062113B}"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975"/>
            <a:ext cx="8229600" cy="1143000"/>
          </a:xfrm>
        </p:spPr>
        <p:txBody>
          <a:bodyPr/>
          <a:lstStyle/>
          <a:p>
            <a:r>
              <a:rPr lang="ru-RU" smtClean="0"/>
              <a:t>Образец заголовка</a:t>
            </a:r>
            <a:endParaRPr lang="en-US"/>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half" idx="3"/>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FC053D02-CAB6-41E6-8886-A79EF3CCE4BC}"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C6AEA8E-7A77-4A6D-AAB6-08252D434801}"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C90CD38-17EA-4610-AC6B-15FA85A63A8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CD08F0C-772A-4089-B44D-A4E5DFCA7AA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D6CF520-CE79-4316-8A0F-9C5A29BC41D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EC92374-B1C7-417B-B65C-DF69733CB382}"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789D7369-6072-4DCA-BAEE-25D2E3EBD43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80E39C0B-19A5-4CD9-8AB5-070505A50D1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AD48686-2134-4D39-AEB3-CBAF2E18C7BF}"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D9B9D22-A09A-45FF-A4F9-589DA322EE5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9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37220" name="Rectangle 4"/>
          <p:cNvSpPr>
            <a:spLocks noGrp="1" noChangeArrowheads="1"/>
          </p:cNvSpPr>
          <p:nvPr>
            <p:ph type="dt" sz="half" idx="2"/>
          </p:nvPr>
        </p:nvSpPr>
        <p:spPr bwMode="auto">
          <a:xfrm>
            <a:off x="457200" y="64531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ru-RU"/>
          </a:p>
        </p:txBody>
      </p:sp>
      <p:sp>
        <p:nvSpPr>
          <p:cNvPr id="137221" name="Rectangle 5"/>
          <p:cNvSpPr>
            <a:spLocks noGrp="1" noChangeArrowheads="1"/>
          </p:cNvSpPr>
          <p:nvPr>
            <p:ph type="ftr" sz="quarter" idx="3"/>
          </p:nvPr>
        </p:nvSpPr>
        <p:spPr bwMode="auto">
          <a:xfrm>
            <a:off x="2879725" y="645318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ru-RU"/>
          </a:p>
        </p:txBody>
      </p:sp>
      <p:sp>
        <p:nvSpPr>
          <p:cNvPr id="137222" name="Rectangle 6"/>
          <p:cNvSpPr>
            <a:spLocks noGrp="1" noChangeArrowheads="1"/>
          </p:cNvSpPr>
          <p:nvPr>
            <p:ph type="sldNum" sz="quarter" idx="4"/>
          </p:nvPr>
        </p:nvSpPr>
        <p:spPr bwMode="auto">
          <a:xfrm>
            <a:off x="8640763" y="6453188"/>
            <a:ext cx="5397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smtClean="0">
                <a:solidFill>
                  <a:schemeClr val="bg1"/>
                </a:solidFill>
                <a:latin typeface="+mn-lt"/>
                <a:cs typeface="+mn-cs"/>
              </a:defRPr>
            </a:lvl1pPr>
          </a:lstStyle>
          <a:p>
            <a:pPr>
              <a:defRPr/>
            </a:pPr>
            <a:fld id="{4D318013-1BE4-445A-98B0-F8FF6D8810A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22"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3" r:id="rId16"/>
  </p:sldLayoutIdLst>
  <p:txStyles>
    <p:titleStyle>
      <a:lvl1pPr algn="r" rtl="0" fontAlgn="base">
        <a:spcBef>
          <a:spcPct val="0"/>
        </a:spcBef>
        <a:spcAft>
          <a:spcPct val="0"/>
        </a:spcAft>
        <a:defRPr sz="4000">
          <a:solidFill>
            <a:schemeClr val="bg1"/>
          </a:solidFill>
          <a:latin typeface="+mj-lt"/>
          <a:ea typeface="+mj-ea"/>
          <a:cs typeface="+mj-cs"/>
        </a:defRPr>
      </a:lvl1pPr>
      <a:lvl2pPr algn="r" rtl="0" fontAlgn="base">
        <a:spcBef>
          <a:spcPct val="0"/>
        </a:spcBef>
        <a:spcAft>
          <a:spcPct val="0"/>
        </a:spcAft>
        <a:defRPr sz="4000">
          <a:solidFill>
            <a:schemeClr val="bg1"/>
          </a:solidFill>
          <a:latin typeface="Arial" charset="0"/>
        </a:defRPr>
      </a:lvl2pPr>
      <a:lvl3pPr algn="r" rtl="0" fontAlgn="base">
        <a:spcBef>
          <a:spcPct val="0"/>
        </a:spcBef>
        <a:spcAft>
          <a:spcPct val="0"/>
        </a:spcAft>
        <a:defRPr sz="4000">
          <a:solidFill>
            <a:schemeClr val="bg1"/>
          </a:solidFill>
          <a:latin typeface="Arial" charset="0"/>
        </a:defRPr>
      </a:lvl3pPr>
      <a:lvl4pPr algn="r" rtl="0" fontAlgn="base">
        <a:spcBef>
          <a:spcPct val="0"/>
        </a:spcBef>
        <a:spcAft>
          <a:spcPct val="0"/>
        </a:spcAft>
        <a:defRPr sz="4000">
          <a:solidFill>
            <a:schemeClr val="bg1"/>
          </a:solidFill>
          <a:latin typeface="Arial" charset="0"/>
        </a:defRPr>
      </a:lvl4pPr>
      <a:lvl5pPr algn="r" rtl="0" fontAlgn="base">
        <a:spcBef>
          <a:spcPct val="0"/>
        </a:spcBef>
        <a:spcAft>
          <a:spcPct val="0"/>
        </a:spcAft>
        <a:defRPr sz="4000">
          <a:solidFill>
            <a:schemeClr val="bg1"/>
          </a:solidFill>
          <a:latin typeface="Arial" charset="0"/>
        </a:defRPr>
      </a:lvl5pPr>
      <a:lvl6pPr marL="457200" algn="r" rtl="0" eaLnBrk="1" fontAlgn="base" hangingPunct="1">
        <a:spcBef>
          <a:spcPct val="0"/>
        </a:spcBef>
        <a:spcAft>
          <a:spcPct val="0"/>
        </a:spcAft>
        <a:defRPr sz="4000">
          <a:solidFill>
            <a:schemeClr val="bg1"/>
          </a:solidFill>
          <a:latin typeface="Arial" charset="0"/>
        </a:defRPr>
      </a:lvl6pPr>
      <a:lvl7pPr marL="914400" algn="r" rtl="0" eaLnBrk="1" fontAlgn="base" hangingPunct="1">
        <a:spcBef>
          <a:spcPct val="0"/>
        </a:spcBef>
        <a:spcAft>
          <a:spcPct val="0"/>
        </a:spcAft>
        <a:defRPr sz="4000">
          <a:solidFill>
            <a:schemeClr val="bg1"/>
          </a:solidFill>
          <a:latin typeface="Arial" charset="0"/>
        </a:defRPr>
      </a:lvl7pPr>
      <a:lvl8pPr marL="1371600" algn="r" rtl="0" eaLnBrk="1" fontAlgn="base" hangingPunct="1">
        <a:spcBef>
          <a:spcPct val="0"/>
        </a:spcBef>
        <a:spcAft>
          <a:spcPct val="0"/>
        </a:spcAft>
        <a:defRPr sz="4000">
          <a:solidFill>
            <a:schemeClr val="bg1"/>
          </a:solidFill>
          <a:latin typeface="Arial" charset="0"/>
        </a:defRPr>
      </a:lvl8pPr>
      <a:lvl9pPr marL="1828800" algn="r" rtl="0" eaLnBrk="1" fontAlgn="base" hangingPunct="1">
        <a:spcBef>
          <a:spcPct val="0"/>
        </a:spcBef>
        <a:spcAft>
          <a:spcPct val="0"/>
        </a:spcAft>
        <a:defRPr sz="40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ru.wikipedia.org/wiki/%D0%A4%D0%B0%D0%B9%D0%BB:AC89-0437-20_a.jpeg"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video" Target="file:///C:\Users\&#1045;&#1083;&#1077;&#1085;&#1072;\Documents\Documents\&#1052;&#1086;&#1078;&#1077;&#1081;&#1082;&#1086;&#1045;&#1070;\&#1057;&#1090;&#1072;&#1073;&#1080;&#1083;&#1086;&#1075;&#1088;&#1072;&#1092;&#1080;&#1103;.m1v"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video" Target="file:///C:\Documents%20and%20Settings\&#1057;&#1077;&#1084;&#1077;&#1085;\&#1056;&#1072;&#1073;&#1086;&#1095;&#1080;&#1081;%20&#1089;&#1090;&#1086;&#1083;\&#1055;&#1086;&#1089;&#1090;&#1091;&#1088;&#1086;&#1075;&#1088;&#1072;&#1092;%20&#1057;&#1090;&#1072;&#1073;&#1080;&#1083;&#1086;\&#1055;&#1086;&#1089;&#1090;&#1091;&#1088;&#1086;%20&#1074;&#1080;&#1076;&#1077;&#1086;.0001.avi"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81" name="Rectangle 9"/>
          <p:cNvSpPr>
            <a:spLocks noGrp="1" noChangeArrowheads="1"/>
          </p:cNvSpPr>
          <p:nvPr>
            <p:ph type="subTitle" idx="4294967295"/>
          </p:nvPr>
        </p:nvSpPr>
        <p:spPr>
          <a:xfrm>
            <a:off x="0" y="2060575"/>
            <a:ext cx="8715375" cy="3725863"/>
          </a:xfrm>
          <a:ln>
            <a:solidFill>
              <a:schemeClr val="tx1"/>
            </a:solidFill>
          </a:ln>
        </p:spPr>
        <p:txBody>
          <a:bodyPr>
            <a:noAutofit/>
          </a:bodyPr>
          <a:lstStyle/>
          <a:p>
            <a:pPr marL="0" indent="0" algn="ctr" eaLnBrk="1" hangingPunct="1">
              <a:lnSpc>
                <a:spcPct val="80000"/>
              </a:lnSpc>
              <a:buFontTx/>
              <a:buNone/>
              <a:defRPr/>
            </a:pPr>
            <a:endParaRPr lang="ru-RU" sz="3600" b="1" dirty="0">
              <a:solidFill>
                <a:srgbClr val="FFC000"/>
              </a:solidFill>
            </a:endParaRPr>
          </a:p>
          <a:p>
            <a:pPr marL="0" indent="0" algn="ctr">
              <a:lnSpc>
                <a:spcPct val="80000"/>
              </a:lnSpc>
              <a:buNone/>
              <a:defRPr/>
            </a:pPr>
            <a:r>
              <a:rPr lang="en-US" sz="3600" b="1" dirty="0">
                <a:solidFill>
                  <a:srgbClr val="FFC000"/>
                </a:solidFill>
              </a:rPr>
              <a:t>General Foundations of Physical and Rehabilitation Medicine</a:t>
            </a:r>
            <a:endParaRPr lang="ru-RU" sz="3600" b="1" dirty="0">
              <a:solidFill>
                <a:srgbClr val="FFC000"/>
              </a:solidFill>
            </a:endParaRPr>
          </a:p>
          <a:p>
            <a:pPr marL="0" indent="0" algn="ctr">
              <a:lnSpc>
                <a:spcPct val="80000"/>
              </a:lnSpc>
              <a:buNone/>
              <a:defRPr/>
            </a:pPr>
            <a:r>
              <a:rPr lang="en-US" sz="2400" b="1" dirty="0">
                <a:solidFill>
                  <a:schemeClr val="bg1"/>
                </a:solidFill>
                <a:ea typeface="Times New Roman" pitchFamily="18" charset="0"/>
                <a:cs typeface="Arial" charset="0"/>
              </a:rPr>
              <a:t>Lecture for 3rd year students</a:t>
            </a:r>
          </a:p>
          <a:p>
            <a:pPr marL="0" indent="0" algn="ctr">
              <a:lnSpc>
                <a:spcPct val="80000"/>
              </a:lnSpc>
              <a:buNone/>
              <a:defRPr/>
            </a:pPr>
            <a:r>
              <a:rPr lang="en-US" sz="2400" b="1" dirty="0">
                <a:solidFill>
                  <a:schemeClr val="bg1"/>
                </a:solidFill>
                <a:ea typeface="Times New Roman" pitchFamily="18" charset="0"/>
                <a:cs typeface="Arial" charset="0"/>
              </a:rPr>
              <a:t>31.05.03-Dentistry</a:t>
            </a:r>
            <a:endParaRPr lang="ru-RU" sz="2000" b="1" dirty="0">
              <a:solidFill>
                <a:schemeClr val="bg1"/>
              </a:solidFill>
            </a:endParaRPr>
          </a:p>
          <a:p>
            <a:pPr marL="0" indent="0" algn="ctr" eaLnBrk="1" hangingPunct="1">
              <a:lnSpc>
                <a:spcPct val="80000"/>
              </a:lnSpc>
              <a:buFontTx/>
              <a:buNone/>
              <a:defRPr/>
            </a:pPr>
            <a:endParaRPr lang="ru-RU" sz="2000" dirty="0">
              <a:solidFill>
                <a:srgbClr val="EAEAEA"/>
              </a:solidFill>
              <a:effectLst>
                <a:reflection blurRad="6350" stA="55000" endA="300" endPos="45500" dir="5400000" sy="-100000" algn="bl" rotWithShape="0"/>
              </a:effectLst>
            </a:endParaRPr>
          </a:p>
          <a:p>
            <a:pPr marL="0" indent="0" algn="ctr" eaLnBrk="1" hangingPunct="1">
              <a:lnSpc>
                <a:spcPct val="80000"/>
              </a:lnSpc>
              <a:buFontTx/>
              <a:buNone/>
              <a:defRPr/>
            </a:pPr>
            <a:endParaRPr lang="ru-RU" sz="2000" dirty="0">
              <a:solidFill>
                <a:srgbClr val="EAEAEA"/>
              </a:solidFill>
              <a:effectLst>
                <a:reflection blurRad="6350" stA="55000" endA="300" endPos="45500" dir="5400000" sy="-100000" algn="bl" rotWithShape="0"/>
              </a:effectLst>
            </a:endParaRPr>
          </a:p>
          <a:p>
            <a:pPr marL="0" indent="0" algn="ctr" eaLnBrk="1" hangingPunct="1">
              <a:lnSpc>
                <a:spcPct val="80000"/>
              </a:lnSpc>
              <a:buFontTx/>
              <a:buNone/>
              <a:defRPr/>
            </a:pPr>
            <a:endParaRPr lang="ru-RU" sz="2000" dirty="0">
              <a:solidFill>
                <a:srgbClr val="EAEAEA"/>
              </a:solidFill>
              <a:effectLst>
                <a:reflection blurRad="6350" stA="55000" endA="300" endPos="45500" dir="5400000" sy="-100000" algn="bl" rotWithShape="0"/>
              </a:effectLst>
            </a:endParaRPr>
          </a:p>
          <a:p>
            <a:pPr marL="0" indent="0" algn="ctr" eaLnBrk="1" hangingPunct="1">
              <a:lnSpc>
                <a:spcPct val="80000"/>
              </a:lnSpc>
              <a:buFontTx/>
              <a:buNone/>
              <a:defRPr/>
            </a:pPr>
            <a:endParaRPr lang="ru-RU" sz="2400" dirty="0">
              <a:effectLst>
                <a:reflection blurRad="6350" stA="55000" endA="300" endPos="45500" dir="5400000" sy="-100000" algn="bl" rotWithShape="0"/>
              </a:effectLst>
            </a:endParaRPr>
          </a:p>
          <a:p>
            <a:pPr marL="0" indent="0" algn="ctr" eaLnBrk="1" hangingPunct="1">
              <a:lnSpc>
                <a:spcPct val="80000"/>
              </a:lnSpc>
              <a:buFontTx/>
              <a:buNone/>
              <a:defRPr/>
            </a:pPr>
            <a:endParaRPr lang="ru-RU" sz="2400" dirty="0">
              <a:effectLst>
                <a:reflection blurRad="6350" stA="55000" endA="300" endPos="45500" dir="5400000" sy="-100000" algn="bl" rotWithShape="0"/>
              </a:effectLst>
            </a:endParaRPr>
          </a:p>
          <a:p>
            <a:pPr marL="0" indent="0" algn="ctr">
              <a:lnSpc>
                <a:spcPct val="80000"/>
              </a:lnSpc>
              <a:buNone/>
              <a:defRPr/>
            </a:pPr>
            <a:r>
              <a:rPr lang="en-US" sz="2400" dirty="0">
                <a:effectLst>
                  <a:reflection blurRad="6350" stA="55000" endA="300" endPos="45500" dir="5400000" sy="-100000" algn="bl" rotWithShape="0"/>
                </a:effectLst>
              </a:rPr>
              <a:t>Associate Professor, </a:t>
            </a:r>
            <a:r>
              <a:rPr lang="en-US" sz="2400" dirty="0" smtClean="0">
                <a:effectLst>
                  <a:reflection blurRad="6350" stA="55000" endA="300" endPos="45500" dir="5400000" sy="-100000" algn="bl" rotWithShape="0"/>
                </a:effectLst>
              </a:rPr>
              <a:t>Doctor of Medical Science </a:t>
            </a:r>
          </a:p>
          <a:p>
            <a:pPr marL="0" indent="0" algn="ctr">
              <a:lnSpc>
                <a:spcPct val="80000"/>
              </a:lnSpc>
              <a:buNone/>
              <a:defRPr/>
            </a:pPr>
            <a:r>
              <a:rPr lang="en-US" sz="2400" dirty="0" err="1" smtClean="0">
                <a:effectLst>
                  <a:reflection blurRad="6350" stA="55000" endA="300" endPos="45500" dir="5400000" sy="-100000" algn="bl" rotWithShape="0"/>
                </a:effectLst>
              </a:rPr>
              <a:t>Mozheiko</a:t>
            </a:r>
            <a:r>
              <a:rPr lang="en-US" sz="2400" dirty="0" smtClean="0">
                <a:effectLst>
                  <a:reflection blurRad="6350" stA="55000" endA="300" endPos="45500" dir="5400000" sy="-100000" algn="bl" rotWithShape="0"/>
                </a:effectLst>
              </a:rPr>
              <a:t> </a:t>
            </a:r>
            <a:r>
              <a:rPr lang="en-US" sz="2400" dirty="0" err="1">
                <a:effectLst>
                  <a:reflection blurRad="6350" stA="55000" endA="300" endPos="45500" dir="5400000" sy="-100000" algn="bl" rotWithShape="0"/>
                </a:effectLst>
              </a:rPr>
              <a:t>E.Yu</a:t>
            </a:r>
            <a:r>
              <a:rPr lang="en-US" sz="2400" dirty="0">
                <a:effectLst>
                  <a:reflection blurRad="6350" stA="55000" endA="300" endPos="45500" dir="5400000" sy="-100000" algn="bl" rotWithShape="0"/>
                </a:effectLst>
              </a:rPr>
              <a:t>.</a:t>
            </a:r>
            <a:endParaRPr lang="ru-RU" sz="2400" dirty="0">
              <a:effectLst>
                <a:reflection blurRad="6350" stA="55000" endA="300" endPos="45500" dir="5400000" sy="-100000" algn="bl" rotWithShape="0"/>
              </a:effectLst>
            </a:endParaRPr>
          </a:p>
          <a:p>
            <a:pPr marL="0" indent="0" algn="ctr" eaLnBrk="1" hangingPunct="1">
              <a:lnSpc>
                <a:spcPct val="80000"/>
              </a:lnSpc>
              <a:buFontTx/>
              <a:buNone/>
              <a:defRPr/>
            </a:pPr>
            <a:endParaRPr lang="ru-RU" sz="2400" dirty="0">
              <a:effectLst>
                <a:reflection blurRad="6350" stA="55000" endA="300" endPos="45500" dir="5400000" sy="-100000" algn="bl" rotWithShape="0"/>
              </a:effectLst>
            </a:endParaRPr>
          </a:p>
          <a:p>
            <a:pPr marL="0" indent="0" algn="ctr" eaLnBrk="1" hangingPunct="1">
              <a:lnSpc>
                <a:spcPct val="80000"/>
              </a:lnSpc>
              <a:buFontTx/>
              <a:buNone/>
              <a:defRPr/>
            </a:pPr>
            <a:endParaRPr lang="ru-RU" sz="2400" dirty="0">
              <a:effectLst>
                <a:reflection blurRad="6350" stA="55000" endA="300" endPos="45500" dir="5400000" sy="-100000" algn="bl" rotWithShape="0"/>
              </a:effectLst>
            </a:endParaRPr>
          </a:p>
          <a:p>
            <a:pPr marL="0" indent="0" algn="ctr" eaLnBrk="1" hangingPunct="1">
              <a:lnSpc>
                <a:spcPct val="80000"/>
              </a:lnSpc>
              <a:buFontTx/>
              <a:buNone/>
              <a:defRPr/>
            </a:pPr>
            <a:endParaRPr lang="ru-RU" sz="2400" dirty="0">
              <a:effectLst>
                <a:reflection blurRad="6350" stA="55000" endA="300" endPos="45500" dir="5400000" sy="-100000" algn="bl" rotWithShape="0"/>
              </a:effectLst>
            </a:endParaRPr>
          </a:p>
        </p:txBody>
      </p:sp>
      <p:sp>
        <p:nvSpPr>
          <p:cNvPr id="156684" name="Text Box 12"/>
          <p:cNvSpPr txBox="1">
            <a:spLocks noChangeArrowheads="1"/>
          </p:cNvSpPr>
          <p:nvPr/>
        </p:nvSpPr>
        <p:spPr bwMode="auto">
          <a:xfrm>
            <a:off x="107504" y="549275"/>
            <a:ext cx="8712646" cy="1323439"/>
          </a:xfrm>
          <a:prstGeom prst="rect">
            <a:avLst/>
          </a:prstGeom>
          <a:noFill/>
          <a:ln w="9525">
            <a:noFill/>
            <a:miter lim="800000"/>
            <a:headEnd/>
            <a:tailEnd/>
          </a:ln>
          <a:effectLst/>
        </p:spPr>
        <p:txBody>
          <a:bodyPr wrap="square">
            <a:spAutoFit/>
          </a:bodyPr>
          <a:lstStyle/>
          <a:p>
            <a:pPr algn="ctr"/>
            <a:r>
              <a:rPr lang="en-US" sz="2000" b="1" dirty="0" smtClean="0">
                <a:solidFill>
                  <a:schemeClr val="bg1"/>
                </a:solidFill>
                <a:cs typeface="Times New Roman" pitchFamily="18" charset="0"/>
              </a:rPr>
              <a:t>FSBEI </a:t>
            </a:r>
            <a:r>
              <a:rPr lang="en-US" sz="2000" b="1" dirty="0">
                <a:solidFill>
                  <a:schemeClr val="bg1"/>
                </a:solidFill>
                <a:cs typeface="Times New Roman" pitchFamily="18" charset="0"/>
              </a:rPr>
              <a:t>HE prof. V.F. </a:t>
            </a:r>
            <a:r>
              <a:rPr lang="en-US" sz="2000" b="1" dirty="0" err="1" smtClean="0">
                <a:solidFill>
                  <a:schemeClr val="bg1"/>
                </a:solidFill>
                <a:cs typeface="Times New Roman" pitchFamily="18" charset="0"/>
              </a:rPr>
              <a:t>Voyno-Yasenetsky</a:t>
            </a:r>
            <a:r>
              <a:rPr lang="en-US" sz="2000" b="1" dirty="0" smtClean="0">
                <a:solidFill>
                  <a:schemeClr val="bg1"/>
                </a:solidFill>
                <a:cs typeface="Times New Roman" pitchFamily="18" charset="0"/>
              </a:rPr>
              <a:t> Krasnoyarsk </a:t>
            </a:r>
            <a:r>
              <a:rPr lang="en-US" sz="2000" b="1" dirty="0">
                <a:solidFill>
                  <a:schemeClr val="bg1"/>
                </a:solidFill>
                <a:cs typeface="Times New Roman" pitchFamily="18" charset="0"/>
              </a:rPr>
              <a:t>State Medical University </a:t>
            </a:r>
            <a:r>
              <a:rPr lang="en-US" sz="2000" b="1" dirty="0" smtClean="0">
                <a:solidFill>
                  <a:schemeClr val="bg1"/>
                </a:solidFill>
                <a:cs typeface="Times New Roman" pitchFamily="18" charset="0"/>
              </a:rPr>
              <a:t>of the Ministry </a:t>
            </a:r>
            <a:r>
              <a:rPr lang="en-US" sz="2000" b="1" dirty="0">
                <a:solidFill>
                  <a:schemeClr val="bg1"/>
                </a:solidFill>
                <a:cs typeface="Times New Roman" pitchFamily="18" charset="0"/>
              </a:rPr>
              <a:t>of Health of Russia</a:t>
            </a:r>
          </a:p>
          <a:p>
            <a:pPr algn="ctr"/>
            <a:r>
              <a:rPr lang="en-US" sz="2000" b="1" dirty="0">
                <a:solidFill>
                  <a:schemeClr val="bg1"/>
                </a:solidFill>
                <a:cs typeface="Times New Roman" pitchFamily="18" charset="0"/>
              </a:rPr>
              <a:t>Department of Physical and Rehabilitation Medicine with a </a:t>
            </a:r>
            <a:r>
              <a:rPr lang="en-US" sz="2000" b="1" dirty="0" smtClean="0">
                <a:solidFill>
                  <a:schemeClr val="bg1"/>
                </a:solidFill>
                <a:cs typeface="Times New Roman" pitchFamily="18" charset="0"/>
              </a:rPr>
              <a:t>PGE </a:t>
            </a:r>
            <a:r>
              <a:rPr lang="en-US" sz="2000" b="1" dirty="0">
                <a:solidFill>
                  <a:schemeClr val="bg1"/>
                </a:solidFill>
                <a:cs typeface="Times New Roman" pitchFamily="18" charset="0"/>
              </a:rPr>
              <a:t>course</a:t>
            </a:r>
            <a:r>
              <a:rPr lang="ru-RU" sz="2000" dirty="0">
                <a:solidFill>
                  <a:schemeClr val="bg1"/>
                </a:solidFill>
                <a:cs typeface="Times New Roman" pitchFamily="18" charset="0"/>
              </a:rPr>
              <a:t/>
            </a:r>
            <a:br>
              <a:rPr lang="ru-RU" sz="2000" dirty="0">
                <a:solidFill>
                  <a:schemeClr val="bg1"/>
                </a:solidFill>
                <a:cs typeface="Times New Roman" pitchFamily="18" charset="0"/>
              </a:rPr>
            </a:br>
            <a:endParaRPr lang="ru-RU" sz="2000" b="1" dirty="0">
              <a:solidFill>
                <a:schemeClr val="bg1"/>
              </a:solidFill>
              <a:effectLst>
                <a:reflection blurRad="6350" stA="55000" endA="300" endPos="45500" dir="5400000" sy="-100000" algn="bl" rotWithShape="0"/>
              </a:effectLst>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Assistance to the sick and disabled in the Soviet period:</a:t>
            </a:r>
            <a:endParaRPr lang="ru-RU" dirty="0"/>
          </a:p>
        </p:txBody>
      </p:sp>
      <p:sp>
        <p:nvSpPr>
          <p:cNvPr id="3" name="Содержимое 2"/>
          <p:cNvSpPr>
            <a:spLocks noGrp="1"/>
          </p:cNvSpPr>
          <p:nvPr>
            <p:ph idx="1"/>
          </p:nvPr>
        </p:nvSpPr>
        <p:spPr>
          <a:xfrm>
            <a:off x="251520" y="1484784"/>
            <a:ext cx="8712968" cy="4525963"/>
          </a:xfrm>
        </p:spPr>
        <p:txBody>
          <a:bodyPr/>
          <a:lstStyle/>
          <a:p>
            <a:pPr algn="just"/>
            <a:r>
              <a:rPr lang="en-US" sz="2000" i="1" dirty="0"/>
              <a:t>In the 1930s a network of homes for the elderly and the disabled, neuropsychiatric boarding schools began to </a:t>
            </a:r>
            <a:r>
              <a:rPr lang="en-US" sz="2000" i="1" dirty="0" smtClean="0"/>
              <a:t>appear. A </a:t>
            </a:r>
            <a:r>
              <a:rPr lang="en-US" sz="2000" i="1" dirty="0"/>
              <a:t>system of specialized educational institutions for people with health problems, mutual aid societies for the blind and </a:t>
            </a:r>
            <a:r>
              <a:rPr lang="en-US" sz="2000" i="1" dirty="0" smtClean="0"/>
              <a:t>the deaf was developing.</a:t>
            </a:r>
            <a:endParaRPr lang="en-US" sz="2000" i="1" dirty="0"/>
          </a:p>
          <a:p>
            <a:pPr algn="just"/>
            <a:r>
              <a:rPr lang="en-US" sz="2000" b="1" dirty="0"/>
              <a:t>The characteristic features of social provision </a:t>
            </a:r>
            <a:r>
              <a:rPr lang="en-US" sz="2000" b="1" dirty="0" smtClean="0"/>
              <a:t>during Soviet </a:t>
            </a:r>
            <a:r>
              <a:rPr lang="en-US" sz="2000" b="1" dirty="0"/>
              <a:t>period:</a:t>
            </a:r>
          </a:p>
          <a:p>
            <a:pPr marL="0" indent="363538" algn="just">
              <a:buNone/>
            </a:pPr>
            <a:r>
              <a:rPr lang="en-US" sz="2000" dirty="0"/>
              <a:t>- </a:t>
            </a:r>
            <a:r>
              <a:rPr lang="en-US" sz="2000" dirty="0" smtClean="0"/>
              <a:t>universality;</a:t>
            </a:r>
            <a:endParaRPr lang="en-US" sz="2000" dirty="0"/>
          </a:p>
          <a:p>
            <a:pPr marL="363538" indent="0" algn="just">
              <a:buNone/>
            </a:pPr>
            <a:r>
              <a:rPr lang="en-US" sz="2000" dirty="0"/>
              <a:t>- equal </a:t>
            </a:r>
            <a:r>
              <a:rPr lang="en-US" sz="2000" dirty="0" smtClean="0"/>
              <a:t>right</a:t>
            </a:r>
            <a:r>
              <a:rPr lang="en-US" sz="2000" dirty="0"/>
              <a:t>s</a:t>
            </a:r>
            <a:r>
              <a:rPr lang="en-US" sz="2000" dirty="0" smtClean="0"/>
              <a:t> in its receiving;</a:t>
            </a:r>
            <a:endParaRPr lang="en-US" sz="2000" dirty="0"/>
          </a:p>
          <a:p>
            <a:pPr marL="363538" indent="0" algn="just">
              <a:buNone/>
            </a:pPr>
            <a:r>
              <a:rPr lang="en-US" sz="2000" dirty="0"/>
              <a:t>- free medical care, hospital and </a:t>
            </a:r>
            <a:r>
              <a:rPr lang="en-US" sz="2000" dirty="0" smtClean="0"/>
              <a:t>health resort </a:t>
            </a:r>
            <a:r>
              <a:rPr lang="en-US" sz="2000" dirty="0"/>
              <a:t>treatment;</a:t>
            </a:r>
          </a:p>
          <a:p>
            <a:pPr marL="363538" indent="0" algn="just">
              <a:buNone/>
            </a:pPr>
            <a:r>
              <a:rPr lang="en-US" sz="2000" dirty="0"/>
              <a:t>- supply of prosthetic products;</a:t>
            </a:r>
          </a:p>
          <a:p>
            <a:pPr marL="363538" indent="0" algn="just">
              <a:buNone/>
            </a:pPr>
            <a:r>
              <a:rPr lang="en-US" sz="2000" dirty="0"/>
              <a:t>- vocational training and retraining;</a:t>
            </a:r>
          </a:p>
          <a:p>
            <a:pPr marL="363538" indent="0" algn="just">
              <a:buNone/>
            </a:pPr>
            <a:r>
              <a:rPr lang="en-US" sz="2000" dirty="0"/>
              <a:t>- referral to work in accordance with the conclusion of </a:t>
            </a:r>
            <a:r>
              <a:rPr lang="en-US" sz="2000" dirty="0" smtClean="0"/>
              <a:t>medical </a:t>
            </a:r>
            <a:r>
              <a:rPr lang="en-US" sz="2000" dirty="0"/>
              <a:t>and labor examination (VTEK);</a:t>
            </a:r>
          </a:p>
          <a:p>
            <a:pPr marL="363538" indent="0" algn="just">
              <a:buNone/>
            </a:pPr>
            <a:r>
              <a:rPr lang="en-US" sz="2000" dirty="0"/>
              <a:t>- provision of places in homes for the elderly and disabled.</a:t>
            </a:r>
            <a:r>
              <a:rPr lang="ru-RU" sz="1600" dirty="0"/>
              <a:t/>
            </a:r>
            <a:br>
              <a:rPr lang="ru-RU" sz="1600" dirty="0"/>
            </a:br>
            <a:endParaRPr lang="ru-RU" sz="1600" dirty="0"/>
          </a:p>
          <a:p>
            <a:pPr algn="just"/>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1"/>
            <a:ext cx="8229600" cy="1080343"/>
          </a:xfrm>
        </p:spPr>
        <p:txBody>
          <a:bodyPr/>
          <a:lstStyle/>
          <a:p>
            <a:r>
              <a:rPr lang="en-US" dirty="0"/>
              <a:t>Features of medical rehabilitation </a:t>
            </a:r>
            <a:r>
              <a:rPr lang="en-US" dirty="0" smtClean="0"/>
              <a:t>nowadays</a:t>
            </a:r>
            <a:endParaRPr lang="ru-RU" dirty="0"/>
          </a:p>
        </p:txBody>
      </p:sp>
      <p:sp>
        <p:nvSpPr>
          <p:cNvPr id="3" name="Содержимое 2"/>
          <p:cNvSpPr>
            <a:spLocks noGrp="1"/>
          </p:cNvSpPr>
          <p:nvPr>
            <p:ph idx="1"/>
          </p:nvPr>
        </p:nvSpPr>
        <p:spPr>
          <a:xfrm>
            <a:off x="642910" y="1714488"/>
            <a:ext cx="6143668" cy="3714776"/>
          </a:xfrm>
        </p:spPr>
        <p:txBody>
          <a:bodyPr/>
          <a:lstStyle/>
          <a:p>
            <a:pPr algn="just"/>
            <a:r>
              <a:rPr lang="en-US" sz="1800" dirty="0"/>
              <a:t>Aging population, increasing life expectancy</a:t>
            </a:r>
          </a:p>
          <a:p>
            <a:pPr algn="just"/>
            <a:r>
              <a:rPr lang="en-US" sz="1800" dirty="0"/>
              <a:t>Local wars</a:t>
            </a:r>
          </a:p>
          <a:p>
            <a:pPr algn="just"/>
            <a:r>
              <a:rPr lang="en-US" sz="1800" dirty="0"/>
              <a:t>Improving the survival </a:t>
            </a:r>
            <a:r>
              <a:rPr lang="en-US" sz="1800" dirty="0" smtClean="0"/>
              <a:t>in low-birth weight infants</a:t>
            </a:r>
            <a:endParaRPr lang="en-US" sz="1800" dirty="0"/>
          </a:p>
          <a:p>
            <a:pPr algn="just"/>
            <a:r>
              <a:rPr lang="en-US" sz="1800" dirty="0"/>
              <a:t>Improving the quality of care for patients </a:t>
            </a:r>
            <a:r>
              <a:rPr lang="en-US" sz="1800" dirty="0" smtClean="0"/>
              <a:t>after </a:t>
            </a:r>
            <a:r>
              <a:rPr lang="en-US" sz="1800" dirty="0"/>
              <a:t>stroke and heart attack - increasing the survival of patients with severe disabling diseases</a:t>
            </a:r>
          </a:p>
          <a:p>
            <a:pPr algn="just"/>
            <a:r>
              <a:rPr lang="en-US" sz="1800" dirty="0"/>
              <a:t>Medico-economic standards</a:t>
            </a:r>
          </a:p>
          <a:p>
            <a:pPr algn="just"/>
            <a:r>
              <a:rPr lang="en-US" sz="1800" dirty="0"/>
              <a:t>Clinical and statistical groups</a:t>
            </a:r>
          </a:p>
          <a:p>
            <a:pPr algn="just"/>
            <a:r>
              <a:rPr lang="en-US" sz="1800" dirty="0" smtClean="0"/>
              <a:t>Adding </a:t>
            </a:r>
            <a:r>
              <a:rPr lang="en-US" sz="1800" dirty="0"/>
              <a:t>the citizen's right </a:t>
            </a:r>
            <a:r>
              <a:rPr lang="en-US" sz="1800" dirty="0" smtClean="0"/>
              <a:t>for </a:t>
            </a:r>
            <a:r>
              <a:rPr lang="en-US" sz="1800" dirty="0"/>
              <a:t>medical </a:t>
            </a:r>
            <a:r>
              <a:rPr lang="en-US" sz="1800" dirty="0" smtClean="0"/>
              <a:t>help </a:t>
            </a:r>
            <a:r>
              <a:rPr lang="en-US" sz="1800" dirty="0"/>
              <a:t>into the </a:t>
            </a:r>
            <a:r>
              <a:rPr lang="en-US" sz="1800" dirty="0" smtClean="0"/>
              <a:t>Constitution</a:t>
            </a:r>
            <a:endParaRPr lang="ru-RU" sz="1800" dirty="0"/>
          </a:p>
          <a:p>
            <a:pPr algn="just"/>
            <a:endParaRPr lang="ru-RU" sz="1800" dirty="0"/>
          </a:p>
        </p:txBody>
      </p:sp>
      <p:pic>
        <p:nvPicPr>
          <p:cNvPr id="154627" name="Picture 3" descr="C:\Users\Елена\Desktop\imagesCA3MN22G.jpg"/>
          <p:cNvPicPr>
            <a:picLocks noChangeAspect="1" noChangeArrowheads="1"/>
          </p:cNvPicPr>
          <p:nvPr/>
        </p:nvPicPr>
        <p:blipFill>
          <a:blip r:embed="rId2" cstate="print"/>
          <a:srcRect/>
          <a:stretch>
            <a:fillRect/>
          </a:stretch>
        </p:blipFill>
        <p:spPr bwMode="auto">
          <a:xfrm>
            <a:off x="6929454" y="4714884"/>
            <a:ext cx="2254360" cy="1500174"/>
          </a:xfrm>
          <a:prstGeom prst="rect">
            <a:avLst/>
          </a:prstGeom>
          <a:noFill/>
        </p:spPr>
      </p:pic>
      <p:pic>
        <p:nvPicPr>
          <p:cNvPr id="154628" name="Picture 4" descr="C:\Users\Елена\Desktop\imagesCAAX4WQR.jpg"/>
          <p:cNvPicPr>
            <a:picLocks noChangeAspect="1" noChangeArrowheads="1"/>
          </p:cNvPicPr>
          <p:nvPr/>
        </p:nvPicPr>
        <p:blipFill>
          <a:blip r:embed="rId3" cstate="print"/>
          <a:srcRect/>
          <a:stretch>
            <a:fillRect/>
          </a:stretch>
        </p:blipFill>
        <p:spPr bwMode="auto">
          <a:xfrm>
            <a:off x="6881820" y="3214686"/>
            <a:ext cx="2262180" cy="1216477"/>
          </a:xfrm>
          <a:prstGeom prst="rect">
            <a:avLst/>
          </a:prstGeom>
          <a:noFill/>
        </p:spPr>
      </p:pic>
      <p:pic>
        <p:nvPicPr>
          <p:cNvPr id="154629" name="Picture 5" descr="C:\Users\Елена\Desktop\imagesCA1F14TD.jpg"/>
          <p:cNvPicPr>
            <a:picLocks noChangeAspect="1" noChangeArrowheads="1"/>
          </p:cNvPicPr>
          <p:nvPr/>
        </p:nvPicPr>
        <p:blipFill>
          <a:blip r:embed="rId4" cstate="print"/>
          <a:srcRect/>
          <a:stretch>
            <a:fillRect/>
          </a:stretch>
        </p:blipFill>
        <p:spPr bwMode="auto">
          <a:xfrm>
            <a:off x="6929454" y="1643050"/>
            <a:ext cx="2214546" cy="144452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ideology of medical rehabilitation</a:t>
            </a:r>
            <a:endParaRPr lang="ru-RU" dirty="0"/>
          </a:p>
        </p:txBody>
      </p:sp>
      <p:sp>
        <p:nvSpPr>
          <p:cNvPr id="3" name="Содержимое 2"/>
          <p:cNvSpPr>
            <a:spLocks noGrp="1"/>
          </p:cNvSpPr>
          <p:nvPr>
            <p:ph idx="1"/>
          </p:nvPr>
        </p:nvSpPr>
        <p:spPr>
          <a:xfrm>
            <a:off x="214282" y="1600200"/>
            <a:ext cx="6229926" cy="4525963"/>
          </a:xfrm>
        </p:spPr>
        <p:txBody>
          <a:bodyPr/>
          <a:lstStyle/>
          <a:p>
            <a:r>
              <a:rPr lang="en-US" sz="2800" dirty="0"/>
              <a:t>Ignoring the disabled</a:t>
            </a:r>
          </a:p>
          <a:p>
            <a:r>
              <a:rPr lang="en-US" sz="2800" dirty="0"/>
              <a:t>Support and care for the disabled</a:t>
            </a:r>
          </a:p>
          <a:p>
            <a:r>
              <a:rPr lang="en-US" sz="2800" dirty="0"/>
              <a:t>Ensuring maximum </a:t>
            </a:r>
            <a:r>
              <a:rPr lang="en-US" sz="2800" dirty="0" smtClean="0"/>
              <a:t>independence from care</a:t>
            </a:r>
            <a:endParaRPr lang="ru-RU" sz="2800" dirty="0"/>
          </a:p>
        </p:txBody>
      </p:sp>
      <p:grpSp>
        <p:nvGrpSpPr>
          <p:cNvPr id="7" name="Группа 6"/>
          <p:cNvGrpSpPr/>
          <p:nvPr/>
        </p:nvGrpSpPr>
        <p:grpSpPr>
          <a:xfrm>
            <a:off x="6572264" y="1190032"/>
            <a:ext cx="2571736" cy="5277452"/>
            <a:chOff x="6572264" y="1190032"/>
            <a:chExt cx="2571736" cy="5277452"/>
          </a:xfrm>
        </p:grpSpPr>
        <p:pic>
          <p:nvPicPr>
            <p:cNvPr id="4" name="Picture 2" descr="C:\Users\Елена\Desktop\самост.jpg"/>
            <p:cNvPicPr>
              <a:picLocks noChangeAspect="1" noChangeArrowheads="1"/>
            </p:cNvPicPr>
            <p:nvPr/>
          </p:nvPicPr>
          <p:blipFill>
            <a:blip r:embed="rId3" cstate="print"/>
            <a:srcRect/>
            <a:stretch>
              <a:fillRect/>
            </a:stretch>
          </p:blipFill>
          <p:spPr bwMode="auto">
            <a:xfrm>
              <a:off x="6572264" y="3113113"/>
              <a:ext cx="2571736" cy="1711373"/>
            </a:xfrm>
            <a:prstGeom prst="rect">
              <a:avLst/>
            </a:prstGeom>
            <a:noFill/>
          </p:spPr>
        </p:pic>
        <p:pic>
          <p:nvPicPr>
            <p:cNvPr id="5" name="Picture 3" descr="C:\Users\Елена\Desktop\охота.jpg"/>
            <p:cNvPicPr>
              <a:picLocks noChangeAspect="1" noChangeArrowheads="1"/>
            </p:cNvPicPr>
            <p:nvPr/>
          </p:nvPicPr>
          <p:blipFill>
            <a:blip r:embed="rId4" cstate="print"/>
            <a:srcRect/>
            <a:stretch>
              <a:fillRect/>
            </a:stretch>
          </p:blipFill>
          <p:spPr bwMode="auto">
            <a:xfrm>
              <a:off x="6572264" y="4929198"/>
              <a:ext cx="2571736" cy="1538286"/>
            </a:xfrm>
            <a:prstGeom prst="rect">
              <a:avLst/>
            </a:prstGeom>
            <a:noFill/>
          </p:spPr>
        </p:pic>
        <p:pic>
          <p:nvPicPr>
            <p:cNvPr id="6" name="Picture 5" descr="C:\Users\Елена\Desktop\само.jpg"/>
            <p:cNvPicPr>
              <a:picLocks noChangeAspect="1" noChangeArrowheads="1"/>
            </p:cNvPicPr>
            <p:nvPr/>
          </p:nvPicPr>
          <p:blipFill>
            <a:blip r:embed="rId5" cstate="print"/>
            <a:srcRect/>
            <a:stretch>
              <a:fillRect/>
            </a:stretch>
          </p:blipFill>
          <p:spPr bwMode="auto">
            <a:xfrm>
              <a:off x="6572264" y="1190032"/>
              <a:ext cx="2562225" cy="1781175"/>
            </a:xfrm>
            <a:prstGeom prst="rect">
              <a:avLst/>
            </a:prstGeom>
            <a:noFill/>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14290"/>
            <a:ext cx="8620420" cy="1143000"/>
          </a:xfrm>
        </p:spPr>
        <p:txBody>
          <a:bodyPr/>
          <a:lstStyle/>
          <a:p>
            <a:r>
              <a:rPr lang="en-US" sz="2400" b="1" dirty="0"/>
              <a:t>Three fundamental </a:t>
            </a:r>
            <a:r>
              <a:rPr lang="en-US" sz="2400" b="1" dirty="0" smtClean="0"/>
              <a:t>activities to be taken  </a:t>
            </a:r>
            <a:r>
              <a:rPr lang="en-US" sz="2400" b="1" dirty="0"/>
              <a:t>when </a:t>
            </a:r>
            <a:r>
              <a:rPr lang="en-US" sz="2400" b="1" dirty="0" smtClean="0"/>
              <a:t> </a:t>
            </a:r>
            <a:r>
              <a:rPr lang="en-US" sz="2400" b="1" dirty="0"/>
              <a:t>disability imposes limitations that make a person less </a:t>
            </a:r>
            <a:r>
              <a:rPr lang="en-US" sz="2400" b="1" dirty="0" smtClean="0"/>
              <a:t>able:</a:t>
            </a:r>
            <a:endParaRPr lang="ru-RU" sz="2400" b="1" dirty="0"/>
          </a:p>
        </p:txBody>
      </p:sp>
      <p:sp>
        <p:nvSpPr>
          <p:cNvPr id="3" name="Содержимое 2"/>
          <p:cNvSpPr>
            <a:spLocks noGrp="1"/>
          </p:cNvSpPr>
          <p:nvPr>
            <p:ph idx="1"/>
          </p:nvPr>
        </p:nvSpPr>
        <p:spPr/>
        <p:txBody>
          <a:bodyPr/>
          <a:lstStyle/>
          <a:p>
            <a:pPr marL="0" indent="0">
              <a:buNone/>
            </a:pPr>
            <a:r>
              <a:rPr lang="en-US" sz="2400" dirty="0"/>
              <a:t>	</a:t>
            </a:r>
            <a:r>
              <a:rPr lang="en-US" sz="2400" dirty="0" smtClean="0"/>
              <a:t>a</a:t>
            </a:r>
            <a:r>
              <a:rPr lang="en-US" sz="2400" dirty="0"/>
              <a:t>) correcting the cause of a </a:t>
            </a:r>
            <a:r>
              <a:rPr lang="en-US" sz="2400" dirty="0" smtClean="0"/>
              <a:t>person’s </a:t>
            </a:r>
            <a:r>
              <a:rPr lang="en-US" sz="2400" dirty="0"/>
              <a:t>disability by restoring abilities;</a:t>
            </a:r>
          </a:p>
          <a:p>
            <a:pPr marL="0" indent="0">
              <a:buNone/>
            </a:pPr>
            <a:r>
              <a:rPr lang="en-US" sz="2400" dirty="0" smtClean="0"/>
              <a:t>	b</a:t>
            </a:r>
            <a:r>
              <a:rPr lang="en-US" sz="2400" dirty="0"/>
              <a:t>) compensation </a:t>
            </a:r>
            <a:r>
              <a:rPr lang="en-US" sz="2400" dirty="0" smtClean="0"/>
              <a:t>of </a:t>
            </a:r>
            <a:r>
              <a:rPr lang="en-US" sz="2400" dirty="0"/>
              <a:t>shortcomings by improving and developing other </a:t>
            </a:r>
            <a:r>
              <a:rPr lang="en-US" sz="2400" dirty="0" smtClean="0"/>
              <a:t>person’s features; </a:t>
            </a:r>
          </a:p>
          <a:p>
            <a:pPr marL="0" indent="0">
              <a:buNone/>
            </a:pPr>
            <a:r>
              <a:rPr lang="en-US" sz="2400" dirty="0"/>
              <a:t>	</a:t>
            </a:r>
            <a:r>
              <a:rPr lang="en-US" sz="2400" dirty="0" smtClean="0"/>
              <a:t>c</a:t>
            </a:r>
            <a:r>
              <a:rPr lang="en-US" sz="2400" dirty="0"/>
              <a:t>) changing the </a:t>
            </a:r>
            <a:r>
              <a:rPr lang="en-US" sz="2400" dirty="0" smtClean="0"/>
              <a:t>for the </a:t>
            </a:r>
            <a:r>
              <a:rPr lang="en-US" sz="2400" dirty="0"/>
              <a:t>disability </a:t>
            </a:r>
            <a:r>
              <a:rPr lang="en-US" sz="2400" dirty="0" smtClean="0"/>
              <a:t>to </a:t>
            </a:r>
            <a:r>
              <a:rPr lang="en-US" sz="2400" dirty="0"/>
              <a:t>be avoided.</a:t>
            </a:r>
            <a:endParaRPr lang="ru-RU"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dirty="0">
                <a:latin typeface="+mn-lt"/>
              </a:rPr>
              <a:t>Basic concepts of rehabilitation measures:</a:t>
            </a:r>
            <a:endParaRPr lang="ru-RU" sz="2800" b="1" dirty="0">
              <a:latin typeface="+mn-lt"/>
            </a:endParaRPr>
          </a:p>
        </p:txBody>
      </p:sp>
      <p:sp>
        <p:nvSpPr>
          <p:cNvPr id="3" name="Содержимое 2"/>
          <p:cNvSpPr>
            <a:spLocks noGrp="1"/>
          </p:cNvSpPr>
          <p:nvPr>
            <p:ph idx="1"/>
          </p:nvPr>
        </p:nvSpPr>
        <p:spPr>
          <a:xfrm>
            <a:off x="251520" y="1484784"/>
            <a:ext cx="8229600" cy="4392488"/>
          </a:xfrm>
        </p:spPr>
        <p:txBody>
          <a:bodyPr/>
          <a:lstStyle/>
          <a:p>
            <a:pPr lvl="1" algn="just"/>
            <a:r>
              <a:rPr lang="en-US" sz="2000" u="sng" dirty="0"/>
              <a:t>medical rehabilitation </a:t>
            </a:r>
            <a:r>
              <a:rPr lang="en-US" sz="2000" dirty="0"/>
              <a:t>using various methods of drug therapy, physiotherapy</a:t>
            </a:r>
            <a:r>
              <a:rPr lang="en-US" sz="2000" dirty="0" smtClean="0"/>
              <a:t>, exercise therapy, </a:t>
            </a:r>
            <a:r>
              <a:rPr lang="en-US" sz="2000" dirty="0"/>
              <a:t>nutritional therapy, surgical correction, etc</a:t>
            </a:r>
            <a:r>
              <a:rPr lang="en-US" sz="2000" dirty="0" smtClean="0"/>
              <a:t>.</a:t>
            </a:r>
            <a:endParaRPr lang="en-US" sz="2000" dirty="0"/>
          </a:p>
          <a:p>
            <a:pPr lvl="1" algn="just"/>
            <a:r>
              <a:rPr lang="en-US" sz="2000" u="sng" dirty="0"/>
              <a:t>psychological rehabilitation</a:t>
            </a:r>
            <a:r>
              <a:rPr lang="en-US" sz="2000" dirty="0"/>
              <a:t>, including measures for timely mental </a:t>
            </a:r>
            <a:r>
              <a:rPr lang="en-US" sz="2000" dirty="0" smtClean="0"/>
              <a:t>disorders prevention </a:t>
            </a:r>
            <a:r>
              <a:rPr lang="en-US" sz="2000" dirty="0"/>
              <a:t>and </a:t>
            </a:r>
            <a:r>
              <a:rPr lang="en-US" sz="2000" dirty="0" smtClean="0"/>
              <a:t>their treatment, </a:t>
            </a:r>
            <a:r>
              <a:rPr lang="en-US" sz="2000" dirty="0"/>
              <a:t>for the formation of </a:t>
            </a:r>
            <a:r>
              <a:rPr lang="en-US" sz="2000" dirty="0" smtClean="0"/>
              <a:t>patients’ </a:t>
            </a:r>
            <a:r>
              <a:rPr lang="en-US" sz="2000" dirty="0"/>
              <a:t>conscious active participation in </a:t>
            </a:r>
            <a:r>
              <a:rPr lang="en-US" sz="2000" dirty="0" smtClean="0"/>
              <a:t>rehabilitation </a:t>
            </a:r>
            <a:r>
              <a:rPr lang="en-US" sz="2000" dirty="0"/>
              <a:t>process.</a:t>
            </a:r>
          </a:p>
          <a:p>
            <a:pPr lvl="1" algn="just"/>
            <a:r>
              <a:rPr lang="en-US" sz="2000" u="sng" dirty="0"/>
              <a:t>vocational rehabilitation</a:t>
            </a:r>
            <a:r>
              <a:rPr lang="en-US" sz="2000" dirty="0"/>
              <a:t>, the main </a:t>
            </a:r>
            <a:r>
              <a:rPr lang="en-US" sz="2000" dirty="0" smtClean="0"/>
              <a:t>task </a:t>
            </a:r>
            <a:r>
              <a:rPr lang="en-US" sz="2000" dirty="0"/>
              <a:t>of which </a:t>
            </a:r>
            <a:r>
              <a:rPr lang="en-US" sz="2000" dirty="0" smtClean="0"/>
              <a:t>is restoration </a:t>
            </a:r>
            <a:r>
              <a:rPr lang="en-US" sz="2000" dirty="0"/>
              <a:t>of relevant professional skills or retraining of patients, </a:t>
            </a:r>
            <a:r>
              <a:rPr lang="en-US" sz="2000" dirty="0" smtClean="0"/>
              <a:t>helping to solve </a:t>
            </a:r>
            <a:r>
              <a:rPr lang="en-US" sz="2000" dirty="0"/>
              <a:t>their </a:t>
            </a:r>
            <a:r>
              <a:rPr lang="en-US" sz="2000" dirty="0" smtClean="0"/>
              <a:t>employment issues</a:t>
            </a:r>
            <a:r>
              <a:rPr lang="en-US" sz="2000" dirty="0"/>
              <a:t>.</a:t>
            </a:r>
          </a:p>
          <a:p>
            <a:pPr lvl="1" algn="just"/>
            <a:r>
              <a:rPr lang="en-US" sz="2000" u="sng" dirty="0"/>
              <a:t>social rehabilitation</a:t>
            </a:r>
            <a:r>
              <a:rPr lang="en-US" sz="2000" dirty="0"/>
              <a:t>, including </a:t>
            </a:r>
            <a:r>
              <a:rPr lang="en-US" sz="2000" dirty="0" smtClean="0"/>
              <a:t>development</a:t>
            </a:r>
            <a:r>
              <a:rPr lang="en-US" sz="2000" dirty="0"/>
              <a:t>, adoption at the state level of relevant regulatory legal acts that guarantee certain social rights and </a:t>
            </a:r>
            <a:r>
              <a:rPr lang="en-US" sz="2000" dirty="0" smtClean="0"/>
              <a:t>benefits for the </a:t>
            </a:r>
            <a:r>
              <a:rPr lang="en-US" sz="2000" dirty="0"/>
              <a:t>disabled.</a:t>
            </a:r>
            <a:endParaRPr lang="ru-RU"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85720" y="1624415"/>
            <a:ext cx="8572560" cy="3231654"/>
          </a:xfrm>
          <a:prstGeom prst="rect">
            <a:avLst/>
          </a:prstGeom>
          <a:solidFill>
            <a:schemeClr val="bg1"/>
          </a:solidFill>
          <a:ln w="9525">
            <a:noFill/>
            <a:miter lim="800000"/>
            <a:headEnd/>
            <a:tailEnd/>
          </a:ln>
        </p:spPr>
        <p:txBody>
          <a:bodyPr wrap="square" anchor="ctr">
            <a:spAutoFit/>
          </a:bodyPr>
          <a:lstStyle/>
          <a:p>
            <a:pPr algn="just"/>
            <a:r>
              <a:rPr lang="en-US" sz="3600" b="1" dirty="0">
                <a:solidFill>
                  <a:schemeClr val="accent2"/>
                </a:solidFill>
              </a:rPr>
              <a:t>MEDICAL REHABILITATION</a:t>
            </a:r>
          </a:p>
          <a:p>
            <a:pPr algn="just"/>
            <a:r>
              <a:rPr lang="en-US" sz="2800" i="1" dirty="0" smtClean="0">
                <a:solidFill>
                  <a:schemeClr val="accent2"/>
                </a:solidFill>
              </a:rPr>
              <a:t>is an </a:t>
            </a:r>
            <a:r>
              <a:rPr lang="en-US" sz="2800" i="1" dirty="0">
                <a:solidFill>
                  <a:schemeClr val="accent2"/>
                </a:solidFill>
              </a:rPr>
              <a:t>active process, the purpose of which is to achieve </a:t>
            </a:r>
            <a:r>
              <a:rPr lang="en-US" sz="2800" i="1" dirty="0" smtClean="0">
                <a:solidFill>
                  <a:schemeClr val="accent2"/>
                </a:solidFill>
              </a:rPr>
              <a:t>full </a:t>
            </a:r>
            <a:r>
              <a:rPr lang="en-US" sz="2800" i="1" dirty="0">
                <a:solidFill>
                  <a:schemeClr val="accent2"/>
                </a:solidFill>
              </a:rPr>
              <a:t>restoration of functions impaired due to illness or injury, or, if </a:t>
            </a:r>
            <a:r>
              <a:rPr lang="en-US" sz="2800" i="1" dirty="0" smtClean="0">
                <a:solidFill>
                  <a:schemeClr val="accent2"/>
                </a:solidFill>
              </a:rPr>
              <a:t>it is impossible, - </a:t>
            </a:r>
            <a:r>
              <a:rPr lang="en-US" sz="2800" i="1" dirty="0">
                <a:solidFill>
                  <a:schemeClr val="accent2"/>
                </a:solidFill>
              </a:rPr>
              <a:t>optimal realization of the physical, mental and social potential of the disabled person, </a:t>
            </a:r>
            <a:r>
              <a:rPr lang="en-US" sz="2800" i="1" dirty="0" smtClean="0">
                <a:solidFill>
                  <a:schemeClr val="accent2"/>
                </a:solidFill>
              </a:rPr>
              <a:t>the </a:t>
            </a:r>
            <a:r>
              <a:rPr lang="en-US" sz="2800" i="1" dirty="0">
                <a:solidFill>
                  <a:schemeClr val="accent2"/>
                </a:solidFill>
              </a:rPr>
              <a:t>most complete integration </a:t>
            </a:r>
            <a:r>
              <a:rPr lang="en-US" sz="2800" i="1" dirty="0" smtClean="0">
                <a:solidFill>
                  <a:schemeClr val="accent2"/>
                </a:solidFill>
              </a:rPr>
              <a:t>into the </a:t>
            </a:r>
            <a:r>
              <a:rPr lang="en-US" sz="2800" i="1" dirty="0">
                <a:solidFill>
                  <a:schemeClr val="accent2"/>
                </a:solidFill>
              </a:rPr>
              <a:t>society (WHO expert committee, 1980).</a:t>
            </a:r>
            <a:endParaRPr lang="ru-RU" sz="2800" i="1" dirty="0">
              <a:solidFill>
                <a:schemeClr val="accent2"/>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dirty="0"/>
              <a:t>Medical rehabilitation</a:t>
            </a:r>
            <a:endParaRPr lang="ru-RU" dirty="0"/>
          </a:p>
        </p:txBody>
      </p:sp>
      <p:sp>
        <p:nvSpPr>
          <p:cNvPr id="5" name="Содержимое 4"/>
          <p:cNvSpPr>
            <a:spLocks noGrp="1"/>
          </p:cNvSpPr>
          <p:nvPr>
            <p:ph idx="1"/>
          </p:nvPr>
        </p:nvSpPr>
        <p:spPr>
          <a:xfrm>
            <a:off x="285720" y="1643050"/>
            <a:ext cx="8286808" cy="3714777"/>
          </a:xfrm>
        </p:spPr>
        <p:txBody>
          <a:bodyPr/>
          <a:lstStyle/>
          <a:p>
            <a:pPr algn="just"/>
            <a:r>
              <a:rPr lang="en-US" sz="2000" dirty="0" smtClean="0">
                <a:solidFill>
                  <a:schemeClr val="tx2"/>
                </a:solidFill>
              </a:rPr>
              <a:t>is</a:t>
            </a:r>
            <a:r>
              <a:rPr lang="ru-RU" sz="2000" dirty="0" smtClean="0">
                <a:solidFill>
                  <a:schemeClr val="tx2"/>
                </a:solidFill>
              </a:rPr>
              <a:t> </a:t>
            </a:r>
            <a:r>
              <a:rPr lang="en-US" sz="2000" dirty="0">
                <a:solidFill>
                  <a:schemeClr val="tx2"/>
                </a:solidFill>
              </a:rPr>
              <a:t>a set of medical and psychological measures aimed at full or partial restoration of impaired and (or) compensation for lost functions of the affected organ or body system, maintaining body functions in the process of completing an acutely developed pathological process or exacerbating a chronic pathological process in the body, as well as preventing, early diagnosis and correction of possible dysfunctions of damaged organs or systems of the body, prevention and reduction of the degree of possible disability, improvement of </a:t>
            </a:r>
            <a:r>
              <a:rPr lang="en-US" sz="2000" dirty="0" smtClean="0">
                <a:solidFill>
                  <a:schemeClr val="tx2"/>
                </a:solidFill>
              </a:rPr>
              <a:t>life quality, </a:t>
            </a:r>
            <a:r>
              <a:rPr lang="en-US" sz="2000" dirty="0">
                <a:solidFill>
                  <a:schemeClr val="tx2"/>
                </a:solidFill>
              </a:rPr>
              <a:t>preservation of </a:t>
            </a:r>
            <a:r>
              <a:rPr lang="en-US" sz="2000" dirty="0" smtClean="0">
                <a:solidFill>
                  <a:schemeClr val="tx2"/>
                </a:solidFill>
              </a:rPr>
              <a:t>patient’s </a:t>
            </a:r>
            <a:r>
              <a:rPr lang="en-US" sz="2000" dirty="0">
                <a:solidFill>
                  <a:schemeClr val="tx2"/>
                </a:solidFill>
              </a:rPr>
              <a:t>working </a:t>
            </a:r>
            <a:r>
              <a:rPr lang="en-US" sz="2000" dirty="0" smtClean="0">
                <a:solidFill>
                  <a:schemeClr val="tx2"/>
                </a:solidFill>
              </a:rPr>
              <a:t>ability </a:t>
            </a:r>
            <a:r>
              <a:rPr lang="en-US" sz="2000" dirty="0">
                <a:solidFill>
                  <a:schemeClr val="tx2"/>
                </a:solidFill>
              </a:rPr>
              <a:t>and </a:t>
            </a:r>
            <a:r>
              <a:rPr lang="en-US" sz="2000" dirty="0" smtClean="0">
                <a:solidFill>
                  <a:schemeClr val="tx2"/>
                </a:solidFill>
              </a:rPr>
              <a:t>social </a:t>
            </a:r>
            <a:r>
              <a:rPr lang="en-US" sz="2000" dirty="0">
                <a:solidFill>
                  <a:schemeClr val="tx2"/>
                </a:solidFill>
              </a:rPr>
              <a:t>integration into society.</a:t>
            </a:r>
            <a:endParaRPr lang="ru-RU"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p:txBody>
          <a:bodyPr/>
          <a:lstStyle/>
          <a:p>
            <a:pPr algn="just"/>
            <a:r>
              <a:rPr lang="en-US" dirty="0"/>
              <a:t>The purpose of medical rehabilitation is to prevent disability during the period </a:t>
            </a:r>
            <a:r>
              <a:rPr lang="en-US" dirty="0" smtClean="0"/>
              <a:t>of disease </a:t>
            </a:r>
            <a:r>
              <a:rPr lang="en-US" dirty="0"/>
              <a:t>treatment </a:t>
            </a:r>
            <a:r>
              <a:rPr lang="en-US" dirty="0" smtClean="0"/>
              <a:t>and </a:t>
            </a:r>
            <a:r>
              <a:rPr lang="en-US" dirty="0"/>
              <a:t>to help the patient achieve the maximum possible physical and mental fitness in </a:t>
            </a:r>
            <a:r>
              <a:rPr lang="en-US" dirty="0" smtClean="0"/>
              <a:t>case of some </a:t>
            </a:r>
            <a:r>
              <a:rPr lang="en-US" dirty="0"/>
              <a:t>disability.</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just"/>
            <a:r>
              <a:rPr lang="en-US" dirty="0" smtClean="0"/>
              <a:t>As far as, </a:t>
            </a:r>
            <a:r>
              <a:rPr lang="en-US" dirty="0"/>
              <a:t>diseases and injuries of the nervous system take </a:t>
            </a:r>
            <a:r>
              <a:rPr lang="en-US" dirty="0" smtClean="0"/>
              <a:t>the leading places </a:t>
            </a:r>
            <a:r>
              <a:rPr lang="en-US" dirty="0"/>
              <a:t>in terms of frequency and severity of consequences, </a:t>
            </a:r>
            <a:r>
              <a:rPr lang="en-US" dirty="0" smtClean="0"/>
              <a:t>they </a:t>
            </a:r>
            <a:r>
              <a:rPr lang="en-US" dirty="0"/>
              <a:t>began to single out such </a:t>
            </a:r>
            <a:r>
              <a:rPr lang="en-US" dirty="0" smtClean="0"/>
              <a:t>block of </a:t>
            </a:r>
            <a:r>
              <a:rPr lang="en-US" dirty="0"/>
              <a:t>medical rehabilitation as neurorehabilitation, or rehabilitation of patients with a neurological profile.</a:t>
            </a:r>
            <a:endParaRPr lang="ru-RU"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229600" cy="1143000"/>
          </a:xfrm>
        </p:spPr>
        <p:txBody>
          <a:bodyPr/>
          <a:lstStyle/>
          <a:p>
            <a:r>
              <a:rPr lang="en-US" sz="2800" b="1" i="1" dirty="0"/>
              <a:t>International concept of functioning, disability and health.</a:t>
            </a:r>
            <a:endParaRPr lang="ru-RU" sz="2800" dirty="0"/>
          </a:p>
        </p:txBody>
      </p:sp>
      <p:sp>
        <p:nvSpPr>
          <p:cNvPr id="3" name="Содержимое 2"/>
          <p:cNvSpPr>
            <a:spLocks noGrp="1"/>
          </p:cNvSpPr>
          <p:nvPr>
            <p:ph idx="1"/>
          </p:nvPr>
        </p:nvSpPr>
        <p:spPr>
          <a:xfrm>
            <a:off x="61152" y="2276872"/>
            <a:ext cx="8964488" cy="2044824"/>
          </a:xfrm>
        </p:spPr>
        <p:txBody>
          <a:bodyPr/>
          <a:lstStyle/>
          <a:p>
            <a:pPr algn="just"/>
            <a:r>
              <a:rPr lang="en-US" dirty="0"/>
              <a:t>levels of biomedical and psychosocial consequences of illness or injury that should be taken into account in rehabilitation</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23850" y="500042"/>
            <a:ext cx="8496300" cy="625496"/>
          </a:xfrm>
          <a:prstGeom prst="rect">
            <a:avLst/>
          </a:prstGeom>
          <a:noFill/>
          <a:ln w="9525">
            <a:noFill/>
            <a:miter lim="800000"/>
            <a:headEnd/>
            <a:tailEnd/>
          </a:ln>
          <a:effectLst/>
        </p:spPr>
        <p:txBody>
          <a:bodyPr lIns="0" tIns="0" rIns="0" bIns="0"/>
          <a:lstStyle/>
          <a:p>
            <a:pPr algn="ctr"/>
            <a:r>
              <a:rPr lang="en-US" sz="3200" b="1" dirty="0">
                <a:solidFill>
                  <a:schemeClr val="bg1"/>
                </a:solidFill>
                <a:latin typeface="Arial Narrow" pitchFamily="34" charset="0"/>
              </a:rPr>
              <a:t>LECTURE PLAN</a:t>
            </a:r>
            <a:endParaRPr lang="ru-RU" sz="3200" b="1" dirty="0">
              <a:solidFill>
                <a:schemeClr val="bg1"/>
              </a:solidFill>
            </a:endParaRPr>
          </a:p>
        </p:txBody>
      </p:sp>
      <p:sp>
        <p:nvSpPr>
          <p:cNvPr id="21508" name="Text Box 4"/>
          <p:cNvSpPr txBox="1">
            <a:spLocks noChangeArrowheads="1"/>
          </p:cNvSpPr>
          <p:nvPr/>
        </p:nvSpPr>
        <p:spPr bwMode="auto">
          <a:xfrm>
            <a:off x="323850" y="6308725"/>
            <a:ext cx="127000" cy="274638"/>
          </a:xfrm>
          <a:prstGeom prst="rect">
            <a:avLst/>
          </a:prstGeom>
          <a:noFill/>
          <a:ln w="9525">
            <a:noFill/>
            <a:miter lim="800000"/>
            <a:headEnd/>
            <a:tailEnd/>
          </a:ln>
          <a:effectLst/>
        </p:spPr>
        <p:txBody>
          <a:bodyPr wrap="none" lIns="0" tIns="0" rIns="0" bIns="0">
            <a:spAutoFit/>
          </a:bodyPr>
          <a:lstStyle/>
          <a:p>
            <a:fld id="{B2E113C2-5C73-4623-91EE-0D51616B2CA8}" type="slidenum">
              <a:rPr lang="ru-RU">
                <a:solidFill>
                  <a:schemeClr val="bg1"/>
                </a:solidFill>
              </a:rPr>
              <a:pPr/>
              <a:t>2</a:t>
            </a:fld>
            <a:endParaRPr lang="ru-RU">
              <a:solidFill>
                <a:schemeClr val="bg1"/>
              </a:solidFill>
            </a:endParaRPr>
          </a:p>
        </p:txBody>
      </p:sp>
      <p:sp>
        <p:nvSpPr>
          <p:cNvPr id="21509" name="Text Box 5"/>
          <p:cNvSpPr txBox="1">
            <a:spLocks noChangeArrowheads="1"/>
          </p:cNvSpPr>
          <p:nvPr/>
        </p:nvSpPr>
        <p:spPr bwMode="auto">
          <a:xfrm>
            <a:off x="629419" y="2043807"/>
            <a:ext cx="8496300" cy="4248373"/>
          </a:xfrm>
          <a:prstGeom prst="rect">
            <a:avLst/>
          </a:prstGeom>
          <a:noFill/>
          <a:ln w="3175">
            <a:noFill/>
            <a:prstDash val="dash"/>
            <a:miter lim="800000"/>
            <a:headEnd/>
            <a:tailEnd/>
          </a:ln>
          <a:effectLst/>
        </p:spPr>
        <p:txBody>
          <a:bodyPr lIns="0" tIns="0" rIns="0" bIns="0"/>
          <a:lstStyle/>
          <a:p>
            <a:pPr marL="914400" lvl="1" indent="-457200">
              <a:spcBef>
                <a:spcPct val="10000"/>
              </a:spcBef>
              <a:buAutoNum type="arabicPeriod"/>
            </a:pPr>
            <a:r>
              <a:rPr lang="en-US" dirty="0">
                <a:solidFill>
                  <a:schemeClr val="accent2"/>
                </a:solidFill>
              </a:rPr>
              <a:t>The relevance of medical rehabilitation</a:t>
            </a:r>
          </a:p>
          <a:p>
            <a:pPr marL="914400" lvl="1" indent="-457200">
              <a:spcBef>
                <a:spcPct val="10000"/>
              </a:spcBef>
              <a:buAutoNum type="arabicPeriod"/>
            </a:pPr>
            <a:r>
              <a:rPr lang="en-US" dirty="0">
                <a:solidFill>
                  <a:schemeClr val="accent2"/>
                </a:solidFill>
              </a:rPr>
              <a:t>Definition of </a:t>
            </a:r>
            <a:r>
              <a:rPr lang="en-US" dirty="0" smtClean="0">
                <a:solidFill>
                  <a:schemeClr val="accent2"/>
                </a:solidFill>
              </a:rPr>
              <a:t>‘</a:t>
            </a:r>
            <a:r>
              <a:rPr lang="en-US" i="1" dirty="0" smtClean="0">
                <a:solidFill>
                  <a:schemeClr val="accent2"/>
                </a:solidFill>
              </a:rPr>
              <a:t>Medical Rehabilitation</a:t>
            </a:r>
            <a:r>
              <a:rPr lang="en-US" dirty="0" smtClean="0">
                <a:solidFill>
                  <a:schemeClr val="accent2"/>
                </a:solidFill>
              </a:rPr>
              <a:t>’ (MR)</a:t>
            </a:r>
            <a:endParaRPr lang="en-US" dirty="0">
              <a:solidFill>
                <a:schemeClr val="accent2"/>
              </a:solidFill>
            </a:endParaRPr>
          </a:p>
          <a:p>
            <a:pPr marL="914400" lvl="1" indent="-457200">
              <a:spcBef>
                <a:spcPct val="10000"/>
              </a:spcBef>
              <a:buAutoNum type="arabicPeriod"/>
            </a:pPr>
            <a:r>
              <a:rPr lang="en-US" dirty="0">
                <a:solidFill>
                  <a:schemeClr val="accent2"/>
                </a:solidFill>
              </a:rPr>
              <a:t>Ideology </a:t>
            </a:r>
            <a:r>
              <a:rPr lang="en-US" dirty="0" smtClean="0">
                <a:solidFill>
                  <a:schemeClr val="accent2"/>
                </a:solidFill>
              </a:rPr>
              <a:t>of MR</a:t>
            </a:r>
            <a:endParaRPr lang="en-US" dirty="0">
              <a:solidFill>
                <a:schemeClr val="accent2"/>
              </a:solidFill>
            </a:endParaRPr>
          </a:p>
          <a:p>
            <a:pPr marL="914400" lvl="1" indent="-457200">
              <a:spcBef>
                <a:spcPct val="10000"/>
              </a:spcBef>
              <a:buAutoNum type="arabicPeriod"/>
            </a:pPr>
            <a:r>
              <a:rPr lang="en-US" dirty="0">
                <a:solidFill>
                  <a:schemeClr val="accent2"/>
                </a:solidFill>
              </a:rPr>
              <a:t>International classification of functioning</a:t>
            </a:r>
          </a:p>
          <a:p>
            <a:pPr marL="914400" lvl="1" indent="-457200">
              <a:spcBef>
                <a:spcPct val="10000"/>
              </a:spcBef>
              <a:buAutoNum type="arabicPeriod"/>
            </a:pPr>
            <a:r>
              <a:rPr lang="en-US" dirty="0">
                <a:solidFill>
                  <a:schemeClr val="accent2"/>
                </a:solidFill>
              </a:rPr>
              <a:t>Rehabilitation diagnosis and rehabilitation prognosis</a:t>
            </a:r>
          </a:p>
          <a:p>
            <a:pPr marL="914400" lvl="1" indent="-457200">
              <a:spcBef>
                <a:spcPct val="10000"/>
              </a:spcBef>
              <a:buAutoNum type="arabicPeriod"/>
            </a:pPr>
            <a:r>
              <a:rPr lang="en-US" dirty="0">
                <a:solidFill>
                  <a:schemeClr val="accent2"/>
                </a:solidFill>
              </a:rPr>
              <a:t>System of rehabilitation measures</a:t>
            </a:r>
          </a:p>
          <a:p>
            <a:pPr marL="914400" lvl="1" indent="-457200">
              <a:spcBef>
                <a:spcPct val="10000"/>
              </a:spcBef>
              <a:buAutoNum type="arabicPeriod"/>
            </a:pPr>
            <a:r>
              <a:rPr lang="en-US" dirty="0">
                <a:solidFill>
                  <a:schemeClr val="accent2"/>
                </a:solidFill>
              </a:rPr>
              <a:t>Stages and programs of physical rehabilitation</a:t>
            </a:r>
            <a:endParaRPr lang="ru-RU" dirty="0">
              <a:solidFill>
                <a:schemeClr val="accent2"/>
              </a:solidFill>
            </a:endParaRPr>
          </a:p>
          <a:p>
            <a:pPr marL="274638" indent="-274638">
              <a:spcBef>
                <a:spcPct val="10000"/>
              </a:spcBef>
              <a:buClr>
                <a:srgbClr val="FFFF00"/>
              </a:buClr>
              <a:buFont typeface="Wingdings" pitchFamily="2" charset="2"/>
              <a:buChar char="Ø"/>
            </a:pPr>
            <a:endParaRPr lang="ru-RU" sz="2400" dirty="0">
              <a:solidFill>
                <a:schemeClr val="accent2"/>
              </a:solidFill>
            </a:endParaRPr>
          </a:p>
          <a:p>
            <a:pPr marL="274638" indent="-274638">
              <a:spcBef>
                <a:spcPct val="10000"/>
              </a:spcBef>
              <a:buClr>
                <a:srgbClr val="FFFF00"/>
              </a:buClr>
              <a:buFont typeface="Symbol" pitchFamily="18" charset="2"/>
              <a:buNone/>
            </a:pPr>
            <a:endParaRPr lang="ru-RU" sz="2400" dirty="0">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182387" y="1484784"/>
            <a:ext cx="8715436" cy="4786346"/>
          </a:xfrm>
          <a:solidFill>
            <a:schemeClr val="bg1"/>
          </a:solidFill>
        </p:spPr>
        <p:txBody>
          <a:bodyPr/>
          <a:lstStyle/>
          <a:p>
            <a:pPr algn="just"/>
            <a:r>
              <a:rPr lang="en-US" sz="2400" dirty="0" smtClean="0"/>
              <a:t>Impairment </a:t>
            </a:r>
            <a:r>
              <a:rPr lang="en-US" sz="2400" dirty="0"/>
              <a:t>- any anomaly or loss of anatomical, physiological, psychological structures or functions;</a:t>
            </a:r>
          </a:p>
          <a:p>
            <a:pPr algn="just"/>
            <a:r>
              <a:rPr lang="en-US" sz="2400" dirty="0"/>
              <a:t>Disability </a:t>
            </a:r>
            <a:r>
              <a:rPr lang="en-US" sz="2400" dirty="0" smtClean="0"/>
              <a:t>resulting the  </a:t>
            </a:r>
            <a:r>
              <a:rPr lang="en-US" sz="2400" dirty="0"/>
              <a:t>loss or limitation of the ability to carry out daily activities in a </a:t>
            </a:r>
            <a:r>
              <a:rPr lang="en-US" sz="2400" dirty="0" smtClean="0"/>
              <a:t>way that is considered to be </a:t>
            </a:r>
            <a:r>
              <a:rPr lang="en-US" sz="2400" dirty="0"/>
              <a:t>normal for </a:t>
            </a:r>
            <a:r>
              <a:rPr lang="en-US" sz="2400" dirty="0" smtClean="0"/>
              <a:t>the human society;</a:t>
            </a:r>
            <a:endParaRPr lang="en-US" sz="2400" dirty="0"/>
          </a:p>
          <a:p>
            <a:pPr algn="just"/>
            <a:r>
              <a:rPr lang="en-US" sz="2400" dirty="0" smtClean="0"/>
              <a:t>Handicap </a:t>
            </a:r>
            <a:r>
              <a:rPr lang="en-US" sz="2400" dirty="0"/>
              <a:t>- resulting from an impairment or a disability, that limits or prevents the fulfilment of a role that is </a:t>
            </a:r>
            <a:r>
              <a:rPr lang="en-US" sz="2400" dirty="0" smtClean="0"/>
              <a:t>normal for </a:t>
            </a:r>
            <a:r>
              <a:rPr lang="en-US" sz="2400" dirty="0"/>
              <a:t>this individual.</a:t>
            </a:r>
          </a:p>
          <a:p>
            <a:pPr algn="just"/>
            <a:r>
              <a:rPr lang="en-US" sz="2400" b="1" i="1" dirty="0"/>
              <a:t>Quality of life </a:t>
            </a:r>
            <a:r>
              <a:rPr lang="en-US" sz="2400" dirty="0" smtClean="0"/>
              <a:t>“associated </a:t>
            </a:r>
            <a:r>
              <a:rPr lang="en-US" sz="2400" dirty="0"/>
              <a:t>with health” is an integral </a:t>
            </a:r>
            <a:r>
              <a:rPr lang="en-US" sz="2400" dirty="0" smtClean="0"/>
              <a:t>feature </a:t>
            </a:r>
            <a:r>
              <a:rPr lang="en-US" sz="2400" dirty="0"/>
              <a:t>that should be </a:t>
            </a:r>
            <a:r>
              <a:rPr lang="en-US" sz="2400" dirty="0" smtClean="0"/>
              <a:t>taken into account when </a:t>
            </a:r>
            <a:r>
              <a:rPr lang="en-US" sz="2400" dirty="0"/>
              <a:t>assessing the effectiveness </a:t>
            </a:r>
            <a:r>
              <a:rPr lang="en-US" sz="2400" dirty="0" smtClean="0"/>
              <a:t>of patients </a:t>
            </a:r>
            <a:r>
              <a:rPr lang="en-US" sz="2400" dirty="0"/>
              <a:t>and the disabled </a:t>
            </a:r>
            <a:r>
              <a:rPr lang="en-US" sz="2400" dirty="0" smtClean="0"/>
              <a:t>rehabilitation.</a:t>
            </a:r>
            <a:endParaRPr lang="ru-RU" sz="2400" i="1" dirty="0">
              <a:solidFill>
                <a:schemeClr val="accent2"/>
              </a:solidFill>
            </a:endParaRPr>
          </a:p>
        </p:txBody>
      </p:sp>
      <p:sp>
        <p:nvSpPr>
          <p:cNvPr id="3" name="Прямоугольник 2"/>
          <p:cNvSpPr/>
          <p:nvPr/>
        </p:nvSpPr>
        <p:spPr>
          <a:xfrm>
            <a:off x="428564" y="548680"/>
            <a:ext cx="8715436" cy="523220"/>
          </a:xfrm>
          <a:prstGeom prst="rect">
            <a:avLst/>
          </a:prstGeom>
        </p:spPr>
        <p:txBody>
          <a:bodyPr wrap="square">
            <a:spAutoFit/>
          </a:bodyPr>
          <a:lstStyle/>
          <a:p>
            <a:pPr algn="ctr" eaLnBrk="1" hangingPunct="1">
              <a:buFontTx/>
              <a:buNone/>
            </a:pPr>
            <a:r>
              <a:rPr lang="en-US" sz="2800" b="1" dirty="0" smtClean="0">
                <a:solidFill>
                  <a:schemeClr val="bg1"/>
                </a:solidFill>
                <a:latin typeface="+mn-lt"/>
              </a:rPr>
              <a:t>LEVELS OF DISEASE CONSEQUENCES </a:t>
            </a:r>
            <a:r>
              <a:rPr lang="ru-RU" sz="2800" b="1" dirty="0" smtClean="0">
                <a:solidFill>
                  <a:schemeClr val="bg1"/>
                </a:solidFill>
                <a:latin typeface="+mn-lt"/>
              </a:rPr>
              <a:t>:</a:t>
            </a:r>
            <a:endParaRPr lang="ru-RU" sz="2800" b="1" dirty="0">
              <a:solidFill>
                <a:schemeClr val="bg1"/>
              </a:solidFill>
              <a:latin typeface="+mn-lt"/>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14480" y="285728"/>
            <a:ext cx="7322016" cy="911024"/>
          </a:xfrm>
        </p:spPr>
        <p:txBody>
          <a:bodyPr/>
          <a:lstStyle/>
          <a:p>
            <a:r>
              <a:rPr lang="ru-RU" sz="4300" b="1" dirty="0">
                <a:solidFill>
                  <a:schemeClr val="accent2"/>
                </a:solidFill>
              </a:rPr>
              <a:t/>
            </a:r>
            <a:br>
              <a:rPr lang="ru-RU" sz="4300" b="1" dirty="0">
                <a:solidFill>
                  <a:schemeClr val="accent2"/>
                </a:solidFill>
              </a:rPr>
            </a:br>
            <a:r>
              <a:rPr lang="en-US" sz="2800" b="1" dirty="0"/>
              <a:t>LEVELS OF DISEASE CONSEQUENCES</a:t>
            </a:r>
            <a:r>
              <a:rPr lang="ru-RU" sz="2800" b="1" dirty="0"/>
              <a:t>:</a:t>
            </a:r>
            <a:r>
              <a:rPr lang="ru-RU" sz="2800" b="1" dirty="0">
                <a:solidFill>
                  <a:schemeClr val="accent2"/>
                </a:solidFill>
              </a:rPr>
              <a:t/>
            </a:r>
            <a:br>
              <a:rPr lang="ru-RU" sz="2800" b="1" dirty="0">
                <a:solidFill>
                  <a:schemeClr val="accent2"/>
                </a:solidFill>
              </a:rPr>
            </a:br>
            <a:endParaRPr lang="ru-RU" sz="2600" b="1" dirty="0">
              <a:solidFill>
                <a:schemeClr val="accent2"/>
              </a:solidFill>
            </a:endParaRPr>
          </a:p>
        </p:txBody>
      </p:sp>
      <p:sp>
        <p:nvSpPr>
          <p:cNvPr id="8195" name="Rectangle 3"/>
          <p:cNvSpPr>
            <a:spLocks noGrp="1" noChangeArrowheads="1"/>
          </p:cNvSpPr>
          <p:nvPr>
            <p:ph idx="1"/>
          </p:nvPr>
        </p:nvSpPr>
        <p:spPr/>
        <p:txBody>
          <a:bodyPr/>
          <a:lstStyle/>
          <a:p>
            <a:pPr eaLnBrk="1" hangingPunct="1"/>
            <a:endParaRPr lang="ru-RU" dirty="0"/>
          </a:p>
          <a:p>
            <a:pPr eaLnBrk="1" hangingPunct="1"/>
            <a:endParaRPr lang="ru-RU" dirty="0"/>
          </a:p>
          <a:p>
            <a:r>
              <a:rPr lang="en-US" i="1" dirty="0">
                <a:solidFill>
                  <a:schemeClr val="accent2"/>
                </a:solidFill>
              </a:rPr>
              <a:t>The level of </a:t>
            </a:r>
            <a:r>
              <a:rPr lang="en-US" i="1" dirty="0" smtClean="0">
                <a:solidFill>
                  <a:schemeClr val="accent2"/>
                </a:solidFill>
              </a:rPr>
              <a:t>impairment </a:t>
            </a:r>
            <a:r>
              <a:rPr lang="en-US" i="1" dirty="0">
                <a:solidFill>
                  <a:schemeClr val="accent2"/>
                </a:solidFill>
              </a:rPr>
              <a:t>is currently the main point </a:t>
            </a:r>
            <a:r>
              <a:rPr lang="en-US" i="1" dirty="0" smtClean="0">
                <a:solidFill>
                  <a:schemeClr val="accent2"/>
                </a:solidFill>
              </a:rPr>
              <a:t>during </a:t>
            </a:r>
            <a:r>
              <a:rPr lang="en-US" i="1" dirty="0">
                <a:solidFill>
                  <a:schemeClr val="accent2"/>
                </a:solidFill>
              </a:rPr>
              <a:t>rehabilitation in the Russian Federation</a:t>
            </a:r>
            <a:endParaRPr lang="ru-RU" i="1" dirty="0">
              <a:solidFill>
                <a:schemeClr val="accent2"/>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611560" y="2204864"/>
            <a:ext cx="8286776" cy="2880320"/>
          </a:xfrm>
          <a:solidFill>
            <a:schemeClr val="bg1"/>
          </a:solidFill>
        </p:spPr>
        <p:txBody>
          <a:bodyPr/>
          <a:lstStyle/>
          <a:p>
            <a:pPr marL="269875" indent="0"/>
            <a:r>
              <a:rPr lang="en-US" i="1" dirty="0">
                <a:solidFill>
                  <a:schemeClr val="accent2"/>
                </a:solidFill>
              </a:rPr>
              <a:t> high risk of long-term disability;</a:t>
            </a:r>
          </a:p>
          <a:p>
            <a:pPr marL="269875" indent="0"/>
            <a:r>
              <a:rPr lang="en-US" i="1" dirty="0">
                <a:solidFill>
                  <a:schemeClr val="accent2"/>
                </a:solidFill>
              </a:rPr>
              <a:t> high risk of reducing social and household activity;</a:t>
            </a:r>
          </a:p>
          <a:p>
            <a:pPr marL="269875" indent="0"/>
            <a:r>
              <a:rPr lang="en-US" i="1" dirty="0">
                <a:solidFill>
                  <a:schemeClr val="accent2"/>
                </a:solidFill>
              </a:rPr>
              <a:t> developed disability.</a:t>
            </a:r>
            <a:endParaRPr lang="ru-RU" i="1" dirty="0">
              <a:solidFill>
                <a:schemeClr val="accent2"/>
              </a:solidFill>
            </a:endParaRPr>
          </a:p>
        </p:txBody>
      </p:sp>
      <p:sp>
        <p:nvSpPr>
          <p:cNvPr id="3" name="Прямоугольник 2"/>
          <p:cNvSpPr/>
          <p:nvPr/>
        </p:nvSpPr>
        <p:spPr>
          <a:xfrm>
            <a:off x="500034" y="0"/>
            <a:ext cx="8215370" cy="1200329"/>
          </a:xfrm>
          <a:prstGeom prst="rect">
            <a:avLst/>
          </a:prstGeom>
        </p:spPr>
        <p:txBody>
          <a:bodyPr wrap="square">
            <a:spAutoFit/>
          </a:bodyPr>
          <a:lstStyle/>
          <a:p>
            <a:pPr marL="342900" lvl="0" indent="-342900" algn="ctr">
              <a:spcBef>
                <a:spcPct val="20000"/>
              </a:spcBef>
            </a:pPr>
            <a:r>
              <a:rPr lang="en-US" sz="3600" b="1" kern="0" dirty="0">
                <a:solidFill>
                  <a:schemeClr val="bg1"/>
                </a:solidFill>
                <a:latin typeface="Arial"/>
              </a:rPr>
              <a:t>Indications for medical rehabilitation:</a:t>
            </a:r>
            <a:endParaRPr lang="ru-RU" sz="3600" b="1" kern="0" dirty="0">
              <a:solidFill>
                <a:schemeClr val="bg1"/>
              </a:solidFill>
              <a:latin typeface="Aria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a:t>General contraindications </a:t>
            </a:r>
            <a:r>
              <a:rPr lang="en-US" sz="3200" dirty="0" smtClean="0"/>
              <a:t>for </a:t>
            </a:r>
            <a:r>
              <a:rPr lang="en-US" sz="3200" dirty="0"/>
              <a:t>rehabilitation measures</a:t>
            </a:r>
            <a:endParaRPr lang="ru-RU" sz="3200" dirty="0"/>
          </a:p>
        </p:txBody>
      </p:sp>
      <p:sp>
        <p:nvSpPr>
          <p:cNvPr id="3" name="Содержимое 2"/>
          <p:cNvSpPr>
            <a:spLocks noGrp="1"/>
          </p:cNvSpPr>
          <p:nvPr>
            <p:ph idx="1"/>
          </p:nvPr>
        </p:nvSpPr>
        <p:spPr>
          <a:xfrm>
            <a:off x="215516" y="1340768"/>
            <a:ext cx="8712968" cy="4911741"/>
          </a:xfrm>
        </p:spPr>
        <p:txBody>
          <a:bodyPr/>
          <a:lstStyle/>
          <a:p>
            <a:pPr algn="just"/>
            <a:r>
              <a:rPr lang="en-US" sz="1800" dirty="0"/>
              <a:t>concomitant diseases in the acute stage;</a:t>
            </a:r>
          </a:p>
          <a:p>
            <a:pPr algn="just"/>
            <a:r>
              <a:rPr lang="en-US" sz="1800" dirty="0"/>
              <a:t>chronic diseases in the stage of decompensation;</a:t>
            </a:r>
          </a:p>
          <a:p>
            <a:pPr algn="just"/>
            <a:r>
              <a:rPr lang="en-US" sz="1800" dirty="0" smtClean="0"/>
              <a:t>infectious </a:t>
            </a:r>
            <a:r>
              <a:rPr lang="en-US" sz="1800" dirty="0"/>
              <a:t>and venereal diseases in acute or contagious form;</a:t>
            </a:r>
          </a:p>
          <a:p>
            <a:pPr algn="just"/>
            <a:r>
              <a:rPr lang="en-US" sz="1800" dirty="0"/>
              <a:t>all forms of tuberculosis in the active stage; mental illness,</a:t>
            </a:r>
          </a:p>
          <a:p>
            <a:pPr algn="just"/>
            <a:r>
              <a:rPr lang="en-US" sz="1800" dirty="0"/>
              <a:t>epilepsy with frequent (more than once a month) seizures and personality changes;</a:t>
            </a:r>
          </a:p>
          <a:p>
            <a:pPr algn="just"/>
            <a:r>
              <a:rPr lang="en-US" sz="1800" dirty="0"/>
              <a:t>all types of drug addiction and alcoholism (excluding the state of stable remission);</a:t>
            </a:r>
          </a:p>
          <a:p>
            <a:pPr algn="just"/>
            <a:r>
              <a:rPr lang="en-US" sz="1800" dirty="0"/>
              <a:t>cachexia of any origin;</a:t>
            </a:r>
          </a:p>
          <a:p>
            <a:pPr algn="just"/>
            <a:r>
              <a:rPr lang="en-US" sz="1800" dirty="0"/>
              <a:t>malignant neoplasms;</a:t>
            </a:r>
          </a:p>
          <a:p>
            <a:pPr algn="just"/>
            <a:r>
              <a:rPr lang="en-US" sz="1800" dirty="0"/>
              <a:t>presence of indications for surgical intervention or the use of other special methods of treatment;</a:t>
            </a:r>
          </a:p>
          <a:p>
            <a:pPr algn="just"/>
            <a:r>
              <a:rPr lang="en-US" sz="1800" dirty="0"/>
              <a:t>diseases that prevent the use of a complex of rehabilitation treatment necessary for this pathology, including pronounced disorders of the intellectual-</a:t>
            </a:r>
            <a:r>
              <a:rPr lang="en-US" sz="1800" dirty="0" err="1"/>
              <a:t>mnestic</a:t>
            </a:r>
            <a:r>
              <a:rPr lang="en-US" sz="1800" dirty="0"/>
              <a:t> sphere, which impede communication and </a:t>
            </a:r>
            <a:r>
              <a:rPr lang="en-US" sz="1800" dirty="0" smtClean="0"/>
              <a:t>patient's</a:t>
            </a:r>
            <a:r>
              <a:rPr lang="ru-RU" sz="1800" dirty="0" smtClean="0"/>
              <a:t> </a:t>
            </a:r>
            <a:r>
              <a:rPr lang="en-US" sz="1800" dirty="0" smtClean="0"/>
              <a:t>ability to take active part </a:t>
            </a:r>
            <a:r>
              <a:rPr lang="en-US" sz="1800" dirty="0"/>
              <a:t>in </a:t>
            </a:r>
            <a:r>
              <a:rPr lang="en-US" sz="1800" dirty="0" smtClean="0"/>
              <a:t>rehabilitation </a:t>
            </a:r>
            <a:r>
              <a:rPr lang="en-US" sz="1800" dirty="0"/>
              <a:t>process</a:t>
            </a:r>
            <a:r>
              <a:rPr lang="en-US" sz="1800" dirty="0" smtClean="0"/>
              <a:t>.</a:t>
            </a:r>
            <a:endParaRPr lang="ru-RU"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lgn="just"/>
            <a:r>
              <a:rPr lang="en-US" dirty="0"/>
              <a:t>When indications for rehabilitation are identified, rehabilitation treatment should </a:t>
            </a:r>
            <a:r>
              <a:rPr lang="en-US" dirty="0" smtClean="0"/>
              <a:t>be started </a:t>
            </a:r>
            <a:r>
              <a:rPr lang="en-US" dirty="0"/>
              <a:t>as soon as </a:t>
            </a:r>
            <a:r>
              <a:rPr lang="en-US" dirty="0" smtClean="0"/>
              <a:t>possible. It should last continuously </a:t>
            </a:r>
            <a:r>
              <a:rPr lang="en-US" dirty="0"/>
              <a:t>until the </a:t>
            </a:r>
            <a:r>
              <a:rPr lang="en-US" dirty="0" smtClean="0"/>
              <a:t>results, </a:t>
            </a:r>
            <a:r>
              <a:rPr lang="en-US" dirty="0"/>
              <a:t>that are considered </a:t>
            </a:r>
            <a:r>
              <a:rPr lang="en-US" dirty="0" smtClean="0"/>
              <a:t>maximum </a:t>
            </a:r>
            <a:r>
              <a:rPr lang="en-US" dirty="0"/>
              <a:t>possible within the framework of the existing </a:t>
            </a:r>
            <a:r>
              <a:rPr lang="en-US" dirty="0" smtClean="0"/>
              <a:t>disease, </a:t>
            </a:r>
            <a:r>
              <a:rPr lang="en-US" dirty="0"/>
              <a:t>are achieved.</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7"/>
            <a:ext cx="8501122" cy="911247"/>
          </a:xfrm>
        </p:spPr>
        <p:txBody>
          <a:bodyPr/>
          <a:lstStyle/>
          <a:p>
            <a:r>
              <a:rPr lang="en-US" sz="2800" b="1" dirty="0"/>
              <a:t>Conditions for </a:t>
            </a:r>
            <a:r>
              <a:rPr lang="en-US" sz="2800" b="1" dirty="0" smtClean="0"/>
              <a:t>MR help provision :</a:t>
            </a:r>
            <a:endParaRPr lang="ru-RU" sz="2800" b="1"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3845580993"/>
              </p:ext>
            </p:extLst>
          </p:nvPr>
        </p:nvGraphicFramePr>
        <p:xfrm>
          <a:off x="285720" y="1285860"/>
          <a:ext cx="8501122" cy="505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Principles of medical rehabilitation:</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419711077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Stages of </a:t>
            </a:r>
            <a:r>
              <a:rPr lang="en-US" dirty="0" smtClean="0"/>
              <a:t>MR help provision</a:t>
            </a:r>
            <a:endParaRPr lang="ru-RU" dirty="0"/>
          </a:p>
        </p:txBody>
      </p:sp>
      <p:graphicFrame>
        <p:nvGraphicFramePr>
          <p:cNvPr id="5" name="Содержимое 4"/>
          <p:cNvGraphicFramePr>
            <a:graphicFrameLocks noGrp="1"/>
          </p:cNvGraphicFramePr>
          <p:nvPr>
            <p:ph idx="1"/>
            <p:extLst>
              <p:ext uri="{D42A27DB-BD31-4B8C-83A1-F6EECF244321}">
                <p14:modId xmlns:p14="http://schemas.microsoft.com/office/powerpoint/2010/main" xmlns="" val="3249540051"/>
              </p:ext>
            </p:extLst>
          </p:nvPr>
        </p:nvGraphicFramePr>
        <p:xfrm>
          <a:off x="29625" y="1701391"/>
          <a:ext cx="9144000" cy="4319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9625" y="1196975"/>
            <a:ext cx="9114375" cy="5869299"/>
          </a:xfrm>
          <a:prstGeom prst="rect">
            <a:avLst/>
          </a:prstGeom>
          <a:noFill/>
        </p:spPr>
        <p:txBody>
          <a:bodyPr wrap="square" rtlCol="0">
            <a:spAutoFit/>
          </a:bodyPr>
          <a:lstStyle/>
          <a:p>
            <a:pPr lvl="0" algn="just"/>
            <a:r>
              <a:rPr lang="en-US" sz="1600" dirty="0" smtClean="0">
                <a:solidFill>
                  <a:schemeClr val="tx2"/>
                </a:solidFill>
              </a:rPr>
              <a:t>	</a:t>
            </a:r>
            <a:r>
              <a:rPr lang="ru-RU" sz="1380" dirty="0" smtClean="0">
                <a:solidFill>
                  <a:schemeClr val="tx2"/>
                </a:solidFill>
              </a:rPr>
              <a:t>– </a:t>
            </a:r>
            <a:r>
              <a:rPr lang="en-US" sz="1380" b="1" dirty="0">
                <a:solidFill>
                  <a:schemeClr val="tx2"/>
                </a:solidFill>
              </a:rPr>
              <a:t>the first (I) stage </a:t>
            </a:r>
            <a:r>
              <a:rPr lang="en-US" sz="1380" b="1" dirty="0" smtClean="0">
                <a:solidFill>
                  <a:schemeClr val="tx2"/>
                </a:solidFill>
              </a:rPr>
              <a:t>during </a:t>
            </a:r>
            <a:r>
              <a:rPr lang="en-US" sz="1380" b="1" dirty="0">
                <a:solidFill>
                  <a:schemeClr val="tx2"/>
                </a:solidFill>
              </a:rPr>
              <a:t>the acute period of the course of the disease or </a:t>
            </a:r>
            <a:r>
              <a:rPr lang="en-US" sz="1380" b="1" dirty="0" smtClean="0">
                <a:solidFill>
                  <a:schemeClr val="tx2"/>
                </a:solidFill>
              </a:rPr>
              <a:t>injury </a:t>
            </a:r>
            <a:r>
              <a:rPr lang="en-US" sz="1380" dirty="0" smtClean="0">
                <a:solidFill>
                  <a:schemeClr val="tx2"/>
                </a:solidFill>
              </a:rPr>
              <a:t>is </a:t>
            </a:r>
            <a:r>
              <a:rPr lang="en-US" sz="1380" dirty="0">
                <a:solidFill>
                  <a:schemeClr val="tx2"/>
                </a:solidFill>
              </a:rPr>
              <a:t>carried out in the intensive care units of medical </a:t>
            </a:r>
            <a:r>
              <a:rPr lang="en-US" sz="1380" dirty="0" smtClean="0">
                <a:solidFill>
                  <a:schemeClr val="tx2"/>
                </a:solidFill>
              </a:rPr>
              <a:t>institutions </a:t>
            </a:r>
            <a:r>
              <a:rPr lang="en-US" sz="1380" dirty="0">
                <a:solidFill>
                  <a:schemeClr val="tx2"/>
                </a:solidFill>
              </a:rPr>
              <a:t>according to the profile of the underlying disease, if there is a </a:t>
            </a:r>
            <a:r>
              <a:rPr lang="en-US" sz="1380" dirty="0" smtClean="0">
                <a:solidFill>
                  <a:schemeClr val="tx2"/>
                </a:solidFill>
              </a:rPr>
              <a:t>promise of functions </a:t>
            </a:r>
            <a:r>
              <a:rPr lang="en-US" sz="1380" dirty="0">
                <a:solidFill>
                  <a:schemeClr val="tx2"/>
                </a:solidFill>
              </a:rPr>
              <a:t>restoration </a:t>
            </a:r>
            <a:r>
              <a:rPr lang="en-US" sz="1380" dirty="0" smtClean="0">
                <a:solidFill>
                  <a:schemeClr val="tx2"/>
                </a:solidFill>
              </a:rPr>
              <a:t>(</a:t>
            </a:r>
            <a:r>
              <a:rPr lang="en-US" sz="1380" dirty="0">
                <a:solidFill>
                  <a:schemeClr val="tx2"/>
                </a:solidFill>
              </a:rPr>
              <a:t>rehabilitation potential) confirmed by the results of the examination and there are no contraindications to rehabilitation </a:t>
            </a:r>
            <a:r>
              <a:rPr lang="en-US" sz="1380" dirty="0" smtClean="0">
                <a:solidFill>
                  <a:schemeClr val="tx2"/>
                </a:solidFill>
              </a:rPr>
              <a:t>methods;</a:t>
            </a:r>
          </a:p>
          <a:p>
            <a:pPr lvl="0" algn="just"/>
            <a:endParaRPr lang="en-US" sz="1380" b="1" dirty="0">
              <a:solidFill>
                <a:schemeClr val="tx2"/>
              </a:solidFill>
            </a:endParaRPr>
          </a:p>
          <a:p>
            <a:pPr lvl="0" algn="just"/>
            <a:r>
              <a:rPr lang="en-US" sz="1380" b="1" dirty="0" smtClean="0"/>
              <a:t>	- the </a:t>
            </a:r>
            <a:r>
              <a:rPr lang="en-US" sz="1380" b="1" dirty="0"/>
              <a:t>second (II) stage is carried out in </a:t>
            </a:r>
            <a:r>
              <a:rPr lang="en-US" sz="1380" b="1" dirty="0" smtClean="0"/>
              <a:t>hospital </a:t>
            </a:r>
            <a:r>
              <a:rPr lang="en-US" sz="1380" b="1" dirty="0"/>
              <a:t>conditions of </a:t>
            </a:r>
            <a:r>
              <a:rPr lang="en-US" sz="1380" b="1" dirty="0" smtClean="0"/>
              <a:t>some medical institution (rehabilitation </a:t>
            </a:r>
            <a:r>
              <a:rPr lang="en-US" sz="1380" b="1" dirty="0"/>
              <a:t>centers, rehabilitation departments),</a:t>
            </a:r>
            <a:endParaRPr lang="ru-RU" sz="1380" b="1" dirty="0"/>
          </a:p>
          <a:p>
            <a:pPr lvl="0" algn="just"/>
            <a:r>
              <a:rPr lang="en-US" sz="1380" b="1" dirty="0" smtClean="0"/>
              <a:t>	in </a:t>
            </a:r>
            <a:r>
              <a:rPr lang="en-US" sz="1380" b="1" dirty="0"/>
              <a:t>the early recovery period of </a:t>
            </a:r>
            <a:r>
              <a:rPr lang="en-US" sz="1380" b="1" dirty="0" smtClean="0"/>
              <a:t>the </a:t>
            </a:r>
            <a:r>
              <a:rPr lang="en-US" sz="1380" b="1" dirty="0"/>
              <a:t>disease or </a:t>
            </a:r>
            <a:r>
              <a:rPr lang="en-US" sz="1380" b="1" dirty="0" smtClean="0"/>
              <a:t>injury course, in the </a:t>
            </a:r>
            <a:r>
              <a:rPr lang="en-US" sz="1380" b="1" dirty="0"/>
              <a:t>late rehabilitation period, </a:t>
            </a:r>
            <a:r>
              <a:rPr lang="en-US" sz="1380" b="1" dirty="0" smtClean="0"/>
              <a:t>in the </a:t>
            </a:r>
            <a:r>
              <a:rPr lang="en-US" sz="1380" b="1" dirty="0"/>
              <a:t>period of residual effects of the course of the disease, in </a:t>
            </a:r>
            <a:r>
              <a:rPr lang="en-US" sz="1380" b="1" dirty="0" smtClean="0"/>
              <a:t>chronic </a:t>
            </a:r>
            <a:r>
              <a:rPr lang="en-US" sz="1380" b="1" dirty="0"/>
              <a:t>course of the disease without exacerbation to patients, the disabled, often ill children,</a:t>
            </a:r>
            <a:endParaRPr lang="ru-RU" sz="1380" b="1" dirty="0"/>
          </a:p>
          <a:p>
            <a:pPr lvl="0" algn="just"/>
            <a:r>
              <a:rPr lang="en-US" sz="1380" b="1" dirty="0" smtClean="0"/>
              <a:t>	those </a:t>
            </a:r>
            <a:r>
              <a:rPr lang="en-US" sz="1380" b="1" dirty="0"/>
              <a:t>in need of supervision by specialists in the field of </a:t>
            </a:r>
            <a:r>
              <a:rPr lang="en-US" sz="1380" b="1" dirty="0" smtClean="0"/>
              <a:t>provided help, </a:t>
            </a:r>
            <a:r>
              <a:rPr lang="en-US" sz="1380" b="1" dirty="0"/>
              <a:t>in carrying out high-intensity rehabilitation, as well as in need of outside help for self-service, movement and communication,</a:t>
            </a:r>
            <a:endParaRPr lang="ru-RU" sz="1380" b="1" dirty="0"/>
          </a:p>
          <a:p>
            <a:pPr lvl="0" algn="just"/>
            <a:r>
              <a:rPr lang="en-US" sz="1380" b="1" dirty="0" smtClean="0"/>
              <a:t>	if </a:t>
            </a:r>
            <a:r>
              <a:rPr lang="en-US" sz="1380" b="1" dirty="0"/>
              <a:t>there is </a:t>
            </a:r>
            <a:r>
              <a:rPr lang="en-US" sz="1380" b="1" dirty="0" smtClean="0"/>
              <a:t>a promise of functions </a:t>
            </a:r>
            <a:r>
              <a:rPr lang="en-US" sz="1380" b="1" dirty="0"/>
              <a:t>restoration </a:t>
            </a:r>
            <a:r>
              <a:rPr lang="en-US" sz="1380" b="1" dirty="0" smtClean="0"/>
              <a:t>(</a:t>
            </a:r>
            <a:r>
              <a:rPr lang="en-US" sz="1380" b="1" dirty="0"/>
              <a:t>rehabilitation potential) confirmed by the results of the </a:t>
            </a:r>
            <a:r>
              <a:rPr lang="en-US" sz="1380" b="1" dirty="0" smtClean="0"/>
              <a:t>examination </a:t>
            </a:r>
          </a:p>
          <a:p>
            <a:pPr lvl="0" algn="just"/>
            <a:endParaRPr lang="en-US" sz="1380" b="1" dirty="0"/>
          </a:p>
          <a:p>
            <a:pPr lvl="0" algn="just"/>
            <a:r>
              <a:rPr lang="en-US" sz="1380" b="1" dirty="0" smtClean="0">
                <a:solidFill>
                  <a:srgbClr val="00B050"/>
                </a:solidFill>
              </a:rPr>
              <a:t>	the </a:t>
            </a:r>
            <a:r>
              <a:rPr lang="en-US" sz="1380" b="1" dirty="0">
                <a:solidFill>
                  <a:srgbClr val="00B050"/>
                </a:solidFill>
              </a:rPr>
              <a:t>third stage (III) </a:t>
            </a:r>
            <a:r>
              <a:rPr lang="en-US" sz="1380" b="1" dirty="0" smtClean="0">
                <a:solidFill>
                  <a:srgbClr val="00B050"/>
                </a:solidFill>
              </a:rPr>
              <a:t>is </a:t>
            </a:r>
            <a:r>
              <a:rPr lang="en-US" sz="1380" b="1" dirty="0">
                <a:solidFill>
                  <a:srgbClr val="00B050"/>
                </a:solidFill>
              </a:rPr>
              <a:t>in the early, late rehabilitation periods, the period of residual effects of the course of the disease, in the chronic course of the disease without exacerbation</a:t>
            </a:r>
          </a:p>
          <a:p>
            <a:pPr lvl="0" algn="just"/>
            <a:r>
              <a:rPr lang="en-US" sz="1380" b="1" dirty="0" smtClean="0">
                <a:solidFill>
                  <a:srgbClr val="00B050"/>
                </a:solidFill>
              </a:rPr>
              <a:t>	patients </a:t>
            </a:r>
            <a:r>
              <a:rPr lang="en-US" sz="1380" b="1" dirty="0">
                <a:solidFill>
                  <a:srgbClr val="00B050"/>
                </a:solidFill>
              </a:rPr>
              <a:t>who are independent in daily life in the implementation of self-care, communication and independent movement (or with additional means of support),</a:t>
            </a:r>
          </a:p>
          <a:p>
            <a:pPr lvl="0" algn="just"/>
            <a:r>
              <a:rPr lang="en-US" sz="1380" b="1" dirty="0" smtClean="0">
                <a:solidFill>
                  <a:srgbClr val="00B050"/>
                </a:solidFill>
              </a:rPr>
              <a:t>	if </a:t>
            </a:r>
            <a:r>
              <a:rPr lang="en-US" sz="1380" b="1" dirty="0">
                <a:solidFill>
                  <a:srgbClr val="00B050"/>
                </a:solidFill>
              </a:rPr>
              <a:t>there is a prospect of restoration of functions (rehabilitation potential) confirmed by the results of the survey,</a:t>
            </a:r>
          </a:p>
          <a:p>
            <a:pPr lvl="0" algn="just"/>
            <a:r>
              <a:rPr lang="en-US" sz="1380" b="1" dirty="0" smtClean="0">
                <a:solidFill>
                  <a:srgbClr val="00B050"/>
                </a:solidFill>
              </a:rPr>
              <a:t>	in </a:t>
            </a:r>
            <a:r>
              <a:rPr lang="en-US" sz="1380" b="1" dirty="0">
                <a:solidFill>
                  <a:srgbClr val="00B050"/>
                </a:solidFill>
              </a:rPr>
              <a:t>the departments (rooms) of rehabilitation, physiotherapy, physiotherapy, reflexology, manual therapy, psychotherapy, medical psychology, offices of a speech therapist (deaf teacher, </a:t>
            </a:r>
            <a:r>
              <a:rPr lang="en-US" sz="1380" b="1" dirty="0" err="1">
                <a:solidFill>
                  <a:srgbClr val="00B050"/>
                </a:solidFill>
              </a:rPr>
              <a:t>typhlopedagogue</a:t>
            </a:r>
            <a:r>
              <a:rPr lang="en-US" sz="1380" b="1" dirty="0">
                <a:solidFill>
                  <a:srgbClr val="00B050"/>
                </a:solidFill>
              </a:rPr>
              <a:t> and other specialists in the profile of assistance provided) of medical organizations providing outpatient care, as well as mobile teams at home.</a:t>
            </a:r>
            <a:endParaRPr lang="en-US" sz="1380" b="1" dirty="0" smtClean="0">
              <a:solidFill>
                <a:srgbClr val="00B050"/>
              </a:solidFill>
            </a:endParaRPr>
          </a:p>
          <a:p>
            <a:pPr lvl="0"/>
            <a:endParaRPr lang="ru-RU" sz="1400" dirty="0">
              <a:solidFill>
                <a:srgbClr val="00B050"/>
              </a:solidFill>
            </a:endParaRPr>
          </a:p>
          <a:p>
            <a:pPr lvl="0" algn="just"/>
            <a:endParaRPr lang="ru-RU" sz="1400" dirty="0">
              <a:solidFill>
                <a:schemeClr val="tx2"/>
              </a:solidFill>
            </a:endParaRPr>
          </a:p>
          <a:p>
            <a:endParaRPr lang="ru-RU"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MR principles:</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2079248418"/>
              </p:ext>
            </p:extLst>
          </p:nvPr>
        </p:nvGraphicFramePr>
        <p:xfrm>
          <a:off x="214282" y="1357298"/>
          <a:ext cx="8715436" cy="476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Rehabilitation diagnosis</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28762511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marL="457200" lvl="1">
              <a:spcBef>
                <a:spcPct val="10000"/>
              </a:spcBef>
            </a:pPr>
            <a:r>
              <a:rPr lang="en-US" dirty="0"/>
              <a:t>The relevance of medical rehabilitation</a:t>
            </a:r>
          </a:p>
        </p:txBody>
      </p:sp>
      <p:sp>
        <p:nvSpPr>
          <p:cNvPr id="5" name="Содержимое 4"/>
          <p:cNvSpPr>
            <a:spLocks noGrp="1"/>
          </p:cNvSpPr>
          <p:nvPr>
            <p:ph idx="1"/>
          </p:nvPr>
        </p:nvSpPr>
        <p:spPr>
          <a:xfrm>
            <a:off x="428596" y="1600201"/>
            <a:ext cx="7715304" cy="4257691"/>
          </a:xfrm>
        </p:spPr>
        <p:txBody>
          <a:bodyPr/>
          <a:lstStyle/>
          <a:p>
            <a:pPr algn="just"/>
            <a:r>
              <a:rPr lang="en-US" sz="1800" dirty="0"/>
              <a:t>Preserving </a:t>
            </a:r>
            <a:r>
              <a:rPr lang="en-US" sz="1800" dirty="0" smtClean="0"/>
              <a:t>people’s health is </a:t>
            </a:r>
            <a:r>
              <a:rPr lang="en-US" sz="1800" dirty="0"/>
              <a:t>the most important task of any state.</a:t>
            </a:r>
          </a:p>
          <a:p>
            <a:pPr algn="just"/>
            <a:r>
              <a:rPr lang="en-US" sz="1800" dirty="0"/>
              <a:t>Every </a:t>
            </a:r>
            <a:r>
              <a:rPr lang="en-US" sz="1800" dirty="0" smtClean="0"/>
              <a:t>year </a:t>
            </a:r>
            <a:r>
              <a:rPr lang="en-US" sz="1800" dirty="0"/>
              <a:t>3 million people in the Russian </a:t>
            </a:r>
            <a:r>
              <a:rPr lang="en-US" sz="1800" dirty="0" smtClean="0"/>
              <a:t>Federation do </a:t>
            </a:r>
            <a:r>
              <a:rPr lang="en-US" sz="1800" dirty="0"/>
              <a:t>not go to work </a:t>
            </a:r>
            <a:r>
              <a:rPr lang="en-US" sz="1800" dirty="0" smtClean="0"/>
              <a:t>being ill, </a:t>
            </a:r>
            <a:r>
              <a:rPr lang="en-US" sz="1800" dirty="0"/>
              <a:t>20-25 million people </a:t>
            </a:r>
            <a:r>
              <a:rPr lang="en-US" sz="1800" dirty="0" smtClean="0"/>
              <a:t>are </a:t>
            </a:r>
            <a:r>
              <a:rPr lang="en-US" sz="1800" dirty="0"/>
              <a:t>in a pre- or post-morbid </a:t>
            </a:r>
            <a:r>
              <a:rPr lang="en-US" sz="1800" dirty="0" smtClean="0"/>
              <a:t>condition being at </a:t>
            </a:r>
            <a:r>
              <a:rPr lang="en-US" sz="1800" dirty="0"/>
              <a:t>work .</a:t>
            </a:r>
          </a:p>
          <a:p>
            <a:pPr algn="just"/>
            <a:r>
              <a:rPr lang="en-US" sz="1800" dirty="0"/>
              <a:t>More than 70% of the working population </a:t>
            </a:r>
            <a:r>
              <a:rPr lang="en-US" sz="1800" dirty="0" smtClean="0"/>
              <a:t>have been suffering </a:t>
            </a:r>
            <a:r>
              <a:rPr lang="en-US" sz="1800" dirty="0"/>
              <a:t>from various </a:t>
            </a:r>
            <a:r>
              <a:rPr lang="en-US" sz="1800" dirty="0" smtClean="0"/>
              <a:t>diseases by </a:t>
            </a:r>
            <a:r>
              <a:rPr lang="en-US" sz="1800" dirty="0"/>
              <a:t>the retirement </a:t>
            </a:r>
            <a:r>
              <a:rPr lang="en-US" sz="1800" dirty="0" smtClean="0"/>
              <a:t>age.</a:t>
            </a:r>
            <a:endParaRPr lang="en-US" sz="1800" dirty="0"/>
          </a:p>
          <a:p>
            <a:pPr algn="just"/>
            <a:r>
              <a:rPr lang="en-US" sz="1800" dirty="0"/>
              <a:t>It should be noted that </a:t>
            </a:r>
            <a:r>
              <a:rPr lang="en-US" sz="1800" dirty="0" smtClean="0"/>
              <a:t>citizens in Russia retire </a:t>
            </a:r>
            <a:r>
              <a:rPr lang="en-US" sz="1800" dirty="0"/>
              <a:t>5-10 years earlier than </a:t>
            </a:r>
            <a:r>
              <a:rPr lang="en-US" sz="1800" dirty="0" smtClean="0"/>
              <a:t>the ones in the developed </a:t>
            </a:r>
            <a:r>
              <a:rPr lang="en-US" sz="1800" dirty="0"/>
              <a:t>countries.</a:t>
            </a:r>
          </a:p>
          <a:p>
            <a:pPr algn="just"/>
            <a:r>
              <a:rPr lang="en-US" sz="1800" dirty="0"/>
              <a:t>Therefore, the main goal of the healthcare system in Russia is to improve the level and quality of public health.</a:t>
            </a:r>
            <a:endParaRPr lang="ru-RU"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Rehabilitation potential (rehabilitation </a:t>
            </a:r>
            <a:r>
              <a:rPr lang="en-US" dirty="0" smtClean="0"/>
              <a:t>prognosis)</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33683520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79462" y="401053"/>
            <a:ext cx="7581901" cy="1360512"/>
          </a:xfrm>
        </p:spPr>
        <p:style>
          <a:lnRef idx="2">
            <a:schemeClr val="dk1"/>
          </a:lnRef>
          <a:fillRef idx="1">
            <a:schemeClr val="lt1"/>
          </a:fillRef>
          <a:effectRef idx="0">
            <a:schemeClr val="dk1"/>
          </a:effectRef>
          <a:fontRef idx="minor">
            <a:schemeClr val="dk1"/>
          </a:fontRef>
        </p:style>
        <p:txBody>
          <a:bodyPr/>
          <a:lstStyle/>
          <a:p>
            <a:r>
              <a:rPr lang="en-US" sz="3200" dirty="0"/>
              <a:t>What is rehabilitation potential?</a:t>
            </a:r>
            <a:endParaRPr lang="ru-RU" sz="3200" dirty="0"/>
          </a:p>
        </p:txBody>
      </p:sp>
      <p:sp>
        <p:nvSpPr>
          <p:cNvPr id="3" name="Содержимое 2"/>
          <p:cNvSpPr>
            <a:spLocks noGrp="1"/>
          </p:cNvSpPr>
          <p:nvPr>
            <p:ph sz="half" idx="1"/>
          </p:nvPr>
        </p:nvSpPr>
        <p:spPr>
          <a:xfrm>
            <a:off x="779462" y="2564904"/>
            <a:ext cx="7581901" cy="1551349"/>
          </a:xfrm>
          <a:solidFill>
            <a:schemeClr val="tx1">
              <a:lumMod val="85000"/>
            </a:schemeClr>
          </a:solidFill>
        </p:spPr>
        <p:txBody>
          <a:bodyPr/>
          <a:lstStyle/>
          <a:p>
            <a:pPr marL="0" indent="0" algn="just">
              <a:buNone/>
            </a:pPr>
            <a:r>
              <a:rPr lang="en-US" dirty="0">
                <a:solidFill>
                  <a:schemeClr val="accent6">
                    <a:lumMod val="50000"/>
                  </a:schemeClr>
                </a:solidFill>
              </a:rPr>
              <a:t>Medically </a:t>
            </a:r>
            <a:r>
              <a:rPr lang="en-US" dirty="0" smtClean="0">
                <a:solidFill>
                  <a:schemeClr val="accent6">
                    <a:lumMod val="50000"/>
                  </a:schemeClr>
                </a:solidFill>
              </a:rPr>
              <a:t>grounded probability</a:t>
            </a:r>
            <a:r>
              <a:rPr lang="en-US" dirty="0">
                <a:solidFill>
                  <a:schemeClr val="accent6">
                    <a:lumMod val="50000"/>
                  </a:schemeClr>
                </a:solidFill>
              </a:rPr>
              <a:t> </a:t>
            </a:r>
            <a:r>
              <a:rPr lang="en-US" dirty="0" smtClean="0">
                <a:solidFill>
                  <a:schemeClr val="accent6">
                    <a:lumMod val="50000"/>
                  </a:schemeClr>
                </a:solidFill>
              </a:rPr>
              <a:t>in </a:t>
            </a:r>
            <a:r>
              <a:rPr lang="en-US" dirty="0" smtClean="0">
                <a:solidFill>
                  <a:srgbClr val="FFFF00"/>
                </a:solidFill>
              </a:rPr>
              <a:t>achieving</a:t>
            </a:r>
            <a:r>
              <a:rPr lang="ru-RU" dirty="0" smtClean="0">
                <a:solidFill>
                  <a:srgbClr val="FFFF00"/>
                </a:solidFill>
              </a:rPr>
              <a:t> </a:t>
            </a:r>
            <a:r>
              <a:rPr lang="en-US" dirty="0" smtClean="0">
                <a:solidFill>
                  <a:srgbClr val="FFFF00"/>
                </a:solidFill>
              </a:rPr>
              <a:t>specific </a:t>
            </a:r>
            <a:r>
              <a:rPr lang="en-US" dirty="0">
                <a:solidFill>
                  <a:srgbClr val="FFFF00"/>
                </a:solidFill>
              </a:rPr>
              <a:t>rehabilitation </a:t>
            </a:r>
            <a:r>
              <a:rPr lang="en-US" dirty="0" smtClean="0">
                <a:solidFill>
                  <a:srgbClr val="FFFF00"/>
                </a:solidFill>
              </a:rPr>
              <a:t>goals </a:t>
            </a:r>
            <a:r>
              <a:rPr lang="en-US" dirty="0" smtClean="0">
                <a:solidFill>
                  <a:schemeClr val="bg1"/>
                </a:solidFill>
              </a:rPr>
              <a:t>during certain </a:t>
            </a:r>
            <a:r>
              <a:rPr lang="en-US" dirty="0">
                <a:solidFill>
                  <a:schemeClr val="bg1"/>
                </a:solidFill>
              </a:rPr>
              <a:t>period of time</a:t>
            </a:r>
            <a:endParaRPr lang="ru-RU" dirty="0">
              <a:solidFill>
                <a:schemeClr val="bg1"/>
              </a:solidFill>
            </a:endParaRPr>
          </a:p>
        </p:txBody>
      </p:sp>
    </p:spTree>
    <p:extLst>
      <p:ext uri="{BB962C8B-B14F-4D97-AF65-F5344CB8AC3E}">
        <p14:creationId xmlns:p14="http://schemas.microsoft.com/office/powerpoint/2010/main" xmlns="" val="2215702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0" y="481263"/>
            <a:ext cx="9144000" cy="815474"/>
          </a:xfrm>
        </p:spPr>
        <p:style>
          <a:lnRef idx="0">
            <a:schemeClr val="accent5"/>
          </a:lnRef>
          <a:fillRef idx="3">
            <a:schemeClr val="accent5"/>
          </a:fillRef>
          <a:effectRef idx="3">
            <a:schemeClr val="accent5"/>
          </a:effectRef>
          <a:fontRef idx="minor">
            <a:schemeClr val="lt1"/>
          </a:fontRef>
        </p:style>
        <p:txBody>
          <a:bodyPr/>
          <a:lstStyle/>
          <a:p>
            <a:r>
              <a:rPr lang="en-US" sz="3200" dirty="0" smtClean="0">
                <a:solidFill>
                  <a:schemeClr val="accent6">
                    <a:lumMod val="75000"/>
                  </a:schemeClr>
                </a:solidFill>
              </a:rPr>
              <a:t>‘Medically Grounded Probability’</a:t>
            </a:r>
            <a:endParaRPr lang="ru-RU" sz="3200" dirty="0">
              <a:solidFill>
                <a:schemeClr val="accent6">
                  <a:lumMod val="75000"/>
                </a:schemeClr>
              </a:solidFill>
            </a:endParaRPr>
          </a:p>
        </p:txBody>
      </p:sp>
      <p:sp>
        <p:nvSpPr>
          <p:cNvPr id="5" name="Прямоугольник 4"/>
          <p:cNvSpPr/>
          <p:nvPr/>
        </p:nvSpPr>
        <p:spPr>
          <a:xfrm>
            <a:off x="463006" y="5570200"/>
            <a:ext cx="6305316"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a:t>Consultations of related specialists</a:t>
            </a:r>
            <a:endParaRPr lang="ru-RU" dirty="0"/>
          </a:p>
        </p:txBody>
      </p:sp>
      <p:sp>
        <p:nvSpPr>
          <p:cNvPr id="6" name="Прямоугольник 5"/>
          <p:cNvSpPr/>
          <p:nvPr/>
        </p:nvSpPr>
        <p:spPr>
          <a:xfrm>
            <a:off x="475324" y="1439934"/>
            <a:ext cx="630531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Clinical examination</a:t>
            </a:r>
            <a:endParaRPr lang="ru-RU" dirty="0"/>
          </a:p>
        </p:txBody>
      </p:sp>
      <p:sp>
        <p:nvSpPr>
          <p:cNvPr id="7" name="Прямоугольник 6"/>
          <p:cNvSpPr/>
          <p:nvPr/>
        </p:nvSpPr>
        <p:spPr>
          <a:xfrm>
            <a:off x="439605" y="3466045"/>
            <a:ext cx="637675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L</a:t>
            </a:r>
            <a:r>
              <a:rPr lang="en-US" dirty="0" smtClean="0"/>
              <a:t>aboratory examination data</a:t>
            </a:r>
            <a:endParaRPr lang="ru-RU" dirty="0"/>
          </a:p>
        </p:txBody>
      </p:sp>
      <p:sp>
        <p:nvSpPr>
          <p:cNvPr id="8" name="Прямоугольник 7"/>
          <p:cNvSpPr/>
          <p:nvPr/>
        </p:nvSpPr>
        <p:spPr>
          <a:xfrm>
            <a:off x="451129" y="4154970"/>
            <a:ext cx="630531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I</a:t>
            </a:r>
            <a:r>
              <a:rPr lang="en-US" dirty="0" smtClean="0"/>
              <a:t>nstrumental </a:t>
            </a:r>
            <a:r>
              <a:rPr lang="en-US" dirty="0"/>
              <a:t>examination </a:t>
            </a:r>
            <a:r>
              <a:rPr lang="en-US" dirty="0" smtClean="0"/>
              <a:t>data</a:t>
            </a:r>
            <a:endParaRPr lang="ru-RU" dirty="0"/>
          </a:p>
        </p:txBody>
      </p:sp>
      <p:sp>
        <p:nvSpPr>
          <p:cNvPr id="9" name="Прямоугольник 8"/>
          <p:cNvSpPr/>
          <p:nvPr/>
        </p:nvSpPr>
        <p:spPr>
          <a:xfrm>
            <a:off x="475324" y="4862585"/>
            <a:ext cx="630531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Clinical tests and scales</a:t>
            </a:r>
            <a:endParaRPr lang="ru-RU" dirty="0"/>
          </a:p>
        </p:txBody>
      </p:sp>
      <p:sp>
        <p:nvSpPr>
          <p:cNvPr id="10" name="Прямоугольник 9"/>
          <p:cNvSpPr/>
          <p:nvPr/>
        </p:nvSpPr>
        <p:spPr>
          <a:xfrm>
            <a:off x="475324" y="2177807"/>
            <a:ext cx="630531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t>Neuropsychological examination</a:t>
            </a:r>
            <a:endParaRPr lang="ru-RU" dirty="0"/>
          </a:p>
        </p:txBody>
      </p:sp>
      <p:sp>
        <p:nvSpPr>
          <p:cNvPr id="11" name="Прямоугольник 10"/>
          <p:cNvSpPr/>
          <p:nvPr/>
        </p:nvSpPr>
        <p:spPr>
          <a:xfrm>
            <a:off x="463006" y="2836121"/>
            <a:ext cx="630531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Psychological and social examination</a:t>
            </a:r>
            <a:endParaRPr lang="ru-RU" dirty="0"/>
          </a:p>
        </p:txBody>
      </p:sp>
    </p:spTree>
    <p:extLst>
      <p:ext uri="{BB962C8B-B14F-4D97-AF65-F5344CB8AC3E}">
        <p14:creationId xmlns:p14="http://schemas.microsoft.com/office/powerpoint/2010/main" xmlns="" val="364167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512" y="280598"/>
            <a:ext cx="8784976" cy="648072"/>
          </a:xfrm>
        </p:spPr>
        <p:style>
          <a:lnRef idx="2">
            <a:schemeClr val="dk1"/>
          </a:lnRef>
          <a:fillRef idx="1">
            <a:schemeClr val="lt1"/>
          </a:fillRef>
          <a:effectRef idx="0">
            <a:schemeClr val="dk1"/>
          </a:effectRef>
          <a:fontRef idx="minor">
            <a:schemeClr val="dk1"/>
          </a:fontRef>
        </p:style>
        <p:txBody>
          <a:bodyPr/>
          <a:lstStyle/>
          <a:p>
            <a:r>
              <a:rPr lang="en-US" sz="3200" dirty="0"/>
              <a:t>What </a:t>
            </a:r>
            <a:r>
              <a:rPr lang="en-US" sz="3200" dirty="0" smtClean="0"/>
              <a:t>kind of rehabilitation potential might it be?</a:t>
            </a:r>
            <a:endParaRPr lang="ru-RU" sz="3200" dirty="0"/>
          </a:p>
        </p:txBody>
      </p:sp>
      <p:graphicFrame>
        <p:nvGraphicFramePr>
          <p:cNvPr id="5" name="Содержимое 4"/>
          <p:cNvGraphicFramePr>
            <a:graphicFrameLocks noGrp="1"/>
          </p:cNvGraphicFramePr>
          <p:nvPr>
            <p:ph sz="half" idx="2"/>
            <p:extLst>
              <p:ext uri="{D42A27DB-BD31-4B8C-83A1-F6EECF244321}">
                <p14:modId xmlns:p14="http://schemas.microsoft.com/office/powerpoint/2010/main" xmlns="" val="2511136686"/>
              </p:ext>
            </p:extLst>
          </p:nvPr>
        </p:nvGraphicFramePr>
        <p:xfrm>
          <a:off x="357158" y="928670"/>
          <a:ext cx="8786841" cy="564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07764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500034" y="500042"/>
            <a:ext cx="7772400" cy="530225"/>
          </a:xfrm>
        </p:spPr>
        <p:txBody>
          <a:bodyPr anchor="t" anchorCtr="0">
            <a:normAutofit fontScale="90000"/>
          </a:bodyPr>
          <a:lstStyle/>
          <a:p>
            <a:r>
              <a:rPr lang="en-US" sz="3600" b="1" dirty="0">
                <a:latin typeface="Georgia" pitchFamily="18" charset="0"/>
              </a:rPr>
              <a:t>Rehabilitation ability:</a:t>
            </a:r>
            <a:endParaRPr lang="ru-RU" sz="3600" b="1" dirty="0">
              <a:latin typeface="Georgia" pitchFamily="18" charset="0"/>
            </a:endParaRPr>
          </a:p>
        </p:txBody>
      </p:sp>
      <p:sp>
        <p:nvSpPr>
          <p:cNvPr id="12291" name="Rectangle 3"/>
          <p:cNvSpPr>
            <a:spLocks noGrp="1" noChangeArrowheads="1"/>
          </p:cNvSpPr>
          <p:nvPr>
            <p:ph idx="4294967295"/>
          </p:nvPr>
        </p:nvSpPr>
        <p:spPr>
          <a:xfrm>
            <a:off x="1215650" y="2132856"/>
            <a:ext cx="7056784" cy="1720899"/>
          </a:xfrm>
        </p:spPr>
        <p:style>
          <a:lnRef idx="1">
            <a:schemeClr val="accent1"/>
          </a:lnRef>
          <a:fillRef idx="2">
            <a:schemeClr val="accent1"/>
          </a:fillRef>
          <a:effectRef idx="1">
            <a:schemeClr val="accent1"/>
          </a:effectRef>
          <a:fontRef idx="minor">
            <a:schemeClr val="dk1"/>
          </a:fontRef>
        </p:style>
        <p:txBody>
          <a:bodyPr/>
          <a:lstStyle/>
          <a:p>
            <a:pPr marL="68263" indent="0" algn="just">
              <a:buNone/>
            </a:pPr>
            <a:r>
              <a:rPr lang="en-US" dirty="0"/>
              <a:t>	</a:t>
            </a:r>
            <a:r>
              <a:rPr lang="en-US" sz="2400" u="sng" dirty="0" smtClean="0">
                <a:solidFill>
                  <a:schemeClr val="accent6">
                    <a:lumMod val="75000"/>
                  </a:schemeClr>
                </a:solidFill>
                <a:latin typeface="Georgia" pitchFamily="18" charset="0"/>
              </a:rPr>
              <a:t>stable </a:t>
            </a:r>
            <a:r>
              <a:rPr lang="en-US" sz="2400" u="sng" dirty="0">
                <a:solidFill>
                  <a:schemeClr val="accent6">
                    <a:lumMod val="75000"/>
                  </a:schemeClr>
                </a:solidFill>
                <a:latin typeface="Georgia" pitchFamily="18" charset="0"/>
              </a:rPr>
              <a:t>somatic and mental state</a:t>
            </a:r>
            <a:r>
              <a:rPr lang="en-US" sz="2400" dirty="0">
                <a:solidFill>
                  <a:schemeClr val="accent6">
                    <a:lumMod val="75000"/>
                  </a:schemeClr>
                </a:solidFill>
                <a:latin typeface="Georgia" pitchFamily="18" charset="0"/>
              </a:rPr>
              <a:t> of the rehabilitator</a:t>
            </a:r>
            <a:r>
              <a:rPr lang="en-US" sz="2400" u="sng" dirty="0">
                <a:solidFill>
                  <a:schemeClr val="accent6">
                    <a:lumMod val="75000"/>
                  </a:schemeClr>
                </a:solidFill>
                <a:latin typeface="Georgia" pitchFamily="18" charset="0"/>
              </a:rPr>
              <a:t>, his high motivation </a:t>
            </a:r>
            <a:r>
              <a:rPr lang="en-US" sz="2400" dirty="0" smtClean="0">
                <a:solidFill>
                  <a:schemeClr val="accent6">
                    <a:lumMod val="75000"/>
                  </a:schemeClr>
                </a:solidFill>
                <a:latin typeface="Georgia" pitchFamily="18" charset="0"/>
              </a:rPr>
              <a:t>towards upcoming </a:t>
            </a:r>
            <a:r>
              <a:rPr lang="en-US" sz="2400" dirty="0">
                <a:solidFill>
                  <a:schemeClr val="accent6">
                    <a:lumMod val="75000"/>
                  </a:schemeClr>
                </a:solidFill>
                <a:latin typeface="Georgia" pitchFamily="18" charset="0"/>
              </a:rPr>
              <a:t>rehabilitation treatment</a:t>
            </a:r>
            <a:endParaRPr lang="ru-RU" sz="2400" dirty="0">
              <a:solidFill>
                <a:schemeClr val="accent6">
                  <a:lumMod val="75000"/>
                </a:schemeClr>
              </a:solidFill>
              <a:latin typeface="Georgia" pitchFamily="18" charset="0"/>
            </a:endParaRPr>
          </a:p>
        </p:txBody>
      </p:sp>
    </p:spTree>
    <p:extLst>
      <p:ext uri="{BB962C8B-B14F-4D97-AF65-F5344CB8AC3E}">
        <p14:creationId xmlns:p14="http://schemas.microsoft.com/office/powerpoint/2010/main" xmlns="" val="1422658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852488" y="476672"/>
            <a:ext cx="7772400" cy="1206500"/>
          </a:xfrm>
        </p:spPr>
        <p:style>
          <a:lnRef idx="1">
            <a:schemeClr val="accent1"/>
          </a:lnRef>
          <a:fillRef idx="2">
            <a:schemeClr val="accent1"/>
          </a:fillRef>
          <a:effectRef idx="1">
            <a:schemeClr val="accent1"/>
          </a:effectRef>
          <a:fontRef idx="minor">
            <a:schemeClr val="dk1"/>
          </a:fontRef>
        </p:style>
        <p:txBody>
          <a:bodyPr anchor="t" anchorCtr="0">
            <a:normAutofit fontScale="90000"/>
          </a:bodyPr>
          <a:lstStyle/>
          <a:p>
            <a:r>
              <a:rPr lang="en-US" sz="3600" b="1" dirty="0">
                <a:solidFill>
                  <a:schemeClr val="tx1"/>
                </a:solidFill>
                <a:latin typeface="Georgia" pitchFamily="18" charset="0"/>
              </a:rPr>
              <a:t>Rehabilitative ability and factors </a:t>
            </a:r>
            <a:r>
              <a:rPr lang="en-US" sz="3600" b="1" dirty="0" smtClean="0">
                <a:solidFill>
                  <a:schemeClr val="tx1"/>
                </a:solidFill>
                <a:latin typeface="Georgia" pitchFamily="18" charset="0"/>
              </a:rPr>
              <a:t>determining </a:t>
            </a:r>
            <a:r>
              <a:rPr lang="en-US" sz="3600" b="1" dirty="0">
                <a:solidFill>
                  <a:schemeClr val="tx1"/>
                </a:solidFill>
                <a:latin typeface="Georgia" pitchFamily="18" charset="0"/>
              </a:rPr>
              <a:t>it</a:t>
            </a:r>
            <a:r>
              <a:rPr lang="ru-RU" sz="3600" b="1" dirty="0">
                <a:solidFill>
                  <a:schemeClr val="accent1"/>
                </a:solidFill>
                <a:latin typeface="Georgia" pitchFamily="18" charset="0"/>
              </a:rPr>
              <a:t/>
            </a:r>
            <a:br>
              <a:rPr lang="ru-RU" sz="3600" b="1" dirty="0">
                <a:solidFill>
                  <a:schemeClr val="accent1"/>
                </a:solidFill>
                <a:latin typeface="Georgia" pitchFamily="18" charset="0"/>
              </a:rPr>
            </a:br>
            <a:endParaRPr lang="ru-RU" sz="3600" b="1" dirty="0">
              <a:solidFill>
                <a:schemeClr val="accent1"/>
              </a:solidFill>
              <a:latin typeface="Georgia" pitchFamily="18" charset="0"/>
            </a:endParaRPr>
          </a:p>
        </p:txBody>
      </p:sp>
      <p:sp>
        <p:nvSpPr>
          <p:cNvPr id="13315" name="Rectangle 3"/>
          <p:cNvSpPr>
            <a:spLocks noGrp="1" noChangeArrowheads="1"/>
          </p:cNvSpPr>
          <p:nvPr>
            <p:ph idx="4294967295"/>
          </p:nvPr>
        </p:nvSpPr>
        <p:spPr>
          <a:xfrm>
            <a:off x="660400" y="2132856"/>
            <a:ext cx="8156575" cy="3709987"/>
          </a:xfrm>
        </p:spPr>
        <p:style>
          <a:lnRef idx="1">
            <a:schemeClr val="accent1"/>
          </a:lnRef>
          <a:fillRef idx="2">
            <a:schemeClr val="accent1"/>
          </a:fillRef>
          <a:effectRef idx="1">
            <a:schemeClr val="accent1"/>
          </a:effectRef>
          <a:fontRef idx="minor">
            <a:schemeClr val="dk1"/>
          </a:fontRef>
        </p:style>
        <p:txBody>
          <a:bodyPr/>
          <a:lstStyle/>
          <a:p>
            <a:pPr marL="411163"/>
            <a:r>
              <a:rPr lang="en-US" sz="2400" dirty="0" smtClean="0">
                <a:latin typeface="Georgia" pitchFamily="18" charset="0"/>
              </a:rPr>
              <a:t>Functionality,</a:t>
            </a:r>
            <a:endParaRPr lang="en-US" sz="2400" dirty="0">
              <a:latin typeface="Georgia" pitchFamily="18" charset="0"/>
            </a:endParaRPr>
          </a:p>
          <a:p>
            <a:pPr marL="411163"/>
            <a:r>
              <a:rPr lang="en-US" sz="2400" dirty="0">
                <a:latin typeface="Georgia" pitchFamily="18" charset="0"/>
              </a:rPr>
              <a:t>Organizational </a:t>
            </a:r>
            <a:r>
              <a:rPr lang="en-US" sz="2400" dirty="0" smtClean="0">
                <a:latin typeface="Georgia" pitchFamily="18" charset="0"/>
              </a:rPr>
              <a:t>capabilities,</a:t>
            </a:r>
            <a:endParaRPr lang="en-US" sz="2400" dirty="0">
              <a:latin typeface="Georgia" pitchFamily="18" charset="0"/>
            </a:endParaRPr>
          </a:p>
          <a:p>
            <a:pPr marL="411163"/>
            <a:r>
              <a:rPr lang="en-US" sz="2400" dirty="0">
                <a:latin typeface="Georgia" pitchFamily="18" charset="0"/>
              </a:rPr>
              <a:t>Risk </a:t>
            </a:r>
            <a:r>
              <a:rPr lang="en-US" sz="2400" dirty="0" smtClean="0">
                <a:latin typeface="Georgia" pitchFamily="18" charset="0"/>
              </a:rPr>
              <a:t>factors,</a:t>
            </a:r>
            <a:endParaRPr lang="en-US" sz="2400" dirty="0">
              <a:latin typeface="Georgia" pitchFamily="18" charset="0"/>
            </a:endParaRPr>
          </a:p>
          <a:p>
            <a:pPr marL="411163"/>
            <a:r>
              <a:rPr lang="en-US" sz="2400" dirty="0">
                <a:latin typeface="Georgia" pitchFamily="18" charset="0"/>
              </a:rPr>
              <a:t>Factors limiting the implementation of </a:t>
            </a:r>
            <a:r>
              <a:rPr lang="en-US" sz="2400" dirty="0" smtClean="0">
                <a:latin typeface="Georgia" pitchFamily="18" charset="0"/>
              </a:rPr>
              <a:t>events,</a:t>
            </a:r>
            <a:endParaRPr lang="en-US" sz="2400" dirty="0">
              <a:latin typeface="Georgia" pitchFamily="18" charset="0"/>
            </a:endParaRPr>
          </a:p>
          <a:p>
            <a:pPr marL="411163"/>
            <a:r>
              <a:rPr lang="en-US" sz="2400" dirty="0">
                <a:latin typeface="Georgia" pitchFamily="18" charset="0"/>
              </a:rPr>
              <a:t>Factors delaying </a:t>
            </a:r>
            <a:r>
              <a:rPr lang="en-US" sz="2400" dirty="0" smtClean="0">
                <a:latin typeface="Georgia" pitchFamily="18" charset="0"/>
              </a:rPr>
              <a:t>rehabilitation. </a:t>
            </a:r>
            <a:endParaRPr lang="ru-RU" sz="2400" dirty="0">
              <a:latin typeface="Georgia" pitchFamily="18" charset="0"/>
            </a:endParaRPr>
          </a:p>
        </p:txBody>
      </p:sp>
    </p:spTree>
    <p:extLst>
      <p:ext uri="{BB962C8B-B14F-4D97-AF65-F5344CB8AC3E}">
        <p14:creationId xmlns:p14="http://schemas.microsoft.com/office/powerpoint/2010/main" xmlns="" val="1330444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азвание 4"/>
          <p:cNvSpPr>
            <a:spLocks noGrp="1"/>
          </p:cNvSpPr>
          <p:nvPr>
            <p:ph type="title"/>
          </p:nvPr>
        </p:nvSpPr>
        <p:spPr>
          <a:xfrm>
            <a:off x="0" y="107577"/>
            <a:ext cx="9144000" cy="1145490"/>
          </a:xfrm>
        </p:spPr>
        <p:style>
          <a:lnRef idx="2">
            <a:schemeClr val="dk1">
              <a:shade val="50000"/>
            </a:schemeClr>
          </a:lnRef>
          <a:fillRef idx="1">
            <a:schemeClr val="dk1"/>
          </a:fillRef>
          <a:effectRef idx="0">
            <a:schemeClr val="dk1"/>
          </a:effectRef>
          <a:fontRef idx="minor">
            <a:schemeClr val="lt1"/>
          </a:fontRef>
        </p:style>
        <p:txBody>
          <a:bodyPr/>
          <a:lstStyle/>
          <a:p>
            <a:r>
              <a:rPr lang="en-US" sz="3200" dirty="0"/>
              <a:t>Factors of rehabilitation potential</a:t>
            </a:r>
            <a:endParaRPr lang="ru-RU" sz="3200" dirty="0"/>
          </a:p>
        </p:txBody>
      </p:sp>
      <p:sp>
        <p:nvSpPr>
          <p:cNvPr id="6" name="Текст 5"/>
          <p:cNvSpPr>
            <a:spLocks noGrp="1"/>
          </p:cNvSpPr>
          <p:nvPr>
            <p:ph type="body" idx="1"/>
          </p:nvPr>
        </p:nvSpPr>
        <p:spPr>
          <a:xfrm>
            <a:off x="779462" y="1503830"/>
            <a:ext cx="3657600" cy="515469"/>
          </a:xfrm>
        </p:spPr>
        <p:style>
          <a:lnRef idx="2">
            <a:schemeClr val="dk1"/>
          </a:lnRef>
          <a:fillRef idx="1">
            <a:schemeClr val="lt1"/>
          </a:fillRef>
          <a:effectRef idx="0">
            <a:schemeClr val="dk1"/>
          </a:effectRef>
          <a:fontRef idx="minor">
            <a:schemeClr val="dk1"/>
          </a:fontRef>
        </p:style>
        <p:txBody>
          <a:bodyPr/>
          <a:lstStyle/>
          <a:p>
            <a:r>
              <a:rPr lang="en-US" dirty="0"/>
              <a:t>Non-modifiable</a:t>
            </a:r>
            <a:r>
              <a:rPr lang="ru-RU" dirty="0"/>
              <a:t> </a:t>
            </a:r>
          </a:p>
        </p:txBody>
      </p:sp>
      <p:sp>
        <p:nvSpPr>
          <p:cNvPr id="7" name="Содержимое 6"/>
          <p:cNvSpPr>
            <a:spLocks noGrp="1"/>
          </p:cNvSpPr>
          <p:nvPr>
            <p:ph sz="half" idx="2"/>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dirty="0"/>
              <a:t>Sex</a:t>
            </a:r>
          </a:p>
          <a:p>
            <a:r>
              <a:rPr lang="en-US" dirty="0"/>
              <a:t>Age</a:t>
            </a:r>
          </a:p>
          <a:p>
            <a:r>
              <a:rPr lang="en-US" dirty="0" smtClean="0"/>
              <a:t>Amount </a:t>
            </a:r>
            <a:r>
              <a:rPr lang="en-US" dirty="0"/>
              <a:t>of tissue damage</a:t>
            </a:r>
          </a:p>
          <a:p>
            <a:r>
              <a:rPr lang="en-US" dirty="0" smtClean="0"/>
              <a:t>Presence </a:t>
            </a:r>
            <a:r>
              <a:rPr lang="en-US" dirty="0"/>
              <a:t>of chronic pathological processes</a:t>
            </a:r>
          </a:p>
          <a:p>
            <a:r>
              <a:rPr lang="en-US" dirty="0"/>
              <a:t>Family status</a:t>
            </a:r>
          </a:p>
          <a:p>
            <a:r>
              <a:rPr lang="en-US" dirty="0"/>
              <a:t>Education</a:t>
            </a:r>
          </a:p>
          <a:p>
            <a:r>
              <a:rPr lang="en-US" dirty="0"/>
              <a:t>Social status</a:t>
            </a:r>
          </a:p>
          <a:p>
            <a:r>
              <a:rPr lang="en-US" dirty="0" smtClean="0"/>
              <a:t>Caring responsibilities</a:t>
            </a:r>
            <a:endParaRPr lang="ru-RU" dirty="0"/>
          </a:p>
        </p:txBody>
      </p:sp>
      <p:sp>
        <p:nvSpPr>
          <p:cNvPr id="8" name="Текст 7"/>
          <p:cNvSpPr>
            <a:spLocks noGrp="1"/>
          </p:cNvSpPr>
          <p:nvPr>
            <p:ph type="body" sz="quarter" idx="3"/>
          </p:nvPr>
        </p:nvSpPr>
        <p:spPr>
          <a:xfrm>
            <a:off x="4703763" y="1503830"/>
            <a:ext cx="3657600" cy="515469"/>
          </a:xfrm>
        </p:spPr>
        <p:style>
          <a:lnRef idx="2">
            <a:schemeClr val="dk1"/>
          </a:lnRef>
          <a:fillRef idx="1">
            <a:schemeClr val="lt1"/>
          </a:fillRef>
          <a:effectRef idx="0">
            <a:schemeClr val="dk1"/>
          </a:effectRef>
          <a:fontRef idx="minor">
            <a:schemeClr val="dk1"/>
          </a:fontRef>
        </p:style>
        <p:txBody>
          <a:bodyPr/>
          <a:lstStyle/>
          <a:p>
            <a:r>
              <a:rPr lang="en-US" dirty="0"/>
              <a:t>Modifiable</a:t>
            </a:r>
            <a:r>
              <a:rPr lang="ru-RU" dirty="0"/>
              <a:t> </a:t>
            </a:r>
          </a:p>
        </p:txBody>
      </p:sp>
      <p:sp>
        <p:nvSpPr>
          <p:cNvPr id="9" name="Содержимое 8"/>
          <p:cNvSpPr>
            <a:spLocks noGrp="1"/>
          </p:cNvSpPr>
          <p:nvPr>
            <p:ph sz="quarter" idx="4"/>
          </p:nvPr>
        </p:nvSpPr>
        <p:spPr>
          <a:xfrm>
            <a:off x="4703762" y="2174875"/>
            <a:ext cx="4040187" cy="3951288"/>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dirty="0"/>
              <a:t>Functional impairment due to current disease</a:t>
            </a:r>
          </a:p>
          <a:p>
            <a:r>
              <a:rPr lang="en-US" dirty="0"/>
              <a:t>Exacerbation of chronic processes</a:t>
            </a:r>
          </a:p>
          <a:p>
            <a:r>
              <a:rPr lang="en-US" dirty="0" smtClean="0"/>
              <a:t>State </a:t>
            </a:r>
            <a:r>
              <a:rPr lang="en-US" dirty="0"/>
              <a:t>of the cardio-respiratory system</a:t>
            </a:r>
          </a:p>
          <a:p>
            <a:r>
              <a:rPr lang="en-US" dirty="0"/>
              <a:t>Nutritional status</a:t>
            </a:r>
          </a:p>
          <a:p>
            <a:r>
              <a:rPr lang="en-US" dirty="0"/>
              <a:t>E</a:t>
            </a:r>
            <a:r>
              <a:rPr lang="en-US" dirty="0" smtClean="0"/>
              <a:t>xcretory </a:t>
            </a:r>
            <a:r>
              <a:rPr lang="en-US" dirty="0"/>
              <a:t>functions</a:t>
            </a:r>
          </a:p>
          <a:p>
            <a:r>
              <a:rPr lang="en-US" dirty="0"/>
              <a:t>Environmental influence</a:t>
            </a:r>
          </a:p>
          <a:p>
            <a:r>
              <a:rPr lang="en-US" dirty="0"/>
              <a:t>Dosed stimulation of perceptual functions</a:t>
            </a:r>
          </a:p>
          <a:p>
            <a:r>
              <a:rPr lang="en-US" dirty="0" smtClean="0"/>
              <a:t>Depression degree and </a:t>
            </a:r>
            <a:r>
              <a:rPr lang="en-US" dirty="0"/>
              <a:t>affective </a:t>
            </a:r>
            <a:r>
              <a:rPr lang="en-US" dirty="0" smtClean="0"/>
              <a:t>disorders severity</a:t>
            </a:r>
            <a:endParaRPr lang="ru-RU" dirty="0"/>
          </a:p>
        </p:txBody>
      </p:sp>
    </p:spTree>
    <p:extLst>
      <p:ext uri="{BB962C8B-B14F-4D97-AF65-F5344CB8AC3E}">
        <p14:creationId xmlns:p14="http://schemas.microsoft.com/office/powerpoint/2010/main" xmlns="" val="1993683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116632"/>
            <a:ext cx="4019734" cy="1594098"/>
          </a:xfrm>
        </p:spPr>
        <p:style>
          <a:lnRef idx="1">
            <a:schemeClr val="accent2"/>
          </a:lnRef>
          <a:fillRef idx="3">
            <a:schemeClr val="accent2"/>
          </a:fillRef>
          <a:effectRef idx="2">
            <a:schemeClr val="accent2"/>
          </a:effectRef>
          <a:fontRef idx="minor">
            <a:schemeClr val="lt1"/>
          </a:fontRef>
        </p:style>
        <p:txBody>
          <a:bodyPr anchor="ctr">
            <a:noAutofit/>
          </a:bodyPr>
          <a:lstStyle/>
          <a:p>
            <a:r>
              <a:rPr lang="en-US" dirty="0" smtClean="0">
                <a:solidFill>
                  <a:srgbClr val="FCE638"/>
                </a:solidFill>
              </a:rPr>
              <a:t>“Achieving </a:t>
            </a:r>
            <a:r>
              <a:rPr lang="en-US" dirty="0">
                <a:solidFill>
                  <a:srgbClr val="FCE638"/>
                </a:solidFill>
              </a:rPr>
              <a:t>specific rehabilitation goals"</a:t>
            </a:r>
            <a:endParaRPr lang="ru-RU" sz="2000" dirty="0">
              <a:latin typeface="Georgia" pitchFamily="18" charset="0"/>
            </a:endParaRPr>
          </a:p>
        </p:txBody>
      </p:sp>
      <p:sp>
        <p:nvSpPr>
          <p:cNvPr id="7" name="Объект 4"/>
          <p:cNvSpPr txBox="1">
            <a:spLocks/>
          </p:cNvSpPr>
          <p:nvPr/>
        </p:nvSpPr>
        <p:spPr>
          <a:xfrm>
            <a:off x="4628147" y="116632"/>
            <a:ext cx="4258816" cy="1656184"/>
          </a:xfrm>
          <a:prstGeom prst="rect">
            <a:avLst/>
          </a:prstGeom>
          <a:ln w="38100" cmpd="sng">
            <a:solidFill>
              <a:srgbClr val="0000FF"/>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a:r>
              <a:rPr lang="en-US" sz="800" b="1" dirty="0" smtClean="0">
                <a:latin typeface="Georgia" pitchFamily="18" charset="0"/>
              </a:rPr>
              <a:t>ORGANISM </a:t>
            </a:r>
            <a:r>
              <a:rPr lang="en-US" sz="800" b="1" dirty="0">
                <a:latin typeface="Georgia" pitchFamily="18" charset="0"/>
              </a:rPr>
              <a:t>FUNCTIONS</a:t>
            </a:r>
          </a:p>
          <a:p>
            <a:pPr algn="just"/>
            <a:r>
              <a:rPr lang="en-US" sz="800" b="1" dirty="0">
                <a:latin typeface="Georgia" pitchFamily="18" charset="0"/>
              </a:rPr>
              <a:t>SECTION 1 MENTAL FUNCTIONS</a:t>
            </a:r>
          </a:p>
          <a:p>
            <a:pPr algn="just"/>
            <a:r>
              <a:rPr lang="en-US" sz="800" b="1" dirty="0">
                <a:latin typeface="Georgia" pitchFamily="18" charset="0"/>
              </a:rPr>
              <a:t>SECTION 2 SENSORY FUNCTIONS AND PAIN</a:t>
            </a:r>
          </a:p>
          <a:p>
            <a:pPr algn="just"/>
            <a:r>
              <a:rPr lang="en-US" sz="800" b="1" dirty="0">
                <a:latin typeface="Georgia" pitchFamily="18" charset="0"/>
              </a:rPr>
              <a:t>SECTION 3 VOICE AND SPEECH FUNCTIONS</a:t>
            </a:r>
          </a:p>
          <a:p>
            <a:pPr algn="just"/>
            <a:r>
              <a:rPr lang="en-US" sz="800" b="1" dirty="0">
                <a:latin typeface="Georgia" pitchFamily="18" charset="0"/>
              </a:rPr>
              <a:t>SECTION 4 FUNCTIONS OF </a:t>
            </a:r>
            <a:r>
              <a:rPr lang="en-US" sz="800" b="1" dirty="0" smtClean="0">
                <a:latin typeface="Georgia" pitchFamily="18" charset="0"/>
              </a:rPr>
              <a:t>CARDIOVASCULAR</a:t>
            </a:r>
            <a:r>
              <a:rPr lang="en-US" sz="800" b="1" dirty="0">
                <a:latin typeface="Georgia" pitchFamily="18" charset="0"/>
              </a:rPr>
              <a:t>, BLOOD, IMMUNE AND RESPIRATORY SYSTEMS</a:t>
            </a:r>
          </a:p>
          <a:p>
            <a:pPr algn="just"/>
            <a:r>
              <a:rPr lang="en-US" sz="800" b="1" dirty="0">
                <a:latin typeface="Georgia" pitchFamily="18" charset="0"/>
              </a:rPr>
              <a:t>SECTION 5 DIGESTIVE, ENDOCRINE AND METABOLISM FUNCTIONS</a:t>
            </a:r>
          </a:p>
          <a:p>
            <a:pPr algn="just"/>
            <a:r>
              <a:rPr lang="en-US" sz="800" b="1" dirty="0">
                <a:latin typeface="Georgia" pitchFamily="18" charset="0"/>
              </a:rPr>
              <a:t>SECTION 6 UROGENITAL AND REPRODUCTIVE FUNCTIONS</a:t>
            </a:r>
          </a:p>
          <a:p>
            <a:pPr algn="just"/>
            <a:r>
              <a:rPr lang="en-US" sz="800" b="1" dirty="0">
                <a:latin typeface="Georgia" pitchFamily="18" charset="0"/>
              </a:rPr>
              <a:t>SECTION 7 NEUROMUSCULAR, SKELETAL AND MOTION RELATED FUNCTIONS </a:t>
            </a:r>
            <a:endParaRPr lang="en-US" sz="800" b="1" dirty="0" smtClean="0">
              <a:latin typeface="Georgia" pitchFamily="18" charset="0"/>
            </a:endParaRPr>
          </a:p>
          <a:p>
            <a:pPr algn="just"/>
            <a:r>
              <a:rPr lang="en-US" sz="800" b="1" dirty="0" smtClean="0">
                <a:latin typeface="Georgia" pitchFamily="18" charset="0"/>
              </a:rPr>
              <a:t>SECTION </a:t>
            </a:r>
            <a:r>
              <a:rPr lang="en-US" sz="800" b="1" dirty="0">
                <a:latin typeface="Georgia" pitchFamily="18" charset="0"/>
              </a:rPr>
              <a:t>8 FUNCTIONS OF THE SKIN AND RELATED STRUCTURES</a:t>
            </a:r>
            <a:endParaRPr lang="ru-RU" sz="800" dirty="0">
              <a:latin typeface="Georgia" pitchFamily="18" charset="0"/>
            </a:endParaRPr>
          </a:p>
        </p:txBody>
      </p:sp>
      <p:sp>
        <p:nvSpPr>
          <p:cNvPr id="8" name="Объект 4"/>
          <p:cNvSpPr txBox="1">
            <a:spLocks/>
          </p:cNvSpPr>
          <p:nvPr/>
        </p:nvSpPr>
        <p:spPr>
          <a:xfrm>
            <a:off x="4710541" y="1916832"/>
            <a:ext cx="4258816" cy="1728192"/>
          </a:xfrm>
          <a:prstGeom prst="rect">
            <a:avLst/>
          </a:prstGeom>
          <a:ln w="38100" cmpd="sng">
            <a:solidFill>
              <a:srgbClr val="0000FF"/>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a:r>
              <a:rPr lang="en-US" sz="800" b="1" dirty="0">
                <a:latin typeface="Georgia" pitchFamily="18" charset="0"/>
              </a:rPr>
              <a:t>STRUCTURES OF THE ORGANISM</a:t>
            </a:r>
          </a:p>
          <a:p>
            <a:pPr algn="just"/>
            <a:r>
              <a:rPr lang="en-US" sz="800" b="1" dirty="0">
                <a:latin typeface="Georgia" pitchFamily="18" charset="0"/>
              </a:rPr>
              <a:t>SECTION 1 STRUCTURES OF THE NERVOUS SYSTEM</a:t>
            </a:r>
          </a:p>
          <a:p>
            <a:pPr algn="just"/>
            <a:r>
              <a:rPr lang="en-US" sz="800" b="1" dirty="0">
                <a:latin typeface="Georgia" pitchFamily="18" charset="0"/>
              </a:rPr>
              <a:t>SECTION 2 EYE, EAR AND RELATED STRUCTURES</a:t>
            </a:r>
          </a:p>
          <a:p>
            <a:pPr algn="just"/>
            <a:r>
              <a:rPr lang="en-US" sz="800" b="1" dirty="0">
                <a:latin typeface="Georgia" pitchFamily="18" charset="0"/>
              </a:rPr>
              <a:t>SECTION 3 STRUCTURES PARTICIPATED IN </a:t>
            </a:r>
            <a:r>
              <a:rPr lang="en-US" sz="800" b="1" dirty="0" smtClean="0">
                <a:latin typeface="Georgia" pitchFamily="18" charset="0"/>
              </a:rPr>
              <a:t>VOICE AND </a:t>
            </a:r>
            <a:r>
              <a:rPr lang="en-US" sz="800" b="1" dirty="0">
                <a:latin typeface="Georgia" pitchFamily="18" charset="0"/>
              </a:rPr>
              <a:t>SPEECH FORMATION</a:t>
            </a:r>
          </a:p>
          <a:p>
            <a:pPr algn="just"/>
            <a:r>
              <a:rPr lang="en-US" sz="800" b="1" dirty="0">
                <a:latin typeface="Georgia" pitchFamily="18" charset="0"/>
              </a:rPr>
              <a:t>SECTION 4 STRUCTURES OF THE CARDIOVASCULAR, IMMUNE AND RESPIRATORY SYSTEMS</a:t>
            </a:r>
          </a:p>
          <a:p>
            <a:pPr algn="just"/>
            <a:r>
              <a:rPr lang="en-US" sz="800" b="1" dirty="0">
                <a:latin typeface="Georgia" pitchFamily="18" charset="0"/>
              </a:rPr>
              <a:t>SECTION 5 STRUCTURES </a:t>
            </a:r>
            <a:r>
              <a:rPr lang="en-US" sz="800" b="1" dirty="0" smtClean="0">
                <a:latin typeface="Georgia" pitchFamily="18" charset="0"/>
              </a:rPr>
              <a:t>OF THE </a:t>
            </a:r>
            <a:r>
              <a:rPr lang="en-US" sz="800" b="1" dirty="0">
                <a:latin typeface="Georgia" pitchFamily="18" charset="0"/>
              </a:rPr>
              <a:t>DIGESTIVE SYSTEM, METABOLISM AND THE ENDOCRINE SYSTEM</a:t>
            </a:r>
          </a:p>
          <a:p>
            <a:pPr algn="just"/>
            <a:r>
              <a:rPr lang="en-US" sz="800" b="1" dirty="0">
                <a:latin typeface="Georgia" pitchFamily="18" charset="0"/>
              </a:rPr>
              <a:t>SECTION 6 STRUCTURES </a:t>
            </a:r>
            <a:r>
              <a:rPr lang="en-US" sz="800" b="1" dirty="0" smtClean="0">
                <a:latin typeface="Georgia" pitchFamily="18" charset="0"/>
              </a:rPr>
              <a:t>OF THE </a:t>
            </a:r>
            <a:r>
              <a:rPr lang="en-US" sz="800" b="1" dirty="0">
                <a:latin typeface="Georgia" pitchFamily="18" charset="0"/>
              </a:rPr>
              <a:t>UROGENITAL AND REPRODUCTIVE SYSTEM</a:t>
            </a:r>
          </a:p>
          <a:p>
            <a:pPr algn="just"/>
            <a:r>
              <a:rPr lang="en-US" sz="800" b="1" dirty="0">
                <a:latin typeface="Georgia" pitchFamily="18" charset="0"/>
              </a:rPr>
              <a:t>SECTION 7 STRUCTURES RELATED TO MOVEMENT</a:t>
            </a:r>
          </a:p>
          <a:p>
            <a:pPr algn="just"/>
            <a:r>
              <a:rPr lang="en-US" sz="800" b="1" dirty="0">
                <a:latin typeface="Georgia" pitchFamily="18" charset="0"/>
              </a:rPr>
              <a:t>SECTION 8 SKIN AND RELATED STRUCTURES</a:t>
            </a:r>
            <a:endParaRPr lang="ru-RU" sz="800" dirty="0">
              <a:latin typeface="Georgia" pitchFamily="18" charset="0"/>
            </a:endParaRPr>
          </a:p>
        </p:txBody>
      </p:sp>
      <p:sp>
        <p:nvSpPr>
          <p:cNvPr id="9" name="Объект 4"/>
          <p:cNvSpPr txBox="1">
            <a:spLocks/>
          </p:cNvSpPr>
          <p:nvPr/>
        </p:nvSpPr>
        <p:spPr>
          <a:xfrm>
            <a:off x="4716016" y="3791407"/>
            <a:ext cx="4258816" cy="1656184"/>
          </a:xfrm>
          <a:prstGeom prst="rect">
            <a:avLst/>
          </a:prstGeom>
          <a:ln w="38100" cmpd="sng">
            <a:solidFill>
              <a:srgbClr val="800000"/>
            </a:solid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sz="800" b="1" dirty="0">
                <a:latin typeface="Georgia" pitchFamily="18" charset="0"/>
              </a:rPr>
              <a:t>ACTIVITY AND PARTICIPATION</a:t>
            </a:r>
          </a:p>
          <a:p>
            <a:r>
              <a:rPr lang="en-US" sz="800" b="1" dirty="0">
                <a:latin typeface="Georgia" pitchFamily="18" charset="0"/>
              </a:rPr>
              <a:t>SECTION 1 LEARNING AND APPLICATION OF KNOWLEDGE</a:t>
            </a:r>
          </a:p>
          <a:p>
            <a:r>
              <a:rPr lang="en-US" sz="800" b="1" dirty="0">
                <a:latin typeface="Georgia" pitchFamily="18" charset="0"/>
              </a:rPr>
              <a:t>SECTION 2 GENERAL OBJECTIVES AND REQUIREMENTS </a:t>
            </a:r>
            <a:endParaRPr lang="en-US" sz="800" b="1" dirty="0" smtClean="0">
              <a:latin typeface="Georgia" pitchFamily="18" charset="0"/>
            </a:endParaRPr>
          </a:p>
          <a:p>
            <a:r>
              <a:rPr lang="en-US" sz="800" b="1" dirty="0" smtClean="0">
                <a:latin typeface="Georgia" pitchFamily="18" charset="0"/>
              </a:rPr>
              <a:t>SECTION </a:t>
            </a:r>
            <a:r>
              <a:rPr lang="en-US" sz="800" b="1" dirty="0">
                <a:latin typeface="Georgia" pitchFamily="18" charset="0"/>
              </a:rPr>
              <a:t>3 </a:t>
            </a:r>
            <a:r>
              <a:rPr lang="en-US" sz="800" b="1" dirty="0" smtClean="0">
                <a:latin typeface="Georgia" pitchFamily="18" charset="0"/>
              </a:rPr>
              <a:t>COMMUNICATION</a:t>
            </a:r>
          </a:p>
          <a:p>
            <a:r>
              <a:rPr lang="en-US" sz="800" b="1" dirty="0" smtClean="0">
                <a:latin typeface="Georgia" pitchFamily="18" charset="0"/>
              </a:rPr>
              <a:t> </a:t>
            </a:r>
            <a:r>
              <a:rPr lang="en-US" sz="800" b="1" dirty="0">
                <a:latin typeface="Georgia" pitchFamily="18" charset="0"/>
              </a:rPr>
              <a:t>SECTION 4 MOBILITY</a:t>
            </a:r>
          </a:p>
          <a:p>
            <a:r>
              <a:rPr lang="en-US" sz="800" b="1" dirty="0">
                <a:latin typeface="Georgia" pitchFamily="18" charset="0"/>
              </a:rPr>
              <a:t>SECTION 5 SELF-SERVICE</a:t>
            </a:r>
          </a:p>
          <a:p>
            <a:r>
              <a:rPr lang="en-US" sz="800" b="1" dirty="0">
                <a:latin typeface="Georgia" pitchFamily="18" charset="0"/>
              </a:rPr>
              <a:t>SECTION 6 HOUSEHOLD LIFE</a:t>
            </a:r>
          </a:p>
          <a:p>
            <a:r>
              <a:rPr lang="en-US" sz="800" b="1" dirty="0">
                <a:latin typeface="Georgia" pitchFamily="18" charset="0"/>
              </a:rPr>
              <a:t>SECTION 7 INTERPERSONAL INTERACTIONS AND RELATIONSHIPS</a:t>
            </a:r>
          </a:p>
          <a:p>
            <a:r>
              <a:rPr lang="en-US" sz="800" b="1" dirty="0">
                <a:latin typeface="Georgia" pitchFamily="18" charset="0"/>
              </a:rPr>
              <a:t>SECTION 8 MAIN AREAS OF LIFE </a:t>
            </a:r>
            <a:endParaRPr lang="en-US" sz="800" b="1" dirty="0" smtClean="0">
              <a:latin typeface="Georgia" pitchFamily="18" charset="0"/>
            </a:endParaRPr>
          </a:p>
          <a:p>
            <a:r>
              <a:rPr lang="en-US" sz="800" b="1" dirty="0" smtClean="0">
                <a:latin typeface="Georgia" pitchFamily="18" charset="0"/>
              </a:rPr>
              <a:t>SECTION </a:t>
            </a:r>
            <a:r>
              <a:rPr lang="en-US" sz="800" b="1" dirty="0">
                <a:latin typeface="Georgia" pitchFamily="18" charset="0"/>
              </a:rPr>
              <a:t>9 LIFE IN COMMUNITIES, PUBLIC AND CIVIL LIFE</a:t>
            </a:r>
            <a:endParaRPr lang="ru-RU" sz="800" dirty="0">
              <a:latin typeface="Georgia" pitchFamily="18" charset="0"/>
            </a:endParaRPr>
          </a:p>
        </p:txBody>
      </p:sp>
      <p:sp>
        <p:nvSpPr>
          <p:cNvPr id="10" name="Объект 4"/>
          <p:cNvSpPr txBox="1">
            <a:spLocks/>
          </p:cNvSpPr>
          <p:nvPr/>
        </p:nvSpPr>
        <p:spPr>
          <a:xfrm>
            <a:off x="4710541" y="5589240"/>
            <a:ext cx="4258816" cy="1152128"/>
          </a:xfrm>
          <a:prstGeom prst="rect">
            <a:avLst/>
          </a:prstGeom>
          <a:ln w="38100" cmpd="sng">
            <a:solidFill>
              <a:srgbClr val="800000"/>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sz="800" b="1" dirty="0">
                <a:latin typeface="Georgia" pitchFamily="18" charset="0"/>
              </a:rPr>
              <a:t>ENVIRONMENTAL FACTORS</a:t>
            </a:r>
          </a:p>
          <a:p>
            <a:r>
              <a:rPr lang="en-US" sz="800" b="1" dirty="0">
                <a:latin typeface="Georgia" pitchFamily="18" charset="0"/>
              </a:rPr>
              <a:t>SECTION 1 PRODUCTS AND TECHNOLOGY</a:t>
            </a:r>
          </a:p>
          <a:p>
            <a:r>
              <a:rPr lang="en-US" sz="800" b="1" dirty="0">
                <a:latin typeface="Georgia" pitchFamily="18" charset="0"/>
              </a:rPr>
              <a:t>SECTION 2 NATURAL ENVIRONMENT AND MAN-INFORMED ENVIRONMENTAL CHANGES</a:t>
            </a:r>
          </a:p>
          <a:p>
            <a:r>
              <a:rPr lang="en-US" sz="800" b="1" dirty="0">
                <a:latin typeface="Georgia" pitchFamily="18" charset="0"/>
              </a:rPr>
              <a:t>SECTION 3 SUPPORT AND </a:t>
            </a:r>
            <a:r>
              <a:rPr lang="en-US" sz="800" b="1" dirty="0" smtClean="0">
                <a:latin typeface="Georgia" pitchFamily="18" charset="0"/>
              </a:rPr>
              <a:t>RELATIONSHIPS</a:t>
            </a:r>
          </a:p>
          <a:p>
            <a:r>
              <a:rPr lang="en-US" sz="800" b="1" dirty="0" smtClean="0">
                <a:latin typeface="Georgia" pitchFamily="18" charset="0"/>
              </a:rPr>
              <a:t>SECTION </a:t>
            </a:r>
            <a:r>
              <a:rPr lang="en-US" sz="800" b="1" dirty="0">
                <a:latin typeface="Georgia" pitchFamily="18" charset="0"/>
              </a:rPr>
              <a:t>4 </a:t>
            </a:r>
            <a:r>
              <a:rPr lang="en-US" sz="800" b="1" dirty="0" smtClean="0">
                <a:latin typeface="Georgia" pitchFamily="18" charset="0"/>
              </a:rPr>
              <a:t>SETTINGS</a:t>
            </a:r>
          </a:p>
          <a:p>
            <a:r>
              <a:rPr lang="en-US" sz="800" b="1" dirty="0" smtClean="0">
                <a:latin typeface="Georgia" pitchFamily="18" charset="0"/>
              </a:rPr>
              <a:t> </a:t>
            </a:r>
            <a:r>
              <a:rPr lang="en-US" sz="800" b="1" dirty="0">
                <a:latin typeface="Georgia" pitchFamily="18" charset="0"/>
              </a:rPr>
              <a:t>SECTION 5 SERVICES, ADMINISTRATIVE SYSTEMS AND POLICIES</a:t>
            </a:r>
            <a:endParaRPr lang="ru-RU" sz="800" dirty="0">
              <a:latin typeface="Georgia" pitchFamily="18" charset="0"/>
            </a:endParaRPr>
          </a:p>
        </p:txBody>
      </p:sp>
      <p:sp>
        <p:nvSpPr>
          <p:cNvPr id="11" name="Текст 5"/>
          <p:cNvSpPr txBox="1">
            <a:spLocks/>
          </p:cNvSpPr>
          <p:nvPr/>
        </p:nvSpPr>
        <p:spPr>
          <a:xfrm>
            <a:off x="3491880" y="116632"/>
            <a:ext cx="1090463" cy="43204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25000" lnSpcReduction="20000"/>
          </a:bodyPr>
          <a:lstStyle>
            <a:lvl1pPr marL="0" indent="0" algn="l" defTabSz="914400" rtl="0" eaLnBrk="1" latinLnBrk="0" hangingPunct="1">
              <a:spcBef>
                <a:spcPct val="20000"/>
              </a:spcBef>
              <a:buFont typeface="Arial" pitchFamily="34" charset="0"/>
              <a:buNone/>
              <a:defRPr sz="1400" kern="1200">
                <a:solidFill>
                  <a:schemeClr val="dk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dk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dk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dk1"/>
                </a:solidFill>
                <a:latin typeface="+mn-lt"/>
                <a:ea typeface="+mn-ea"/>
                <a:cs typeface="+mn-cs"/>
              </a:defRPr>
            </a:lvl9pPr>
          </a:lstStyle>
          <a:p>
            <a:endParaRPr lang="ru-RU" dirty="0"/>
          </a:p>
          <a:p>
            <a:r>
              <a:rPr lang="ru-RU" sz="6400" b="1" dirty="0">
                <a:latin typeface="Georgia" pitchFamily="18" charset="0"/>
              </a:rPr>
              <a:t>МКФ</a:t>
            </a:r>
          </a:p>
        </p:txBody>
      </p:sp>
      <p:sp>
        <p:nvSpPr>
          <p:cNvPr id="2" name="Левая фигурная скобка 1"/>
          <p:cNvSpPr/>
          <p:nvPr/>
        </p:nvSpPr>
        <p:spPr>
          <a:xfrm>
            <a:off x="3851920" y="332656"/>
            <a:ext cx="730423" cy="6408712"/>
          </a:xfrm>
          <a:prstGeom prst="leftBrac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 name="Прямая соединительная линия 11"/>
          <p:cNvCxnSpPr/>
          <p:nvPr/>
        </p:nvCxnSpPr>
        <p:spPr>
          <a:xfrm>
            <a:off x="4217131" y="2708920"/>
            <a:ext cx="36521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229925" y="4606990"/>
            <a:ext cx="365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229925" y="4605367"/>
            <a:ext cx="36521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Текст 5"/>
          <p:cNvSpPr txBox="1">
            <a:spLocks/>
          </p:cNvSpPr>
          <p:nvPr/>
        </p:nvSpPr>
        <p:spPr>
          <a:xfrm>
            <a:off x="2071670" y="1494706"/>
            <a:ext cx="1910681" cy="559230"/>
          </a:xfrm>
          <a:prstGeom prst="rect">
            <a:avLst/>
          </a:prstGeom>
          <a:solidFill>
            <a:schemeClr val="tx2">
              <a:lumMod val="50000"/>
            </a:schemeClr>
          </a:solidFill>
          <a:ln>
            <a:solidFill>
              <a:srgbClr val="800000"/>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1600" b="1" kern="1200">
                <a:solidFill>
                  <a:schemeClr val="dk1"/>
                </a:solidFill>
                <a:latin typeface="+mn-lt"/>
                <a:ea typeface="+mn-ea"/>
                <a:cs typeface="+mn-cs"/>
              </a:defRPr>
            </a:lvl1pPr>
            <a:lvl2pPr marL="457200" indent="0" algn="l" defTabSz="914400" rtl="0" eaLnBrk="1" latinLnBrk="0" hangingPunct="1">
              <a:spcBef>
                <a:spcPct val="20000"/>
              </a:spcBef>
              <a:buClr>
                <a:schemeClr val="tx2"/>
              </a:buClr>
              <a:buFont typeface="Arial" pitchFamily="34" charset="0"/>
              <a:buNone/>
              <a:defRPr sz="1200" kern="1200">
                <a:solidFill>
                  <a:schemeClr val="dk1"/>
                </a:solidFill>
                <a:latin typeface="+mn-lt"/>
                <a:ea typeface="+mn-ea"/>
                <a:cs typeface="+mn-cs"/>
              </a:defRPr>
            </a:lvl2pPr>
            <a:lvl3pPr marL="914400" indent="0" algn="l" defTabSz="914400" rtl="0" eaLnBrk="1" latinLnBrk="0" hangingPunct="1">
              <a:spcBef>
                <a:spcPct val="20000"/>
              </a:spcBef>
              <a:buClr>
                <a:schemeClr val="tx2"/>
              </a:buClr>
              <a:buFont typeface="Arial" pitchFamily="34" charset="0"/>
              <a:buNone/>
              <a:defRPr sz="1000" kern="1200">
                <a:solidFill>
                  <a:schemeClr val="dk1"/>
                </a:solidFill>
                <a:latin typeface="+mn-lt"/>
                <a:ea typeface="+mn-ea"/>
                <a:cs typeface="+mn-cs"/>
              </a:defRPr>
            </a:lvl3pPr>
            <a:lvl4pPr marL="13716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4pPr>
            <a:lvl5pPr marL="1828800" indent="0" algn="l" defTabSz="914400" rtl="0" eaLnBrk="1" latinLnBrk="0" hangingPunct="1">
              <a:spcBef>
                <a:spcPct val="20000"/>
              </a:spcBef>
              <a:buClr>
                <a:schemeClr val="tx2"/>
              </a:buClr>
              <a:buFont typeface="Arial" pitchFamily="34" charset="0"/>
              <a:buNone/>
              <a:defRPr sz="900" kern="1200" baseline="0">
                <a:solidFill>
                  <a:schemeClr val="dk1"/>
                </a:solidFill>
                <a:latin typeface="+mn-lt"/>
                <a:ea typeface="+mn-ea"/>
                <a:cs typeface="+mn-cs"/>
              </a:defRPr>
            </a:lvl5pPr>
            <a:lvl6pPr marL="22860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6pPr>
            <a:lvl7pPr marL="27432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7pPr>
            <a:lvl8pPr marL="32004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8pPr>
            <a:lvl9pPr marL="36576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9pPr>
          </a:lstStyle>
          <a:p>
            <a:r>
              <a:rPr lang="en-US" sz="1200" dirty="0">
                <a:solidFill>
                  <a:schemeClr val="bg1"/>
                </a:solidFill>
                <a:latin typeface="Georgia" pitchFamily="18" charset="0"/>
              </a:rPr>
              <a:t>Non-medical tasks</a:t>
            </a:r>
            <a:endParaRPr lang="ru-RU" sz="1200" dirty="0">
              <a:solidFill>
                <a:schemeClr val="bg1"/>
              </a:solidFill>
              <a:latin typeface="Georgia" pitchFamily="18" charset="0"/>
            </a:endParaRPr>
          </a:p>
        </p:txBody>
      </p:sp>
      <p:sp>
        <p:nvSpPr>
          <p:cNvPr id="16" name="Текст 5"/>
          <p:cNvSpPr txBox="1">
            <a:spLocks/>
          </p:cNvSpPr>
          <p:nvPr/>
        </p:nvSpPr>
        <p:spPr>
          <a:xfrm>
            <a:off x="0" y="1494706"/>
            <a:ext cx="1928794" cy="576972"/>
          </a:xfrm>
          <a:prstGeom prst="rect">
            <a:avLst/>
          </a:prstGeom>
          <a:solidFill>
            <a:srgbClr val="3366FF"/>
          </a:solidFill>
          <a:ln w="38100" cmpd="sng">
            <a:solidFill>
              <a:srgbClr val="0000FF"/>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1600" b="1" kern="1200">
                <a:solidFill>
                  <a:schemeClr val="dk1"/>
                </a:solidFill>
                <a:latin typeface="+mn-lt"/>
                <a:ea typeface="+mn-ea"/>
                <a:cs typeface="+mn-cs"/>
              </a:defRPr>
            </a:lvl1pPr>
            <a:lvl2pPr marL="457200" indent="0" algn="l" defTabSz="914400" rtl="0" eaLnBrk="1" latinLnBrk="0" hangingPunct="1">
              <a:spcBef>
                <a:spcPct val="20000"/>
              </a:spcBef>
              <a:buClr>
                <a:schemeClr val="tx2"/>
              </a:buClr>
              <a:buFont typeface="Arial" pitchFamily="34" charset="0"/>
              <a:buNone/>
              <a:defRPr sz="1200" kern="1200">
                <a:solidFill>
                  <a:schemeClr val="dk1"/>
                </a:solidFill>
                <a:latin typeface="+mn-lt"/>
                <a:ea typeface="+mn-ea"/>
                <a:cs typeface="+mn-cs"/>
              </a:defRPr>
            </a:lvl2pPr>
            <a:lvl3pPr marL="914400" indent="0" algn="l" defTabSz="914400" rtl="0" eaLnBrk="1" latinLnBrk="0" hangingPunct="1">
              <a:spcBef>
                <a:spcPct val="20000"/>
              </a:spcBef>
              <a:buClr>
                <a:schemeClr val="tx2"/>
              </a:buClr>
              <a:buFont typeface="Arial" pitchFamily="34" charset="0"/>
              <a:buNone/>
              <a:defRPr sz="1000" kern="1200">
                <a:solidFill>
                  <a:schemeClr val="dk1"/>
                </a:solidFill>
                <a:latin typeface="+mn-lt"/>
                <a:ea typeface="+mn-ea"/>
                <a:cs typeface="+mn-cs"/>
              </a:defRPr>
            </a:lvl3pPr>
            <a:lvl4pPr marL="13716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4pPr>
            <a:lvl5pPr marL="1828800" indent="0" algn="l" defTabSz="914400" rtl="0" eaLnBrk="1" latinLnBrk="0" hangingPunct="1">
              <a:spcBef>
                <a:spcPct val="20000"/>
              </a:spcBef>
              <a:buClr>
                <a:schemeClr val="tx2"/>
              </a:buClr>
              <a:buFont typeface="Arial" pitchFamily="34" charset="0"/>
              <a:buNone/>
              <a:defRPr sz="900" kern="1200" baseline="0">
                <a:solidFill>
                  <a:schemeClr val="dk1"/>
                </a:solidFill>
                <a:latin typeface="+mn-lt"/>
                <a:ea typeface="+mn-ea"/>
                <a:cs typeface="+mn-cs"/>
              </a:defRPr>
            </a:lvl5pPr>
            <a:lvl6pPr marL="22860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6pPr>
            <a:lvl7pPr marL="27432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7pPr>
            <a:lvl8pPr marL="32004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8pPr>
            <a:lvl9pPr marL="3657600" indent="0" algn="l" defTabSz="914400" rtl="0" eaLnBrk="1" latinLnBrk="0" hangingPunct="1">
              <a:spcBef>
                <a:spcPct val="20000"/>
              </a:spcBef>
              <a:buClr>
                <a:schemeClr val="tx2"/>
              </a:buClr>
              <a:buFont typeface="Arial" pitchFamily="34" charset="0"/>
              <a:buNone/>
              <a:defRPr sz="900" kern="1200">
                <a:solidFill>
                  <a:schemeClr val="dk1"/>
                </a:solidFill>
                <a:latin typeface="+mn-lt"/>
                <a:ea typeface="+mn-ea"/>
                <a:cs typeface="+mn-cs"/>
              </a:defRPr>
            </a:lvl9pPr>
          </a:lstStyle>
          <a:p>
            <a:r>
              <a:rPr lang="en-US" sz="1200" dirty="0">
                <a:solidFill>
                  <a:schemeClr val="bg1"/>
                </a:solidFill>
                <a:latin typeface="Georgia" pitchFamily="18" charset="0"/>
              </a:rPr>
              <a:t>Medical tasks</a:t>
            </a:r>
            <a:endParaRPr lang="ru-RU" sz="1200" dirty="0">
              <a:solidFill>
                <a:schemeClr val="bg1"/>
              </a:solidFill>
              <a:latin typeface="Georgia" pitchFamily="18" charset="0"/>
            </a:endParaRPr>
          </a:p>
        </p:txBody>
      </p:sp>
      <p:sp>
        <p:nvSpPr>
          <p:cNvPr id="18" name="Прямоугольник 17"/>
          <p:cNvSpPr/>
          <p:nvPr/>
        </p:nvSpPr>
        <p:spPr>
          <a:xfrm>
            <a:off x="144016" y="2384119"/>
            <a:ext cx="3707904"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200" dirty="0">
                <a:latin typeface="Georgia"/>
                <a:cs typeface="Georgia"/>
              </a:rPr>
              <a:t>Stability of autonomic regulation in </a:t>
            </a:r>
            <a:r>
              <a:rPr lang="en-US" sz="1200" dirty="0" smtClean="0">
                <a:latin typeface="Georgia"/>
                <a:cs typeface="Georgia"/>
              </a:rPr>
              <a:t>the </a:t>
            </a:r>
            <a:r>
              <a:rPr lang="en-US" sz="1200" dirty="0">
                <a:latin typeface="Georgia"/>
                <a:cs typeface="Georgia"/>
              </a:rPr>
              <a:t>reduced metabolism</a:t>
            </a:r>
          </a:p>
          <a:p>
            <a:pPr algn="just"/>
            <a:endParaRPr lang="en-US" sz="1200" dirty="0">
              <a:latin typeface="Georgia"/>
              <a:cs typeface="Georgia"/>
            </a:endParaRPr>
          </a:p>
          <a:p>
            <a:pPr algn="just"/>
            <a:r>
              <a:rPr lang="en-US" sz="1200" dirty="0">
                <a:latin typeface="Georgia"/>
                <a:cs typeface="Georgia"/>
              </a:rPr>
              <a:t>Recovery of consciousness</a:t>
            </a:r>
          </a:p>
          <a:p>
            <a:pPr algn="just"/>
            <a:endParaRPr lang="en-US" sz="1200" dirty="0">
              <a:latin typeface="Georgia"/>
              <a:cs typeface="Georgia"/>
            </a:endParaRPr>
          </a:p>
          <a:p>
            <a:pPr algn="just"/>
            <a:r>
              <a:rPr lang="en-US" sz="1200" dirty="0">
                <a:latin typeface="Georgia"/>
                <a:cs typeface="Georgia"/>
              </a:rPr>
              <a:t>Stability of autonomic regulation </a:t>
            </a:r>
            <a:r>
              <a:rPr lang="en-US" sz="1200" dirty="0" smtClean="0">
                <a:latin typeface="Georgia"/>
                <a:cs typeface="Georgia"/>
              </a:rPr>
              <a:t>in </a:t>
            </a:r>
            <a:r>
              <a:rPr lang="en-US" sz="1200" dirty="0">
                <a:latin typeface="Georgia"/>
                <a:cs typeface="Georgia"/>
              </a:rPr>
              <a:t>resting metabolism</a:t>
            </a:r>
          </a:p>
          <a:p>
            <a:pPr algn="just"/>
            <a:endParaRPr lang="en-US" sz="1200" dirty="0">
              <a:latin typeface="Georgia"/>
              <a:cs typeface="Georgia"/>
            </a:endParaRPr>
          </a:p>
          <a:p>
            <a:pPr algn="just"/>
            <a:r>
              <a:rPr lang="en-US" sz="1200" dirty="0">
                <a:latin typeface="Georgia"/>
                <a:cs typeface="Georgia"/>
              </a:rPr>
              <a:t>Changes in autonomic regulation in response to dosed stimulation of unconscious functions (changes in the concentration of air gases, changes in body position, changes in gravitational load, changes </a:t>
            </a:r>
            <a:r>
              <a:rPr lang="en-US" sz="1200" dirty="0" smtClean="0">
                <a:latin typeface="Georgia"/>
                <a:cs typeface="Georgia"/>
              </a:rPr>
              <a:t>at </a:t>
            </a:r>
            <a:r>
              <a:rPr lang="en-US" sz="1200" dirty="0">
                <a:latin typeface="Georgia"/>
                <a:cs typeface="Georgia"/>
              </a:rPr>
              <a:t>the point of application of </a:t>
            </a:r>
            <a:r>
              <a:rPr lang="en-US" sz="1200" dirty="0" smtClean="0">
                <a:latin typeface="Georgia"/>
                <a:cs typeface="Georgia"/>
              </a:rPr>
              <a:t>force moment, </a:t>
            </a:r>
            <a:r>
              <a:rPr lang="en-US" sz="1200" dirty="0">
                <a:latin typeface="Georgia"/>
                <a:cs typeface="Georgia"/>
              </a:rPr>
              <a:t>mechanical, light, olfactory stimulation</a:t>
            </a:r>
          </a:p>
          <a:p>
            <a:pPr algn="just"/>
            <a:endParaRPr lang="en-US" sz="1200" dirty="0">
              <a:latin typeface="Georgia"/>
              <a:cs typeface="Georgia"/>
            </a:endParaRPr>
          </a:p>
          <a:p>
            <a:pPr algn="just"/>
            <a:r>
              <a:rPr lang="en-US" sz="1200" dirty="0">
                <a:latin typeface="Georgia"/>
                <a:cs typeface="Georgia"/>
              </a:rPr>
              <a:t>Changes in autonomic regulation in response to dosed stimulation of conscious functions (change in body position </a:t>
            </a:r>
            <a:r>
              <a:rPr lang="en-US" sz="1200" dirty="0" smtClean="0">
                <a:latin typeface="Georgia"/>
                <a:cs typeface="Georgia"/>
              </a:rPr>
              <a:t>towards external </a:t>
            </a:r>
            <a:r>
              <a:rPr lang="en-US" sz="1200" dirty="0">
                <a:latin typeface="Georgia"/>
                <a:cs typeface="Georgia"/>
              </a:rPr>
              <a:t>objects, impact on objects, presentation of impact and discussion, non-contact manipulation</a:t>
            </a:r>
            <a:endParaRPr lang="ru-RU" sz="1200" dirty="0">
              <a:latin typeface="Georgia"/>
              <a:cs typeface="Georgia"/>
            </a:endParaRPr>
          </a:p>
        </p:txBody>
      </p:sp>
    </p:spTree>
    <p:extLst>
      <p:ext uri="{BB962C8B-B14F-4D97-AF65-F5344CB8AC3E}">
        <p14:creationId xmlns:p14="http://schemas.microsoft.com/office/powerpoint/2010/main" xmlns="" val="2411405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Rehabilitation goal -</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4088582380"/>
              </p:ext>
            </p:extLst>
          </p:nvPr>
        </p:nvGraphicFramePr>
        <p:xfrm>
          <a:off x="457200" y="141277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rot="21600000">
            <a:off x="0" y="0"/>
            <a:ext cx="9144000" cy="1196975"/>
          </a:xfrm>
          <a:solidFill>
            <a:schemeClr val="tx1"/>
          </a:solidFill>
        </p:spPr>
        <p:txBody>
          <a:bodyPr/>
          <a:lstStyle/>
          <a:p>
            <a:pPr>
              <a:lnSpc>
                <a:spcPct val="85000"/>
              </a:lnSpc>
            </a:pPr>
            <a:r>
              <a:rPr lang="en-US" altLang="ru-RU" b="1" dirty="0"/>
              <a:t>Conditions for effective and successful rehabilitation</a:t>
            </a:r>
            <a:endParaRPr lang="ru-RU" altLang="ru-RU" dirty="0">
              <a:effectLst/>
            </a:endParaRPr>
          </a:p>
        </p:txBody>
      </p:sp>
      <p:sp>
        <p:nvSpPr>
          <p:cNvPr id="11267" name="Rectangle 3"/>
          <p:cNvSpPr>
            <a:spLocks noGrp="1" noChangeArrowheads="1"/>
          </p:cNvSpPr>
          <p:nvPr>
            <p:ph type="body" idx="1"/>
          </p:nvPr>
        </p:nvSpPr>
        <p:spPr>
          <a:xfrm>
            <a:off x="179512" y="1196975"/>
            <a:ext cx="8784976" cy="5661025"/>
          </a:xfrm>
          <a:solidFill>
            <a:schemeClr val="bg1"/>
          </a:solidFill>
        </p:spPr>
        <p:txBody>
          <a:bodyPr/>
          <a:lstStyle/>
          <a:p>
            <a:pPr algn="just">
              <a:lnSpc>
                <a:spcPct val="90000"/>
              </a:lnSpc>
              <a:buFont typeface="Wingdings" pitchFamily="2" charset="2"/>
              <a:buNone/>
            </a:pPr>
            <a:r>
              <a:rPr lang="ru-RU" altLang="ru-RU" b="1" dirty="0">
                <a:solidFill>
                  <a:schemeClr val="tx1">
                    <a:lumMod val="50000"/>
                  </a:schemeClr>
                </a:solidFill>
                <a:effectLst/>
              </a:rPr>
              <a:t>1. </a:t>
            </a:r>
            <a:r>
              <a:rPr lang="en-US" altLang="ru-RU" b="1" dirty="0">
                <a:solidFill>
                  <a:schemeClr val="tx1">
                    <a:lumMod val="50000"/>
                  </a:schemeClr>
                </a:solidFill>
              </a:rPr>
              <a:t>Determination of treatment goals</a:t>
            </a:r>
          </a:p>
          <a:p>
            <a:pPr algn="just">
              <a:lnSpc>
                <a:spcPct val="90000"/>
              </a:lnSpc>
              <a:buFont typeface="Wingdings" pitchFamily="2" charset="2"/>
              <a:buNone/>
            </a:pPr>
            <a:r>
              <a:rPr lang="en-US" altLang="ru-RU" sz="2400" b="1" dirty="0"/>
              <a:t>- consistency and specificity (priorities and wishes of the patient and his relatives are taken into account);</a:t>
            </a:r>
          </a:p>
          <a:p>
            <a:pPr algn="just">
              <a:lnSpc>
                <a:spcPct val="90000"/>
              </a:lnSpc>
              <a:buFont typeface="Wingdings" pitchFamily="2" charset="2"/>
              <a:buNone/>
            </a:pPr>
            <a:r>
              <a:rPr lang="en-US" altLang="ru-RU" sz="2400" b="1" dirty="0"/>
              <a:t>- realistic goals (the functional state and resources of the patient are taken into account in order to avoid ambitious goals, since the impossibility of achieving them will have a negative impact </a:t>
            </a:r>
            <a:r>
              <a:rPr lang="en-US" altLang="ru-RU" sz="2400" b="1" dirty="0" smtClean="0"/>
              <a:t>both on patient’s </a:t>
            </a:r>
            <a:r>
              <a:rPr lang="en-US" altLang="ru-RU" sz="2400" b="1" dirty="0"/>
              <a:t>and </a:t>
            </a:r>
            <a:r>
              <a:rPr lang="en-US" altLang="ru-RU" sz="2400" b="1" dirty="0" smtClean="0"/>
              <a:t>specialists</a:t>
            </a:r>
            <a:r>
              <a:rPr lang="en-US" altLang="ru-RU" sz="2400" b="1" dirty="0"/>
              <a:t>’ condition);</a:t>
            </a:r>
          </a:p>
          <a:p>
            <a:pPr algn="just">
              <a:lnSpc>
                <a:spcPct val="90000"/>
              </a:lnSpc>
              <a:buFont typeface="Wingdings" pitchFamily="2" charset="2"/>
              <a:buNone/>
            </a:pPr>
            <a:r>
              <a:rPr lang="en-US" altLang="ru-RU" sz="2400" b="1" dirty="0"/>
              <a:t>- measurability of goals (the ability for specialists to accurately say whether goals have been achieved or not);</a:t>
            </a:r>
          </a:p>
          <a:p>
            <a:pPr algn="just">
              <a:lnSpc>
                <a:spcPct val="90000"/>
              </a:lnSpc>
              <a:buFont typeface="Wingdings" pitchFamily="2" charset="2"/>
              <a:buNone/>
            </a:pPr>
            <a:r>
              <a:rPr lang="en-US" altLang="ru-RU" sz="2400" b="1" dirty="0"/>
              <a:t>- temporal certainty of goals (the period of time during which the goal will be achieved is determined).</a:t>
            </a:r>
            <a:endParaRPr lang="ru-RU" altLang="ru-RU" sz="2400" b="1" dirty="0">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relevance of medical rehabilitation</a:t>
            </a:r>
            <a:endParaRPr lang="ru-RU" dirty="0"/>
          </a:p>
        </p:txBody>
      </p:sp>
      <p:sp>
        <p:nvSpPr>
          <p:cNvPr id="3" name="Содержимое 2"/>
          <p:cNvSpPr>
            <a:spLocks noGrp="1"/>
          </p:cNvSpPr>
          <p:nvPr>
            <p:ph idx="1"/>
          </p:nvPr>
        </p:nvSpPr>
        <p:spPr>
          <a:xfrm>
            <a:off x="457200" y="1196975"/>
            <a:ext cx="8229600" cy="5040337"/>
          </a:xfrm>
        </p:spPr>
        <p:txBody>
          <a:bodyPr/>
          <a:lstStyle/>
          <a:p>
            <a:pPr algn="just"/>
            <a:r>
              <a:rPr lang="en-US" sz="2000" dirty="0">
                <a:solidFill>
                  <a:schemeClr val="accent2"/>
                </a:solidFill>
              </a:rPr>
              <a:t>In recent years, attention </a:t>
            </a:r>
            <a:r>
              <a:rPr lang="en-US" sz="2000" dirty="0" smtClean="0">
                <a:solidFill>
                  <a:schemeClr val="accent2"/>
                </a:solidFill>
              </a:rPr>
              <a:t>the </a:t>
            </a:r>
            <a:r>
              <a:rPr lang="en-US" sz="2000" dirty="0">
                <a:solidFill>
                  <a:schemeClr val="accent2"/>
                </a:solidFill>
              </a:rPr>
              <a:t>problem of </a:t>
            </a:r>
            <a:r>
              <a:rPr lang="en-US" sz="2000" dirty="0" smtClean="0">
                <a:solidFill>
                  <a:schemeClr val="accent2"/>
                </a:solidFill>
              </a:rPr>
              <a:t>remedial </a:t>
            </a:r>
            <a:r>
              <a:rPr lang="en-US" sz="2000" dirty="0">
                <a:solidFill>
                  <a:schemeClr val="accent2"/>
                </a:solidFill>
              </a:rPr>
              <a:t>treatment and rehabilitation </a:t>
            </a:r>
            <a:r>
              <a:rPr lang="en-US" sz="2000" dirty="0" smtClean="0">
                <a:solidFill>
                  <a:schemeClr val="accent2"/>
                </a:solidFill>
              </a:rPr>
              <a:t>is of increased attention.</a:t>
            </a:r>
            <a:endParaRPr lang="en-US" sz="2000" dirty="0">
              <a:solidFill>
                <a:schemeClr val="accent2"/>
              </a:solidFill>
            </a:endParaRPr>
          </a:p>
          <a:p>
            <a:pPr algn="just"/>
            <a:r>
              <a:rPr lang="en-US" sz="2000" dirty="0">
                <a:solidFill>
                  <a:schemeClr val="accent2"/>
                </a:solidFill>
              </a:rPr>
              <a:t>World </a:t>
            </a:r>
            <a:r>
              <a:rPr lang="en-US" sz="2000" dirty="0" smtClean="0">
                <a:solidFill>
                  <a:schemeClr val="accent2"/>
                </a:solidFill>
              </a:rPr>
              <a:t>researches </a:t>
            </a:r>
            <a:r>
              <a:rPr lang="en-US" sz="2000" dirty="0">
                <a:solidFill>
                  <a:schemeClr val="accent2"/>
                </a:solidFill>
              </a:rPr>
              <a:t>on </a:t>
            </a:r>
            <a:r>
              <a:rPr lang="en-US" sz="2000" dirty="0" smtClean="0">
                <a:solidFill>
                  <a:schemeClr val="accent2"/>
                </a:solidFill>
              </a:rPr>
              <a:t>scientific ground touch the principles </a:t>
            </a:r>
            <a:r>
              <a:rPr lang="en-US" sz="2000" dirty="0">
                <a:solidFill>
                  <a:schemeClr val="accent2"/>
                </a:solidFill>
              </a:rPr>
              <a:t>and </a:t>
            </a:r>
            <a:r>
              <a:rPr lang="en-US" sz="2000" dirty="0" smtClean="0">
                <a:solidFill>
                  <a:schemeClr val="accent2"/>
                </a:solidFill>
              </a:rPr>
              <a:t>for the </a:t>
            </a:r>
            <a:r>
              <a:rPr lang="en-US" sz="2000" dirty="0">
                <a:solidFill>
                  <a:schemeClr val="accent2"/>
                </a:solidFill>
              </a:rPr>
              <a:t>development of methods </a:t>
            </a:r>
            <a:r>
              <a:rPr lang="en-US" sz="2000" dirty="0" smtClean="0">
                <a:solidFill>
                  <a:schemeClr val="accent2"/>
                </a:solidFill>
              </a:rPr>
              <a:t>in rehabilitation </a:t>
            </a:r>
            <a:r>
              <a:rPr lang="en-US" sz="2000" dirty="0">
                <a:solidFill>
                  <a:schemeClr val="accent2"/>
                </a:solidFill>
              </a:rPr>
              <a:t>treatment of sick and disabled </a:t>
            </a:r>
            <a:r>
              <a:rPr lang="en-US" sz="2000" dirty="0" smtClean="0">
                <a:solidFill>
                  <a:schemeClr val="accent2"/>
                </a:solidFill>
              </a:rPr>
              <a:t>people.</a:t>
            </a:r>
            <a:endParaRPr lang="en-US" sz="2000" dirty="0">
              <a:solidFill>
                <a:schemeClr val="accent2"/>
              </a:solidFill>
            </a:endParaRPr>
          </a:p>
          <a:p>
            <a:pPr algn="just"/>
            <a:r>
              <a:rPr lang="en-US" sz="2000" dirty="0" smtClean="0">
                <a:solidFill>
                  <a:schemeClr val="accent2"/>
                </a:solidFill>
              </a:rPr>
              <a:t>Various </a:t>
            </a:r>
            <a:r>
              <a:rPr lang="en-US" sz="2000" dirty="0">
                <a:solidFill>
                  <a:schemeClr val="accent2"/>
                </a:solidFill>
              </a:rPr>
              <a:t>types of rehabilitation programs and development of criteria for their evaluation and </a:t>
            </a:r>
            <a:r>
              <a:rPr lang="en-US" sz="2000" dirty="0" smtClean="0">
                <a:solidFill>
                  <a:schemeClr val="accent2"/>
                </a:solidFill>
              </a:rPr>
              <a:t>effectiveness are created.</a:t>
            </a:r>
            <a:endParaRPr lang="en-US" sz="2000" dirty="0">
              <a:solidFill>
                <a:schemeClr val="accent2"/>
              </a:solidFill>
            </a:endParaRPr>
          </a:p>
          <a:p>
            <a:pPr algn="just"/>
            <a:r>
              <a:rPr lang="en-US" sz="2000" dirty="0" smtClean="0">
                <a:solidFill>
                  <a:schemeClr val="accent2"/>
                </a:solidFill>
              </a:rPr>
              <a:t>Various </a:t>
            </a:r>
            <a:r>
              <a:rPr lang="en-US" sz="2000" dirty="0">
                <a:solidFill>
                  <a:schemeClr val="accent2"/>
                </a:solidFill>
              </a:rPr>
              <a:t>services and institutions involved in </a:t>
            </a:r>
            <a:r>
              <a:rPr lang="en-US" sz="2000" dirty="0" smtClean="0">
                <a:solidFill>
                  <a:schemeClr val="accent2"/>
                </a:solidFill>
              </a:rPr>
              <a:t> </a:t>
            </a:r>
            <a:r>
              <a:rPr lang="en-US" sz="2000" dirty="0">
                <a:solidFill>
                  <a:schemeClr val="accent2"/>
                </a:solidFill>
              </a:rPr>
              <a:t>rehabilitation treatment of </a:t>
            </a:r>
            <a:r>
              <a:rPr lang="en-US" sz="2000" dirty="0" smtClean="0">
                <a:solidFill>
                  <a:schemeClr val="accent2"/>
                </a:solidFill>
              </a:rPr>
              <a:t>patients are being united, </a:t>
            </a:r>
            <a:r>
              <a:rPr lang="en-US" sz="2000" dirty="0">
                <a:solidFill>
                  <a:schemeClr val="accent2"/>
                </a:solidFill>
              </a:rPr>
              <a:t>and rehabilitation centers are being organized.</a:t>
            </a:r>
          </a:p>
          <a:p>
            <a:pPr algn="just"/>
            <a:r>
              <a:rPr lang="en-US" sz="2000" dirty="0">
                <a:solidFill>
                  <a:schemeClr val="accent2"/>
                </a:solidFill>
              </a:rPr>
              <a:t>Russia is </a:t>
            </a:r>
            <a:r>
              <a:rPr lang="en-US" sz="2000" dirty="0" smtClean="0">
                <a:solidFill>
                  <a:schemeClr val="accent2"/>
                </a:solidFill>
              </a:rPr>
              <a:t>taking an active part in </a:t>
            </a:r>
            <a:r>
              <a:rPr lang="en-US" sz="2000" dirty="0">
                <a:solidFill>
                  <a:schemeClr val="accent2"/>
                </a:solidFill>
              </a:rPr>
              <a:t>developing </a:t>
            </a:r>
            <a:r>
              <a:rPr lang="en-US" sz="2000" dirty="0" smtClean="0">
                <a:solidFill>
                  <a:schemeClr val="accent2"/>
                </a:solidFill>
              </a:rPr>
              <a:t>programs improving </a:t>
            </a:r>
            <a:r>
              <a:rPr lang="en-US" sz="2000" dirty="0">
                <a:solidFill>
                  <a:schemeClr val="accent2"/>
                </a:solidFill>
              </a:rPr>
              <a:t>medical </a:t>
            </a:r>
            <a:r>
              <a:rPr lang="en-US" sz="2000" dirty="0" smtClean="0">
                <a:solidFill>
                  <a:schemeClr val="accent2"/>
                </a:solidFill>
              </a:rPr>
              <a:t>rehabilitation.</a:t>
            </a:r>
            <a:endParaRPr lang="en-US" sz="2000" dirty="0">
              <a:solidFill>
                <a:schemeClr val="accent2"/>
              </a:solidFill>
            </a:endParaRPr>
          </a:p>
          <a:p>
            <a:pPr algn="just"/>
            <a:r>
              <a:rPr lang="en-US" sz="2000" dirty="0">
                <a:solidFill>
                  <a:schemeClr val="accent2"/>
                </a:solidFill>
              </a:rPr>
              <a:t>New standards of medical rehabilitation are being </a:t>
            </a:r>
            <a:r>
              <a:rPr lang="en-US" sz="2000" dirty="0" smtClean="0">
                <a:solidFill>
                  <a:schemeClr val="accent2"/>
                </a:solidFill>
              </a:rPr>
              <a:t>created.</a:t>
            </a:r>
            <a:endParaRPr lang="en-US" sz="2000" dirty="0">
              <a:solidFill>
                <a:schemeClr val="accent2"/>
              </a:solidFill>
            </a:endParaRPr>
          </a:p>
          <a:p>
            <a:pPr algn="just"/>
            <a:r>
              <a:rPr lang="en-US" sz="2000" dirty="0">
                <a:solidFill>
                  <a:schemeClr val="accent2"/>
                </a:solidFill>
              </a:rPr>
              <a:t>A number of regions are preparing to build large medical rehabilitation </a:t>
            </a:r>
            <a:r>
              <a:rPr lang="en-US" sz="2000" dirty="0" smtClean="0">
                <a:solidFill>
                  <a:schemeClr val="accent2"/>
                </a:solidFill>
              </a:rPr>
              <a:t>centers.</a:t>
            </a:r>
            <a:endParaRPr lang="ru-RU" sz="4000" dirty="0">
              <a:solidFill>
                <a:schemeClr val="accent2"/>
              </a:solidFill>
            </a:endParaRPr>
          </a:p>
          <a:p>
            <a:pPr algn="just"/>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15913"/>
            <a:ext cx="8229600" cy="315913"/>
          </a:xfrm>
          <a:noFill/>
        </p:spPr>
        <p:txBody>
          <a:bodyPr/>
          <a:lstStyle/>
          <a:p>
            <a:endParaRPr lang="ru-RU" altLang="ru-RU" sz="4000">
              <a:effectLst/>
            </a:endParaRPr>
          </a:p>
        </p:txBody>
      </p:sp>
      <p:sp>
        <p:nvSpPr>
          <p:cNvPr id="12291" name="Rectangle 3"/>
          <p:cNvSpPr>
            <a:spLocks noGrp="1" noChangeArrowheads="1"/>
          </p:cNvSpPr>
          <p:nvPr>
            <p:ph type="body" idx="1"/>
          </p:nvPr>
        </p:nvSpPr>
        <p:spPr>
          <a:xfrm>
            <a:off x="0" y="0"/>
            <a:ext cx="9144000" cy="6858000"/>
          </a:xfrm>
          <a:solidFill>
            <a:schemeClr val="tx1"/>
          </a:solidFill>
        </p:spPr>
        <p:txBody>
          <a:bodyPr/>
          <a:lstStyle/>
          <a:p>
            <a:pPr>
              <a:lnSpc>
                <a:spcPct val="80000"/>
              </a:lnSpc>
            </a:pPr>
            <a:endParaRPr lang="en-US" altLang="ru-RU" sz="2000" b="1" dirty="0">
              <a:solidFill>
                <a:schemeClr val="bg1"/>
              </a:solidFill>
            </a:endParaRPr>
          </a:p>
          <a:p>
            <a:pPr>
              <a:lnSpc>
                <a:spcPct val="80000"/>
              </a:lnSpc>
            </a:pPr>
            <a:r>
              <a:rPr lang="en-US" altLang="ru-RU" sz="2000" b="1" dirty="0" smtClean="0">
                <a:solidFill>
                  <a:schemeClr val="bg1"/>
                </a:solidFill>
              </a:rPr>
              <a:t>long-term </a:t>
            </a:r>
            <a:r>
              <a:rPr lang="en-US" altLang="ru-RU" sz="2000" b="1" dirty="0">
                <a:solidFill>
                  <a:schemeClr val="bg1"/>
                </a:solidFill>
              </a:rPr>
              <a:t>goals (weeks-months):</a:t>
            </a:r>
          </a:p>
          <a:p>
            <a:pPr>
              <a:lnSpc>
                <a:spcPct val="80000"/>
              </a:lnSpc>
            </a:pPr>
            <a:r>
              <a:rPr lang="en-US" altLang="ru-RU" sz="2000" b="1" dirty="0" smtClean="0">
                <a:solidFill>
                  <a:schemeClr val="bg1"/>
                </a:solidFill>
              </a:rPr>
              <a:t>short-term </a:t>
            </a:r>
            <a:r>
              <a:rPr lang="en-US" altLang="ru-RU" sz="2000" b="1" dirty="0">
                <a:solidFill>
                  <a:schemeClr val="bg1"/>
                </a:solidFill>
              </a:rPr>
              <a:t>goals (days-weeks) - </a:t>
            </a:r>
            <a:r>
              <a:rPr lang="en-US" altLang="ru-RU" sz="2000" b="1" dirty="0">
                <a:solidFill>
                  <a:srgbClr val="FFC000"/>
                </a:solidFill>
              </a:rPr>
              <a:t>are long-term goals divided into </a:t>
            </a:r>
            <a:r>
              <a:rPr lang="en-US" altLang="ru-RU" sz="2000" b="1" dirty="0" smtClean="0">
                <a:solidFill>
                  <a:srgbClr val="FFC000"/>
                </a:solidFill>
              </a:rPr>
              <a:t>smaller ones, </a:t>
            </a:r>
            <a:r>
              <a:rPr lang="en-US" altLang="ru-RU" sz="2000" b="1" dirty="0">
                <a:solidFill>
                  <a:srgbClr val="FFC000"/>
                </a:solidFill>
              </a:rPr>
              <a:t>easier to achieve</a:t>
            </a:r>
          </a:p>
          <a:p>
            <a:pPr marL="0" indent="0">
              <a:lnSpc>
                <a:spcPct val="80000"/>
              </a:lnSpc>
              <a:buNone/>
            </a:pPr>
            <a:r>
              <a:rPr lang="en-US" altLang="ru-RU" sz="2000" i="1" u="sng" dirty="0">
                <a:solidFill>
                  <a:schemeClr val="bg1"/>
                </a:solidFill>
              </a:rPr>
              <a:t>  An example of long-term and short-term goals:</a:t>
            </a:r>
          </a:p>
          <a:p>
            <a:pPr>
              <a:lnSpc>
                <a:spcPct val="80000"/>
              </a:lnSpc>
            </a:pPr>
            <a:r>
              <a:rPr lang="en-US" altLang="ru-RU" sz="2000" b="1" u="sng" dirty="0">
                <a:solidFill>
                  <a:schemeClr val="bg1"/>
                </a:solidFill>
              </a:rPr>
              <a:t>long term goal:</a:t>
            </a:r>
          </a:p>
          <a:p>
            <a:pPr marL="0" indent="0">
              <a:lnSpc>
                <a:spcPct val="80000"/>
              </a:lnSpc>
              <a:buNone/>
            </a:pPr>
            <a:r>
              <a:rPr lang="en-US" altLang="ru-RU" sz="2000" b="1" dirty="0">
                <a:solidFill>
                  <a:schemeClr val="bg1"/>
                </a:solidFill>
              </a:rPr>
              <a:t>	“Patient N. will return home after being discharged and will live in it on his own.”</a:t>
            </a:r>
          </a:p>
          <a:p>
            <a:pPr>
              <a:lnSpc>
                <a:spcPct val="80000"/>
              </a:lnSpc>
            </a:pPr>
            <a:r>
              <a:rPr lang="en-US" altLang="ru-RU" sz="2000" b="1" u="sng" dirty="0">
                <a:solidFill>
                  <a:schemeClr val="bg1"/>
                </a:solidFill>
              </a:rPr>
              <a:t>short term goals:</a:t>
            </a:r>
          </a:p>
          <a:p>
            <a:pPr marL="0" indent="0">
              <a:lnSpc>
                <a:spcPct val="80000"/>
              </a:lnSpc>
              <a:buNone/>
            </a:pPr>
            <a:r>
              <a:rPr lang="en-US" altLang="ru-RU" sz="2000" b="1" dirty="0">
                <a:solidFill>
                  <a:schemeClr val="bg1"/>
                </a:solidFill>
              </a:rPr>
              <a:t>	“Patient N. will be able to get up in the morning on his own by April 15th.”</a:t>
            </a:r>
          </a:p>
          <a:p>
            <a:pPr marL="0" indent="0">
              <a:lnSpc>
                <a:spcPct val="80000"/>
              </a:lnSpc>
              <a:buNone/>
            </a:pPr>
            <a:r>
              <a:rPr lang="en-US" altLang="ru-RU" sz="2000" b="1" dirty="0">
                <a:solidFill>
                  <a:schemeClr val="bg1"/>
                </a:solidFill>
              </a:rPr>
              <a:t>	"Patient N. on April 27th will spend the first day entirely on his own."</a:t>
            </a:r>
          </a:p>
          <a:p>
            <a:pPr>
              <a:lnSpc>
                <a:spcPct val="80000"/>
              </a:lnSpc>
            </a:pPr>
            <a:r>
              <a:rPr lang="en-US" altLang="ru-RU" sz="2000" b="1" u="sng" dirty="0">
                <a:solidFill>
                  <a:schemeClr val="bg1"/>
                </a:solidFill>
              </a:rPr>
              <a:t>long term goal:</a:t>
            </a:r>
          </a:p>
          <a:p>
            <a:pPr marL="0" indent="0">
              <a:lnSpc>
                <a:spcPct val="80000"/>
              </a:lnSpc>
              <a:buNone/>
            </a:pPr>
            <a:r>
              <a:rPr lang="en-US" altLang="ru-RU" sz="2000" b="1" dirty="0">
                <a:solidFill>
                  <a:schemeClr val="bg1"/>
                </a:solidFill>
              </a:rPr>
              <a:t>	"Patient N. will gain complete independence in all aspects of </a:t>
            </a:r>
            <a:r>
              <a:rPr lang="en-US" altLang="ru-RU" sz="2000" b="1" dirty="0" smtClean="0">
                <a:solidFill>
                  <a:schemeClr val="bg1"/>
                </a:solidFill>
              </a:rPr>
              <a:t>his daily </a:t>
            </a:r>
            <a:r>
              <a:rPr lang="en-US" altLang="ru-RU" sz="2000" b="1" dirty="0">
                <a:solidFill>
                  <a:schemeClr val="bg1"/>
                </a:solidFill>
              </a:rPr>
              <a:t>activities."</a:t>
            </a:r>
          </a:p>
          <a:p>
            <a:pPr>
              <a:lnSpc>
                <a:spcPct val="80000"/>
              </a:lnSpc>
            </a:pPr>
            <a:r>
              <a:rPr lang="en-US" altLang="ru-RU" sz="2000" b="1" u="sng" dirty="0">
                <a:solidFill>
                  <a:schemeClr val="bg1"/>
                </a:solidFill>
              </a:rPr>
              <a:t>short term goals:</a:t>
            </a:r>
          </a:p>
          <a:p>
            <a:pPr marL="0" indent="0">
              <a:lnSpc>
                <a:spcPct val="80000"/>
              </a:lnSpc>
              <a:buNone/>
            </a:pPr>
            <a:r>
              <a:rPr lang="en-US" altLang="ru-RU" sz="2000" b="1" dirty="0">
                <a:solidFill>
                  <a:schemeClr val="bg1"/>
                </a:solidFill>
              </a:rPr>
              <a:t>	“Patient N. will dress with the help of verbal prompts only until April 15th.”</a:t>
            </a:r>
          </a:p>
          <a:p>
            <a:pPr marL="0" indent="0">
              <a:lnSpc>
                <a:spcPct val="80000"/>
              </a:lnSpc>
              <a:buNone/>
            </a:pPr>
            <a:r>
              <a:rPr lang="en-US" altLang="ru-RU" sz="2000" b="1" dirty="0">
                <a:solidFill>
                  <a:schemeClr val="bg1"/>
                </a:solidFill>
              </a:rPr>
              <a:t>	"Patient N. by April 22 will independently choose and put on clothes on the upper half of the torso."</a:t>
            </a:r>
            <a:endParaRPr lang="ru-RU" altLang="ru-RU" sz="2400" b="1" dirty="0">
              <a:solidFill>
                <a:schemeClr val="bg1"/>
              </a:solidFill>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Who Should Conduct Neurorehabilitation?</a:t>
            </a:r>
            <a:endParaRPr lang="ru-RU" dirty="0"/>
          </a:p>
        </p:txBody>
      </p:sp>
      <p:sp>
        <p:nvSpPr>
          <p:cNvPr id="3" name="Содержимое 2"/>
          <p:cNvSpPr>
            <a:spLocks noGrp="1"/>
          </p:cNvSpPr>
          <p:nvPr>
            <p:ph idx="1"/>
          </p:nvPr>
        </p:nvSpPr>
        <p:spPr>
          <a:xfrm>
            <a:off x="214282" y="1600200"/>
            <a:ext cx="8472518" cy="4525963"/>
          </a:xfrm>
        </p:spPr>
        <p:txBody>
          <a:bodyPr/>
          <a:lstStyle/>
          <a:p>
            <a:pPr algn="just"/>
            <a:r>
              <a:rPr lang="en-US" dirty="0"/>
              <a:t>A multidisciplinary rehabilitation team or team </a:t>
            </a:r>
            <a:r>
              <a:rPr lang="en-US" dirty="0" smtClean="0"/>
              <a:t>which includes </a:t>
            </a:r>
            <a:r>
              <a:rPr lang="en-US" dirty="0"/>
              <a:t>doctors directly involved in rehabilitation treatment, consultants (cardiologist, orthopedist, etc.) who </a:t>
            </a:r>
            <a:r>
              <a:rPr lang="en-US" dirty="0" smtClean="0"/>
              <a:t>provide </a:t>
            </a:r>
            <a:r>
              <a:rPr lang="en-US" dirty="0"/>
              <a:t>nursing </a:t>
            </a:r>
            <a:r>
              <a:rPr lang="en-US" dirty="0" smtClean="0"/>
              <a:t>staff to </a:t>
            </a:r>
            <a:r>
              <a:rPr lang="en-US" dirty="0"/>
              <a:t>the team upon </a:t>
            </a:r>
            <a:r>
              <a:rPr lang="en-US" dirty="0" smtClean="0"/>
              <a:t>request.</a:t>
            </a:r>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400" dirty="0" smtClean="0"/>
              <a:t>Multidisciplinary </a:t>
            </a:r>
            <a:r>
              <a:rPr lang="en-US" sz="2400" dirty="0"/>
              <a:t>approach is carried out by members of a multidisciplinary team including:</a:t>
            </a:r>
            <a:r>
              <a:rPr lang="ru-RU" sz="2400" dirty="0"/>
              <a:t> </a:t>
            </a:r>
            <a:br>
              <a:rPr lang="ru-RU" sz="2400" dirty="0"/>
            </a:br>
            <a:endParaRPr lang="ru-RU" sz="2400"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xmlns="" val="3967341090"/>
              </p:ext>
            </p:extLst>
          </p:nvPr>
        </p:nvGraphicFramePr>
        <p:xfrm>
          <a:off x="214282" y="1412776"/>
          <a:ext cx="8715436"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3635375" y="2636838"/>
            <a:ext cx="2209800" cy="2157412"/>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defRPr/>
            </a:pPr>
            <a:endParaRPr lang="ru-RU"/>
          </a:p>
        </p:txBody>
      </p:sp>
      <p:sp>
        <p:nvSpPr>
          <p:cNvPr id="266243" name="Rectangle 3"/>
          <p:cNvSpPr>
            <a:spLocks noChangeArrowheads="1"/>
          </p:cNvSpPr>
          <p:nvPr/>
        </p:nvSpPr>
        <p:spPr bwMode="auto">
          <a:xfrm>
            <a:off x="4002088" y="3514725"/>
            <a:ext cx="1541462" cy="431800"/>
          </a:xfrm>
          <a:prstGeom prst="rect">
            <a:avLst/>
          </a:prstGeom>
          <a:noFill/>
          <a:ln w="9525">
            <a:noFill/>
            <a:miter lim="800000"/>
            <a:headEnd/>
            <a:tailEnd/>
          </a:ln>
        </p:spPr>
        <p:txBody>
          <a:bodyPr wrap="none" lIns="0" tIns="0" rIns="0" bIns="0">
            <a:spAutoFit/>
          </a:bodyPr>
          <a:lstStyle/>
          <a:p>
            <a:pPr eaLnBrk="0" hangingPunct="0"/>
            <a:r>
              <a:rPr lang="en-US" sz="2800" b="1">
                <a:solidFill>
                  <a:srgbClr val="FFCC66"/>
                </a:solidFill>
              </a:rPr>
              <a:t>PATIENT</a:t>
            </a:r>
            <a:endParaRPr lang="ru-RU" sz="2800">
              <a:solidFill>
                <a:srgbClr val="FFCC66"/>
              </a:solidFill>
            </a:endParaRPr>
          </a:p>
        </p:txBody>
      </p:sp>
      <p:sp>
        <p:nvSpPr>
          <p:cNvPr id="25606" name="Rectangle 4"/>
          <p:cNvSpPr>
            <a:spLocks noChangeArrowheads="1"/>
          </p:cNvSpPr>
          <p:nvPr/>
        </p:nvSpPr>
        <p:spPr bwMode="auto">
          <a:xfrm>
            <a:off x="434975" y="1700213"/>
            <a:ext cx="2565400" cy="39052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spAutoFit/>
          </a:bodyPr>
          <a:lstStyle/>
          <a:p>
            <a:pPr eaLnBrk="0" hangingPunct="0"/>
            <a:r>
              <a:rPr lang="en-US" b="1" i="1">
                <a:solidFill>
                  <a:schemeClr val="hlink"/>
                </a:solidFill>
                <a:latin typeface="Times New Roman" pitchFamily="18" charset="0"/>
                <a:cs typeface="Arial" pitchFamily="34" charset="0"/>
              </a:rPr>
              <a:t>ERGOTHERAPIST</a:t>
            </a:r>
            <a:endParaRPr lang="ru-RU" sz="2800" i="1">
              <a:solidFill>
                <a:schemeClr val="hlink"/>
              </a:solidFill>
              <a:latin typeface="Times New Roman" pitchFamily="18" charset="0"/>
              <a:cs typeface="Arial" pitchFamily="34" charset="0"/>
            </a:endParaRPr>
          </a:p>
        </p:txBody>
      </p:sp>
      <p:sp>
        <p:nvSpPr>
          <p:cNvPr id="25607" name="Rectangle 5"/>
          <p:cNvSpPr>
            <a:spLocks noChangeArrowheads="1"/>
          </p:cNvSpPr>
          <p:nvPr/>
        </p:nvSpPr>
        <p:spPr bwMode="auto">
          <a:xfrm>
            <a:off x="2771775" y="1196975"/>
            <a:ext cx="2630488" cy="369888"/>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spAutoFit/>
          </a:bodyPr>
          <a:lstStyle/>
          <a:p>
            <a:pPr algn="ctr" eaLnBrk="0" hangingPunct="0">
              <a:defRPr/>
            </a:pPr>
            <a:r>
              <a:rPr lang="en-US" b="1" i="1" dirty="0">
                <a:solidFill>
                  <a:schemeClr val="hlink"/>
                </a:solidFill>
                <a:latin typeface="Times New Roman" pitchFamily="18" charset="0"/>
              </a:rPr>
              <a:t>NEUROLOGIST</a:t>
            </a:r>
            <a:endParaRPr lang="ru-RU" b="1" i="1" dirty="0">
              <a:solidFill>
                <a:schemeClr val="hlink"/>
              </a:solidFill>
              <a:latin typeface="Times New Roman" pitchFamily="18" charset="0"/>
            </a:endParaRPr>
          </a:p>
        </p:txBody>
      </p:sp>
      <p:sp>
        <p:nvSpPr>
          <p:cNvPr id="266246" name="Rectangle 6"/>
          <p:cNvSpPr>
            <a:spLocks noChangeArrowheads="1"/>
          </p:cNvSpPr>
          <p:nvPr/>
        </p:nvSpPr>
        <p:spPr bwMode="auto">
          <a:xfrm>
            <a:off x="6372225" y="5013325"/>
            <a:ext cx="2235200" cy="865188"/>
          </a:xfrm>
          <a:prstGeom prst="rect">
            <a:avLst/>
          </a:prstGeom>
          <a:noFill/>
          <a:ln w="9525">
            <a:noFill/>
            <a:miter lim="800000"/>
            <a:headEnd/>
            <a:tailEnd/>
          </a:ln>
        </p:spPr>
        <p:txBody>
          <a:bodyPr/>
          <a:lstStyle/>
          <a:p>
            <a:endParaRPr lang="ru-RU"/>
          </a:p>
        </p:txBody>
      </p:sp>
      <p:sp>
        <p:nvSpPr>
          <p:cNvPr id="25609" name="Rectangle 7"/>
          <p:cNvSpPr>
            <a:spLocks noChangeArrowheads="1"/>
          </p:cNvSpPr>
          <p:nvPr/>
        </p:nvSpPr>
        <p:spPr bwMode="auto">
          <a:xfrm>
            <a:off x="7164388" y="3929063"/>
            <a:ext cx="1765300" cy="738187"/>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spAutoFit/>
          </a:bodyPr>
          <a:lstStyle/>
          <a:p>
            <a:pPr eaLnBrk="0" hangingPunct="0">
              <a:defRPr/>
            </a:pPr>
            <a:r>
              <a:rPr lang="en-US" b="1" i="1" dirty="0">
                <a:solidFill>
                  <a:schemeClr val="hlink"/>
                </a:solidFill>
                <a:latin typeface="Times New Roman" pitchFamily="18" charset="0"/>
              </a:rPr>
              <a:t>SPEECH THERAPIST</a:t>
            </a:r>
            <a:endParaRPr lang="ru-RU" b="1" i="1" dirty="0">
              <a:solidFill>
                <a:schemeClr val="hlink"/>
              </a:solidFill>
              <a:latin typeface="Times New Roman" pitchFamily="18" charset="0"/>
            </a:endParaRPr>
          </a:p>
        </p:txBody>
      </p:sp>
      <p:sp>
        <p:nvSpPr>
          <p:cNvPr id="25610" name="Rectangle 8"/>
          <p:cNvSpPr>
            <a:spLocks noChangeArrowheads="1"/>
          </p:cNvSpPr>
          <p:nvPr/>
        </p:nvSpPr>
        <p:spPr bwMode="auto">
          <a:xfrm>
            <a:off x="6705600" y="2781300"/>
            <a:ext cx="2438400" cy="838200"/>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lgn="ctr" eaLnBrk="0" hangingPunct="0">
              <a:lnSpc>
                <a:spcPct val="110000"/>
              </a:lnSpc>
              <a:defRPr/>
            </a:pPr>
            <a:r>
              <a:rPr lang="en-US" sz="2000" b="1" i="1" dirty="0">
                <a:solidFill>
                  <a:schemeClr val="hlink"/>
                </a:solidFill>
                <a:latin typeface="Georgia" pitchFamily="18" charset="0"/>
              </a:rPr>
              <a:t>PHYSIOTHERAPIST</a:t>
            </a:r>
            <a:endParaRPr lang="ru-RU" sz="2000" b="1" i="1" dirty="0">
              <a:solidFill>
                <a:schemeClr val="hlink"/>
              </a:solidFill>
              <a:latin typeface="Georgia" pitchFamily="18" charset="0"/>
            </a:endParaRPr>
          </a:p>
        </p:txBody>
      </p:sp>
      <p:sp>
        <p:nvSpPr>
          <p:cNvPr id="25611" name="Rectangle 9"/>
          <p:cNvSpPr>
            <a:spLocks noChangeArrowheads="1"/>
          </p:cNvSpPr>
          <p:nvPr/>
        </p:nvSpPr>
        <p:spPr bwMode="auto">
          <a:xfrm>
            <a:off x="323850" y="3644900"/>
            <a:ext cx="2590800" cy="376238"/>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spAutoFit/>
          </a:bodyPr>
          <a:lstStyle/>
          <a:p>
            <a:pPr algn="ctr" eaLnBrk="0" hangingPunct="0">
              <a:lnSpc>
                <a:spcPct val="110000"/>
              </a:lnSpc>
              <a:defRPr/>
            </a:pPr>
            <a:r>
              <a:rPr lang="en-US" b="1" i="1" dirty="0">
                <a:solidFill>
                  <a:schemeClr val="hlink"/>
                </a:solidFill>
                <a:latin typeface="Times New Roman" pitchFamily="18" charset="0"/>
              </a:rPr>
              <a:t>NURSES</a:t>
            </a:r>
            <a:endParaRPr lang="ru-RU" sz="2800" i="1" dirty="0">
              <a:solidFill>
                <a:schemeClr val="hlink"/>
              </a:solidFill>
              <a:latin typeface="Times New Roman" pitchFamily="18" charset="0"/>
            </a:endParaRPr>
          </a:p>
        </p:txBody>
      </p:sp>
      <p:sp>
        <p:nvSpPr>
          <p:cNvPr id="266250" name="Rectangle 10"/>
          <p:cNvSpPr>
            <a:spLocks noChangeArrowheads="1"/>
          </p:cNvSpPr>
          <p:nvPr/>
        </p:nvSpPr>
        <p:spPr bwMode="auto">
          <a:xfrm>
            <a:off x="5997575" y="1646238"/>
            <a:ext cx="2387600" cy="427037"/>
          </a:xfrm>
          <a:prstGeom prst="rect">
            <a:avLst/>
          </a:prstGeom>
          <a:noFill/>
          <a:ln w="9525">
            <a:noFill/>
            <a:miter lim="800000"/>
            <a:headEnd/>
            <a:tailEnd/>
          </a:ln>
        </p:spPr>
        <p:txBody>
          <a:bodyPr lIns="0" tIns="0" rIns="0" bIns="0">
            <a:spAutoFit/>
          </a:bodyPr>
          <a:lstStyle/>
          <a:p>
            <a:pPr algn="ctr" eaLnBrk="0" hangingPunct="0"/>
            <a:endParaRPr lang="ru-RU" sz="2800"/>
          </a:p>
        </p:txBody>
      </p:sp>
      <p:sp>
        <p:nvSpPr>
          <p:cNvPr id="25613" name="Rectangle 11"/>
          <p:cNvSpPr>
            <a:spLocks noChangeArrowheads="1"/>
          </p:cNvSpPr>
          <p:nvPr/>
        </p:nvSpPr>
        <p:spPr bwMode="auto">
          <a:xfrm>
            <a:off x="3348038" y="5734050"/>
            <a:ext cx="2171700" cy="36988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spAutoFit/>
          </a:bodyPr>
          <a:lstStyle/>
          <a:p>
            <a:pPr eaLnBrk="0" hangingPunct="0">
              <a:defRPr/>
            </a:pPr>
            <a:r>
              <a:rPr lang="en-US" b="1" i="1" dirty="0">
                <a:solidFill>
                  <a:schemeClr val="hlink"/>
                </a:solidFill>
                <a:latin typeface="Times New Roman" pitchFamily="18" charset="0"/>
              </a:rPr>
              <a:t>ORTHOPEDIST</a:t>
            </a:r>
            <a:endParaRPr lang="ru-RU" sz="2800" i="1" dirty="0">
              <a:solidFill>
                <a:schemeClr val="hlink"/>
              </a:solidFill>
              <a:latin typeface="Times New Roman" pitchFamily="18" charset="0"/>
            </a:endParaRPr>
          </a:p>
        </p:txBody>
      </p:sp>
      <p:sp>
        <p:nvSpPr>
          <p:cNvPr id="266252" name="Rectangle 12"/>
          <p:cNvSpPr>
            <a:spLocks noChangeArrowheads="1"/>
          </p:cNvSpPr>
          <p:nvPr/>
        </p:nvSpPr>
        <p:spPr bwMode="auto">
          <a:xfrm>
            <a:off x="1749425" y="6164263"/>
            <a:ext cx="6194425" cy="1081087"/>
          </a:xfrm>
          <a:prstGeom prst="rect">
            <a:avLst/>
          </a:prstGeom>
          <a:noFill/>
          <a:ln w="9525">
            <a:noFill/>
            <a:miter lim="800000"/>
            <a:headEnd/>
            <a:tailEnd/>
          </a:ln>
        </p:spPr>
        <p:txBody>
          <a:bodyPr/>
          <a:lstStyle/>
          <a:p>
            <a:endParaRPr lang="ru-RU"/>
          </a:p>
        </p:txBody>
      </p:sp>
      <p:sp>
        <p:nvSpPr>
          <p:cNvPr id="25615" name="Rectangle 13"/>
          <p:cNvSpPr>
            <a:spLocks noChangeArrowheads="1"/>
          </p:cNvSpPr>
          <p:nvPr/>
        </p:nvSpPr>
        <p:spPr bwMode="auto">
          <a:xfrm>
            <a:off x="214313" y="214313"/>
            <a:ext cx="8656637"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0" rIns="0" bIns="0">
            <a:spAutoFit/>
          </a:bodyPr>
          <a:lstStyle/>
          <a:p>
            <a:pPr eaLnBrk="0" hangingPunct="0">
              <a:defRPr/>
            </a:pPr>
            <a:r>
              <a:rPr lang="ru-RU" sz="2000" i="1" dirty="0">
                <a:solidFill>
                  <a:srgbClr val="002060"/>
                </a:solidFill>
                <a:latin typeface="Times New Roman" pitchFamily="18" charset="0"/>
              </a:rPr>
              <a:t> </a:t>
            </a:r>
            <a:r>
              <a:rPr lang="en-US" b="1" i="1" dirty="0">
                <a:solidFill>
                  <a:srgbClr val="002060"/>
                </a:solidFill>
                <a:latin typeface="Georgia" pitchFamily="18" charset="0"/>
              </a:rPr>
              <a:t>MULTIDISCIPLINARY TEAM SCHEME</a:t>
            </a:r>
            <a:endParaRPr lang="ru-RU" sz="2800" i="1" dirty="0">
              <a:solidFill>
                <a:srgbClr val="002060"/>
              </a:solidFill>
              <a:latin typeface="Georgia" pitchFamily="18" charset="0"/>
            </a:endParaRPr>
          </a:p>
        </p:txBody>
      </p:sp>
      <p:sp>
        <p:nvSpPr>
          <p:cNvPr id="25616" name="Rectangle 14"/>
          <p:cNvSpPr>
            <a:spLocks noChangeArrowheads="1"/>
          </p:cNvSpPr>
          <p:nvPr/>
        </p:nvSpPr>
        <p:spPr bwMode="auto">
          <a:xfrm>
            <a:off x="7019925" y="1700213"/>
            <a:ext cx="2124075" cy="7620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ctr" eaLnBrk="0" hangingPunct="0">
              <a:lnSpc>
                <a:spcPct val="110000"/>
              </a:lnSpc>
              <a:defRPr/>
            </a:pPr>
            <a:r>
              <a:rPr lang="en-US" sz="2000" b="1" i="1" dirty="0">
                <a:solidFill>
                  <a:schemeClr val="hlink"/>
                </a:solidFill>
                <a:latin typeface="Georgia" pitchFamily="18" charset="0"/>
              </a:rPr>
              <a:t>KINEZO-</a:t>
            </a:r>
          </a:p>
          <a:p>
            <a:pPr algn="ctr" eaLnBrk="0" hangingPunct="0">
              <a:lnSpc>
                <a:spcPct val="110000"/>
              </a:lnSpc>
              <a:defRPr/>
            </a:pPr>
            <a:r>
              <a:rPr lang="en-US" sz="2000" b="1" i="1" dirty="0">
                <a:solidFill>
                  <a:schemeClr val="hlink"/>
                </a:solidFill>
                <a:latin typeface="Georgia" pitchFamily="18" charset="0"/>
              </a:rPr>
              <a:t>THERAPIST</a:t>
            </a:r>
            <a:endParaRPr lang="ru-RU" sz="2000" b="1" i="1" dirty="0">
              <a:solidFill>
                <a:schemeClr val="hlink"/>
              </a:solidFill>
              <a:latin typeface="Georgia" pitchFamily="18" charset="0"/>
            </a:endParaRPr>
          </a:p>
        </p:txBody>
      </p:sp>
      <p:sp>
        <p:nvSpPr>
          <p:cNvPr id="266255" name="Rectangle 15"/>
          <p:cNvSpPr>
            <a:spLocks noChangeArrowheads="1"/>
          </p:cNvSpPr>
          <p:nvPr/>
        </p:nvSpPr>
        <p:spPr bwMode="auto">
          <a:xfrm>
            <a:off x="3625850" y="5532438"/>
            <a:ext cx="2235200" cy="865187"/>
          </a:xfrm>
          <a:prstGeom prst="rect">
            <a:avLst/>
          </a:prstGeom>
          <a:noFill/>
          <a:ln w="9525">
            <a:noFill/>
            <a:miter lim="800000"/>
            <a:headEnd/>
            <a:tailEnd/>
          </a:ln>
        </p:spPr>
        <p:txBody>
          <a:bodyPr/>
          <a:lstStyle/>
          <a:p>
            <a:pPr algn="ctr" eaLnBrk="0" hangingPunct="0"/>
            <a:endParaRPr lang="ru-RU" sz="2800"/>
          </a:p>
        </p:txBody>
      </p:sp>
      <p:sp>
        <p:nvSpPr>
          <p:cNvPr id="25618" name="Rectangle 16"/>
          <p:cNvSpPr>
            <a:spLocks noChangeArrowheads="1"/>
          </p:cNvSpPr>
          <p:nvPr/>
        </p:nvSpPr>
        <p:spPr bwMode="auto">
          <a:xfrm>
            <a:off x="5219700" y="5661025"/>
            <a:ext cx="2630488" cy="369888"/>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spAutoFit/>
          </a:bodyPr>
          <a:lstStyle/>
          <a:p>
            <a:pPr algn="ctr" eaLnBrk="0" hangingPunct="0">
              <a:defRPr/>
            </a:pPr>
            <a:r>
              <a:rPr lang="en-US" b="1" i="1" dirty="0">
                <a:solidFill>
                  <a:schemeClr val="hlink"/>
                </a:solidFill>
                <a:latin typeface="Times New Roman" pitchFamily="18" charset="0"/>
              </a:rPr>
              <a:t>PSYCHIATRIST</a:t>
            </a:r>
            <a:endParaRPr lang="ru-RU" b="1" i="1" dirty="0">
              <a:solidFill>
                <a:schemeClr val="hlink"/>
              </a:solidFill>
              <a:latin typeface="Times New Roman" pitchFamily="18" charset="0"/>
            </a:endParaRPr>
          </a:p>
        </p:txBody>
      </p:sp>
      <p:sp>
        <p:nvSpPr>
          <p:cNvPr id="25619" name="Line 17"/>
          <p:cNvSpPr>
            <a:spLocks noChangeShapeType="1"/>
          </p:cNvSpPr>
          <p:nvPr/>
        </p:nvSpPr>
        <p:spPr bwMode="auto">
          <a:xfrm>
            <a:off x="4356100" y="1844675"/>
            <a:ext cx="215900" cy="647700"/>
          </a:xfrm>
          <a:prstGeom prst="line">
            <a:avLst/>
          </a:prstGeom>
          <a:ln>
            <a:headEnd type="oval" w="med" len="med"/>
            <a:tailEnd type="stealth" w="med" len="med"/>
          </a:ln>
        </p:spPr>
        <p:style>
          <a:lnRef idx="2">
            <a:schemeClr val="accent2"/>
          </a:lnRef>
          <a:fillRef idx="0">
            <a:schemeClr val="accent2"/>
          </a:fillRef>
          <a:effectRef idx="1">
            <a:schemeClr val="accent2"/>
          </a:effectRef>
          <a:fontRef idx="minor">
            <a:schemeClr val="tx1"/>
          </a:fontRef>
        </p:style>
        <p:txBody>
          <a:bodyPr/>
          <a:lstStyle/>
          <a:p>
            <a:pPr>
              <a:defRPr/>
            </a:pPr>
            <a:endParaRPr lang="ru-RU"/>
          </a:p>
        </p:txBody>
      </p:sp>
      <p:sp>
        <p:nvSpPr>
          <p:cNvPr id="25620" name="Line 18"/>
          <p:cNvSpPr>
            <a:spLocks noChangeShapeType="1"/>
          </p:cNvSpPr>
          <p:nvPr/>
        </p:nvSpPr>
        <p:spPr bwMode="auto">
          <a:xfrm flipH="1" flipV="1">
            <a:off x="5364163" y="4652963"/>
            <a:ext cx="720725" cy="865187"/>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1" name="Line 19"/>
          <p:cNvSpPr>
            <a:spLocks noChangeShapeType="1"/>
          </p:cNvSpPr>
          <p:nvPr/>
        </p:nvSpPr>
        <p:spPr bwMode="auto">
          <a:xfrm flipH="1">
            <a:off x="5634038" y="2349500"/>
            <a:ext cx="1169987" cy="431800"/>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2" name="Line 20"/>
          <p:cNvSpPr>
            <a:spLocks noChangeShapeType="1"/>
          </p:cNvSpPr>
          <p:nvPr/>
        </p:nvSpPr>
        <p:spPr bwMode="auto">
          <a:xfrm>
            <a:off x="2825750" y="2060575"/>
            <a:ext cx="1008063" cy="720725"/>
          </a:xfrm>
          <a:prstGeom prst="line">
            <a:avLst/>
          </a:prstGeom>
          <a:ln>
            <a:headEnd type="oval" w="med" len="med"/>
            <a:tailEnd type="stealth" w="med" len="med"/>
          </a:ln>
        </p:spPr>
        <p:style>
          <a:lnRef idx="2">
            <a:schemeClr val="accent2"/>
          </a:lnRef>
          <a:fillRef idx="0">
            <a:schemeClr val="accent2"/>
          </a:fillRef>
          <a:effectRef idx="1">
            <a:schemeClr val="accent2"/>
          </a:effectRef>
          <a:fontRef idx="minor">
            <a:schemeClr val="tx1"/>
          </a:fontRef>
        </p:style>
        <p:txBody>
          <a:bodyPr/>
          <a:lstStyle/>
          <a:p>
            <a:pPr>
              <a:defRPr/>
            </a:pPr>
            <a:endParaRPr lang="ru-RU"/>
          </a:p>
        </p:txBody>
      </p:sp>
      <p:sp>
        <p:nvSpPr>
          <p:cNvPr id="25623" name="Line 21"/>
          <p:cNvSpPr>
            <a:spLocks noChangeShapeType="1"/>
          </p:cNvSpPr>
          <p:nvPr/>
        </p:nvSpPr>
        <p:spPr bwMode="auto">
          <a:xfrm flipV="1">
            <a:off x="4067175" y="4868863"/>
            <a:ext cx="360363" cy="720725"/>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4" name="Line 22"/>
          <p:cNvSpPr>
            <a:spLocks noChangeShapeType="1"/>
          </p:cNvSpPr>
          <p:nvPr/>
        </p:nvSpPr>
        <p:spPr bwMode="auto">
          <a:xfrm rot="-5400000">
            <a:off x="2987676" y="3571875"/>
            <a:ext cx="360362" cy="649287"/>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5" name="Line 23"/>
          <p:cNvSpPr>
            <a:spLocks noChangeShapeType="1"/>
          </p:cNvSpPr>
          <p:nvPr/>
        </p:nvSpPr>
        <p:spPr bwMode="auto">
          <a:xfrm rot="-5400000" flipH="1" flipV="1">
            <a:off x="6228557" y="2924968"/>
            <a:ext cx="215900" cy="792163"/>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6" name="Line 24"/>
          <p:cNvSpPr>
            <a:spLocks noChangeShapeType="1"/>
          </p:cNvSpPr>
          <p:nvPr/>
        </p:nvSpPr>
        <p:spPr bwMode="auto">
          <a:xfrm flipH="1" flipV="1">
            <a:off x="5795963" y="4365625"/>
            <a:ext cx="1008062" cy="576263"/>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7" name="Rectangle 25"/>
          <p:cNvSpPr>
            <a:spLocks noChangeArrowheads="1"/>
          </p:cNvSpPr>
          <p:nvPr/>
        </p:nvSpPr>
        <p:spPr bwMode="auto">
          <a:xfrm>
            <a:off x="539750" y="4652963"/>
            <a:ext cx="2016125" cy="9144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en-US" sz="2000" b="1" i="1">
                <a:solidFill>
                  <a:schemeClr val="hlink"/>
                </a:solidFill>
                <a:latin typeface="Georgia" pitchFamily="18" charset="0"/>
                <a:cs typeface="Arial" pitchFamily="34" charset="0"/>
              </a:rPr>
              <a:t>SOCIAL</a:t>
            </a:r>
          </a:p>
          <a:p>
            <a:pPr algn="ctr"/>
            <a:r>
              <a:rPr lang="en-US" sz="2000" b="1" i="1">
                <a:solidFill>
                  <a:schemeClr val="hlink"/>
                </a:solidFill>
                <a:latin typeface="Georgia" pitchFamily="18" charset="0"/>
                <a:cs typeface="Arial" pitchFamily="34" charset="0"/>
              </a:rPr>
              <a:t>WORKER</a:t>
            </a:r>
            <a:endParaRPr lang="ru-RU" sz="2000" b="1" i="1">
              <a:solidFill>
                <a:schemeClr val="hlink"/>
              </a:solidFill>
              <a:latin typeface="Georgia" pitchFamily="18" charset="0"/>
              <a:cs typeface="Arial" pitchFamily="34" charset="0"/>
            </a:endParaRPr>
          </a:p>
        </p:txBody>
      </p:sp>
      <p:sp>
        <p:nvSpPr>
          <p:cNvPr id="25628" name="Line 26"/>
          <p:cNvSpPr>
            <a:spLocks noChangeShapeType="1"/>
          </p:cNvSpPr>
          <p:nvPr/>
        </p:nvSpPr>
        <p:spPr bwMode="auto">
          <a:xfrm flipV="1">
            <a:off x="2771775" y="4365625"/>
            <a:ext cx="1008063" cy="720725"/>
          </a:xfrm>
          <a:prstGeom prst="line">
            <a:avLst/>
          </a:prstGeom>
          <a:ln>
            <a:headEnd type="oval" w="med" len="med"/>
            <a:tailEnd type="stealth"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29" name="Rectangle 27"/>
          <p:cNvSpPr>
            <a:spLocks noChangeArrowheads="1"/>
          </p:cNvSpPr>
          <p:nvPr/>
        </p:nvSpPr>
        <p:spPr bwMode="auto">
          <a:xfrm>
            <a:off x="468313" y="2514600"/>
            <a:ext cx="2735262" cy="627063"/>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i="1" dirty="0">
                <a:solidFill>
                  <a:schemeClr val="hlink"/>
                </a:solidFill>
                <a:latin typeface="Georgia" pitchFamily="18" charset="0"/>
              </a:rPr>
              <a:t>CLINICAL</a:t>
            </a:r>
          </a:p>
          <a:p>
            <a:pPr algn="ctr">
              <a:defRPr/>
            </a:pPr>
            <a:r>
              <a:rPr lang="en-US" sz="2000" b="1" i="1" dirty="0">
                <a:solidFill>
                  <a:schemeClr val="hlink"/>
                </a:solidFill>
                <a:latin typeface="Georgia" pitchFamily="18" charset="0"/>
              </a:rPr>
              <a:t>PSYCHOLOGIST</a:t>
            </a:r>
            <a:endParaRPr lang="ru-RU" sz="2000" b="1" i="1" dirty="0">
              <a:solidFill>
                <a:schemeClr val="hlink"/>
              </a:solidFill>
              <a:latin typeface="Georgia" pitchFamily="18" charset="0"/>
            </a:endParaRPr>
          </a:p>
        </p:txBody>
      </p:sp>
      <p:sp>
        <p:nvSpPr>
          <p:cNvPr id="25630" name="Line 28"/>
          <p:cNvSpPr>
            <a:spLocks noChangeShapeType="1"/>
          </p:cNvSpPr>
          <p:nvPr/>
        </p:nvSpPr>
        <p:spPr bwMode="auto">
          <a:xfrm>
            <a:off x="2987675" y="2924175"/>
            <a:ext cx="576263" cy="217488"/>
          </a:xfrm>
          <a:prstGeom prst="line">
            <a:avLst/>
          </a:prstGeom>
          <a:ln>
            <a:headEnd type="oval" w="med" len="me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31" name="Rectangle 29"/>
          <p:cNvSpPr>
            <a:spLocks noChangeArrowheads="1"/>
          </p:cNvSpPr>
          <p:nvPr/>
        </p:nvSpPr>
        <p:spPr bwMode="auto">
          <a:xfrm>
            <a:off x="5938838" y="5013325"/>
            <a:ext cx="3205162" cy="6477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i="1" dirty="0">
                <a:solidFill>
                  <a:schemeClr val="hlink"/>
                </a:solidFill>
                <a:latin typeface="Georgia" pitchFamily="18" charset="0"/>
              </a:rPr>
              <a:t>NEUROPSYCHOLOGIST</a:t>
            </a:r>
            <a:endParaRPr lang="ru-RU" sz="2000" b="1" i="1" dirty="0">
              <a:solidFill>
                <a:schemeClr val="hlink"/>
              </a:solidFill>
              <a:latin typeface="Georgia" pitchFamily="18" charset="0"/>
            </a:endParaRPr>
          </a:p>
        </p:txBody>
      </p:sp>
      <p:sp>
        <p:nvSpPr>
          <p:cNvPr id="25632" name="Line 30"/>
          <p:cNvSpPr>
            <a:spLocks noChangeShapeType="1"/>
          </p:cNvSpPr>
          <p:nvPr/>
        </p:nvSpPr>
        <p:spPr bwMode="auto">
          <a:xfrm flipH="1" flipV="1">
            <a:off x="5940425" y="3860800"/>
            <a:ext cx="1079500" cy="431800"/>
          </a:xfrm>
          <a:prstGeom prst="line">
            <a:avLst/>
          </a:prstGeom>
          <a:ln>
            <a:headEnd type="oval" w="med" len="med"/>
            <a:tailEnd type="triangle" w="med" len="med"/>
          </a:ln>
        </p:spPr>
        <p:style>
          <a:lnRef idx="3">
            <a:schemeClr val="accent2"/>
          </a:lnRef>
          <a:fillRef idx="0">
            <a:schemeClr val="accent2"/>
          </a:fillRef>
          <a:effectRef idx="2">
            <a:schemeClr val="accent2"/>
          </a:effectRef>
          <a:fontRef idx="minor">
            <a:schemeClr val="tx1"/>
          </a:fontRef>
        </p:style>
        <p:txBody>
          <a:bodyPr/>
          <a:lstStyle/>
          <a:p>
            <a:pPr>
              <a:defRPr/>
            </a:pPr>
            <a:endParaRPr lang="ru-RU"/>
          </a:p>
        </p:txBody>
      </p:sp>
      <p:sp>
        <p:nvSpPr>
          <p:cNvPr id="25633" name="WordArt 31"/>
          <p:cNvSpPr>
            <a:spLocks noChangeArrowheads="1" noChangeShapeType="1" noTextEdit="1"/>
          </p:cNvSpPr>
          <p:nvPr/>
        </p:nvSpPr>
        <p:spPr bwMode="auto">
          <a:xfrm>
            <a:off x="755650" y="6165850"/>
            <a:ext cx="5557838"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fromWordArt="1">
            <a:prstTxWarp prst="textFadeUp">
              <a:avLst>
                <a:gd name="adj" fmla="val 9991"/>
              </a:avLst>
            </a:prstTxWarp>
          </a:bodyPr>
          <a:lstStyle/>
          <a:p>
            <a:pPr algn="ctr">
              <a:defRPr/>
            </a:pPr>
            <a:r>
              <a:rPr lang="en-US" sz="3600" b="1" i="1" kern="10" spc="72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Georgia"/>
              </a:rPr>
              <a:t>                        </a:t>
            </a:r>
            <a:endParaRPr lang="ru-RU" sz="3600" b="1" i="1" kern="10" spc="72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Georgia"/>
            </a:endParaRPr>
          </a:p>
        </p:txBody>
      </p:sp>
      <p:sp>
        <p:nvSpPr>
          <p:cNvPr id="25634" name="Rectangle 32"/>
          <p:cNvSpPr>
            <a:spLocks noChangeArrowheads="1"/>
          </p:cNvSpPr>
          <p:nvPr/>
        </p:nvSpPr>
        <p:spPr bwMode="auto">
          <a:xfrm>
            <a:off x="5940425" y="1125538"/>
            <a:ext cx="2016125" cy="57467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en-US" sz="2000" b="1" i="1" dirty="0">
                <a:solidFill>
                  <a:schemeClr val="hlink"/>
                </a:solidFill>
                <a:latin typeface="Georgia" pitchFamily="18" charset="0"/>
              </a:rPr>
              <a:t>CARDIOLOGIST</a:t>
            </a:r>
            <a:endParaRPr lang="ru-RU" sz="2000" b="1" i="1" dirty="0">
              <a:solidFill>
                <a:schemeClr val="hlink"/>
              </a:solidFill>
              <a:latin typeface="Georgia" pitchFamily="18" charset="0"/>
            </a:endParaRPr>
          </a:p>
        </p:txBody>
      </p:sp>
      <p:sp>
        <p:nvSpPr>
          <p:cNvPr id="25635" name="Line 33"/>
          <p:cNvSpPr>
            <a:spLocks noChangeShapeType="1"/>
          </p:cNvSpPr>
          <p:nvPr/>
        </p:nvSpPr>
        <p:spPr bwMode="auto">
          <a:xfrm flipH="1">
            <a:off x="5292725" y="1844675"/>
            <a:ext cx="574675" cy="720725"/>
          </a:xfrm>
          <a:prstGeom prst="line">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txBody>
          <a:bodyPr/>
          <a:lstStyle/>
          <a:p>
            <a:pPr>
              <a:defRPr/>
            </a:pPr>
            <a:endParaRPr lang="ru-RU"/>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457200" y="381000"/>
            <a:ext cx="8229600" cy="11430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lnSpc>
                <a:spcPct val="120000"/>
              </a:lnSpc>
              <a:defRPr/>
            </a:pPr>
            <a:r>
              <a:rPr lang="en-US" b="1" dirty="0">
                <a:latin typeface="Georgia" pitchFamily="18" charset="0"/>
              </a:rPr>
              <a:t>ACTION ALGORITHM</a:t>
            </a:r>
            <a:endParaRPr lang="ru-RU" b="1" dirty="0">
              <a:latin typeface="Georgia" pitchFamily="18" charset="0"/>
            </a:endParaRPr>
          </a:p>
        </p:txBody>
      </p:sp>
      <p:sp>
        <p:nvSpPr>
          <p:cNvPr id="71683" name="Rectangle 3"/>
          <p:cNvSpPr>
            <a:spLocks noChangeArrowheads="1"/>
          </p:cNvSpPr>
          <p:nvPr/>
        </p:nvSpPr>
        <p:spPr bwMode="auto">
          <a:xfrm>
            <a:off x="323850" y="1628775"/>
            <a:ext cx="8640763" cy="47244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marL="342900" indent="-342900">
              <a:lnSpc>
                <a:spcPct val="140000"/>
              </a:lnSpc>
              <a:spcBef>
                <a:spcPct val="20000"/>
              </a:spcBef>
              <a:buClr>
                <a:schemeClr val="hlink"/>
              </a:buClr>
              <a:buSzPct val="75000"/>
              <a:buFont typeface="Wingdings" pitchFamily="2" charset="2"/>
              <a:buChar char="l"/>
            </a:pPr>
            <a:r>
              <a:rPr lang="en-US" sz="2000">
                <a:solidFill>
                  <a:srgbClr val="205FF6"/>
                </a:solidFill>
                <a:effectLst>
                  <a:outerShdw blurRad="38100" dist="38100" dir="2700000" algn="tl">
                    <a:srgbClr val="C0C0C0"/>
                  </a:outerShdw>
                </a:effectLst>
                <a:latin typeface="Georgia" pitchFamily="18" charset="0"/>
                <a:cs typeface="Arial" pitchFamily="34" charset="0"/>
              </a:rPr>
              <a:t>CARRY OUT AN ANALYSIS OF THE STATE OF FUNCTIONS</a:t>
            </a:r>
          </a:p>
          <a:p>
            <a:pPr marL="342900" indent="-342900">
              <a:lnSpc>
                <a:spcPct val="140000"/>
              </a:lnSpc>
              <a:spcBef>
                <a:spcPct val="20000"/>
              </a:spcBef>
              <a:buClr>
                <a:schemeClr val="hlink"/>
              </a:buClr>
              <a:buSzPct val="75000"/>
              <a:buFont typeface="Wingdings" pitchFamily="2" charset="2"/>
              <a:buChar char="l"/>
            </a:pPr>
            <a:r>
              <a:rPr lang="en-US" sz="2000">
                <a:solidFill>
                  <a:srgbClr val="205FF6"/>
                </a:solidFill>
                <a:effectLst>
                  <a:outerShdw blurRad="38100" dist="38100" dir="2700000" algn="tl">
                    <a:srgbClr val="C0C0C0"/>
                  </a:outerShdw>
                </a:effectLst>
                <a:latin typeface="Georgia" pitchFamily="18" charset="0"/>
                <a:cs typeface="Arial" pitchFamily="34" charset="0"/>
              </a:rPr>
              <a:t>DETERMINE GOALS (NEAR AND LONG-TERM)</a:t>
            </a:r>
          </a:p>
          <a:p>
            <a:pPr marL="342900" indent="-342900">
              <a:lnSpc>
                <a:spcPct val="140000"/>
              </a:lnSpc>
              <a:spcBef>
                <a:spcPct val="20000"/>
              </a:spcBef>
              <a:buClr>
                <a:schemeClr val="hlink"/>
              </a:buClr>
              <a:buSzPct val="75000"/>
              <a:buFont typeface="Wingdings" pitchFamily="2" charset="2"/>
              <a:buChar char="l"/>
            </a:pPr>
            <a:r>
              <a:rPr lang="en-US" sz="2000">
                <a:solidFill>
                  <a:srgbClr val="205FF6"/>
                </a:solidFill>
                <a:effectLst>
                  <a:outerShdw blurRad="38100" dist="38100" dir="2700000" algn="tl">
                    <a:srgbClr val="C0C0C0"/>
                  </a:outerShdw>
                </a:effectLst>
                <a:latin typeface="Georgia" pitchFamily="18" charset="0"/>
                <a:cs typeface="Arial" pitchFamily="34" charset="0"/>
              </a:rPr>
              <a:t>IDENTIFY REQUIRED PROCESSES</a:t>
            </a:r>
            <a:r>
              <a:rPr lang="ru-RU" sz="2000">
                <a:solidFill>
                  <a:srgbClr val="205FF6"/>
                </a:solidFill>
                <a:effectLst>
                  <a:outerShdw blurRad="38100" dist="38100" dir="2700000" algn="tl">
                    <a:srgbClr val="C0C0C0"/>
                  </a:outerShdw>
                </a:effectLst>
                <a:latin typeface="Georgia" pitchFamily="18" charset="0"/>
                <a:cs typeface="Arial" pitchFamily="34" charset="0"/>
              </a:rPr>
              <a:t> </a:t>
            </a:r>
            <a:r>
              <a:rPr lang="en-US" sz="2000">
                <a:solidFill>
                  <a:srgbClr val="205FF6"/>
                </a:solidFill>
                <a:effectLst>
                  <a:outerShdw blurRad="38100" dist="38100" dir="2700000" algn="tl">
                    <a:srgbClr val="C0C0C0"/>
                  </a:outerShdw>
                </a:effectLst>
                <a:latin typeface="Georgia" pitchFamily="18" charset="0"/>
                <a:cs typeface="Arial" pitchFamily="34" charset="0"/>
              </a:rPr>
              <a:t>(PRE-OPERATIVE PREPARATION, POST-OPERATIVE REHABILITATION, ETC.)</a:t>
            </a:r>
          </a:p>
          <a:p>
            <a:pPr marL="342900" indent="-342900">
              <a:lnSpc>
                <a:spcPct val="140000"/>
              </a:lnSpc>
              <a:spcBef>
                <a:spcPct val="20000"/>
              </a:spcBef>
              <a:buClr>
                <a:schemeClr val="hlink"/>
              </a:buClr>
              <a:buSzPct val="75000"/>
              <a:buFont typeface="Wingdings" pitchFamily="2" charset="2"/>
              <a:buChar char="l"/>
            </a:pPr>
            <a:r>
              <a:rPr lang="en-US" sz="2000">
                <a:solidFill>
                  <a:srgbClr val="205FF6"/>
                </a:solidFill>
                <a:effectLst>
                  <a:outerShdw blurRad="38100" dist="38100" dir="2700000" algn="tl">
                    <a:srgbClr val="C0C0C0"/>
                  </a:outerShdw>
                </a:effectLst>
                <a:latin typeface="Georgia" pitchFamily="18" charset="0"/>
                <a:cs typeface="Arial" pitchFamily="34" charset="0"/>
              </a:rPr>
              <a:t>DETERMINE THE TERRITORY OF WORK</a:t>
            </a:r>
          </a:p>
          <a:p>
            <a:pPr marL="342900" indent="-342900">
              <a:lnSpc>
                <a:spcPct val="140000"/>
              </a:lnSpc>
              <a:spcBef>
                <a:spcPct val="20000"/>
              </a:spcBef>
              <a:buClr>
                <a:schemeClr val="hlink"/>
              </a:buClr>
              <a:buSzPct val="75000"/>
              <a:buFont typeface="Wingdings" pitchFamily="2" charset="2"/>
              <a:buChar char="l"/>
            </a:pPr>
            <a:r>
              <a:rPr lang="en-US" sz="2000">
                <a:solidFill>
                  <a:srgbClr val="205FF6"/>
                </a:solidFill>
                <a:effectLst>
                  <a:outerShdw blurRad="38100" dist="38100" dir="2700000" algn="tl">
                    <a:srgbClr val="C0C0C0"/>
                  </a:outerShdw>
                </a:effectLst>
                <a:latin typeface="Georgia" pitchFamily="18" charset="0"/>
                <a:cs typeface="Arial" pitchFamily="34" charset="0"/>
              </a:rPr>
              <a:t>IDENTIFY COMPETENT PERFORMERS</a:t>
            </a:r>
          </a:p>
          <a:p>
            <a:pPr marL="342900" indent="-342900">
              <a:lnSpc>
                <a:spcPct val="140000"/>
              </a:lnSpc>
              <a:spcBef>
                <a:spcPct val="20000"/>
              </a:spcBef>
              <a:buClr>
                <a:schemeClr val="hlink"/>
              </a:buClr>
              <a:buSzPct val="75000"/>
              <a:buFont typeface="Wingdings" pitchFamily="2" charset="2"/>
              <a:buChar char="l"/>
            </a:pPr>
            <a:r>
              <a:rPr lang="en-US" sz="2000">
                <a:solidFill>
                  <a:srgbClr val="205FF6"/>
                </a:solidFill>
                <a:effectLst>
                  <a:outerShdw blurRad="38100" dist="38100" dir="2700000" algn="tl">
                    <a:srgbClr val="C0C0C0"/>
                  </a:outerShdw>
                </a:effectLst>
                <a:latin typeface="Georgia" pitchFamily="18" charset="0"/>
                <a:cs typeface="Arial" pitchFamily="34" charset="0"/>
              </a:rPr>
              <a:t>DEFINE TEMPORAL AND QUALITATIVE CRITERIA</a:t>
            </a:r>
            <a:endParaRPr lang="ru-RU" sz="2000">
              <a:solidFill>
                <a:srgbClr val="FFFF99"/>
              </a:solidFill>
              <a:effectLst>
                <a:outerShdw blurRad="38100" dist="38100" dir="2700000" algn="tl">
                  <a:srgbClr val="C0C0C0"/>
                </a:outerShdw>
              </a:effectLst>
              <a:latin typeface="Georgia" pitchFamily="18"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C:\Users\Елена\Desktop\imagesCAEK6END.jpg"/>
          <p:cNvPicPr>
            <a:picLocks noChangeAspect="1" noChangeArrowheads="1"/>
          </p:cNvPicPr>
          <p:nvPr/>
        </p:nvPicPr>
        <p:blipFill>
          <a:blip r:embed="rId2" cstate="print"/>
          <a:srcRect/>
          <a:stretch>
            <a:fillRect/>
          </a:stretch>
        </p:blipFill>
        <p:spPr bwMode="auto">
          <a:xfrm>
            <a:off x="0" y="1428750"/>
            <a:ext cx="1357313" cy="1990725"/>
          </a:xfrm>
          <a:prstGeom prst="rect">
            <a:avLst/>
          </a:prstGeom>
          <a:noFill/>
          <a:ln w="9525">
            <a:noFill/>
            <a:miter lim="800000"/>
            <a:headEnd/>
            <a:tailEnd/>
          </a:ln>
        </p:spPr>
      </p:pic>
      <p:sp>
        <p:nvSpPr>
          <p:cNvPr id="2" name="Заголовок 1"/>
          <p:cNvSpPr>
            <a:spLocks noGrp="1"/>
          </p:cNvSpPr>
          <p:nvPr>
            <p:ph type="title" idx="4294967295"/>
          </p:nvPr>
        </p:nvSpPr>
        <p:spPr>
          <a:xfrm>
            <a:off x="2643188" y="214313"/>
            <a:ext cx="6043612" cy="982662"/>
          </a:xfrm>
        </p:spPr>
        <p:txBody>
          <a:bodyPr/>
          <a:lstStyle/>
          <a:p>
            <a:r>
              <a:rPr lang="en-US" sz="2000" b="1" smtClean="0">
                <a:solidFill>
                  <a:schemeClr val="tx2"/>
                </a:solidFill>
              </a:rPr>
              <a:t>International Classification of Functioning, Disability and Health</a:t>
            </a:r>
            <a:endParaRPr lang="ru-RU" sz="2000" b="1" smtClean="0">
              <a:solidFill>
                <a:schemeClr val="tx2"/>
              </a:solidFill>
            </a:endParaRPr>
          </a:p>
        </p:txBody>
      </p:sp>
      <p:sp>
        <p:nvSpPr>
          <p:cNvPr id="268292" name="Содержимое 2"/>
          <p:cNvSpPr>
            <a:spLocks noGrp="1"/>
          </p:cNvSpPr>
          <p:nvPr>
            <p:ph idx="4294967295"/>
          </p:nvPr>
        </p:nvSpPr>
        <p:spPr>
          <a:xfrm>
            <a:off x="1428750" y="1428750"/>
            <a:ext cx="7115175" cy="4525963"/>
          </a:xfrm>
        </p:spPr>
        <p:txBody>
          <a:bodyPr/>
          <a:lstStyle/>
          <a:p>
            <a:r>
              <a:rPr lang="en-US" sz="1600" smtClean="0"/>
              <a:t>The ICF is the WHO standard for measuring health and disability at both the individual and population levels.</a:t>
            </a:r>
          </a:p>
          <a:p>
            <a:r>
              <a:rPr lang="en-US" sz="1600" smtClean="0"/>
              <a:t>The ICF proposes to look at the concepts of "health" and "disability" in a new light: every person can experience a deterioration of health, which implies some degree of disability.</a:t>
            </a:r>
          </a:p>
          <a:p>
            <a:r>
              <a:rPr lang="en-US" sz="1600" smtClean="0"/>
              <a:t>ICF classifiers contain:</a:t>
            </a:r>
          </a:p>
          <a:p>
            <a:r>
              <a:rPr lang="en-US" sz="1600" smtClean="0"/>
              <a:t>1) functions and structures of the body,</a:t>
            </a:r>
          </a:p>
          <a:p>
            <a:r>
              <a:rPr lang="en-US" sz="1600" smtClean="0"/>
              <a:t>2) domains of social activity and participation in public life.</a:t>
            </a:r>
          </a:p>
          <a:p>
            <a:r>
              <a:rPr lang="en-US" sz="1600" smtClean="0"/>
              <a:t>3) Considering that the functional health of an individual depends on external conditions, the ICF contains a list of environmental factors that interact with all these categories.</a:t>
            </a:r>
          </a:p>
          <a:p>
            <a:r>
              <a:rPr lang="en-US" sz="1600" smtClean="0"/>
              <a:t>According to the ICF, disability or incapacitation (limitations in ability to work) is not characteristic just for a small group of the population. Thus, disability or incapacitation is recognized as a universal human experience.</a:t>
            </a:r>
          </a:p>
          <a:p>
            <a:r>
              <a:rPr lang="en-US" sz="1600" smtClean="0"/>
              <a:t>By including contextual factors, among which there is the environmental factor, the ICF takes into account the impact of the environment on human life.</a:t>
            </a:r>
            <a:endParaRPr lang="ru-RU" sz="160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8" name="Заголовок 1"/>
          <p:cNvSpPr>
            <a:spLocks noGrp="1"/>
          </p:cNvSpPr>
          <p:nvPr>
            <p:ph type="title"/>
          </p:nvPr>
        </p:nvSpPr>
        <p:spPr/>
        <p:txBody>
          <a:bodyPr/>
          <a:lstStyle/>
          <a:p>
            <a:endParaRPr lang="ru-RU" smtClean="0"/>
          </a:p>
        </p:txBody>
      </p:sp>
      <p:sp>
        <p:nvSpPr>
          <p:cNvPr id="240649" name="Rectangle 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r>
              <a:rPr lang="ru-RU" sz="1800">
                <a:latin typeface="Arial" pitchFamily="34" charset="0"/>
              </a:rPr>
              <a:t/>
            </a:r>
            <a:br>
              <a:rPr lang="ru-RU" sz="1800">
                <a:latin typeface="Arial" pitchFamily="34" charset="0"/>
              </a:rPr>
            </a:br>
            <a:endParaRPr lang="ru-RU" sz="1800">
              <a:latin typeface="Arial" pitchFamily="34" charset="0"/>
            </a:endParaRPr>
          </a:p>
        </p:txBody>
      </p:sp>
      <p:sp>
        <p:nvSpPr>
          <p:cNvPr id="240650" name="Rectangle 2"/>
          <p:cNvSpPr>
            <a:spLocks noChangeArrowheads="1"/>
          </p:cNvSpPr>
          <p:nvPr/>
        </p:nvSpPr>
        <p:spPr bwMode="auto">
          <a:xfrm>
            <a:off x="0" y="0"/>
            <a:ext cx="3017838" cy="9525"/>
          </a:xfrm>
          <a:prstGeom prst="rect">
            <a:avLst/>
          </a:prstGeom>
          <a:solidFill>
            <a:srgbClr val="000000"/>
          </a:solidFill>
          <a:ln w="9525">
            <a:solidFill>
              <a:schemeClr val="tx1"/>
            </a:solidFill>
            <a:miter lim="800000"/>
            <a:headEnd/>
            <a:tailEnd/>
          </a:ln>
        </p:spPr>
        <p:txBody>
          <a:bodyPr wrap="none" anchor="ctr">
            <a:spAutoFit/>
          </a:bodyPr>
          <a:lstStyle/>
          <a:p>
            <a:endParaRPr lang="ru-RU"/>
          </a:p>
        </p:txBody>
      </p:sp>
      <p:sp>
        <p:nvSpPr>
          <p:cNvPr id="240651" name="Rectangle 3"/>
          <p:cNvSpPr>
            <a:spLocks noChangeArrowheads="1"/>
          </p:cNvSpPr>
          <p:nvPr/>
        </p:nvSpPr>
        <p:spPr bwMode="auto">
          <a:xfrm>
            <a:off x="0" y="9525"/>
            <a:ext cx="9144000" cy="457200"/>
          </a:xfrm>
          <a:prstGeom prst="rect">
            <a:avLst/>
          </a:prstGeom>
          <a:noFill/>
          <a:ln w="9525">
            <a:noFill/>
            <a:miter lim="800000"/>
            <a:headEnd/>
            <a:tailEnd/>
          </a:ln>
        </p:spPr>
        <p:txBody>
          <a:bodyPr wrap="none" anchor="ctr">
            <a:spAutoFit/>
          </a:bodyPr>
          <a:lstStyle/>
          <a:p>
            <a:r>
              <a:rPr lang="en-GB" sz="800" baseline="30000">
                <a:latin typeface="MinioMM_367 RG 585 NO 11 OP"/>
                <a:cs typeface="Times New Roman" pitchFamily="18" charset="0"/>
                <a:hlinkClick r:id=""/>
              </a:rPr>
              <a:t>[1]</a:t>
            </a:r>
            <a:r>
              <a:rPr lang="ru-RU" sz="800">
                <a:latin typeface="Arial" pitchFamily="34" charset="0"/>
                <a:cs typeface="Times New Roman" pitchFamily="18" charset="0"/>
              </a:rPr>
              <a:t> Смотри также приложение 1: “Таксономические и терминологические вопросы”</a:t>
            </a:r>
            <a:endParaRPr lang="ru-RU" sz="1800">
              <a:latin typeface="Arial" pitchFamily="34" charset="0"/>
            </a:endParaRPr>
          </a:p>
        </p:txBody>
      </p:sp>
      <p:sp>
        <p:nvSpPr>
          <p:cNvPr id="240652" name="Содержимое 6"/>
          <p:cNvSpPr>
            <a:spLocks noGrp="1"/>
          </p:cNvSpPr>
          <p:nvPr>
            <p:ph idx="1"/>
          </p:nvPr>
        </p:nvSpPr>
        <p:spPr/>
        <p:txBody>
          <a:bodyPr/>
          <a:lstStyle/>
          <a:p>
            <a:endParaRPr lang="ru-RU" smtClean="0"/>
          </a:p>
        </p:txBody>
      </p:sp>
      <p:sp>
        <p:nvSpPr>
          <p:cNvPr id="2406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240647" name="Object 7"/>
          <p:cNvGraphicFramePr>
            <a:graphicFrameLocks noChangeAspect="1"/>
          </p:cNvGraphicFramePr>
          <p:nvPr/>
        </p:nvGraphicFramePr>
        <p:xfrm>
          <a:off x="-252413" y="0"/>
          <a:ext cx="9144001" cy="6858000"/>
        </p:xfrm>
        <a:graphic>
          <a:graphicData uri="http://schemas.openxmlformats.org/presentationml/2006/ole">
            <p:oleObj spid="_x0000_s240647" r:id="rId3" imgW="3651813" imgH="954911" progId="">
              <p:embed/>
            </p:oleObj>
          </a:graphicData>
        </a:graphic>
      </p:graphicFrame>
      <p:sp>
        <p:nvSpPr>
          <p:cNvPr id="240655" name="Text Box 15"/>
          <p:cNvSpPr txBox="1">
            <a:spLocks noChangeArrowheads="1"/>
          </p:cNvSpPr>
          <p:nvPr/>
        </p:nvSpPr>
        <p:spPr bwMode="auto">
          <a:xfrm>
            <a:off x="4767263" y="257175"/>
            <a:ext cx="579437" cy="396875"/>
          </a:xfrm>
          <a:prstGeom prst="rect">
            <a:avLst/>
          </a:prstGeom>
          <a:noFill/>
          <a:ln w="9525">
            <a:noFill/>
            <a:miter lim="800000"/>
            <a:headEnd/>
            <a:tailEnd/>
          </a:ln>
          <a:effectLst/>
        </p:spPr>
        <p:txBody>
          <a:bodyPr wrap="none">
            <a:spAutoFit/>
          </a:bodyPr>
          <a:lstStyle/>
          <a:p>
            <a:r>
              <a:rPr lang="en-US" sz="2000"/>
              <a:t>ICF</a:t>
            </a:r>
            <a:endParaRPr lang="ru-RU" sz="2000"/>
          </a:p>
        </p:txBody>
      </p:sp>
      <p:sp>
        <p:nvSpPr>
          <p:cNvPr id="240656" name="Text Box 16"/>
          <p:cNvSpPr txBox="1">
            <a:spLocks noChangeArrowheads="1"/>
          </p:cNvSpPr>
          <p:nvPr/>
        </p:nvSpPr>
        <p:spPr bwMode="auto">
          <a:xfrm>
            <a:off x="1476375" y="1916113"/>
            <a:ext cx="3375025" cy="304800"/>
          </a:xfrm>
          <a:prstGeom prst="rect">
            <a:avLst/>
          </a:prstGeom>
          <a:noFill/>
          <a:ln w="9525">
            <a:noFill/>
            <a:miter lim="800000"/>
            <a:headEnd/>
            <a:tailEnd/>
          </a:ln>
          <a:effectLst/>
        </p:spPr>
        <p:txBody>
          <a:bodyPr wrap="none">
            <a:spAutoFit/>
          </a:bodyPr>
          <a:lstStyle/>
          <a:p>
            <a:r>
              <a:rPr lang="en-US" sz="1400"/>
              <a:t>Part 1. Functioning and physical dysfunction</a:t>
            </a:r>
            <a:endParaRPr lang="ru-RU" sz="1400"/>
          </a:p>
        </p:txBody>
      </p:sp>
      <p:sp>
        <p:nvSpPr>
          <p:cNvPr id="240657" name="Text Box 17"/>
          <p:cNvSpPr txBox="1">
            <a:spLocks noChangeArrowheads="1"/>
          </p:cNvSpPr>
          <p:nvPr/>
        </p:nvSpPr>
        <p:spPr bwMode="auto">
          <a:xfrm>
            <a:off x="179388" y="3141663"/>
            <a:ext cx="3084512" cy="304800"/>
          </a:xfrm>
          <a:prstGeom prst="rect">
            <a:avLst/>
          </a:prstGeom>
          <a:noFill/>
          <a:ln w="9525">
            <a:noFill/>
            <a:miter lim="800000"/>
            <a:headEnd/>
            <a:tailEnd/>
          </a:ln>
          <a:effectLst/>
        </p:spPr>
        <p:txBody>
          <a:bodyPr wrap="none">
            <a:spAutoFit/>
          </a:bodyPr>
          <a:lstStyle/>
          <a:p>
            <a:r>
              <a:rPr lang="en-US" sz="1400"/>
              <a:t>Functions and structures of the organism</a:t>
            </a:r>
            <a:endParaRPr lang="ru-RU" sz="1400"/>
          </a:p>
        </p:txBody>
      </p:sp>
      <p:sp>
        <p:nvSpPr>
          <p:cNvPr id="240658" name="Text Box 18"/>
          <p:cNvSpPr txBox="1">
            <a:spLocks noChangeArrowheads="1"/>
          </p:cNvSpPr>
          <p:nvPr/>
        </p:nvSpPr>
        <p:spPr bwMode="auto">
          <a:xfrm>
            <a:off x="-92075" y="4364038"/>
            <a:ext cx="1381125" cy="517525"/>
          </a:xfrm>
          <a:prstGeom prst="rect">
            <a:avLst/>
          </a:prstGeom>
          <a:noFill/>
          <a:ln w="9525">
            <a:noFill/>
            <a:miter lim="800000"/>
            <a:headEnd/>
            <a:tailEnd/>
          </a:ln>
          <a:effectLst/>
        </p:spPr>
        <p:txBody>
          <a:bodyPr wrap="none">
            <a:spAutoFit/>
          </a:bodyPr>
          <a:lstStyle/>
          <a:p>
            <a:r>
              <a:rPr lang="en-US" sz="1400"/>
              <a:t>Changes in body</a:t>
            </a:r>
          </a:p>
          <a:p>
            <a:r>
              <a:rPr lang="en-US" sz="1400"/>
              <a:t> functions</a:t>
            </a:r>
            <a:endParaRPr lang="ru-RU" sz="1400"/>
          </a:p>
        </p:txBody>
      </p:sp>
      <p:sp>
        <p:nvSpPr>
          <p:cNvPr id="240659" name="Text Box 19"/>
          <p:cNvSpPr txBox="1">
            <a:spLocks noChangeArrowheads="1"/>
          </p:cNvSpPr>
          <p:nvPr/>
        </p:nvSpPr>
        <p:spPr bwMode="auto">
          <a:xfrm>
            <a:off x="179388" y="5084763"/>
            <a:ext cx="658812" cy="304800"/>
          </a:xfrm>
          <a:prstGeom prst="rect">
            <a:avLst/>
          </a:prstGeom>
          <a:noFill/>
          <a:ln w="9525">
            <a:noFill/>
            <a:miter lim="800000"/>
            <a:headEnd/>
            <a:tailEnd/>
          </a:ln>
          <a:effectLst/>
        </p:spPr>
        <p:txBody>
          <a:bodyPr>
            <a:spAutoFit/>
          </a:bodyPr>
          <a:lstStyle/>
          <a:p>
            <a:r>
              <a:rPr lang="en-US" sz="1400"/>
              <a:t>Levels</a:t>
            </a:r>
            <a:endParaRPr lang="ru-RU" sz="1400"/>
          </a:p>
        </p:txBody>
      </p:sp>
      <p:sp>
        <p:nvSpPr>
          <p:cNvPr id="240660" name="Text Box 20"/>
          <p:cNvSpPr txBox="1">
            <a:spLocks noChangeArrowheads="1"/>
          </p:cNvSpPr>
          <p:nvPr/>
        </p:nvSpPr>
        <p:spPr bwMode="auto">
          <a:xfrm>
            <a:off x="1476375" y="5084763"/>
            <a:ext cx="658813" cy="304800"/>
          </a:xfrm>
          <a:prstGeom prst="rect">
            <a:avLst/>
          </a:prstGeom>
          <a:noFill/>
          <a:ln w="9525">
            <a:noFill/>
            <a:miter lim="800000"/>
            <a:headEnd/>
            <a:tailEnd/>
          </a:ln>
          <a:effectLst/>
        </p:spPr>
        <p:txBody>
          <a:bodyPr>
            <a:spAutoFit/>
          </a:bodyPr>
          <a:lstStyle/>
          <a:p>
            <a:r>
              <a:rPr lang="en-US" sz="1400"/>
              <a:t>Levels</a:t>
            </a:r>
            <a:endParaRPr lang="ru-RU" sz="1400"/>
          </a:p>
        </p:txBody>
      </p:sp>
      <p:sp>
        <p:nvSpPr>
          <p:cNvPr id="240661" name="Text Box 21"/>
          <p:cNvSpPr txBox="1">
            <a:spLocks noChangeArrowheads="1"/>
          </p:cNvSpPr>
          <p:nvPr/>
        </p:nvSpPr>
        <p:spPr bwMode="auto">
          <a:xfrm>
            <a:off x="3132138" y="5084763"/>
            <a:ext cx="658812" cy="304800"/>
          </a:xfrm>
          <a:prstGeom prst="rect">
            <a:avLst/>
          </a:prstGeom>
          <a:noFill/>
          <a:ln w="9525">
            <a:noFill/>
            <a:miter lim="800000"/>
            <a:headEnd/>
            <a:tailEnd/>
          </a:ln>
          <a:effectLst/>
        </p:spPr>
        <p:txBody>
          <a:bodyPr>
            <a:spAutoFit/>
          </a:bodyPr>
          <a:lstStyle/>
          <a:p>
            <a:r>
              <a:rPr lang="en-US" sz="1400"/>
              <a:t>Levels</a:t>
            </a:r>
            <a:endParaRPr lang="ru-RU" sz="1400"/>
          </a:p>
        </p:txBody>
      </p:sp>
      <p:sp>
        <p:nvSpPr>
          <p:cNvPr id="240662" name="Text Box 22"/>
          <p:cNvSpPr txBox="1">
            <a:spLocks noChangeArrowheads="1"/>
          </p:cNvSpPr>
          <p:nvPr/>
        </p:nvSpPr>
        <p:spPr bwMode="auto">
          <a:xfrm>
            <a:off x="4643438" y="5084763"/>
            <a:ext cx="658812" cy="304800"/>
          </a:xfrm>
          <a:prstGeom prst="rect">
            <a:avLst/>
          </a:prstGeom>
          <a:noFill/>
          <a:ln w="9525">
            <a:noFill/>
            <a:miter lim="800000"/>
            <a:headEnd/>
            <a:tailEnd/>
          </a:ln>
          <a:effectLst/>
        </p:spPr>
        <p:txBody>
          <a:bodyPr>
            <a:spAutoFit/>
          </a:bodyPr>
          <a:lstStyle/>
          <a:p>
            <a:r>
              <a:rPr lang="en-US" sz="1400"/>
              <a:t>Levels</a:t>
            </a:r>
            <a:endParaRPr lang="ru-RU" sz="1400"/>
          </a:p>
        </p:txBody>
      </p:sp>
      <p:sp>
        <p:nvSpPr>
          <p:cNvPr id="240663" name="Text Box 23"/>
          <p:cNvSpPr txBox="1">
            <a:spLocks noChangeArrowheads="1"/>
          </p:cNvSpPr>
          <p:nvPr/>
        </p:nvSpPr>
        <p:spPr bwMode="auto">
          <a:xfrm>
            <a:off x="6156325" y="5084763"/>
            <a:ext cx="658813" cy="304800"/>
          </a:xfrm>
          <a:prstGeom prst="rect">
            <a:avLst/>
          </a:prstGeom>
          <a:noFill/>
          <a:ln w="9525">
            <a:noFill/>
            <a:miter lim="800000"/>
            <a:headEnd/>
            <a:tailEnd/>
          </a:ln>
          <a:effectLst/>
        </p:spPr>
        <p:txBody>
          <a:bodyPr>
            <a:spAutoFit/>
          </a:bodyPr>
          <a:lstStyle/>
          <a:p>
            <a:r>
              <a:rPr lang="en-US" sz="1400"/>
              <a:t>Levels</a:t>
            </a:r>
            <a:endParaRPr lang="ru-RU" sz="1400"/>
          </a:p>
        </p:txBody>
      </p:sp>
      <p:sp>
        <p:nvSpPr>
          <p:cNvPr id="240664" name="Text Box 24"/>
          <p:cNvSpPr txBox="1">
            <a:spLocks noChangeArrowheads="1"/>
          </p:cNvSpPr>
          <p:nvPr/>
        </p:nvSpPr>
        <p:spPr bwMode="auto">
          <a:xfrm>
            <a:off x="303213" y="5659438"/>
            <a:ext cx="941387" cy="1003300"/>
          </a:xfrm>
          <a:prstGeom prst="rect">
            <a:avLst/>
          </a:prstGeom>
          <a:noFill/>
          <a:ln w="9525">
            <a:noFill/>
            <a:miter lim="800000"/>
            <a:headEnd/>
            <a:tailEnd/>
          </a:ln>
          <a:effectLst/>
        </p:spPr>
        <p:txBody>
          <a:bodyPr wrap="none">
            <a:spAutoFit/>
          </a:bodyPr>
          <a:lstStyle/>
          <a:p>
            <a:r>
              <a:rPr lang="en-US" sz="1400"/>
              <a:t>1</a:t>
            </a:r>
            <a:r>
              <a:rPr lang="en-US" sz="1400" baseline="30000"/>
              <a:t>st</a:t>
            </a:r>
          </a:p>
          <a:p>
            <a:endParaRPr lang="en-US" sz="1400" baseline="30000"/>
          </a:p>
          <a:p>
            <a:r>
              <a:rPr lang="en-US" sz="1400"/>
              <a:t>2</a:t>
            </a:r>
            <a:r>
              <a:rPr lang="en-US" sz="1400" baseline="30000"/>
              <a:t>nd</a:t>
            </a:r>
          </a:p>
          <a:p>
            <a:endParaRPr lang="en-US" sz="1400" baseline="30000"/>
          </a:p>
          <a:p>
            <a:r>
              <a:rPr lang="en-US" sz="1400"/>
              <a:t>3</a:t>
            </a:r>
            <a:r>
              <a:rPr lang="en-US" sz="1400" baseline="30000"/>
              <a:t>rd</a:t>
            </a:r>
            <a:r>
              <a:rPr lang="en-US" sz="1400"/>
              <a:t> and 4th</a:t>
            </a:r>
            <a:endParaRPr lang="ru-RU" sz="1400"/>
          </a:p>
        </p:txBody>
      </p:sp>
      <p:sp>
        <p:nvSpPr>
          <p:cNvPr id="240665" name="Text Box 25"/>
          <p:cNvSpPr txBox="1">
            <a:spLocks noChangeArrowheads="1"/>
          </p:cNvSpPr>
          <p:nvPr/>
        </p:nvSpPr>
        <p:spPr bwMode="auto">
          <a:xfrm>
            <a:off x="1908175" y="5589588"/>
            <a:ext cx="941388" cy="1003300"/>
          </a:xfrm>
          <a:prstGeom prst="rect">
            <a:avLst/>
          </a:prstGeom>
          <a:noFill/>
          <a:ln w="9525">
            <a:noFill/>
            <a:miter lim="800000"/>
            <a:headEnd/>
            <a:tailEnd/>
          </a:ln>
          <a:effectLst/>
        </p:spPr>
        <p:txBody>
          <a:bodyPr wrap="none">
            <a:spAutoFit/>
          </a:bodyPr>
          <a:lstStyle/>
          <a:p>
            <a:r>
              <a:rPr lang="en-US" sz="1400"/>
              <a:t>1</a:t>
            </a:r>
            <a:r>
              <a:rPr lang="en-US" sz="1400" baseline="30000"/>
              <a:t>st</a:t>
            </a:r>
          </a:p>
          <a:p>
            <a:endParaRPr lang="en-US" sz="1400" baseline="30000"/>
          </a:p>
          <a:p>
            <a:r>
              <a:rPr lang="en-US" sz="1400"/>
              <a:t>2</a:t>
            </a:r>
            <a:r>
              <a:rPr lang="en-US" sz="1400" baseline="30000"/>
              <a:t>nd</a:t>
            </a:r>
          </a:p>
          <a:p>
            <a:endParaRPr lang="en-US" sz="1400" baseline="30000"/>
          </a:p>
          <a:p>
            <a:r>
              <a:rPr lang="en-US" sz="1400"/>
              <a:t>3</a:t>
            </a:r>
            <a:r>
              <a:rPr lang="en-US" sz="1400" baseline="30000"/>
              <a:t>rd</a:t>
            </a:r>
            <a:r>
              <a:rPr lang="en-US" sz="1400"/>
              <a:t> and 4th</a:t>
            </a:r>
            <a:endParaRPr lang="ru-RU" sz="1400"/>
          </a:p>
        </p:txBody>
      </p:sp>
      <p:sp>
        <p:nvSpPr>
          <p:cNvPr id="240666" name="Text Box 26"/>
          <p:cNvSpPr txBox="1">
            <a:spLocks noChangeArrowheads="1"/>
          </p:cNvSpPr>
          <p:nvPr/>
        </p:nvSpPr>
        <p:spPr bwMode="auto">
          <a:xfrm>
            <a:off x="3563938" y="5373688"/>
            <a:ext cx="941387" cy="1003300"/>
          </a:xfrm>
          <a:prstGeom prst="rect">
            <a:avLst/>
          </a:prstGeom>
          <a:noFill/>
          <a:ln w="9525">
            <a:noFill/>
            <a:miter lim="800000"/>
            <a:headEnd/>
            <a:tailEnd/>
          </a:ln>
          <a:effectLst/>
        </p:spPr>
        <p:txBody>
          <a:bodyPr wrap="none">
            <a:spAutoFit/>
          </a:bodyPr>
          <a:lstStyle/>
          <a:p>
            <a:r>
              <a:rPr lang="en-US" sz="1400"/>
              <a:t>1</a:t>
            </a:r>
            <a:r>
              <a:rPr lang="en-US" sz="1400" baseline="30000"/>
              <a:t>st</a:t>
            </a:r>
          </a:p>
          <a:p>
            <a:endParaRPr lang="en-US" sz="1400" baseline="30000"/>
          </a:p>
          <a:p>
            <a:r>
              <a:rPr lang="en-US" sz="1400"/>
              <a:t>2</a:t>
            </a:r>
            <a:r>
              <a:rPr lang="en-US" sz="1400" baseline="30000"/>
              <a:t>nd</a:t>
            </a:r>
          </a:p>
          <a:p>
            <a:endParaRPr lang="en-US" sz="1400" baseline="30000"/>
          </a:p>
          <a:p>
            <a:r>
              <a:rPr lang="en-US" sz="1400"/>
              <a:t>3</a:t>
            </a:r>
            <a:r>
              <a:rPr lang="en-US" sz="1400" baseline="30000"/>
              <a:t>rd</a:t>
            </a:r>
            <a:r>
              <a:rPr lang="en-US" sz="1400"/>
              <a:t> and 4th</a:t>
            </a:r>
            <a:endParaRPr lang="ru-RU" sz="1400"/>
          </a:p>
        </p:txBody>
      </p:sp>
      <p:sp>
        <p:nvSpPr>
          <p:cNvPr id="240667" name="Text Box 27"/>
          <p:cNvSpPr txBox="1">
            <a:spLocks noChangeArrowheads="1"/>
          </p:cNvSpPr>
          <p:nvPr/>
        </p:nvSpPr>
        <p:spPr bwMode="auto">
          <a:xfrm>
            <a:off x="5076825" y="5373688"/>
            <a:ext cx="941388" cy="1003300"/>
          </a:xfrm>
          <a:prstGeom prst="rect">
            <a:avLst/>
          </a:prstGeom>
          <a:noFill/>
          <a:ln w="9525">
            <a:noFill/>
            <a:miter lim="800000"/>
            <a:headEnd/>
            <a:tailEnd/>
          </a:ln>
          <a:effectLst/>
        </p:spPr>
        <p:txBody>
          <a:bodyPr wrap="none">
            <a:spAutoFit/>
          </a:bodyPr>
          <a:lstStyle/>
          <a:p>
            <a:r>
              <a:rPr lang="en-US" sz="1400"/>
              <a:t>1</a:t>
            </a:r>
            <a:r>
              <a:rPr lang="en-US" sz="1400" baseline="30000"/>
              <a:t>st</a:t>
            </a:r>
          </a:p>
          <a:p>
            <a:endParaRPr lang="en-US" sz="1400" baseline="30000"/>
          </a:p>
          <a:p>
            <a:r>
              <a:rPr lang="en-US" sz="1400"/>
              <a:t>2</a:t>
            </a:r>
            <a:r>
              <a:rPr lang="en-US" sz="1400" baseline="30000"/>
              <a:t>nd</a:t>
            </a:r>
          </a:p>
          <a:p>
            <a:endParaRPr lang="en-US" sz="1400" baseline="30000"/>
          </a:p>
          <a:p>
            <a:r>
              <a:rPr lang="en-US" sz="1400"/>
              <a:t>3</a:t>
            </a:r>
            <a:r>
              <a:rPr lang="en-US" sz="1400" baseline="30000"/>
              <a:t>rd</a:t>
            </a:r>
            <a:r>
              <a:rPr lang="en-US" sz="1400"/>
              <a:t> and 4th</a:t>
            </a:r>
            <a:endParaRPr lang="ru-RU" sz="1400"/>
          </a:p>
        </p:txBody>
      </p:sp>
      <p:sp>
        <p:nvSpPr>
          <p:cNvPr id="240668" name="Text Box 28"/>
          <p:cNvSpPr txBox="1">
            <a:spLocks noChangeArrowheads="1"/>
          </p:cNvSpPr>
          <p:nvPr/>
        </p:nvSpPr>
        <p:spPr bwMode="auto">
          <a:xfrm>
            <a:off x="6659563" y="5445125"/>
            <a:ext cx="941387" cy="1003300"/>
          </a:xfrm>
          <a:prstGeom prst="rect">
            <a:avLst/>
          </a:prstGeom>
          <a:noFill/>
          <a:ln w="9525">
            <a:noFill/>
            <a:miter lim="800000"/>
            <a:headEnd/>
            <a:tailEnd/>
          </a:ln>
          <a:effectLst/>
        </p:spPr>
        <p:txBody>
          <a:bodyPr wrap="none">
            <a:spAutoFit/>
          </a:bodyPr>
          <a:lstStyle/>
          <a:p>
            <a:r>
              <a:rPr lang="en-US" sz="1400"/>
              <a:t>1</a:t>
            </a:r>
            <a:r>
              <a:rPr lang="en-US" sz="1400" baseline="30000"/>
              <a:t>st</a:t>
            </a:r>
          </a:p>
          <a:p>
            <a:endParaRPr lang="en-US" sz="1400" baseline="30000"/>
          </a:p>
          <a:p>
            <a:r>
              <a:rPr lang="en-US" sz="1400"/>
              <a:t>2</a:t>
            </a:r>
            <a:r>
              <a:rPr lang="en-US" sz="1400" baseline="30000"/>
              <a:t>nd</a:t>
            </a:r>
          </a:p>
          <a:p>
            <a:endParaRPr lang="en-US" sz="1400" baseline="30000"/>
          </a:p>
          <a:p>
            <a:r>
              <a:rPr lang="en-US" sz="1400"/>
              <a:t>3</a:t>
            </a:r>
            <a:r>
              <a:rPr lang="en-US" sz="1400" baseline="30000"/>
              <a:t>rd</a:t>
            </a:r>
            <a:r>
              <a:rPr lang="en-US" sz="1400"/>
              <a:t> and 4th</a:t>
            </a:r>
            <a:endParaRPr lang="ru-RU" sz="1400"/>
          </a:p>
        </p:txBody>
      </p:sp>
      <p:sp>
        <p:nvSpPr>
          <p:cNvPr id="240669" name="Text Box 29"/>
          <p:cNvSpPr txBox="1">
            <a:spLocks noChangeArrowheads="1"/>
          </p:cNvSpPr>
          <p:nvPr/>
        </p:nvSpPr>
        <p:spPr bwMode="auto">
          <a:xfrm>
            <a:off x="1258888" y="4365625"/>
            <a:ext cx="1425575" cy="517525"/>
          </a:xfrm>
          <a:prstGeom prst="rect">
            <a:avLst/>
          </a:prstGeom>
          <a:noFill/>
          <a:ln w="9525">
            <a:noFill/>
            <a:miter lim="800000"/>
            <a:headEnd/>
            <a:tailEnd/>
          </a:ln>
          <a:effectLst/>
        </p:spPr>
        <p:txBody>
          <a:bodyPr wrap="none">
            <a:spAutoFit/>
          </a:bodyPr>
          <a:lstStyle/>
          <a:p>
            <a:r>
              <a:rPr lang="en-US" sz="1400"/>
              <a:t>Changes in body </a:t>
            </a:r>
          </a:p>
          <a:p>
            <a:r>
              <a:rPr lang="en-US" sz="1400"/>
              <a:t>structures</a:t>
            </a:r>
            <a:endParaRPr lang="ru-RU" sz="1400"/>
          </a:p>
        </p:txBody>
      </p:sp>
      <p:sp>
        <p:nvSpPr>
          <p:cNvPr id="240670" name="Text Box 30"/>
          <p:cNvSpPr txBox="1">
            <a:spLocks noChangeArrowheads="1"/>
          </p:cNvSpPr>
          <p:nvPr/>
        </p:nvSpPr>
        <p:spPr bwMode="auto">
          <a:xfrm>
            <a:off x="2895600" y="4291013"/>
            <a:ext cx="885825" cy="304800"/>
          </a:xfrm>
          <a:prstGeom prst="rect">
            <a:avLst/>
          </a:prstGeom>
          <a:noFill/>
          <a:ln w="9525">
            <a:noFill/>
            <a:miter lim="800000"/>
            <a:headEnd/>
            <a:tailEnd/>
          </a:ln>
          <a:effectLst/>
        </p:spPr>
        <p:txBody>
          <a:bodyPr wrap="none">
            <a:spAutoFit/>
          </a:bodyPr>
          <a:lstStyle/>
          <a:p>
            <a:r>
              <a:rPr lang="en-US" sz="1400"/>
              <a:t>Potentials</a:t>
            </a:r>
            <a:endParaRPr lang="ru-RU" sz="1400"/>
          </a:p>
        </p:txBody>
      </p:sp>
      <p:sp>
        <p:nvSpPr>
          <p:cNvPr id="240671" name="Text Box 31"/>
          <p:cNvSpPr txBox="1">
            <a:spLocks noChangeArrowheads="1"/>
          </p:cNvSpPr>
          <p:nvPr/>
        </p:nvSpPr>
        <p:spPr bwMode="auto">
          <a:xfrm>
            <a:off x="3419475" y="3141663"/>
            <a:ext cx="2011363" cy="304800"/>
          </a:xfrm>
          <a:prstGeom prst="rect">
            <a:avLst/>
          </a:prstGeom>
          <a:noFill/>
          <a:ln w="9525">
            <a:noFill/>
            <a:miter lim="800000"/>
            <a:headEnd/>
            <a:tailEnd/>
          </a:ln>
          <a:effectLst/>
        </p:spPr>
        <p:txBody>
          <a:bodyPr wrap="none">
            <a:spAutoFit/>
          </a:bodyPr>
          <a:lstStyle/>
          <a:p>
            <a:r>
              <a:rPr lang="en-US" sz="1400"/>
              <a:t>Activity and participation</a:t>
            </a:r>
            <a:endParaRPr lang="ru-RU" sz="1400"/>
          </a:p>
        </p:txBody>
      </p:sp>
      <p:sp>
        <p:nvSpPr>
          <p:cNvPr id="240672" name="Text Box 32"/>
          <p:cNvSpPr txBox="1">
            <a:spLocks noChangeArrowheads="1"/>
          </p:cNvSpPr>
          <p:nvPr/>
        </p:nvSpPr>
        <p:spPr bwMode="auto">
          <a:xfrm>
            <a:off x="4624388" y="4291013"/>
            <a:ext cx="995362" cy="304800"/>
          </a:xfrm>
          <a:prstGeom prst="rect">
            <a:avLst/>
          </a:prstGeom>
          <a:noFill/>
          <a:ln w="9525">
            <a:noFill/>
            <a:miter lim="800000"/>
            <a:headEnd/>
            <a:tailEnd/>
          </a:ln>
          <a:effectLst/>
        </p:spPr>
        <p:txBody>
          <a:bodyPr wrap="none">
            <a:spAutoFit/>
          </a:bodyPr>
          <a:lstStyle/>
          <a:p>
            <a:r>
              <a:rPr lang="en-US" sz="1400"/>
              <a:t>Realization</a:t>
            </a:r>
            <a:endParaRPr lang="ru-RU" sz="1400"/>
          </a:p>
        </p:txBody>
      </p:sp>
      <p:sp>
        <p:nvSpPr>
          <p:cNvPr id="240673" name="Text Box 33"/>
          <p:cNvSpPr txBox="1">
            <a:spLocks noChangeArrowheads="1"/>
          </p:cNvSpPr>
          <p:nvPr/>
        </p:nvSpPr>
        <p:spPr bwMode="auto">
          <a:xfrm>
            <a:off x="6711950" y="1916113"/>
            <a:ext cx="1276350" cy="304800"/>
          </a:xfrm>
          <a:prstGeom prst="rect">
            <a:avLst/>
          </a:prstGeom>
          <a:noFill/>
          <a:ln w="9525">
            <a:noFill/>
            <a:miter lim="800000"/>
            <a:headEnd/>
            <a:tailEnd/>
          </a:ln>
          <a:effectLst/>
        </p:spPr>
        <p:txBody>
          <a:bodyPr wrap="none">
            <a:spAutoFit/>
          </a:bodyPr>
          <a:lstStyle/>
          <a:p>
            <a:r>
              <a:rPr lang="en-US" sz="1400"/>
              <a:t>Context factors</a:t>
            </a:r>
            <a:endParaRPr lang="ru-RU" sz="1400"/>
          </a:p>
        </p:txBody>
      </p:sp>
      <p:sp>
        <p:nvSpPr>
          <p:cNvPr id="240674" name="Text Box 34"/>
          <p:cNvSpPr txBox="1">
            <a:spLocks noChangeArrowheads="1"/>
          </p:cNvSpPr>
          <p:nvPr/>
        </p:nvSpPr>
        <p:spPr bwMode="auto">
          <a:xfrm>
            <a:off x="5508625" y="3141663"/>
            <a:ext cx="1768475" cy="304800"/>
          </a:xfrm>
          <a:prstGeom prst="rect">
            <a:avLst/>
          </a:prstGeom>
          <a:noFill/>
          <a:ln w="9525">
            <a:noFill/>
            <a:miter lim="800000"/>
            <a:headEnd/>
            <a:tailEnd/>
          </a:ln>
          <a:effectLst/>
        </p:spPr>
        <p:txBody>
          <a:bodyPr wrap="none">
            <a:spAutoFit/>
          </a:bodyPr>
          <a:lstStyle/>
          <a:p>
            <a:r>
              <a:rPr lang="en-US" sz="1400"/>
              <a:t>Environmental factors</a:t>
            </a:r>
            <a:endParaRPr lang="ru-RU" sz="1400"/>
          </a:p>
        </p:txBody>
      </p:sp>
      <p:sp>
        <p:nvSpPr>
          <p:cNvPr id="240675" name="Text Box 35"/>
          <p:cNvSpPr txBox="1">
            <a:spLocks noChangeArrowheads="1"/>
          </p:cNvSpPr>
          <p:nvPr/>
        </p:nvSpPr>
        <p:spPr bwMode="auto">
          <a:xfrm>
            <a:off x="7575550" y="3067050"/>
            <a:ext cx="1325563" cy="304800"/>
          </a:xfrm>
          <a:prstGeom prst="rect">
            <a:avLst/>
          </a:prstGeom>
          <a:noFill/>
          <a:ln w="9525">
            <a:noFill/>
            <a:miter lim="800000"/>
            <a:headEnd/>
            <a:tailEnd/>
          </a:ln>
          <a:effectLst/>
        </p:spPr>
        <p:txBody>
          <a:bodyPr wrap="none">
            <a:spAutoFit/>
          </a:bodyPr>
          <a:lstStyle/>
          <a:p>
            <a:r>
              <a:rPr lang="en-US" sz="1400"/>
              <a:t>Personal factors</a:t>
            </a:r>
            <a:endParaRPr lang="ru-RU" sz="1400"/>
          </a:p>
        </p:txBody>
      </p:sp>
      <p:sp>
        <p:nvSpPr>
          <p:cNvPr id="240676" name="Text Box 36"/>
          <p:cNvSpPr txBox="1">
            <a:spLocks noChangeArrowheads="1"/>
          </p:cNvSpPr>
          <p:nvPr/>
        </p:nvSpPr>
        <p:spPr bwMode="auto">
          <a:xfrm>
            <a:off x="5940425" y="4292600"/>
            <a:ext cx="2189163" cy="304800"/>
          </a:xfrm>
          <a:prstGeom prst="rect">
            <a:avLst/>
          </a:prstGeom>
          <a:noFill/>
          <a:ln w="9525">
            <a:noFill/>
            <a:miter lim="800000"/>
            <a:headEnd/>
            <a:tailEnd/>
          </a:ln>
          <a:effectLst/>
        </p:spPr>
        <p:txBody>
          <a:bodyPr wrap="none">
            <a:spAutoFit/>
          </a:bodyPr>
          <a:lstStyle/>
          <a:p>
            <a:r>
              <a:rPr lang="en-US" sz="1400"/>
              <a:t>Facilitating factors/ Barriers</a:t>
            </a:r>
            <a:endParaRPr lang="ru-RU" sz="140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Заголовок 1"/>
          <p:cNvSpPr>
            <a:spLocks noGrp="1"/>
          </p:cNvSpPr>
          <p:nvPr>
            <p:ph type="title" idx="4294967295"/>
          </p:nvPr>
        </p:nvSpPr>
        <p:spPr/>
        <p:txBody>
          <a:bodyPr/>
          <a:lstStyle/>
          <a:p>
            <a:r>
              <a:rPr lang="en-US" smtClean="0"/>
              <a:t>An example of using classification</a:t>
            </a:r>
            <a:endParaRPr lang="ru-RU" smtClean="0"/>
          </a:p>
        </p:txBody>
      </p:sp>
      <p:sp>
        <p:nvSpPr>
          <p:cNvPr id="164865" name="Rectangle 1"/>
          <p:cNvSpPr>
            <a:spLocks noChangeArrowheads="1"/>
          </p:cNvSpPr>
          <p:nvPr/>
        </p:nvSpPr>
        <p:spPr bwMode="auto">
          <a:xfrm>
            <a:off x="611188" y="1408113"/>
            <a:ext cx="7138987" cy="10515600"/>
          </a:xfrm>
          <a:prstGeom prst="rect">
            <a:avLst/>
          </a:prstGeom>
          <a:noFill/>
          <a:ln w="9525">
            <a:noFill/>
            <a:miter lim="800000"/>
            <a:headEnd/>
            <a:tailEnd/>
          </a:ln>
          <a:effectLst/>
        </p:spPr>
        <p:txBody>
          <a:bodyPr anchor="ctr">
            <a:spAutoFit/>
          </a:bodyPr>
          <a:lstStyle/>
          <a:p>
            <a:r>
              <a:rPr lang="en-US" sz="1400" b="1">
                <a:solidFill>
                  <a:schemeClr val="tx2"/>
                </a:solidFill>
                <a:latin typeface="Arial" pitchFamily="34" charset="0"/>
                <a:cs typeface="Times New Roman" pitchFamily="18" charset="0"/>
              </a:rPr>
              <a:t>BODY FUNCTIONS</a:t>
            </a:r>
          </a:p>
          <a:p>
            <a:r>
              <a:rPr lang="en-US" sz="1400" b="1">
                <a:solidFill>
                  <a:schemeClr val="tx2"/>
                </a:solidFill>
                <a:latin typeface="Arial" pitchFamily="34" charset="0"/>
                <a:cs typeface="Times New Roman" pitchFamily="18" charset="0"/>
              </a:rPr>
              <a:t>Section 1 Mental functions</a:t>
            </a:r>
          </a:p>
          <a:p>
            <a:r>
              <a:rPr lang="en-US" sz="1400" b="1">
                <a:solidFill>
                  <a:schemeClr val="tx2"/>
                </a:solidFill>
                <a:latin typeface="Arial" pitchFamily="34" charset="0"/>
                <a:cs typeface="Times New Roman" pitchFamily="18" charset="0"/>
              </a:rPr>
              <a:t>Global mental functions (b110-b139)</a:t>
            </a:r>
          </a:p>
          <a:p>
            <a:r>
              <a:rPr lang="en-US" sz="1400">
                <a:solidFill>
                  <a:schemeClr val="tx2"/>
                </a:solidFill>
                <a:latin typeface="Arial" pitchFamily="34" charset="0"/>
                <a:cs typeface="Times New Roman" pitchFamily="18" charset="0"/>
              </a:rPr>
              <a:t>b110 Functions of consciousness</a:t>
            </a:r>
          </a:p>
          <a:p>
            <a:r>
              <a:rPr lang="en-US" sz="1400">
                <a:solidFill>
                  <a:schemeClr val="tx2"/>
                </a:solidFill>
                <a:latin typeface="Arial" pitchFamily="34" charset="0"/>
                <a:cs typeface="Times New Roman" pitchFamily="18" charset="0"/>
              </a:rPr>
              <a:t>b114 Orientation functions</a:t>
            </a:r>
          </a:p>
          <a:p>
            <a:r>
              <a:rPr lang="en-US" sz="1400">
                <a:solidFill>
                  <a:schemeClr val="tx2"/>
                </a:solidFill>
                <a:latin typeface="Arial" pitchFamily="34" charset="0"/>
                <a:cs typeface="Times New Roman" pitchFamily="18" charset="0"/>
              </a:rPr>
              <a:t>b117 Intellectual functions</a:t>
            </a:r>
          </a:p>
          <a:p>
            <a:r>
              <a:rPr lang="en-US" sz="1400">
                <a:solidFill>
                  <a:schemeClr val="tx2"/>
                </a:solidFill>
                <a:latin typeface="Arial" pitchFamily="34" charset="0"/>
                <a:cs typeface="Times New Roman" pitchFamily="18" charset="0"/>
              </a:rPr>
              <a:t>b122 Global psychosocial functions</a:t>
            </a:r>
          </a:p>
          <a:p>
            <a:r>
              <a:rPr lang="en-US" sz="1400">
                <a:solidFill>
                  <a:schemeClr val="tx2"/>
                </a:solidFill>
                <a:latin typeface="Arial" pitchFamily="34" charset="0"/>
                <a:cs typeface="Times New Roman" pitchFamily="18" charset="0"/>
              </a:rPr>
              <a:t>b126 Temperament and personality functions</a:t>
            </a:r>
          </a:p>
          <a:p>
            <a:r>
              <a:rPr lang="en-US" sz="1400">
                <a:solidFill>
                  <a:schemeClr val="tx2"/>
                </a:solidFill>
                <a:latin typeface="Arial" pitchFamily="34" charset="0"/>
                <a:cs typeface="Times New Roman" pitchFamily="18" charset="0"/>
              </a:rPr>
              <a:t>b130 energy and drive functions</a:t>
            </a:r>
          </a:p>
          <a:p>
            <a:r>
              <a:rPr lang="en-US" sz="1400">
                <a:solidFill>
                  <a:schemeClr val="tx2"/>
                </a:solidFill>
                <a:latin typeface="Arial" pitchFamily="34" charset="0"/>
                <a:cs typeface="Times New Roman" pitchFamily="18" charset="0"/>
              </a:rPr>
              <a:t>b134 Sleep functions</a:t>
            </a:r>
          </a:p>
          <a:p>
            <a:r>
              <a:rPr lang="en-US" sz="1400">
                <a:solidFill>
                  <a:schemeClr val="tx2"/>
                </a:solidFill>
                <a:latin typeface="Arial" pitchFamily="34" charset="0"/>
                <a:cs typeface="Times New Roman" pitchFamily="18" charset="0"/>
              </a:rPr>
              <a:t>b139 Global mental functions, other specified and unspecified</a:t>
            </a:r>
          </a:p>
          <a:p>
            <a:r>
              <a:rPr lang="en-US" sz="1400" b="1">
                <a:solidFill>
                  <a:schemeClr val="tx2"/>
                </a:solidFill>
                <a:latin typeface="Arial" pitchFamily="34" charset="0"/>
                <a:cs typeface="Times New Roman" pitchFamily="18" charset="0"/>
              </a:rPr>
              <a:t>Specific mental functions (b140-b189)</a:t>
            </a:r>
          </a:p>
          <a:p>
            <a:r>
              <a:rPr lang="en-US" sz="1400" b="1">
                <a:solidFill>
                  <a:schemeClr val="tx2"/>
                </a:solidFill>
                <a:latin typeface="Arial" pitchFamily="34" charset="0"/>
                <a:cs typeface="Times New Roman" pitchFamily="18" charset="0"/>
              </a:rPr>
              <a:t>b140 Attention functions</a:t>
            </a:r>
          </a:p>
          <a:p>
            <a:r>
              <a:rPr lang="en-US" sz="1400" b="1">
                <a:solidFill>
                  <a:schemeClr val="tx2"/>
                </a:solidFill>
                <a:latin typeface="Arial" pitchFamily="34" charset="0"/>
                <a:cs typeface="Times New Roman" pitchFamily="18" charset="0"/>
              </a:rPr>
              <a:t>b144 Memory functions</a:t>
            </a:r>
          </a:p>
          <a:p>
            <a:r>
              <a:rPr lang="en-US" sz="1400">
                <a:solidFill>
                  <a:schemeClr val="tx2"/>
                </a:solidFill>
                <a:latin typeface="Arial" pitchFamily="34" charset="0"/>
                <a:cs typeface="Times New Roman" pitchFamily="18" charset="0"/>
              </a:rPr>
              <a:t>b147 Psychomotor functions</a:t>
            </a:r>
          </a:p>
          <a:p>
            <a:r>
              <a:rPr lang="en-US" sz="1400">
                <a:solidFill>
                  <a:schemeClr val="tx2"/>
                </a:solidFill>
                <a:latin typeface="Arial" pitchFamily="34" charset="0"/>
                <a:cs typeface="Times New Roman" pitchFamily="18" charset="0"/>
              </a:rPr>
              <a:t>b152 Emotional functions</a:t>
            </a:r>
          </a:p>
          <a:p>
            <a:r>
              <a:rPr lang="en-US" sz="1400">
                <a:solidFill>
                  <a:schemeClr val="tx2"/>
                </a:solidFill>
                <a:latin typeface="Arial" pitchFamily="34" charset="0"/>
                <a:cs typeface="Times New Roman" pitchFamily="18" charset="0"/>
              </a:rPr>
              <a:t>b156 Perceptual functions</a:t>
            </a:r>
          </a:p>
          <a:p>
            <a:r>
              <a:rPr lang="en-US" sz="1400">
                <a:solidFill>
                  <a:schemeClr val="tx2"/>
                </a:solidFill>
                <a:latin typeface="Arial" pitchFamily="34" charset="0"/>
                <a:cs typeface="Times New Roman" pitchFamily="18" charset="0"/>
              </a:rPr>
              <a:t>b160 Thought functions</a:t>
            </a:r>
          </a:p>
          <a:p>
            <a:r>
              <a:rPr lang="en-US" sz="1400">
                <a:solidFill>
                  <a:schemeClr val="tx2"/>
                </a:solidFill>
                <a:latin typeface="Arial" pitchFamily="34" charset="0"/>
                <a:cs typeface="Times New Roman" pitchFamily="18" charset="0"/>
              </a:rPr>
              <a:t>b164 Higher-level cognitive functions</a:t>
            </a:r>
          </a:p>
          <a:p>
            <a:r>
              <a:rPr lang="en-US" sz="1400">
                <a:solidFill>
                  <a:schemeClr val="tx2"/>
                </a:solidFill>
                <a:latin typeface="Arial" pitchFamily="34" charset="0"/>
                <a:cs typeface="Times New Roman" pitchFamily="18" charset="0"/>
              </a:rPr>
              <a:t>b167 Mental functions of speech</a:t>
            </a:r>
          </a:p>
          <a:p>
            <a:r>
              <a:rPr lang="en-US" sz="1400">
                <a:solidFill>
                  <a:schemeClr val="tx2"/>
                </a:solidFill>
                <a:latin typeface="Arial" pitchFamily="34" charset="0"/>
                <a:cs typeface="Times New Roman" pitchFamily="18" charset="0"/>
              </a:rPr>
              <a:t>b172 Calculation functions</a:t>
            </a:r>
          </a:p>
          <a:p>
            <a:r>
              <a:rPr lang="en-US" sz="1400">
                <a:solidFill>
                  <a:schemeClr val="tx2"/>
                </a:solidFill>
                <a:latin typeface="Arial" pitchFamily="34" charset="0"/>
                <a:cs typeface="Times New Roman" pitchFamily="18" charset="0"/>
              </a:rPr>
              <a:t>b176 Mental functions of suquencing complex movements</a:t>
            </a:r>
          </a:p>
          <a:p>
            <a:r>
              <a:rPr lang="en-US" sz="1400">
                <a:solidFill>
                  <a:schemeClr val="tx2"/>
                </a:solidFill>
                <a:latin typeface="Arial" pitchFamily="34" charset="0"/>
                <a:cs typeface="Times New Roman" pitchFamily="18" charset="0"/>
              </a:rPr>
              <a:t>b180 </a:t>
            </a:r>
            <a:r>
              <a:rPr lang="ru-RU" sz="1400">
                <a:solidFill>
                  <a:schemeClr val="tx2"/>
                </a:solidFill>
                <a:latin typeface="Arial" pitchFamily="34" charset="0"/>
              </a:rPr>
              <a:t>Experience of self and time functions</a:t>
            </a:r>
            <a:r>
              <a:rPr lang="ru-RU" sz="1400">
                <a:latin typeface="Arial" pitchFamily="34" charset="0"/>
              </a:rPr>
              <a:t> </a:t>
            </a:r>
            <a:endParaRPr lang="en-US" sz="1400">
              <a:solidFill>
                <a:schemeClr val="tx2"/>
              </a:solidFill>
              <a:latin typeface="Arial" pitchFamily="34" charset="0"/>
              <a:cs typeface="Times New Roman" pitchFamily="18" charset="0"/>
            </a:endParaRPr>
          </a:p>
          <a:p>
            <a:r>
              <a:rPr lang="en-US" sz="1400">
                <a:solidFill>
                  <a:schemeClr val="tx2"/>
                </a:solidFill>
                <a:latin typeface="Arial" pitchFamily="34" charset="0"/>
                <a:cs typeface="Times New Roman" pitchFamily="18" charset="0"/>
              </a:rPr>
              <a:t>b189 Specific mental functions, other specified and unspecified</a:t>
            </a:r>
          </a:p>
          <a:p>
            <a:r>
              <a:rPr lang="en-US" sz="1400">
                <a:solidFill>
                  <a:schemeClr val="tx2"/>
                </a:solidFill>
                <a:latin typeface="Arial" pitchFamily="34" charset="0"/>
                <a:cs typeface="Times New Roman" pitchFamily="18" charset="0"/>
              </a:rPr>
              <a:t>b198 Mental functions, other specified</a:t>
            </a:r>
          </a:p>
          <a:p>
            <a:r>
              <a:rPr lang="en-US" sz="1400">
                <a:solidFill>
                  <a:schemeClr val="tx2"/>
                </a:solidFill>
                <a:latin typeface="Arial" pitchFamily="34" charset="0"/>
                <a:cs typeface="Times New Roman" pitchFamily="18" charset="0"/>
              </a:rPr>
              <a:t>b199 Mental functions, unspecified</a:t>
            </a:r>
          </a:p>
          <a:p>
            <a:r>
              <a:rPr lang="en-US" sz="1400" b="1">
                <a:solidFill>
                  <a:schemeClr val="tx2"/>
                </a:solidFill>
                <a:latin typeface="Arial" pitchFamily="34" charset="0"/>
                <a:cs typeface="Times New Roman" pitchFamily="18" charset="0"/>
              </a:rPr>
              <a:t>Section 2 Sensory Functions and Pain</a:t>
            </a:r>
          </a:p>
          <a:p>
            <a:r>
              <a:rPr lang="en-US" sz="1400" b="1">
                <a:solidFill>
                  <a:schemeClr val="tx2"/>
                </a:solidFill>
                <a:latin typeface="Arial" pitchFamily="34" charset="0"/>
                <a:cs typeface="Times New Roman" pitchFamily="18" charset="0"/>
              </a:rPr>
              <a:t>Seeing and related functions (b210-b229)</a:t>
            </a:r>
          </a:p>
          <a:p>
            <a:r>
              <a:rPr lang="en-US" sz="1400">
                <a:solidFill>
                  <a:schemeClr val="tx2"/>
                </a:solidFill>
                <a:latin typeface="Arial" pitchFamily="34" charset="0"/>
                <a:cs typeface="Times New Roman" pitchFamily="18" charset="0"/>
              </a:rPr>
              <a:t>b210 Seeing functions</a:t>
            </a:r>
          </a:p>
          <a:p>
            <a:r>
              <a:rPr lang="en-US" sz="1400">
                <a:solidFill>
                  <a:schemeClr val="tx2"/>
                </a:solidFill>
                <a:latin typeface="Arial" pitchFamily="34" charset="0"/>
                <a:cs typeface="Times New Roman" pitchFamily="18" charset="0"/>
              </a:rPr>
              <a:t>b215 Functions of structures adjoining the eye</a:t>
            </a:r>
          </a:p>
          <a:p>
            <a:r>
              <a:rPr lang="en-US" sz="1400">
                <a:solidFill>
                  <a:schemeClr val="tx2"/>
                </a:solidFill>
                <a:latin typeface="Arial" pitchFamily="34" charset="0"/>
                <a:cs typeface="Times New Roman" pitchFamily="18" charset="0"/>
              </a:rPr>
              <a:t>b220 Sensations associated with the eye and adjoining structures</a:t>
            </a:r>
          </a:p>
          <a:p>
            <a:r>
              <a:rPr lang="en-US" sz="1400">
                <a:solidFill>
                  <a:schemeClr val="tx2"/>
                </a:solidFill>
                <a:latin typeface="Arial" pitchFamily="34" charset="0"/>
                <a:cs typeface="Times New Roman" pitchFamily="18" charset="0"/>
              </a:rPr>
              <a:t>b229 Seeing and related functions, other specified and unspecified</a:t>
            </a:r>
          </a:p>
          <a:p>
            <a:r>
              <a:rPr lang="en-US" sz="1400" b="1">
                <a:solidFill>
                  <a:schemeClr val="tx2"/>
                </a:solidFill>
                <a:latin typeface="Arial" pitchFamily="34" charset="0"/>
                <a:cs typeface="Times New Roman" pitchFamily="18" charset="0"/>
              </a:rPr>
              <a:t>Hearing and vestibular functions (b230-b249)</a:t>
            </a:r>
          </a:p>
          <a:p>
            <a:r>
              <a:rPr lang="en-US" sz="1400">
                <a:solidFill>
                  <a:schemeClr val="tx2"/>
                </a:solidFill>
                <a:latin typeface="Arial" pitchFamily="34" charset="0"/>
                <a:cs typeface="Times New Roman" pitchFamily="18" charset="0"/>
              </a:rPr>
              <a:t>b230 Hearing functions</a:t>
            </a:r>
          </a:p>
          <a:p>
            <a:r>
              <a:rPr lang="en-US" sz="1400">
                <a:solidFill>
                  <a:schemeClr val="tx2"/>
                </a:solidFill>
                <a:latin typeface="Arial" pitchFamily="34" charset="0"/>
                <a:cs typeface="Times New Roman" pitchFamily="18" charset="0"/>
              </a:rPr>
              <a:t>b235 Vestibular functions</a:t>
            </a:r>
          </a:p>
          <a:p>
            <a:r>
              <a:rPr lang="en-US" sz="1400">
                <a:solidFill>
                  <a:schemeClr val="tx2"/>
                </a:solidFill>
                <a:latin typeface="Arial" pitchFamily="34" charset="0"/>
                <a:cs typeface="Times New Roman" pitchFamily="18" charset="0"/>
              </a:rPr>
              <a:t>b240 Sensations associated with hearing and vestibular functions</a:t>
            </a:r>
          </a:p>
          <a:p>
            <a:r>
              <a:rPr lang="en-US" sz="1400">
                <a:solidFill>
                  <a:schemeClr val="tx2"/>
                </a:solidFill>
                <a:latin typeface="Arial" pitchFamily="34" charset="0"/>
                <a:cs typeface="Times New Roman" pitchFamily="18" charset="0"/>
              </a:rPr>
              <a:t>b249 Hearing and vestibular functions, other specified and unspecified</a:t>
            </a:r>
          </a:p>
          <a:p>
            <a:r>
              <a:rPr lang="en-US" sz="1400" b="1">
                <a:solidFill>
                  <a:schemeClr val="tx2"/>
                </a:solidFill>
                <a:latin typeface="Arial" pitchFamily="34" charset="0"/>
                <a:cs typeface="Times New Roman" pitchFamily="18" charset="0"/>
              </a:rPr>
              <a:t>Additional sensory functions (b250-b279)</a:t>
            </a:r>
          </a:p>
          <a:p>
            <a:r>
              <a:rPr lang="en-US" sz="1400">
                <a:solidFill>
                  <a:schemeClr val="tx2"/>
                </a:solidFill>
                <a:latin typeface="Arial" pitchFamily="34" charset="0"/>
                <a:cs typeface="Times New Roman" pitchFamily="18" charset="0"/>
              </a:rPr>
              <a:t>b250 Taste function</a:t>
            </a:r>
          </a:p>
          <a:p>
            <a:r>
              <a:rPr lang="en-US" sz="1400">
                <a:solidFill>
                  <a:schemeClr val="tx2"/>
                </a:solidFill>
                <a:latin typeface="Arial" pitchFamily="34" charset="0"/>
                <a:cs typeface="Times New Roman" pitchFamily="18" charset="0"/>
              </a:rPr>
              <a:t>b255 Smell function</a:t>
            </a:r>
          </a:p>
          <a:p>
            <a:r>
              <a:rPr lang="en-US" sz="1400">
                <a:solidFill>
                  <a:schemeClr val="tx2"/>
                </a:solidFill>
                <a:latin typeface="Arial" pitchFamily="34" charset="0"/>
                <a:cs typeface="Times New Roman" pitchFamily="18" charset="0"/>
              </a:rPr>
              <a:t>b260 Proprioceptive function</a:t>
            </a:r>
          </a:p>
          <a:p>
            <a:r>
              <a:rPr lang="en-US" sz="1400">
                <a:solidFill>
                  <a:schemeClr val="tx2"/>
                </a:solidFill>
                <a:latin typeface="Arial" pitchFamily="34" charset="0"/>
                <a:cs typeface="Times New Roman" pitchFamily="18" charset="0"/>
              </a:rPr>
              <a:t>b265 Touch function</a:t>
            </a:r>
          </a:p>
          <a:p>
            <a:r>
              <a:rPr lang="en-US" sz="1400">
                <a:solidFill>
                  <a:schemeClr val="tx2"/>
                </a:solidFill>
                <a:latin typeface="Arial" pitchFamily="34" charset="0"/>
                <a:cs typeface="Times New Roman" pitchFamily="18" charset="0"/>
              </a:rPr>
              <a:t>b270 Sensory functions related to temperature and other stimuli</a:t>
            </a:r>
          </a:p>
          <a:p>
            <a:r>
              <a:rPr lang="en-US" sz="1400">
                <a:solidFill>
                  <a:schemeClr val="tx2"/>
                </a:solidFill>
                <a:latin typeface="Arial" pitchFamily="34" charset="0"/>
                <a:cs typeface="Times New Roman" pitchFamily="18" charset="0"/>
              </a:rPr>
              <a:t>b279 Additional sensory functions, other specified and unspecified</a:t>
            </a:r>
          </a:p>
          <a:p>
            <a:r>
              <a:rPr lang="en-US" sz="1400" b="1">
                <a:solidFill>
                  <a:schemeClr val="tx2"/>
                </a:solidFill>
                <a:latin typeface="Arial" pitchFamily="34" charset="0"/>
                <a:cs typeface="Times New Roman" pitchFamily="18" charset="0"/>
              </a:rPr>
              <a:t>Pain (b280-289)</a:t>
            </a:r>
          </a:p>
          <a:p>
            <a:r>
              <a:rPr lang="en-US" sz="1400">
                <a:solidFill>
                  <a:schemeClr val="tx2"/>
                </a:solidFill>
                <a:latin typeface="Arial" pitchFamily="34" charset="0"/>
                <a:cs typeface="Times New Roman" pitchFamily="18" charset="0"/>
              </a:rPr>
              <a:t>b280 Sensation of pain</a:t>
            </a:r>
          </a:p>
          <a:p>
            <a:r>
              <a:rPr lang="en-US" sz="1400">
                <a:solidFill>
                  <a:schemeClr val="tx2"/>
                </a:solidFill>
                <a:latin typeface="Arial" pitchFamily="34" charset="0"/>
                <a:cs typeface="Times New Roman" pitchFamily="18" charset="0"/>
              </a:rPr>
              <a:t>b289 Sensation of pain, other specified and unspecified</a:t>
            </a:r>
          </a:p>
          <a:p>
            <a:r>
              <a:rPr lang="en-US" sz="1400">
                <a:solidFill>
                  <a:schemeClr val="tx2"/>
                </a:solidFill>
                <a:latin typeface="Arial" pitchFamily="34" charset="0"/>
                <a:cs typeface="Times New Roman" pitchFamily="18" charset="0"/>
              </a:rPr>
              <a:t>b298 Sensory functions and pain, other specified</a:t>
            </a:r>
          </a:p>
          <a:p>
            <a:r>
              <a:rPr lang="en-US" sz="1400">
                <a:solidFill>
                  <a:schemeClr val="tx2"/>
                </a:solidFill>
                <a:latin typeface="Arial" pitchFamily="34" charset="0"/>
                <a:cs typeface="Times New Roman" pitchFamily="18" charset="0"/>
              </a:rPr>
              <a:t>b299 Sensory functions and pain, unspecified</a:t>
            </a:r>
            <a:endParaRPr lang="ru-RU" sz="1400">
              <a:solidFill>
                <a:schemeClr val="tx2"/>
              </a:solidFill>
              <a:latin typeface="Arial" pitchFamily="34"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85750" y="428625"/>
            <a:ext cx="8229600" cy="4525963"/>
          </a:xfrm>
        </p:spPr>
        <p:txBody>
          <a:bodyPr/>
          <a:lstStyle/>
          <a:p>
            <a:r>
              <a:rPr lang="en-US" sz="2000" b="1" i="1" smtClean="0">
                <a:solidFill>
                  <a:schemeClr val="bg1"/>
                </a:solidFill>
              </a:rPr>
              <a:t>SPECIFIC MENTAL FUNCTIONS (b140-b189)</a:t>
            </a:r>
          </a:p>
          <a:p>
            <a:pPr>
              <a:buFontTx/>
              <a:buNone/>
            </a:pPr>
            <a:endParaRPr lang="en-US" sz="2000" b="1" i="1" smtClean="0">
              <a:solidFill>
                <a:schemeClr val="bg1"/>
              </a:solidFill>
            </a:endParaRPr>
          </a:p>
          <a:p>
            <a:pPr>
              <a:buFontTx/>
              <a:buNone/>
            </a:pPr>
            <a:r>
              <a:rPr lang="ru-RU" sz="2000" smtClean="0">
                <a:solidFill>
                  <a:schemeClr val="tx2"/>
                </a:solidFill>
              </a:rPr>
              <a:t> </a:t>
            </a:r>
          </a:p>
          <a:p>
            <a:r>
              <a:rPr lang="ru-RU" sz="1800" b="1" smtClean="0">
                <a:solidFill>
                  <a:schemeClr val="tx2"/>
                </a:solidFill>
              </a:rPr>
              <a:t> </a:t>
            </a:r>
            <a:r>
              <a:rPr lang="en-US" sz="1800" b="1" smtClean="0">
                <a:solidFill>
                  <a:schemeClr val="tx2"/>
                </a:solidFill>
              </a:rPr>
              <a:t>b 140 Attention functions</a:t>
            </a:r>
          </a:p>
          <a:p>
            <a:r>
              <a:rPr lang="ru-RU" sz="1800" smtClean="0">
                <a:solidFill>
                  <a:schemeClr val="tx2"/>
                </a:solidFill>
              </a:rPr>
              <a:t>Specific mental functions of focusing on an external stimulus or internal experience for the required period of time. Inclusions: functions of sustaining attention, shifting attention, dividing attention, sharing attention; concentration; distractibility</a:t>
            </a:r>
            <a:r>
              <a:rPr lang="ru-RU" sz="1600" smtClean="0">
                <a:solidFill>
                  <a:schemeClr val="tx2"/>
                </a:solidFill>
              </a:rPr>
              <a:t> </a:t>
            </a:r>
            <a:endParaRPr lang="en-US" sz="1600" smtClean="0">
              <a:solidFill>
                <a:schemeClr val="tx2"/>
              </a:solidFill>
            </a:endParaRPr>
          </a:p>
          <a:p>
            <a:endParaRPr lang="en-US" sz="1800" smtClean="0">
              <a:solidFill>
                <a:schemeClr val="tx2"/>
              </a:solidFill>
            </a:endParaRPr>
          </a:p>
          <a:p>
            <a:r>
              <a:rPr lang="en-US" sz="1800" b="1" smtClean="0">
                <a:solidFill>
                  <a:schemeClr val="tx2"/>
                </a:solidFill>
              </a:rPr>
              <a:t>  b 144 Memory functions</a:t>
            </a:r>
          </a:p>
          <a:p>
            <a:r>
              <a:rPr lang="ru-RU" sz="1800" smtClean="0">
                <a:solidFill>
                  <a:schemeClr val="tx2"/>
                </a:solidFill>
              </a:rPr>
              <a:t>Specific mental functions of registering and storing information and retrieving it as needed. Inclusions: functions of short-term and long-term memory, immediate, recent and remote memory; memory span; retrieval of memory; remembering; functions used in recalling and learning, such as in nominal, selective and dissociative amnesia</a:t>
            </a:r>
            <a:r>
              <a:rPr lang="ru-RU" sz="1600" smtClean="0">
                <a:solidFill>
                  <a:schemeClr val="tx2"/>
                </a:solidFill>
              </a:rPr>
              <a:t> </a:t>
            </a:r>
            <a:endParaRPr lang="en-US" sz="1600" smtClean="0">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2348880"/>
            <a:ext cx="8229600" cy="2332856"/>
          </a:xfrm>
        </p:spPr>
        <p:txBody>
          <a:bodyPr/>
          <a:lstStyle/>
          <a:p>
            <a:pPr marL="0" indent="0" algn="just">
              <a:buNone/>
            </a:pPr>
            <a:r>
              <a:rPr lang="en-US" dirty="0" smtClean="0"/>
              <a:t>	The </a:t>
            </a:r>
            <a:r>
              <a:rPr lang="en-US" dirty="0"/>
              <a:t>purpose of the </a:t>
            </a:r>
            <a:r>
              <a:rPr lang="en-US" dirty="0" smtClean="0"/>
              <a:t>lecture is </a:t>
            </a:r>
            <a:r>
              <a:rPr lang="en-US" dirty="0"/>
              <a:t>to acquaint students with the basic concepts and modern organization of the medical rehabilitation </a:t>
            </a:r>
            <a:r>
              <a:rPr lang="en-US" dirty="0" smtClean="0"/>
              <a:t>system.</a:t>
            </a: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Заголовок 1"/>
          <p:cNvSpPr>
            <a:spLocks noGrp="1"/>
          </p:cNvSpPr>
          <p:nvPr>
            <p:ph type="title" idx="4294967295"/>
          </p:nvPr>
        </p:nvSpPr>
        <p:spPr/>
        <p:txBody>
          <a:bodyPr/>
          <a:lstStyle/>
          <a:p>
            <a:r>
              <a:rPr lang="ru-RU" smtClean="0"/>
              <a:t>МКФ</a:t>
            </a:r>
          </a:p>
        </p:txBody>
      </p:sp>
      <p:sp>
        <p:nvSpPr>
          <p:cNvPr id="271363" name="Содержимое 2"/>
          <p:cNvSpPr>
            <a:spLocks noGrp="1"/>
          </p:cNvSpPr>
          <p:nvPr>
            <p:ph idx="4294967295"/>
          </p:nvPr>
        </p:nvSpPr>
        <p:spPr/>
        <p:txBody>
          <a:bodyPr/>
          <a:lstStyle/>
          <a:p>
            <a:r>
              <a:rPr lang="en-US" sz="2000" b="1" smtClean="0">
                <a:solidFill>
                  <a:schemeClr val="tx2"/>
                </a:solidFill>
              </a:rPr>
              <a:t>xxx.0 </a:t>
            </a:r>
            <a:r>
              <a:rPr lang="en-US" sz="2000" smtClean="0">
                <a:solidFill>
                  <a:schemeClr val="tx2"/>
                </a:solidFill>
              </a:rPr>
              <a:t>NO impairment (none, absent, negligible,…) 0-4%</a:t>
            </a:r>
          </a:p>
          <a:p>
            <a:r>
              <a:rPr lang="en-US" sz="2000" b="1" smtClean="0">
                <a:solidFill>
                  <a:schemeClr val="tx2"/>
                </a:solidFill>
              </a:rPr>
              <a:t>xxx.1 </a:t>
            </a:r>
            <a:r>
              <a:rPr lang="en-US" sz="2000" smtClean="0">
                <a:solidFill>
                  <a:schemeClr val="tx2"/>
                </a:solidFill>
              </a:rPr>
              <a:t>MILD impairment (slight, low,…) 5-24%</a:t>
            </a:r>
          </a:p>
          <a:p>
            <a:r>
              <a:rPr lang="en-US" sz="2000" b="1" smtClean="0">
                <a:solidFill>
                  <a:schemeClr val="tx2"/>
                </a:solidFill>
              </a:rPr>
              <a:t>xxx.2 </a:t>
            </a:r>
            <a:r>
              <a:rPr lang="en-US" sz="2000" smtClean="0">
                <a:solidFill>
                  <a:schemeClr val="tx2"/>
                </a:solidFill>
              </a:rPr>
              <a:t>MODERATE impairment (medium, fair,…) 25-49%</a:t>
            </a:r>
          </a:p>
          <a:p>
            <a:r>
              <a:rPr lang="en-US" sz="2000" b="1" smtClean="0">
                <a:solidFill>
                  <a:schemeClr val="tx2"/>
                </a:solidFill>
              </a:rPr>
              <a:t>xxx.3 </a:t>
            </a:r>
            <a:r>
              <a:rPr lang="en-US" sz="2000" smtClean="0">
                <a:solidFill>
                  <a:schemeClr val="tx2"/>
                </a:solidFill>
              </a:rPr>
              <a:t>SEVERE impairment (high, extreme…) 50-95%</a:t>
            </a:r>
          </a:p>
          <a:p>
            <a:r>
              <a:rPr lang="en-US" sz="2000" b="1" smtClean="0">
                <a:solidFill>
                  <a:schemeClr val="tx2"/>
                </a:solidFill>
              </a:rPr>
              <a:t>xxx.4 </a:t>
            </a:r>
            <a:r>
              <a:rPr lang="en-US" sz="2000" smtClean="0">
                <a:solidFill>
                  <a:schemeClr val="tx2"/>
                </a:solidFill>
              </a:rPr>
              <a:t>COMPLETE</a:t>
            </a:r>
            <a:r>
              <a:rPr lang="en-US" sz="2000" b="1" smtClean="0">
                <a:solidFill>
                  <a:schemeClr val="tx2"/>
                </a:solidFill>
              </a:rPr>
              <a:t> </a:t>
            </a:r>
            <a:r>
              <a:rPr lang="en-US" sz="2000" smtClean="0">
                <a:solidFill>
                  <a:schemeClr val="tx2"/>
                </a:solidFill>
              </a:rPr>
              <a:t>impairment (total,…) 96-100%</a:t>
            </a:r>
          </a:p>
          <a:p>
            <a:r>
              <a:rPr lang="en-US" sz="2000" b="1" smtClean="0">
                <a:solidFill>
                  <a:schemeClr val="tx2"/>
                </a:solidFill>
              </a:rPr>
              <a:t>xxx.8 </a:t>
            </a:r>
            <a:r>
              <a:rPr lang="en-US" sz="2000" smtClean="0">
                <a:solidFill>
                  <a:schemeClr val="tx2"/>
                </a:solidFill>
              </a:rPr>
              <a:t>not specified</a:t>
            </a:r>
          </a:p>
          <a:p>
            <a:r>
              <a:rPr lang="en-US" sz="2000" b="1" smtClean="0">
                <a:solidFill>
                  <a:schemeClr val="tx2"/>
                </a:solidFill>
              </a:rPr>
              <a:t>xxx.9 </a:t>
            </a:r>
            <a:r>
              <a:rPr lang="en-US" sz="2000" smtClean="0">
                <a:solidFill>
                  <a:schemeClr val="tx2"/>
                </a:solidFill>
              </a:rPr>
              <a:t>not applicable</a:t>
            </a:r>
            <a:endParaRPr lang="ru-RU" sz="2000" smtClean="0">
              <a:solidFill>
                <a:schemeClr val="tx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Содержимое 2"/>
          <p:cNvSpPr>
            <a:spLocks noGrp="1"/>
          </p:cNvSpPr>
          <p:nvPr>
            <p:ph idx="4294967295"/>
          </p:nvPr>
        </p:nvSpPr>
        <p:spPr>
          <a:xfrm>
            <a:off x="457200" y="1214438"/>
            <a:ext cx="8229600" cy="4911725"/>
          </a:xfrm>
        </p:spPr>
        <p:txBody>
          <a:bodyPr/>
          <a:lstStyle/>
          <a:p>
            <a:r>
              <a:rPr lang="en-US" sz="1800" b="1" smtClean="0">
                <a:solidFill>
                  <a:schemeClr val="tx2"/>
                </a:solidFill>
                <a:latin typeface="Times New Roman" pitchFamily="18" charset="0"/>
              </a:rPr>
              <a:t>STRUCTURES OF THE NERVOUS SYSTEM</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110 Structure of the brain</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120 Spinal cord and related structures</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130 Structure of the meninges</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140 Structure of the sympathetic nervous system</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150 Structure of the parasympathetic nervous system</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198 Structure of the nervous system, other specified</a:t>
            </a:r>
          </a:p>
          <a:p>
            <a:endParaRPr lang="en-US" sz="1800" b="1" smtClean="0">
              <a:solidFill>
                <a:schemeClr val="tx2"/>
              </a:solidFill>
              <a:latin typeface="Times New Roman" pitchFamily="18" charset="0"/>
            </a:endParaRPr>
          </a:p>
          <a:p>
            <a:r>
              <a:rPr lang="en-US" sz="1800" b="1" smtClean="0">
                <a:solidFill>
                  <a:schemeClr val="tx2"/>
                </a:solidFill>
                <a:latin typeface="Times New Roman" pitchFamily="18" charset="0"/>
              </a:rPr>
              <a:t>  s 199 Structure of the nervous system, unspecified</a:t>
            </a:r>
            <a:endParaRPr lang="ru-RU" sz="1800" smtClean="0">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Заголовок 1"/>
          <p:cNvSpPr>
            <a:spLocks noGrp="1"/>
          </p:cNvSpPr>
          <p:nvPr>
            <p:ph type="title" idx="4294967295"/>
          </p:nvPr>
        </p:nvSpPr>
        <p:spPr>
          <a:xfrm>
            <a:off x="525463" y="476250"/>
            <a:ext cx="8229600" cy="855663"/>
          </a:xfrm>
        </p:spPr>
        <p:txBody>
          <a:bodyPr/>
          <a:lstStyle/>
          <a:p>
            <a:r>
              <a:rPr lang="en-US" b="1" smtClean="0"/>
              <a:t>ACTIVITY AND PARTICIPATION</a:t>
            </a:r>
            <a:r>
              <a:rPr lang="ru-RU" b="1" smtClean="0"/>
              <a:t/>
            </a:r>
            <a:br>
              <a:rPr lang="ru-RU" b="1" smtClean="0"/>
            </a:br>
            <a:endParaRPr lang="ru-RU" smtClean="0"/>
          </a:p>
        </p:txBody>
      </p:sp>
      <p:sp>
        <p:nvSpPr>
          <p:cNvPr id="3" name="Содержимое 2"/>
          <p:cNvSpPr>
            <a:spLocks noGrp="1"/>
          </p:cNvSpPr>
          <p:nvPr>
            <p:ph idx="4294967295"/>
          </p:nvPr>
        </p:nvSpPr>
        <p:spPr>
          <a:xfrm>
            <a:off x="179388" y="1214438"/>
            <a:ext cx="8856662" cy="4525962"/>
          </a:xfrm>
        </p:spPr>
        <p:txBody>
          <a:bodyPr/>
          <a:lstStyle/>
          <a:p>
            <a:r>
              <a:rPr lang="en-US" sz="1200" b="1" smtClean="0">
                <a:solidFill>
                  <a:schemeClr val="tx2"/>
                </a:solidFill>
              </a:rPr>
              <a:t>LEARNING AND APPLYING KNOWLEDGE</a:t>
            </a:r>
          </a:p>
          <a:p>
            <a:r>
              <a:rPr lang="en-US" sz="1200" smtClean="0">
                <a:solidFill>
                  <a:schemeClr val="tx2"/>
                </a:solidFill>
              </a:rPr>
              <a:t>This section is about learning, applying </a:t>
            </a:r>
            <a:r>
              <a:rPr lang="ru-RU" sz="1200" smtClean="0">
                <a:solidFill>
                  <a:schemeClr val="tx2"/>
                </a:solidFill>
              </a:rPr>
              <a:t>the knowledge that is learned, thinking, solving problems, and making decisions</a:t>
            </a:r>
            <a:r>
              <a:rPr lang="ru-RU" sz="1200" smtClean="0"/>
              <a:t>.</a:t>
            </a:r>
            <a:endParaRPr lang="en-US" sz="1200" smtClean="0"/>
          </a:p>
          <a:p>
            <a:r>
              <a:rPr lang="ru-RU" sz="1200" smtClean="0"/>
              <a:t> </a:t>
            </a:r>
            <a:endParaRPr lang="en-US" sz="1200" smtClean="0">
              <a:solidFill>
                <a:schemeClr val="tx2"/>
              </a:solidFill>
            </a:endParaRPr>
          </a:p>
          <a:p>
            <a:r>
              <a:rPr lang="en-US" sz="1200" b="1" smtClean="0">
                <a:solidFill>
                  <a:schemeClr val="tx2"/>
                </a:solidFill>
              </a:rPr>
              <a:t>PURPOSEFUL SENSORY EXPERIENCES (d110-d129)</a:t>
            </a:r>
          </a:p>
          <a:p>
            <a:endParaRPr lang="en-US" sz="1200" b="1" smtClean="0">
              <a:solidFill>
                <a:schemeClr val="tx2"/>
              </a:solidFill>
            </a:endParaRPr>
          </a:p>
          <a:p>
            <a:r>
              <a:rPr lang="en-US" sz="1200" b="1" smtClean="0">
                <a:solidFill>
                  <a:schemeClr val="tx2"/>
                </a:solidFill>
              </a:rPr>
              <a:t>  d 110 Use of sight</a:t>
            </a:r>
          </a:p>
          <a:p>
            <a:r>
              <a:rPr lang="ru-RU" sz="1200" smtClean="0">
                <a:solidFill>
                  <a:schemeClr val="tx2"/>
                </a:solidFill>
              </a:rPr>
              <a:t>Using the sense of seeing intentionally to experience visual stimuli, such as watching a sporting event or children playing. </a:t>
            </a:r>
            <a:endParaRPr lang="en-US" sz="1200" smtClean="0">
              <a:solidFill>
                <a:schemeClr val="tx2"/>
              </a:solidFill>
            </a:endParaRPr>
          </a:p>
          <a:p>
            <a:pPr>
              <a:buFontTx/>
              <a:buNone/>
            </a:pPr>
            <a:endParaRPr lang="en-US" sz="1200" smtClean="0">
              <a:solidFill>
                <a:schemeClr val="tx2"/>
              </a:solidFill>
            </a:endParaRPr>
          </a:p>
          <a:p>
            <a:r>
              <a:rPr lang="en-US" sz="1200" b="1" smtClean="0">
                <a:solidFill>
                  <a:schemeClr val="tx2"/>
                </a:solidFill>
              </a:rPr>
              <a:t>  d 115 Use of hearing</a:t>
            </a:r>
          </a:p>
          <a:p>
            <a:r>
              <a:rPr lang="ru-RU" sz="1200" smtClean="0">
                <a:solidFill>
                  <a:schemeClr val="tx2"/>
                </a:solidFill>
              </a:rPr>
              <a:t>Using the sense of hearing intentionally to experience auditory stimuli, such as listening to </a:t>
            </a:r>
            <a:r>
              <a:rPr lang="en-US" sz="1200" smtClean="0">
                <a:solidFill>
                  <a:schemeClr val="tx2"/>
                </a:solidFill>
              </a:rPr>
              <a:t>the</a:t>
            </a:r>
            <a:r>
              <a:rPr lang="ru-RU" sz="1200" smtClean="0">
                <a:solidFill>
                  <a:schemeClr val="tx2"/>
                </a:solidFill>
              </a:rPr>
              <a:t> radio, music or a lecture. </a:t>
            </a:r>
            <a:endParaRPr lang="en-US" sz="1200" smtClean="0">
              <a:solidFill>
                <a:schemeClr val="tx2"/>
              </a:solidFill>
            </a:endParaRPr>
          </a:p>
          <a:p>
            <a:endParaRPr lang="en-US" sz="1200" smtClean="0">
              <a:solidFill>
                <a:schemeClr val="tx2"/>
              </a:solidFill>
            </a:endParaRPr>
          </a:p>
          <a:p>
            <a:r>
              <a:rPr lang="en-US" sz="1200" b="1" smtClean="0">
                <a:solidFill>
                  <a:schemeClr val="tx2"/>
                </a:solidFill>
              </a:rPr>
              <a:t>  d 120 Other purposeful sensing</a:t>
            </a:r>
          </a:p>
          <a:p>
            <a:r>
              <a:rPr lang="en-US" sz="1200" smtClean="0">
                <a:solidFill>
                  <a:schemeClr val="tx2"/>
                </a:solidFill>
              </a:rPr>
              <a:t>Using other primary senses to perceive the meaning of other stimuli, such as touching and feeling textures, tasting sweets, or smelling flowers.</a:t>
            </a:r>
          </a:p>
          <a:p>
            <a:endParaRPr lang="en-US" sz="1200" smtClean="0">
              <a:solidFill>
                <a:schemeClr val="tx2"/>
              </a:solidFill>
            </a:endParaRPr>
          </a:p>
          <a:p>
            <a:r>
              <a:rPr lang="en-US" sz="1200" b="1" smtClean="0">
                <a:solidFill>
                  <a:schemeClr val="tx2"/>
                </a:solidFill>
              </a:rPr>
              <a:t>  d 129 Purposeful sensory experiences, other specified and unspecified</a:t>
            </a:r>
          </a:p>
          <a:p>
            <a:endParaRPr lang="en-US" sz="1200" smtClean="0">
              <a:solidFill>
                <a:schemeClr val="tx2"/>
              </a:solidFill>
            </a:endParaRPr>
          </a:p>
          <a:p>
            <a:r>
              <a:rPr lang="en-US" sz="1200" b="1" smtClean="0">
                <a:solidFill>
                  <a:schemeClr val="tx2"/>
                </a:solidFill>
              </a:rPr>
              <a:t>BASIC LEARNING (d130 - d159)</a:t>
            </a:r>
          </a:p>
          <a:p>
            <a:endParaRPr lang="en-US" sz="1200" b="1" smtClean="0">
              <a:solidFill>
                <a:schemeClr val="tx2"/>
              </a:solidFill>
            </a:endParaRPr>
          </a:p>
          <a:p>
            <a:r>
              <a:rPr lang="en-US" sz="1200" b="1" smtClean="0">
                <a:solidFill>
                  <a:schemeClr val="tx2"/>
                </a:solidFill>
              </a:rPr>
              <a:t>  d 130 Copying</a:t>
            </a:r>
          </a:p>
          <a:p>
            <a:r>
              <a:rPr lang="ru-RU" sz="1200" smtClean="0">
                <a:solidFill>
                  <a:schemeClr val="tx2"/>
                </a:solidFill>
              </a:rPr>
              <a:t>Imitating or mimicking as a basic component of learning, such as copying, repeating a facial expression, a gesture, a sound or the letters of an alphabet.</a:t>
            </a:r>
            <a:r>
              <a:rPr lang="ru-RU" smtClean="0">
                <a:solidFill>
                  <a:schemeClr val="tx2"/>
                </a:solidFill>
              </a:rPr>
              <a:t> </a:t>
            </a:r>
            <a:endParaRPr lang="en-US" sz="1200" smtClean="0">
              <a:solidFill>
                <a:schemeClr val="tx2"/>
              </a:solidFill>
            </a:endParaRPr>
          </a:p>
          <a:p>
            <a:r>
              <a:rPr lang="en-US" sz="1200" b="1" smtClean="0">
                <a:solidFill>
                  <a:schemeClr val="tx2"/>
                </a:solidFill>
              </a:rPr>
              <a:t>  d 135 Rehearsing</a:t>
            </a:r>
          </a:p>
          <a:p>
            <a:r>
              <a:rPr lang="ru-RU" sz="1200" smtClean="0">
                <a:solidFill>
                  <a:schemeClr val="tx2"/>
                </a:solidFill>
              </a:rPr>
              <a:t>Repeating a sequence of events or symbols as a basic component of learning, such as counting by tens or practising the recitation of a rhyme with gestures, counting by tens or practising the recitation of a poem.</a:t>
            </a:r>
            <a:r>
              <a:rPr lang="ru-RU" smtClean="0"/>
              <a:t> </a:t>
            </a:r>
            <a:endParaRPr lang="en-US" sz="1200" smtClean="0">
              <a:solidFill>
                <a:schemeClr val="tx2"/>
              </a:solidFill>
            </a:endParaRPr>
          </a:p>
          <a:p>
            <a:endParaRPr lang="en-US" sz="1200" smtClean="0">
              <a:solidFill>
                <a:schemeClr val="tx2"/>
              </a:solidFill>
            </a:endParaRPr>
          </a:p>
          <a:p>
            <a:r>
              <a:rPr lang="en-US" sz="1200" b="1" smtClean="0">
                <a:solidFill>
                  <a:schemeClr val="tx2"/>
                </a:solidFill>
              </a:rPr>
              <a:t>d 140 Learning to read</a:t>
            </a:r>
          </a:p>
          <a:p>
            <a:r>
              <a:rPr lang="ru-RU" sz="1200" smtClean="0">
                <a:solidFill>
                  <a:schemeClr val="tx2"/>
                </a:solidFill>
              </a:rPr>
              <a:t>Developing the competence to read written material (including Braille and other symbols) with fluency and accuracy, such as recognizing characters and alphabets, sounding out written words with correct pronunciation, and understanding words and phrases. </a:t>
            </a:r>
            <a:endParaRPr lang="en-US" sz="1200" smtClean="0">
              <a:solidFill>
                <a:schemeClr val="tx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Заголовок 1"/>
          <p:cNvSpPr>
            <a:spLocks noGrp="1"/>
          </p:cNvSpPr>
          <p:nvPr>
            <p:ph type="title" idx="4294967295"/>
          </p:nvPr>
        </p:nvSpPr>
        <p:spPr/>
        <p:txBody>
          <a:bodyPr/>
          <a:lstStyle/>
          <a:p>
            <a:r>
              <a:rPr lang="en-US" b="1" smtClean="0"/>
              <a:t>ENVIRONMENTAL FACTORS</a:t>
            </a:r>
            <a:endParaRPr lang="ru-RU" smtClean="0"/>
          </a:p>
        </p:txBody>
      </p:sp>
      <p:sp>
        <p:nvSpPr>
          <p:cNvPr id="275459" name="Содержимое 2"/>
          <p:cNvSpPr>
            <a:spLocks noGrp="1"/>
          </p:cNvSpPr>
          <p:nvPr>
            <p:ph idx="4294967295"/>
          </p:nvPr>
        </p:nvSpPr>
        <p:spPr/>
        <p:txBody>
          <a:bodyPr/>
          <a:lstStyle/>
          <a:p>
            <a:r>
              <a:rPr lang="en-US" sz="1400" b="1" smtClean="0">
                <a:solidFill>
                  <a:schemeClr val="tx2"/>
                </a:solidFill>
              </a:rPr>
              <a:t>xxx.0 </a:t>
            </a:r>
            <a:r>
              <a:rPr lang="en-US" sz="1400" smtClean="0">
                <a:solidFill>
                  <a:schemeClr val="tx2"/>
                </a:solidFill>
              </a:rPr>
              <a:t>NO barrier (none, absent, negligible…) 0-4%</a:t>
            </a:r>
          </a:p>
          <a:p>
            <a:r>
              <a:rPr lang="en-US" sz="1400" b="1" smtClean="0">
                <a:solidFill>
                  <a:schemeClr val="tx2"/>
                </a:solidFill>
              </a:rPr>
              <a:t>xxx.1 </a:t>
            </a:r>
            <a:r>
              <a:rPr lang="en-US" sz="1400" smtClean="0">
                <a:solidFill>
                  <a:schemeClr val="tx2"/>
                </a:solidFill>
              </a:rPr>
              <a:t>MINOR barrier (slight, low…) 5-24%</a:t>
            </a:r>
          </a:p>
          <a:p>
            <a:r>
              <a:rPr lang="en-US" sz="1400" b="1" smtClean="0">
                <a:solidFill>
                  <a:schemeClr val="tx2"/>
                </a:solidFill>
              </a:rPr>
              <a:t>xxx.2 </a:t>
            </a:r>
            <a:r>
              <a:rPr lang="en-US" sz="1400" smtClean="0">
                <a:solidFill>
                  <a:schemeClr val="tx2"/>
                </a:solidFill>
              </a:rPr>
              <a:t>MODERATE</a:t>
            </a:r>
            <a:r>
              <a:rPr lang="en-US" sz="1400" b="1" smtClean="0">
                <a:solidFill>
                  <a:schemeClr val="tx2"/>
                </a:solidFill>
              </a:rPr>
              <a:t> </a:t>
            </a:r>
            <a:r>
              <a:rPr lang="en-US" sz="1400" smtClean="0">
                <a:solidFill>
                  <a:schemeClr val="tx2"/>
                </a:solidFill>
              </a:rPr>
              <a:t>barrier (medium, fair...) 25-49%</a:t>
            </a:r>
          </a:p>
          <a:p>
            <a:r>
              <a:rPr lang="en-US" sz="1400" b="1" smtClean="0">
                <a:solidFill>
                  <a:schemeClr val="tx2"/>
                </a:solidFill>
              </a:rPr>
              <a:t>xxx.3 </a:t>
            </a:r>
            <a:r>
              <a:rPr lang="en-US" sz="1400" smtClean="0">
                <a:solidFill>
                  <a:schemeClr val="tx2"/>
                </a:solidFill>
              </a:rPr>
              <a:t>SEVERE barriers (high, extreme…) 50-95%</a:t>
            </a:r>
          </a:p>
          <a:p>
            <a:r>
              <a:rPr lang="en-US" sz="1400" b="1" smtClean="0">
                <a:solidFill>
                  <a:schemeClr val="tx2"/>
                </a:solidFill>
              </a:rPr>
              <a:t>xxx.4</a:t>
            </a:r>
            <a:r>
              <a:rPr lang="en-US" sz="1400" smtClean="0">
                <a:solidFill>
                  <a:schemeClr val="tx2"/>
                </a:solidFill>
              </a:rPr>
              <a:t> COMPLETE</a:t>
            </a:r>
            <a:r>
              <a:rPr lang="en-US" sz="1400" b="1" smtClean="0">
                <a:solidFill>
                  <a:schemeClr val="tx2"/>
                </a:solidFill>
              </a:rPr>
              <a:t> </a:t>
            </a:r>
            <a:r>
              <a:rPr lang="en-US" sz="1400" smtClean="0">
                <a:solidFill>
                  <a:schemeClr val="tx2"/>
                </a:solidFill>
              </a:rPr>
              <a:t>barrier (total…) 96-100%</a:t>
            </a:r>
          </a:p>
          <a:p>
            <a:endParaRPr lang="en-US" sz="1400" b="1" smtClean="0">
              <a:solidFill>
                <a:schemeClr val="tx2"/>
              </a:solidFill>
            </a:endParaRPr>
          </a:p>
          <a:p>
            <a:r>
              <a:rPr lang="en-US" sz="1400" b="1" smtClean="0">
                <a:solidFill>
                  <a:schemeClr val="tx2"/>
                </a:solidFill>
              </a:rPr>
              <a:t>xxx+0 </a:t>
            </a:r>
            <a:r>
              <a:rPr lang="en-US" sz="1400" smtClean="0">
                <a:solidFill>
                  <a:schemeClr val="tx2"/>
                </a:solidFill>
              </a:rPr>
              <a:t>NO facilitator (none,absent, negligible) 0-4%</a:t>
            </a:r>
          </a:p>
          <a:p>
            <a:r>
              <a:rPr lang="en-US" sz="1400" b="1" smtClean="0">
                <a:solidFill>
                  <a:schemeClr val="tx2"/>
                </a:solidFill>
              </a:rPr>
              <a:t>xxx+1 </a:t>
            </a:r>
            <a:r>
              <a:rPr lang="en-US" sz="1400" smtClean="0">
                <a:solidFill>
                  <a:schemeClr val="tx2"/>
                </a:solidFill>
              </a:rPr>
              <a:t>MILD faciiltator</a:t>
            </a:r>
            <a:r>
              <a:rPr lang="en-US" sz="1400" b="1" smtClean="0">
                <a:solidFill>
                  <a:schemeClr val="tx2"/>
                </a:solidFill>
              </a:rPr>
              <a:t> </a:t>
            </a:r>
            <a:r>
              <a:rPr lang="en-US" sz="1400" smtClean="0">
                <a:solidFill>
                  <a:schemeClr val="tx2"/>
                </a:solidFill>
              </a:rPr>
              <a:t>(slight, low…) 5-24%</a:t>
            </a:r>
          </a:p>
          <a:p>
            <a:r>
              <a:rPr lang="en-US" sz="1400" b="1" smtClean="0">
                <a:solidFill>
                  <a:schemeClr val="tx2"/>
                </a:solidFill>
              </a:rPr>
              <a:t>xxx+2 </a:t>
            </a:r>
            <a:r>
              <a:rPr lang="en-US" sz="1400" smtClean="0">
                <a:solidFill>
                  <a:schemeClr val="tx2"/>
                </a:solidFill>
              </a:rPr>
              <a:t>MODERATE facilitator (medium, fair...) 25-49%</a:t>
            </a:r>
          </a:p>
          <a:p>
            <a:r>
              <a:rPr lang="en-US" sz="1400" b="1" smtClean="0">
                <a:solidFill>
                  <a:schemeClr val="tx2"/>
                </a:solidFill>
              </a:rPr>
              <a:t>xxx+3 </a:t>
            </a:r>
            <a:r>
              <a:rPr lang="en-US" sz="1400" smtClean="0">
                <a:solidFill>
                  <a:schemeClr val="tx2"/>
                </a:solidFill>
              </a:rPr>
              <a:t>SUBSTANTIAL</a:t>
            </a:r>
            <a:r>
              <a:rPr lang="en-US" sz="1400" b="1" smtClean="0">
                <a:solidFill>
                  <a:schemeClr val="tx2"/>
                </a:solidFill>
              </a:rPr>
              <a:t> </a:t>
            </a:r>
            <a:r>
              <a:rPr lang="en-US" sz="1400" smtClean="0">
                <a:solidFill>
                  <a:schemeClr val="tx2"/>
                </a:solidFill>
              </a:rPr>
              <a:t>facilitator (high, extreme…) 50-95%</a:t>
            </a:r>
          </a:p>
          <a:p>
            <a:r>
              <a:rPr lang="en-US" sz="1400" b="1" smtClean="0">
                <a:solidFill>
                  <a:schemeClr val="tx2"/>
                </a:solidFill>
              </a:rPr>
              <a:t>xxx+4 </a:t>
            </a:r>
            <a:r>
              <a:rPr lang="en-US" sz="1400" smtClean="0">
                <a:solidFill>
                  <a:schemeClr val="tx2"/>
                </a:solidFill>
              </a:rPr>
              <a:t>COMPLETE facilitator</a:t>
            </a:r>
            <a:r>
              <a:rPr lang="en-US" sz="1400" b="1" smtClean="0">
                <a:solidFill>
                  <a:schemeClr val="tx2"/>
                </a:solidFill>
              </a:rPr>
              <a:t> </a:t>
            </a:r>
            <a:r>
              <a:rPr lang="en-US" sz="1400" smtClean="0">
                <a:solidFill>
                  <a:schemeClr val="tx2"/>
                </a:solidFill>
              </a:rPr>
              <a:t>(total …) 96-100%</a:t>
            </a:r>
          </a:p>
          <a:p>
            <a:r>
              <a:rPr lang="en-US" sz="1400" b="1" smtClean="0">
                <a:solidFill>
                  <a:schemeClr val="tx2"/>
                </a:solidFill>
              </a:rPr>
              <a:t>xxx.8 </a:t>
            </a:r>
            <a:r>
              <a:rPr lang="en-US" sz="1400" smtClean="0">
                <a:solidFill>
                  <a:schemeClr val="tx2"/>
                </a:solidFill>
              </a:rPr>
              <a:t>barrier, not specified</a:t>
            </a:r>
          </a:p>
          <a:p>
            <a:r>
              <a:rPr lang="en-US" sz="1400" b="1" smtClean="0">
                <a:solidFill>
                  <a:schemeClr val="tx2"/>
                </a:solidFill>
              </a:rPr>
              <a:t>xxx+8 </a:t>
            </a:r>
            <a:r>
              <a:rPr lang="en-US" sz="1400" smtClean="0">
                <a:solidFill>
                  <a:schemeClr val="tx2"/>
                </a:solidFill>
              </a:rPr>
              <a:t>facilitator, not specified</a:t>
            </a:r>
          </a:p>
          <a:p>
            <a:r>
              <a:rPr lang="en-US" sz="1400" b="1" smtClean="0">
                <a:solidFill>
                  <a:schemeClr val="tx2"/>
                </a:solidFill>
              </a:rPr>
              <a:t>xxx.9 </a:t>
            </a:r>
            <a:r>
              <a:rPr lang="en-US" sz="1400" smtClean="0">
                <a:solidFill>
                  <a:schemeClr val="tx2"/>
                </a:solidFill>
              </a:rPr>
              <a:t>not applicable</a:t>
            </a:r>
            <a:endParaRPr lang="ru-RU"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Текст 4"/>
          <p:cNvSpPr>
            <a:spLocks noGrp="1"/>
          </p:cNvSpPr>
          <p:nvPr>
            <p:ph type="body" idx="4294967295"/>
          </p:nvPr>
        </p:nvSpPr>
        <p:spPr>
          <a:xfrm>
            <a:off x="722313" y="2906713"/>
            <a:ext cx="7772400" cy="1500187"/>
          </a:xfrm>
        </p:spPr>
        <p:txBody>
          <a:bodyPr anchor="b"/>
          <a:lstStyle/>
          <a:p>
            <a:pPr marL="0" indent="0" algn="ctr">
              <a:buFontTx/>
              <a:buNone/>
            </a:pPr>
            <a:r>
              <a:rPr lang="en-US" sz="3600" smtClean="0">
                <a:solidFill>
                  <a:schemeClr val="tx2"/>
                </a:solidFill>
              </a:rPr>
              <a:t>Methods and means of medical rehabilitation</a:t>
            </a:r>
            <a:endParaRPr lang="ru-RU" sz="3600" smtClean="0">
              <a:solidFill>
                <a:schemeClr val="tx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63500"/>
            <a:ext cx="3538538" cy="419100"/>
          </a:xfrm>
          <a:gradFill rotWithShape="1">
            <a:gsLst>
              <a:gs pos="0">
                <a:srgbClr val="FFA2A1"/>
              </a:gs>
              <a:gs pos="35001">
                <a:srgbClr val="FFBEBD"/>
              </a:gs>
              <a:gs pos="100000">
                <a:srgbClr val="FFE5E5"/>
              </a:gs>
            </a:gsLst>
            <a:lin ang="16200000" scaled="1"/>
          </a:gradFill>
          <a:ln cap="flat">
            <a:solidFill>
              <a:srgbClr val="BE4B48"/>
            </a:solidFill>
          </a:ln>
          <a:effectLst>
            <a:outerShdw blurRad="63500" dist="20000" dir="5400000" rotWithShape="0">
              <a:srgbClr val="000000">
                <a:alpha val="37999"/>
              </a:srgbClr>
            </a:outerShdw>
          </a:effectLst>
        </p:spPr>
        <p:txBody>
          <a:bodyPr/>
          <a:lstStyle/>
          <a:p>
            <a:r>
              <a:rPr lang="en-US" sz="1800" smtClean="0"/>
              <a:t>Basic </a:t>
            </a:r>
            <a:r>
              <a:rPr lang="ru-RU" sz="1800" smtClean="0"/>
              <a:t>groups of methods</a:t>
            </a:r>
          </a:p>
        </p:txBody>
      </p:sp>
      <p:sp>
        <p:nvSpPr>
          <p:cNvPr id="155651" name="Rectangle 3"/>
          <p:cNvSpPr>
            <a:spLocks noGrp="1" noChangeArrowheads="1"/>
          </p:cNvSpPr>
          <p:nvPr>
            <p:ph idx="1"/>
          </p:nvPr>
        </p:nvSpPr>
        <p:spPr>
          <a:xfrm>
            <a:off x="3635375" y="273050"/>
            <a:ext cx="5314950" cy="6200775"/>
          </a:xfrm>
          <a:gradFill rotWithShape="1">
            <a:gsLst>
              <a:gs pos="0">
                <a:srgbClr val="DAFDA7"/>
              </a:gs>
              <a:gs pos="35001">
                <a:srgbClr val="E4FDC2"/>
              </a:gs>
              <a:gs pos="100000">
                <a:srgbClr val="F5FFE6"/>
              </a:gs>
            </a:gsLst>
            <a:lin ang="16200000" scaled="1"/>
          </a:gradFill>
          <a:ln cap="flat">
            <a:solidFill>
              <a:srgbClr val="98B954"/>
            </a:solidFill>
          </a:ln>
          <a:effectLst>
            <a:outerShdw blurRad="63500" dist="20000" dir="5400000" rotWithShape="0">
              <a:srgbClr val="000000">
                <a:alpha val="37999"/>
              </a:srgbClr>
            </a:outerShdw>
          </a:effectLst>
        </p:spPr>
        <p:txBody>
          <a:bodyPr>
            <a:noAutofit/>
          </a:bodyPr>
          <a:lstStyle/>
          <a:p>
            <a:pPr marL="547688" indent="-411163">
              <a:lnSpc>
                <a:spcPct val="60000"/>
              </a:lnSpc>
              <a:buClr>
                <a:srgbClr val="000000"/>
              </a:buClr>
              <a:buFont typeface="Wingdings 2" pitchFamily="18" charset="2"/>
              <a:buChar char=""/>
            </a:pPr>
            <a:r>
              <a:rPr lang="ru-RU" sz="1800" smtClean="0"/>
              <a:t>Medical support of the rehabilitation process</a:t>
            </a:r>
            <a:endParaRPr lang="en-US" sz="1800" smtClean="0"/>
          </a:p>
          <a:p>
            <a:pPr marL="547688" indent="-411163">
              <a:lnSpc>
                <a:spcPct val="60000"/>
              </a:lnSpc>
              <a:buClr>
                <a:srgbClr val="000000"/>
              </a:buClr>
              <a:buFont typeface="Wingdings 2" pitchFamily="18" charset="2"/>
              <a:buChar char=""/>
            </a:pPr>
            <a:r>
              <a:rPr lang="ru-RU" sz="1800" smtClean="0"/>
              <a:t>Use of cellular technologies</a:t>
            </a:r>
            <a:endParaRPr lang="en-US" sz="1800" smtClean="0"/>
          </a:p>
          <a:p>
            <a:pPr marL="547688" indent="-411163">
              <a:lnSpc>
                <a:spcPct val="60000"/>
              </a:lnSpc>
              <a:buClr>
                <a:srgbClr val="000000"/>
              </a:buClr>
              <a:buFont typeface="Wingdings 2" pitchFamily="18" charset="2"/>
              <a:buChar char=""/>
            </a:pPr>
            <a:r>
              <a:rPr lang="ru-RU" sz="1800" smtClean="0"/>
              <a:t>Care</a:t>
            </a:r>
            <a:endParaRPr lang="en-US" sz="1800" smtClean="0"/>
          </a:p>
          <a:p>
            <a:pPr marL="547688" indent="-411163">
              <a:lnSpc>
                <a:spcPct val="60000"/>
              </a:lnSpc>
              <a:buClr>
                <a:srgbClr val="000000"/>
              </a:buClr>
              <a:buFont typeface="Wingdings 2" pitchFamily="18" charset="2"/>
              <a:buChar char=""/>
            </a:pPr>
            <a:r>
              <a:rPr lang="ru-RU" sz="1800" smtClean="0"/>
              <a:t>Postural Correction</a:t>
            </a:r>
            <a:endParaRPr lang="en-US" sz="1800" smtClean="0"/>
          </a:p>
          <a:p>
            <a:pPr marL="547688" indent="-411163">
              <a:lnSpc>
                <a:spcPct val="60000"/>
              </a:lnSpc>
              <a:buClr>
                <a:srgbClr val="000000"/>
              </a:buClr>
              <a:buFont typeface="Wingdings 2" pitchFamily="18" charset="2"/>
              <a:buChar char=""/>
            </a:pPr>
            <a:r>
              <a:rPr lang="ru-RU" sz="1800" smtClean="0"/>
              <a:t>Applied kinesitherapy</a:t>
            </a:r>
            <a:endParaRPr lang="en-US" sz="1800" smtClean="0"/>
          </a:p>
          <a:p>
            <a:pPr marL="547688" indent="-411163">
              <a:lnSpc>
                <a:spcPct val="60000"/>
              </a:lnSpc>
              <a:buClr>
                <a:srgbClr val="000000"/>
              </a:buClr>
              <a:buFont typeface="Wingdings 2" pitchFamily="18" charset="2"/>
              <a:buChar char=""/>
            </a:pPr>
            <a:r>
              <a:rPr lang="ru-RU" sz="1800" smtClean="0"/>
              <a:t>Mechanotherapy (including roboti</a:t>
            </a:r>
            <a:r>
              <a:rPr lang="en-US" sz="1800" smtClean="0"/>
              <a:t>zed</a:t>
            </a:r>
            <a:r>
              <a:rPr lang="ru-RU" sz="1800" smtClean="0"/>
              <a:t> </a:t>
            </a:r>
            <a:r>
              <a:rPr lang="en-US" sz="1800" smtClean="0"/>
              <a:t>mechanotherapy</a:t>
            </a:r>
            <a:r>
              <a:rPr lang="ru-RU" sz="1800" smtClean="0"/>
              <a:t>)</a:t>
            </a:r>
            <a:endParaRPr lang="en-US" sz="1800" smtClean="0"/>
          </a:p>
          <a:p>
            <a:pPr marL="547688" indent="-411163">
              <a:lnSpc>
                <a:spcPct val="60000"/>
              </a:lnSpc>
              <a:buClr>
                <a:srgbClr val="000000"/>
              </a:buClr>
              <a:buFont typeface="Wingdings 2" pitchFamily="18" charset="2"/>
              <a:buChar char=""/>
            </a:pPr>
            <a:r>
              <a:rPr lang="ru-RU" sz="1800" smtClean="0"/>
              <a:t>Terrent</a:t>
            </a:r>
            <a:r>
              <a:rPr lang="en-US" sz="1800" smtClean="0"/>
              <a:t>herapy</a:t>
            </a:r>
          </a:p>
          <a:p>
            <a:pPr marL="547688" indent="-411163">
              <a:lnSpc>
                <a:spcPct val="60000"/>
              </a:lnSpc>
              <a:buClr>
                <a:srgbClr val="000000"/>
              </a:buClr>
              <a:buFont typeface="Wingdings 2" pitchFamily="18" charset="2"/>
              <a:buChar char=""/>
            </a:pPr>
            <a:r>
              <a:rPr lang="ru-RU" sz="1800" smtClean="0"/>
              <a:t>Physiotherapy</a:t>
            </a:r>
            <a:endParaRPr lang="en-US" sz="1800" smtClean="0"/>
          </a:p>
          <a:p>
            <a:pPr marL="547688" indent="-411163">
              <a:lnSpc>
                <a:spcPct val="60000"/>
              </a:lnSpc>
              <a:buClr>
                <a:srgbClr val="000000"/>
              </a:buClr>
              <a:buFont typeface="Wingdings 2" pitchFamily="18" charset="2"/>
              <a:buChar char=""/>
            </a:pPr>
            <a:r>
              <a:rPr lang="ru-RU" sz="1800" smtClean="0"/>
              <a:t>Functional neurotraining (space technology, virtual reality, </a:t>
            </a:r>
            <a:r>
              <a:rPr lang="en-US" sz="1800" smtClean="0"/>
              <a:t>BFB (</a:t>
            </a:r>
            <a:r>
              <a:rPr lang="ru-RU" sz="1800" smtClean="0"/>
              <a:t>biofeedback</a:t>
            </a:r>
            <a:r>
              <a:rPr lang="en-US" sz="1800" smtClean="0"/>
              <a:t>)</a:t>
            </a:r>
            <a:r>
              <a:rPr lang="ru-RU" sz="1800" smtClean="0"/>
              <a:t>)</a:t>
            </a:r>
            <a:endParaRPr lang="en-US" sz="1800" smtClean="0"/>
          </a:p>
          <a:p>
            <a:pPr marL="547688" indent="-411163">
              <a:lnSpc>
                <a:spcPct val="60000"/>
              </a:lnSpc>
              <a:buClr>
                <a:srgbClr val="000000"/>
              </a:buClr>
              <a:buFont typeface="Wingdings 2" pitchFamily="18" charset="2"/>
              <a:buChar char=""/>
            </a:pPr>
            <a:r>
              <a:rPr lang="ru-RU" sz="1800" smtClean="0"/>
              <a:t>Functional cardiotraining</a:t>
            </a:r>
          </a:p>
          <a:p>
            <a:pPr marL="547688" indent="-411163">
              <a:lnSpc>
                <a:spcPct val="60000"/>
              </a:lnSpc>
              <a:buClr>
                <a:srgbClr val="000000"/>
              </a:buClr>
              <a:buFont typeface="Wingdings 2" pitchFamily="18" charset="2"/>
              <a:buChar char=""/>
            </a:pPr>
            <a:r>
              <a:rPr lang="ru-RU" sz="1800" smtClean="0"/>
              <a:t>Respiratory function correction technologies</a:t>
            </a:r>
          </a:p>
          <a:p>
            <a:pPr marL="547688" indent="-411163">
              <a:lnSpc>
                <a:spcPct val="60000"/>
              </a:lnSpc>
              <a:buClr>
                <a:srgbClr val="000000"/>
              </a:buClr>
              <a:buFont typeface="Wingdings 2" pitchFamily="18" charset="2"/>
              <a:buChar char=""/>
            </a:pPr>
            <a:r>
              <a:rPr lang="ru-RU" sz="1800" smtClean="0"/>
              <a:t>Functional orthotics</a:t>
            </a:r>
          </a:p>
          <a:p>
            <a:pPr marL="547688" indent="-411163">
              <a:lnSpc>
                <a:spcPct val="60000"/>
              </a:lnSpc>
              <a:buClr>
                <a:srgbClr val="000000"/>
              </a:buClr>
              <a:buFont typeface="Wingdings 2" pitchFamily="18" charset="2"/>
              <a:buChar char=""/>
            </a:pPr>
            <a:r>
              <a:rPr lang="ru-RU" sz="1800" smtClean="0"/>
              <a:t>Neuropsychological training</a:t>
            </a:r>
          </a:p>
          <a:p>
            <a:pPr marL="547688" indent="-411163">
              <a:lnSpc>
                <a:spcPct val="60000"/>
              </a:lnSpc>
              <a:buClr>
                <a:srgbClr val="000000"/>
              </a:buClr>
              <a:buFont typeface="Wingdings 2" pitchFamily="18" charset="2"/>
              <a:buChar char=""/>
            </a:pPr>
            <a:r>
              <a:rPr lang="ru-RU" sz="1800" smtClean="0"/>
              <a:t>Logopedic correction</a:t>
            </a:r>
          </a:p>
          <a:p>
            <a:pPr marL="547688" indent="-411163">
              <a:lnSpc>
                <a:spcPct val="60000"/>
              </a:lnSpc>
              <a:buClr>
                <a:srgbClr val="000000"/>
              </a:buClr>
              <a:buFont typeface="Wingdings 2" pitchFamily="18" charset="2"/>
              <a:buChar char=""/>
            </a:pPr>
            <a:r>
              <a:rPr lang="ru-RU" sz="1800" smtClean="0"/>
              <a:t>Psychotherapy</a:t>
            </a:r>
          </a:p>
          <a:p>
            <a:pPr marL="547688" indent="-411163">
              <a:lnSpc>
                <a:spcPct val="60000"/>
              </a:lnSpc>
              <a:buClr>
                <a:srgbClr val="000000"/>
              </a:buClr>
              <a:buFont typeface="Wingdings 2" pitchFamily="18" charset="2"/>
              <a:buChar char=""/>
            </a:pPr>
            <a:r>
              <a:rPr lang="ru-RU" sz="1800" smtClean="0"/>
              <a:t>Safe transfer</a:t>
            </a:r>
          </a:p>
          <a:p>
            <a:pPr marL="547688" indent="-411163">
              <a:lnSpc>
                <a:spcPct val="60000"/>
              </a:lnSpc>
              <a:buClr>
                <a:srgbClr val="000000"/>
              </a:buClr>
              <a:buFont typeface="Wingdings 2" pitchFamily="18" charset="2"/>
              <a:buChar char=""/>
            </a:pPr>
            <a:r>
              <a:rPr lang="ru-RU" sz="1800" smtClean="0"/>
              <a:t>Social adaptation</a:t>
            </a:r>
          </a:p>
          <a:p>
            <a:pPr marL="547688" indent="-411163">
              <a:lnSpc>
                <a:spcPct val="60000"/>
              </a:lnSpc>
              <a:buClr>
                <a:srgbClr val="000000"/>
              </a:buClr>
              <a:buFont typeface="Wingdings 2" pitchFamily="18" charset="2"/>
              <a:buChar char=""/>
            </a:pPr>
            <a:r>
              <a:rPr lang="ru-RU" sz="1800" smtClean="0"/>
              <a:t>Selection of rehabilitation </a:t>
            </a:r>
            <a:r>
              <a:rPr lang="en-US" sz="1800" smtClean="0"/>
              <a:t>equipment</a:t>
            </a:r>
            <a:endParaRPr lang="ru-RU" sz="1800" smtClean="0"/>
          </a:p>
        </p:txBody>
      </p:sp>
      <p:pic>
        <p:nvPicPr>
          <p:cNvPr id="248835" name="Picture 2"/>
          <p:cNvPicPr>
            <a:picLocks noChangeAspect="1" noChangeArrowheads="1"/>
          </p:cNvPicPr>
          <p:nvPr/>
        </p:nvPicPr>
        <p:blipFill>
          <a:blip r:embed="rId3" cstate="print"/>
          <a:srcRect/>
          <a:stretch>
            <a:fillRect/>
          </a:stretch>
        </p:blipFill>
        <p:spPr bwMode="auto">
          <a:xfrm>
            <a:off x="107950" y="1844675"/>
            <a:ext cx="2501900" cy="1876425"/>
          </a:xfrm>
          <a:prstGeom prst="rect">
            <a:avLst/>
          </a:prstGeom>
          <a:noFill/>
          <a:ln w="9525">
            <a:noFill/>
            <a:miter lim="800000"/>
            <a:headEnd/>
            <a:tailEnd/>
          </a:ln>
        </p:spPr>
      </p:pic>
      <p:pic>
        <p:nvPicPr>
          <p:cNvPr id="248836" name="Picture 3"/>
          <p:cNvPicPr>
            <a:picLocks noChangeAspect="1" noChangeArrowheads="1"/>
          </p:cNvPicPr>
          <p:nvPr/>
        </p:nvPicPr>
        <p:blipFill>
          <a:blip r:embed="rId4" cstate="print"/>
          <a:srcRect/>
          <a:stretch>
            <a:fillRect/>
          </a:stretch>
        </p:blipFill>
        <p:spPr bwMode="auto">
          <a:xfrm>
            <a:off x="1187450" y="3394075"/>
            <a:ext cx="2203450" cy="1652588"/>
          </a:xfrm>
          <a:prstGeom prst="rect">
            <a:avLst/>
          </a:prstGeom>
          <a:noFill/>
          <a:ln w="9525">
            <a:noFill/>
            <a:miter lim="800000"/>
            <a:headEnd/>
            <a:tailEnd/>
          </a:ln>
        </p:spPr>
      </p:pic>
      <p:pic>
        <p:nvPicPr>
          <p:cNvPr id="248837" name="Picture 4"/>
          <p:cNvPicPr>
            <a:picLocks noChangeAspect="1" noChangeArrowheads="1"/>
          </p:cNvPicPr>
          <p:nvPr/>
        </p:nvPicPr>
        <p:blipFill>
          <a:blip r:embed="rId5" cstate="print"/>
          <a:srcRect/>
          <a:stretch>
            <a:fillRect/>
          </a:stretch>
        </p:blipFill>
        <p:spPr bwMode="auto">
          <a:xfrm>
            <a:off x="504825" y="5033963"/>
            <a:ext cx="2195513" cy="1646237"/>
          </a:xfrm>
          <a:prstGeom prst="rect">
            <a:avLst/>
          </a:prstGeom>
          <a:noFill/>
          <a:ln w="9525">
            <a:noFill/>
            <a:miter lim="800000"/>
            <a:headEnd/>
            <a:tailEnd/>
          </a:ln>
        </p:spPr>
      </p:pic>
      <p:pic>
        <p:nvPicPr>
          <p:cNvPr id="248838" name="Picture 5"/>
          <p:cNvPicPr>
            <a:picLocks noChangeAspect="1" noChangeArrowheads="1"/>
          </p:cNvPicPr>
          <p:nvPr/>
        </p:nvPicPr>
        <p:blipFill>
          <a:blip r:embed="rId6" cstate="print"/>
          <a:srcRect/>
          <a:stretch>
            <a:fillRect/>
          </a:stretch>
        </p:blipFill>
        <p:spPr bwMode="auto">
          <a:xfrm>
            <a:off x="1557338" y="708025"/>
            <a:ext cx="2286000" cy="171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7"/>
          <p:cNvSpPr>
            <a:spLocks noGrp="1"/>
          </p:cNvSpPr>
          <p:nvPr>
            <p:ph type="title" idx="4294967295"/>
          </p:nvPr>
        </p:nvSpPr>
        <p:spPr>
          <a:xfrm>
            <a:off x="0" y="144463"/>
            <a:ext cx="9144000" cy="836612"/>
          </a:xfrm>
          <a:solidFill>
            <a:srgbClr val="0070C0"/>
          </a:solidFill>
          <a:ln>
            <a:noFill/>
          </a:ln>
          <a:extLst>
            <a:ext uri="{91240B29-F687-4F45-9708-019B960494DF}"/>
          </a:extLst>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ru-RU" sz="2800" b="1" smtClean="0">
                <a:solidFill>
                  <a:schemeClr val="bg1"/>
                </a:solidFill>
              </a:rPr>
              <a:t>Venue for rehabilitation activities</a:t>
            </a:r>
          </a:p>
        </p:txBody>
      </p:sp>
      <p:sp>
        <p:nvSpPr>
          <p:cNvPr id="34819" name="Текст 8"/>
          <p:cNvSpPr>
            <a:spLocks noGrp="1"/>
          </p:cNvSpPr>
          <p:nvPr>
            <p:ph type="body" idx="4294967295"/>
          </p:nvPr>
        </p:nvSpPr>
        <p:spPr>
          <a:xfrm>
            <a:off x="142875" y="1125538"/>
            <a:ext cx="3636963" cy="4976812"/>
          </a:xfrm>
          <a:extLst/>
        </p:spPr>
        <p:style>
          <a:lnRef idx="1">
            <a:schemeClr val="accent2"/>
          </a:lnRef>
          <a:fillRef idx="2">
            <a:schemeClr val="accent2"/>
          </a:fillRef>
          <a:effectRef idx="1">
            <a:schemeClr val="accent2"/>
          </a:effectRef>
          <a:fontRef idx="minor">
            <a:schemeClr val="dk1"/>
          </a:fontRef>
        </p:style>
        <p:txBody>
          <a:bodyPr>
            <a:normAutofit/>
          </a:bodyPr>
          <a:lstStyle/>
          <a:p>
            <a:pPr>
              <a:lnSpc>
                <a:spcPct val="80000"/>
              </a:lnSpc>
              <a:spcBef>
                <a:spcPts val="575"/>
              </a:spcBef>
              <a:buFont typeface="Calibri" pitchFamily="34" charset="0"/>
              <a:buAutoNum type="arabicPeriod"/>
            </a:pPr>
            <a:endParaRPr lang="en-US" sz="1100" smtClean="0">
              <a:solidFill>
                <a:srgbClr val="46405B"/>
              </a:solidFill>
              <a:latin typeface="Georgia" pitchFamily="18" charset="0"/>
            </a:endParaRPr>
          </a:p>
          <a:p>
            <a:pPr>
              <a:lnSpc>
                <a:spcPct val="80000"/>
              </a:lnSpc>
              <a:spcBef>
                <a:spcPts val="575"/>
              </a:spcBef>
              <a:buFont typeface="Calibri" pitchFamily="34" charset="0"/>
              <a:buAutoNum type="arabicPeriod"/>
            </a:pPr>
            <a:r>
              <a:rPr lang="en-US" sz="1600" smtClean="0">
                <a:solidFill>
                  <a:schemeClr val="tx1"/>
                </a:solidFill>
              </a:rPr>
              <a:t>Ward in a specialized or rehabilitation department</a:t>
            </a:r>
          </a:p>
          <a:p>
            <a:pPr>
              <a:lnSpc>
                <a:spcPct val="80000"/>
              </a:lnSpc>
              <a:spcBef>
                <a:spcPts val="575"/>
              </a:spcBef>
              <a:buFont typeface="Calibri" pitchFamily="34" charset="0"/>
              <a:buAutoNum type="arabicPeriod"/>
            </a:pPr>
            <a:r>
              <a:rPr lang="en-US" sz="1600" smtClean="0">
                <a:solidFill>
                  <a:schemeClr val="tx1"/>
                </a:solidFill>
              </a:rPr>
              <a:t>Rooms for individual and group kinesitherapy</a:t>
            </a:r>
          </a:p>
          <a:p>
            <a:pPr>
              <a:lnSpc>
                <a:spcPct val="80000"/>
              </a:lnSpc>
              <a:spcBef>
                <a:spcPts val="575"/>
              </a:spcBef>
              <a:buFont typeface="Calibri" pitchFamily="34" charset="0"/>
              <a:buAutoNum type="arabicPeriod"/>
            </a:pPr>
            <a:r>
              <a:rPr lang="en-US" sz="1600" smtClean="0">
                <a:solidFill>
                  <a:schemeClr val="tx1"/>
                </a:solidFill>
              </a:rPr>
              <a:t>Gym</a:t>
            </a:r>
          </a:p>
          <a:p>
            <a:pPr>
              <a:lnSpc>
                <a:spcPct val="80000"/>
              </a:lnSpc>
              <a:spcBef>
                <a:spcPts val="575"/>
              </a:spcBef>
              <a:buFont typeface="Calibri" pitchFamily="34" charset="0"/>
              <a:buAutoNum type="arabicPeriod"/>
            </a:pPr>
            <a:r>
              <a:rPr lang="en-US" sz="1600" smtClean="0">
                <a:solidFill>
                  <a:schemeClr val="tx1"/>
                </a:solidFill>
              </a:rPr>
              <a:t>Mechanotherapy room</a:t>
            </a:r>
          </a:p>
          <a:p>
            <a:pPr>
              <a:lnSpc>
                <a:spcPct val="80000"/>
              </a:lnSpc>
              <a:spcBef>
                <a:spcPts val="575"/>
              </a:spcBef>
              <a:buFont typeface="Calibri" pitchFamily="34" charset="0"/>
              <a:buAutoNum type="arabicPeriod"/>
            </a:pPr>
            <a:r>
              <a:rPr lang="en-US" sz="1600" smtClean="0">
                <a:solidFill>
                  <a:schemeClr val="tx1"/>
                </a:solidFill>
              </a:rPr>
              <a:t>Art therapy room</a:t>
            </a:r>
          </a:p>
          <a:p>
            <a:pPr>
              <a:lnSpc>
                <a:spcPct val="80000"/>
              </a:lnSpc>
              <a:spcBef>
                <a:spcPts val="575"/>
              </a:spcBef>
              <a:buFont typeface="Calibri" pitchFamily="34" charset="0"/>
              <a:buAutoNum type="arabicPeriod"/>
            </a:pPr>
            <a:r>
              <a:rPr lang="en-US" sz="1600" smtClean="0">
                <a:solidFill>
                  <a:schemeClr val="tx1"/>
                </a:solidFill>
              </a:rPr>
              <a:t>Ergotherapy room</a:t>
            </a:r>
          </a:p>
          <a:p>
            <a:pPr>
              <a:lnSpc>
                <a:spcPct val="80000"/>
              </a:lnSpc>
              <a:spcBef>
                <a:spcPts val="575"/>
              </a:spcBef>
              <a:buFont typeface="Calibri" pitchFamily="34" charset="0"/>
              <a:buAutoNum type="arabicPeriod"/>
            </a:pPr>
            <a:r>
              <a:rPr lang="en-US" sz="1600" smtClean="0">
                <a:solidFill>
                  <a:schemeClr val="tx1"/>
                </a:solidFill>
              </a:rPr>
              <a:t>Work therapy room</a:t>
            </a:r>
          </a:p>
          <a:p>
            <a:pPr>
              <a:lnSpc>
                <a:spcPct val="80000"/>
              </a:lnSpc>
              <a:spcBef>
                <a:spcPts val="575"/>
              </a:spcBef>
              <a:buFont typeface="Calibri" pitchFamily="34" charset="0"/>
              <a:buAutoNum type="arabicPeriod"/>
            </a:pPr>
            <a:r>
              <a:rPr lang="en-US" sz="1600" smtClean="0">
                <a:solidFill>
                  <a:schemeClr val="tx1"/>
                </a:solidFill>
              </a:rPr>
              <a:t>Massage room</a:t>
            </a:r>
          </a:p>
          <a:p>
            <a:pPr>
              <a:lnSpc>
                <a:spcPct val="80000"/>
              </a:lnSpc>
              <a:spcBef>
                <a:spcPts val="575"/>
              </a:spcBef>
              <a:buFont typeface="Calibri" pitchFamily="34" charset="0"/>
              <a:buAutoNum type="arabicPeriod"/>
            </a:pPr>
            <a:r>
              <a:rPr lang="en-US" sz="1600" smtClean="0">
                <a:solidFill>
                  <a:schemeClr val="tx1"/>
                </a:solidFill>
              </a:rPr>
              <a:t>Speech therapist's room</a:t>
            </a:r>
          </a:p>
          <a:p>
            <a:pPr>
              <a:lnSpc>
                <a:spcPct val="80000"/>
              </a:lnSpc>
              <a:spcBef>
                <a:spcPts val="575"/>
              </a:spcBef>
              <a:buFont typeface="Calibri" pitchFamily="34" charset="0"/>
              <a:buAutoNum type="arabicPeriod"/>
            </a:pPr>
            <a:r>
              <a:rPr lang="en-US" sz="1600" smtClean="0">
                <a:solidFill>
                  <a:schemeClr val="tx1"/>
                </a:solidFill>
              </a:rPr>
              <a:t>Psychologist's room</a:t>
            </a:r>
          </a:p>
          <a:p>
            <a:pPr>
              <a:lnSpc>
                <a:spcPct val="80000"/>
              </a:lnSpc>
              <a:spcBef>
                <a:spcPts val="575"/>
              </a:spcBef>
              <a:buFont typeface="Calibri" pitchFamily="34" charset="0"/>
              <a:buAutoNum type="arabicPeriod"/>
            </a:pPr>
            <a:r>
              <a:rPr lang="en-US" sz="1600" smtClean="0">
                <a:solidFill>
                  <a:schemeClr val="tx1"/>
                </a:solidFill>
              </a:rPr>
              <a:t>Cognitive training room</a:t>
            </a:r>
          </a:p>
          <a:p>
            <a:pPr>
              <a:lnSpc>
                <a:spcPct val="80000"/>
              </a:lnSpc>
              <a:spcBef>
                <a:spcPts val="575"/>
              </a:spcBef>
              <a:buFont typeface="Calibri" pitchFamily="34" charset="0"/>
              <a:buAutoNum type="arabicPeriod"/>
            </a:pPr>
            <a:r>
              <a:rPr lang="en-US" sz="1600" smtClean="0">
                <a:solidFill>
                  <a:schemeClr val="tx1"/>
                </a:solidFill>
              </a:rPr>
              <a:t>Physiotherapy, balneotherapy rooms</a:t>
            </a:r>
          </a:p>
          <a:p>
            <a:pPr>
              <a:lnSpc>
                <a:spcPct val="80000"/>
              </a:lnSpc>
              <a:spcBef>
                <a:spcPts val="575"/>
              </a:spcBef>
              <a:buFont typeface="Calibri" pitchFamily="34" charset="0"/>
              <a:buAutoNum type="arabicPeriod"/>
            </a:pPr>
            <a:r>
              <a:rPr lang="en-US" sz="1600" smtClean="0">
                <a:solidFill>
                  <a:schemeClr val="tx1"/>
                </a:solidFill>
              </a:rPr>
              <a:t>Social worker's room</a:t>
            </a:r>
          </a:p>
          <a:p>
            <a:pPr>
              <a:lnSpc>
                <a:spcPct val="80000"/>
              </a:lnSpc>
              <a:spcBef>
                <a:spcPts val="575"/>
              </a:spcBef>
              <a:buFont typeface="Calibri" pitchFamily="34" charset="0"/>
              <a:buAutoNum type="arabicPeriod"/>
            </a:pPr>
            <a:r>
              <a:rPr lang="en-US" sz="1600" smtClean="0">
                <a:solidFill>
                  <a:schemeClr val="tx1"/>
                </a:solidFill>
              </a:rPr>
              <a:t>Doctors’ lounge to accommodate a multidisciplinary team</a:t>
            </a:r>
            <a:endParaRPr lang="en-US" sz="1600" smtClean="0">
              <a:solidFill>
                <a:srgbClr val="46405B"/>
              </a:solidFill>
              <a:latin typeface="Georgia" pitchFamily="18" charset="0"/>
            </a:endParaRPr>
          </a:p>
        </p:txBody>
      </p:sp>
      <p:sp>
        <p:nvSpPr>
          <p:cNvPr id="131079" name="Rectangle 7"/>
          <p:cNvSpPr>
            <a:spLocks noChangeArrowheads="1"/>
          </p:cNvSpPr>
          <p:nvPr/>
        </p:nvSpPr>
        <p:spPr bwMode="auto">
          <a:xfrm>
            <a:off x="6011863" y="2924175"/>
            <a:ext cx="3459162" cy="647700"/>
          </a:xfrm>
          <a:prstGeom prst="rect">
            <a:avLst/>
          </a:prstGeom>
          <a:noFill/>
          <a:ln w="9525">
            <a:noFill/>
            <a:miter lim="800000"/>
            <a:headEnd/>
            <a:tailEnd/>
          </a:ln>
          <a:effectLst/>
        </p:spPr>
        <p:txBody>
          <a:bodyPr wrap="none" anchor="ctr"/>
          <a:lstStyle/>
          <a:p>
            <a:pPr algn="ctr" fontAlgn="auto">
              <a:spcBef>
                <a:spcPts val="0"/>
              </a:spcBef>
              <a:spcAft>
                <a:spcPts val="0"/>
              </a:spcAft>
              <a:defRPr/>
            </a:pPr>
            <a:endParaRPr lang="ru-RU" b="1" dirty="0">
              <a:solidFill>
                <a:srgbClr val="FFFF00"/>
              </a:solidFill>
              <a:effectLst>
                <a:outerShdw blurRad="38100" dist="38100" dir="2700000" algn="tl">
                  <a:srgbClr val="FFFFFF"/>
                </a:outerShdw>
              </a:effectLst>
              <a:latin typeface="Georgia" pitchFamily="18" charset="0"/>
              <a:cs typeface="+mn-cs"/>
            </a:endParaRPr>
          </a:p>
        </p:txBody>
      </p:sp>
      <p:pic>
        <p:nvPicPr>
          <p:cNvPr id="250884" name="Picture 2"/>
          <p:cNvPicPr>
            <a:picLocks noChangeAspect="1" noChangeArrowheads="1"/>
          </p:cNvPicPr>
          <p:nvPr/>
        </p:nvPicPr>
        <p:blipFill>
          <a:blip r:embed="rId3" cstate="print"/>
          <a:srcRect/>
          <a:stretch>
            <a:fillRect/>
          </a:stretch>
        </p:blipFill>
        <p:spPr bwMode="auto">
          <a:xfrm>
            <a:off x="4643438" y="2492375"/>
            <a:ext cx="2540000" cy="1427163"/>
          </a:xfrm>
          <a:prstGeom prst="rect">
            <a:avLst/>
          </a:prstGeom>
          <a:noFill/>
          <a:ln w="9525">
            <a:noFill/>
            <a:miter lim="800000"/>
            <a:headEnd/>
            <a:tailEnd/>
          </a:ln>
        </p:spPr>
      </p:pic>
      <p:pic>
        <p:nvPicPr>
          <p:cNvPr id="250885" name="Picture 2" descr="C:\Users\Евгеий\Desktop\Фото Швейцария июнь 2011\IMG_4269.JPG"/>
          <p:cNvPicPr>
            <a:picLocks noChangeAspect="1" noChangeArrowheads="1"/>
          </p:cNvPicPr>
          <p:nvPr/>
        </p:nvPicPr>
        <p:blipFill>
          <a:blip r:embed="rId4" cstate="print"/>
          <a:srcRect/>
          <a:stretch>
            <a:fillRect/>
          </a:stretch>
        </p:blipFill>
        <p:spPr bwMode="auto">
          <a:xfrm>
            <a:off x="4643438" y="3789363"/>
            <a:ext cx="2536825" cy="1427162"/>
          </a:xfrm>
          <a:prstGeom prst="rect">
            <a:avLst/>
          </a:prstGeom>
          <a:noFill/>
          <a:ln w="9525">
            <a:noFill/>
            <a:miter lim="800000"/>
            <a:headEnd/>
            <a:tailEnd/>
          </a:ln>
        </p:spPr>
      </p:pic>
      <p:pic>
        <p:nvPicPr>
          <p:cNvPr id="250886" name="Picture 5" descr="C:\Users\Евгеий\Desktop\Фото Швейцария июнь 2011\IMG_4274.JPG"/>
          <p:cNvPicPr>
            <a:picLocks noChangeAspect="1" noChangeArrowheads="1"/>
          </p:cNvPicPr>
          <p:nvPr/>
        </p:nvPicPr>
        <p:blipFill>
          <a:blip r:embed="rId5" cstate="print"/>
          <a:srcRect/>
          <a:stretch>
            <a:fillRect/>
          </a:stretch>
        </p:blipFill>
        <p:spPr bwMode="auto">
          <a:xfrm>
            <a:off x="7235825" y="1897063"/>
            <a:ext cx="1576388" cy="2803525"/>
          </a:xfrm>
          <a:prstGeom prst="rect">
            <a:avLst/>
          </a:prstGeom>
          <a:noFill/>
          <a:ln w="9525">
            <a:noFill/>
            <a:miter lim="800000"/>
            <a:headEnd/>
            <a:tailEnd/>
          </a:ln>
        </p:spPr>
      </p:pic>
      <p:pic>
        <p:nvPicPr>
          <p:cNvPr id="250887" name="Picture 6" descr="C:\Users\Евгеий\Desktop\Фото Швейцария июнь 2011\IMG_4282.JPG"/>
          <p:cNvPicPr>
            <a:picLocks noChangeAspect="1" noChangeArrowheads="1"/>
          </p:cNvPicPr>
          <p:nvPr/>
        </p:nvPicPr>
        <p:blipFill>
          <a:blip r:embed="rId6" cstate="print"/>
          <a:srcRect/>
          <a:stretch>
            <a:fillRect/>
          </a:stretch>
        </p:blipFill>
        <p:spPr bwMode="auto">
          <a:xfrm>
            <a:off x="4643438" y="1066800"/>
            <a:ext cx="2540000" cy="1427163"/>
          </a:xfrm>
          <a:prstGeom prst="rect">
            <a:avLst/>
          </a:prstGeom>
          <a:noFill/>
          <a:ln w="9525">
            <a:noFill/>
            <a:miter lim="800000"/>
            <a:headEnd/>
            <a:tailEnd/>
          </a:ln>
        </p:spPr>
      </p:pic>
      <p:pic>
        <p:nvPicPr>
          <p:cNvPr id="250888" name="Picture 7" descr="C:\Users\Евгеий\Desktop\Фото Швейцария июнь 2011\IMG_4286.JPG"/>
          <p:cNvPicPr>
            <a:picLocks noChangeAspect="1" noChangeArrowheads="1"/>
          </p:cNvPicPr>
          <p:nvPr/>
        </p:nvPicPr>
        <p:blipFill>
          <a:blip r:embed="rId7" cstate="print"/>
          <a:srcRect/>
          <a:stretch>
            <a:fillRect/>
          </a:stretch>
        </p:blipFill>
        <p:spPr bwMode="auto">
          <a:xfrm>
            <a:off x="7207250" y="4797425"/>
            <a:ext cx="1757363" cy="987425"/>
          </a:xfrm>
          <a:prstGeom prst="rect">
            <a:avLst/>
          </a:prstGeom>
          <a:noFill/>
          <a:ln w="9525">
            <a:noFill/>
            <a:miter lim="800000"/>
            <a:headEnd/>
            <a:tailEnd/>
          </a:ln>
        </p:spPr>
      </p:pic>
      <p:pic>
        <p:nvPicPr>
          <p:cNvPr id="250889" name="Picture 8" descr="C:\Users\Евгеий\Desktop\Фото Швейцария июнь 2011\IMG_4292.JPG"/>
          <p:cNvPicPr>
            <a:picLocks noChangeAspect="1" noChangeArrowheads="1"/>
          </p:cNvPicPr>
          <p:nvPr/>
        </p:nvPicPr>
        <p:blipFill>
          <a:blip r:embed="rId8" cstate="print"/>
          <a:srcRect/>
          <a:stretch>
            <a:fillRect/>
          </a:stretch>
        </p:blipFill>
        <p:spPr bwMode="auto">
          <a:xfrm>
            <a:off x="4643438" y="5084763"/>
            <a:ext cx="2538412" cy="1169987"/>
          </a:xfrm>
          <a:prstGeom prst="rect">
            <a:avLst/>
          </a:prstGeom>
          <a:noFill/>
          <a:ln w="9525">
            <a:noFill/>
            <a:miter lim="800000"/>
            <a:headEnd/>
            <a:tailEnd/>
          </a:ln>
        </p:spPr>
      </p:pic>
      <p:sp>
        <p:nvSpPr>
          <p:cNvPr id="16" name="Прямоугольник 15"/>
          <p:cNvSpPr/>
          <p:nvPr/>
        </p:nvSpPr>
        <p:spPr>
          <a:xfrm>
            <a:off x="1000125" y="0"/>
            <a:ext cx="1428750" cy="1444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 name="Прямоугольник 17"/>
          <p:cNvSpPr/>
          <p:nvPr/>
        </p:nvSpPr>
        <p:spPr>
          <a:xfrm>
            <a:off x="3160713" y="6286500"/>
            <a:ext cx="3571875" cy="5984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1"/>
          </a:p>
        </p:txBody>
      </p:sp>
      <p:sp>
        <p:nvSpPr>
          <p:cNvPr id="19" name="Прямоугольник 18"/>
          <p:cNvSpPr/>
          <p:nvPr/>
        </p:nvSpPr>
        <p:spPr>
          <a:xfrm>
            <a:off x="6732588" y="6286500"/>
            <a:ext cx="44450" cy="5937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p:txBody>
          <a:bodyPr/>
          <a:lstStyle/>
          <a:p>
            <a:r>
              <a:rPr lang="en-US" smtClean="0">
                <a:solidFill>
                  <a:srgbClr val="FF9933"/>
                </a:solidFill>
                <a:latin typeface="Georgia" pitchFamily="18" charset="0"/>
              </a:rPr>
              <a:t>What is to be done?</a:t>
            </a:r>
            <a:endParaRPr lang="ru-RU" smtClean="0">
              <a:solidFill>
                <a:srgbClr val="FF9933"/>
              </a:solidFill>
              <a:latin typeface="Georgia" pitchFamily="18" charset="0"/>
            </a:endParaRPr>
          </a:p>
        </p:txBody>
      </p:sp>
      <p:sp>
        <p:nvSpPr>
          <p:cNvPr id="108547" name="Rectangle 3"/>
          <p:cNvSpPr>
            <a:spLocks noGrp="1" noChangeArrowheads="1"/>
          </p:cNvSpPr>
          <p:nvPr>
            <p:ph type="body" sz="half" idx="1"/>
          </p:nvPr>
        </p:nvSpPr>
        <p:spPr>
          <a:xfrm>
            <a:off x="457200" y="1600200"/>
            <a:ext cx="4038600" cy="3557588"/>
          </a:xfrm>
        </p:spPr>
        <p:style>
          <a:lnRef idx="3">
            <a:schemeClr val="lt1"/>
          </a:lnRef>
          <a:fillRef idx="1">
            <a:schemeClr val="dk1"/>
          </a:fillRef>
          <a:effectRef idx="1">
            <a:schemeClr val="dk1"/>
          </a:effectRef>
          <a:fontRef idx="minor">
            <a:schemeClr val="lt1"/>
          </a:fontRef>
        </p:style>
        <p:txBody>
          <a:bodyPr/>
          <a:lstStyle/>
          <a:p>
            <a:pPr marL="533400" indent="-533400">
              <a:lnSpc>
                <a:spcPct val="90000"/>
              </a:lnSpc>
              <a:buFont typeface="Wingdings" pitchFamily="2" charset="2"/>
              <a:buNone/>
            </a:pPr>
            <a:r>
              <a:rPr lang="en-US" sz="1800" b="1" smtClean="0">
                <a:solidFill>
                  <a:schemeClr val="tx2"/>
                </a:solidFill>
                <a:effectLst>
                  <a:outerShdw blurRad="38100" dist="38100" dir="2700000" algn="tl">
                    <a:srgbClr val="FFFFFF"/>
                  </a:outerShdw>
                </a:effectLst>
              </a:rPr>
              <a:t>Non-specific tasks:</a:t>
            </a:r>
          </a:p>
          <a:p>
            <a:pPr marL="533400" indent="-533400">
              <a:lnSpc>
                <a:spcPct val="90000"/>
              </a:lnSpc>
              <a:buFont typeface="Wingdings" pitchFamily="2" charset="2"/>
              <a:buNone/>
            </a:pPr>
            <a:r>
              <a:rPr lang="en-US" sz="1800" b="1" smtClean="0">
                <a:solidFill>
                  <a:schemeClr val="tx2"/>
                </a:solidFill>
                <a:effectLst>
                  <a:outerShdw blurRad="38100" dist="38100" dir="2700000" algn="tl">
                    <a:srgbClr val="FFFFFF"/>
                  </a:outerShdw>
                </a:effectLst>
              </a:rPr>
              <a:t>1. Increasing the level of tolerance to stress</a:t>
            </a:r>
          </a:p>
          <a:p>
            <a:pPr marL="533400" indent="-533400">
              <a:lnSpc>
                <a:spcPct val="90000"/>
              </a:lnSpc>
              <a:buFont typeface="Wingdings" pitchFamily="2" charset="2"/>
              <a:buNone/>
            </a:pPr>
            <a:r>
              <a:rPr lang="en-US" sz="1800" b="1" smtClean="0">
                <a:solidFill>
                  <a:schemeClr val="tx2"/>
                </a:solidFill>
                <a:effectLst>
                  <a:outerShdw blurRad="38100" dist="38100" dir="2700000" algn="tl">
                    <a:srgbClr val="FFFFFF"/>
                  </a:outerShdw>
                </a:effectLst>
              </a:rPr>
              <a:t>2. Immunity Boost</a:t>
            </a:r>
            <a:endParaRPr lang="en-US" sz="1800" b="1" smtClean="0">
              <a:solidFill>
                <a:schemeClr val="tx2"/>
              </a:solidFill>
              <a:effectLst>
                <a:outerShdw blurRad="38100" dist="38100" dir="2700000" algn="tl">
                  <a:srgbClr val="FFFFFF"/>
                </a:outerShdw>
              </a:effectLst>
              <a:latin typeface="Georgia" pitchFamily="18" charset="0"/>
            </a:endParaRPr>
          </a:p>
          <a:p>
            <a:pPr marL="533400" indent="-533400">
              <a:lnSpc>
                <a:spcPct val="90000"/>
              </a:lnSpc>
              <a:buFont typeface="Wingdings" pitchFamily="2" charset="2"/>
              <a:buNone/>
            </a:pPr>
            <a:endParaRPr lang="en-US" sz="1800" b="1" smtClean="0">
              <a:solidFill>
                <a:srgbClr val="800000"/>
              </a:solidFill>
              <a:effectLst>
                <a:outerShdw blurRad="38100" dist="38100" dir="2700000" algn="tl">
                  <a:srgbClr val="000000"/>
                </a:outerShdw>
              </a:effectLst>
              <a:latin typeface="Georgia" pitchFamily="18" charset="0"/>
            </a:endParaRPr>
          </a:p>
          <a:p>
            <a:pPr marL="533400" indent="-533400">
              <a:lnSpc>
                <a:spcPct val="90000"/>
              </a:lnSpc>
            </a:pPr>
            <a:endParaRPr lang="ru-RU" sz="1800" smtClean="0">
              <a:solidFill>
                <a:srgbClr val="FFFFFF"/>
              </a:solidFill>
              <a:latin typeface="Georgia" pitchFamily="18" charset="0"/>
            </a:endParaRPr>
          </a:p>
        </p:txBody>
      </p:sp>
      <p:sp>
        <p:nvSpPr>
          <p:cNvPr id="108548" name="Rectangle 4"/>
          <p:cNvSpPr>
            <a:spLocks noGrp="1" noChangeArrowheads="1"/>
          </p:cNvSpPr>
          <p:nvPr>
            <p:ph type="body" sz="half" idx="2"/>
          </p:nvPr>
        </p:nvSpPr>
        <p:spPr>
          <a:xfrm>
            <a:off x="4635500" y="1600200"/>
            <a:ext cx="3727450" cy="3557588"/>
          </a:xfrm>
        </p:spPr>
        <p:style>
          <a:lnRef idx="1">
            <a:schemeClr val="accent1"/>
          </a:lnRef>
          <a:fillRef idx="2">
            <a:schemeClr val="accent1"/>
          </a:fillRef>
          <a:effectRef idx="1">
            <a:schemeClr val="accent1"/>
          </a:effectRef>
          <a:fontRef idx="minor">
            <a:schemeClr val="dk1"/>
          </a:fontRef>
        </p:style>
        <p:txBody>
          <a:bodyPr>
            <a:normAutofit/>
          </a:bodyPr>
          <a:lstStyle/>
          <a:p>
            <a:pPr marL="533400" indent="-533400">
              <a:lnSpc>
                <a:spcPct val="80000"/>
              </a:lnSpc>
              <a:buFont typeface="Wingdings" pitchFamily="2" charset="2"/>
              <a:buNone/>
            </a:pPr>
            <a:r>
              <a:rPr lang="en-US" sz="2000" b="1" smtClean="0">
                <a:solidFill>
                  <a:schemeClr val="tx2"/>
                </a:solidFill>
              </a:rPr>
              <a:t>Specific tasks:</a:t>
            </a:r>
            <a:endParaRPr lang="ru-RU" sz="2000" b="1" smtClean="0">
              <a:solidFill>
                <a:schemeClr val="tx2"/>
              </a:solidFill>
            </a:endParaRPr>
          </a:p>
          <a:p>
            <a:pPr marL="533400" indent="-533400">
              <a:lnSpc>
                <a:spcPct val="80000"/>
              </a:lnSpc>
              <a:buFont typeface="Wingdings" pitchFamily="2" charset="2"/>
              <a:buNone/>
            </a:pPr>
            <a:r>
              <a:rPr lang="en-US" sz="2000" b="1" smtClean="0">
                <a:solidFill>
                  <a:schemeClr val="tx2"/>
                </a:solidFill>
              </a:rPr>
              <a:t>Recovery or adaptation</a:t>
            </a:r>
            <a:r>
              <a:rPr lang="ru-RU" sz="2000" b="1" smtClean="0">
                <a:solidFill>
                  <a:schemeClr val="tx2"/>
                </a:solidFill>
              </a:rPr>
              <a:t> </a:t>
            </a:r>
            <a:r>
              <a:rPr lang="en-US" sz="2000" b="1" smtClean="0">
                <a:solidFill>
                  <a:schemeClr val="tx2"/>
                </a:solidFill>
              </a:rPr>
              <a:t>of: motor function          sensitivity          swallowing          </a:t>
            </a:r>
          </a:p>
          <a:p>
            <a:pPr marL="533400" indent="-533400">
              <a:lnSpc>
                <a:spcPct val="80000"/>
              </a:lnSpc>
              <a:buFont typeface="Wingdings" pitchFamily="2" charset="2"/>
              <a:buNone/>
            </a:pPr>
            <a:r>
              <a:rPr lang="en-US" sz="2000" b="1" smtClean="0">
                <a:solidFill>
                  <a:schemeClr val="tx2"/>
                </a:solidFill>
              </a:rPr>
              <a:t>        speech          </a:t>
            </a:r>
          </a:p>
          <a:p>
            <a:pPr marL="533400" indent="-533400">
              <a:lnSpc>
                <a:spcPct val="80000"/>
              </a:lnSpc>
              <a:buFont typeface="Wingdings" pitchFamily="2" charset="2"/>
              <a:buNone/>
            </a:pPr>
            <a:r>
              <a:rPr lang="en-US" sz="2000" b="1" smtClean="0">
                <a:solidFill>
                  <a:schemeClr val="tx2"/>
                </a:solidFill>
              </a:rPr>
              <a:t>        emotions     </a:t>
            </a:r>
          </a:p>
          <a:p>
            <a:pPr marL="533400" indent="-533400">
              <a:lnSpc>
                <a:spcPct val="80000"/>
              </a:lnSpc>
              <a:buFont typeface="Wingdings" pitchFamily="2" charset="2"/>
              <a:buNone/>
            </a:pPr>
            <a:r>
              <a:rPr lang="en-US" sz="2000" b="1" smtClean="0">
                <a:solidFill>
                  <a:schemeClr val="tx2"/>
                </a:solidFill>
              </a:rPr>
              <a:t>        memory        </a:t>
            </a:r>
          </a:p>
          <a:p>
            <a:pPr marL="533400" indent="-533400">
              <a:lnSpc>
                <a:spcPct val="80000"/>
              </a:lnSpc>
              <a:buFont typeface="Wingdings" pitchFamily="2" charset="2"/>
              <a:buNone/>
            </a:pPr>
            <a:r>
              <a:rPr lang="en-US" sz="2000" b="1" smtClean="0">
                <a:solidFill>
                  <a:schemeClr val="tx2"/>
                </a:solidFill>
              </a:rPr>
              <a:t>        attention, etc. </a:t>
            </a:r>
          </a:p>
          <a:p>
            <a:pPr marL="533400" indent="-533400">
              <a:lnSpc>
                <a:spcPct val="80000"/>
              </a:lnSpc>
              <a:buFont typeface="Wingdings" pitchFamily="2" charset="2"/>
              <a:buNone/>
            </a:pPr>
            <a:r>
              <a:rPr lang="en-US" sz="2000" b="1" smtClean="0">
                <a:solidFill>
                  <a:schemeClr val="tx2"/>
                </a:solidFill>
              </a:rPr>
              <a:t>        motivation </a:t>
            </a:r>
          </a:p>
          <a:p>
            <a:pPr marL="533400" indent="-533400">
              <a:lnSpc>
                <a:spcPct val="80000"/>
              </a:lnSpc>
              <a:buFont typeface="Wingdings" pitchFamily="2" charset="2"/>
              <a:buNone/>
            </a:pPr>
            <a:r>
              <a:rPr lang="en-US" sz="2000" b="1" smtClean="0">
                <a:solidFill>
                  <a:schemeClr val="tx2"/>
                </a:solidFill>
              </a:rPr>
              <a:t>        learning style</a:t>
            </a:r>
            <a:endParaRPr lang="ru-RU" sz="2000" b="1" smtClean="0">
              <a:solidFill>
                <a:schemeClr val="tx2"/>
              </a:solidFill>
              <a:latin typeface="Georgia" pitchFamily="18" charset="0"/>
            </a:endParaRPr>
          </a:p>
          <a:p>
            <a:pPr marL="533400" indent="-533400">
              <a:lnSpc>
                <a:spcPct val="80000"/>
              </a:lnSpc>
              <a:buFont typeface="Wingdings" pitchFamily="2" charset="2"/>
              <a:buNone/>
            </a:pPr>
            <a:endParaRPr lang="ru-RU" sz="2000" b="1" smtClean="0">
              <a:solidFill>
                <a:schemeClr val="tx2"/>
              </a:solidFill>
              <a:latin typeface="Georgia" pitchFamily="18" charset="0"/>
            </a:endParaRPr>
          </a:p>
        </p:txBody>
      </p:sp>
      <p:sp>
        <p:nvSpPr>
          <p:cNvPr id="252932" name="Rectangle 5"/>
          <p:cNvSpPr>
            <a:spLocks noChangeArrowheads="1"/>
          </p:cNvSpPr>
          <p:nvPr/>
        </p:nvSpPr>
        <p:spPr bwMode="auto">
          <a:xfrm>
            <a:off x="1898650" y="5532438"/>
            <a:ext cx="5472113" cy="792162"/>
          </a:xfrm>
          <a:prstGeom prst="rect">
            <a:avLst/>
          </a:prstGeom>
          <a:noFill/>
          <a:ln w="9525">
            <a:solidFill>
              <a:srgbClr val="FF9933"/>
            </a:solidFill>
            <a:miter lim="800000"/>
            <a:headEnd/>
            <a:tailEnd/>
          </a:ln>
        </p:spPr>
        <p:txBody>
          <a:bodyPr wrap="none" anchor="ctr"/>
          <a:lstStyle/>
          <a:p>
            <a:pPr algn="ctr"/>
            <a:endParaRPr lang="ru-RU" b="1">
              <a:solidFill>
                <a:schemeClr val="tx2"/>
              </a:solidFill>
              <a:latin typeface="Georgia" pitchFamily="18" charset="0"/>
            </a:endParaRPr>
          </a:p>
        </p:txBody>
      </p:sp>
      <p:sp>
        <p:nvSpPr>
          <p:cNvPr id="252935" name="Rectangle 7"/>
          <p:cNvSpPr>
            <a:spLocks noChangeArrowheads="1"/>
          </p:cNvSpPr>
          <p:nvPr/>
        </p:nvSpPr>
        <p:spPr bwMode="auto">
          <a:xfrm>
            <a:off x="395288" y="5516563"/>
            <a:ext cx="7707312" cy="457200"/>
          </a:xfrm>
          <a:prstGeom prst="rect">
            <a:avLst/>
          </a:prstGeom>
          <a:noFill/>
          <a:ln w="9525">
            <a:noFill/>
            <a:miter lim="800000"/>
            <a:headEnd/>
            <a:tailEnd/>
          </a:ln>
          <a:effectLst/>
        </p:spPr>
        <p:txBody>
          <a:bodyPr wrap="none">
            <a:spAutoFit/>
          </a:bodyPr>
          <a:lstStyle/>
          <a:p>
            <a:r>
              <a:rPr lang="en-US"/>
              <a:t>Restoration of the activities of daily living and self-sustaining</a:t>
            </a:r>
            <a:endParaRPr lang="ru-RU"/>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274638"/>
            <a:ext cx="8382000" cy="1782762"/>
          </a:xfrm>
        </p:spPr>
        <p:style>
          <a:lnRef idx="1">
            <a:schemeClr val="dk1"/>
          </a:lnRef>
          <a:fillRef idx="2">
            <a:schemeClr val="dk1"/>
          </a:fillRef>
          <a:effectRef idx="1">
            <a:schemeClr val="dk1"/>
          </a:effectRef>
          <a:fontRef idx="minor">
            <a:schemeClr val="dk1"/>
          </a:fontRef>
        </p:style>
        <p:txBody>
          <a:bodyPr anchor="t">
            <a:normAutofit/>
          </a:bodyPr>
          <a:lstStyle/>
          <a:p>
            <a:r>
              <a:rPr lang="ru-RU" smtClean="0">
                <a:solidFill>
                  <a:schemeClr val="bg1"/>
                </a:solidFill>
              </a:rPr>
              <a:t>Basic Strategies </a:t>
            </a:r>
            <a:r>
              <a:rPr lang="en-US" smtClean="0">
                <a:solidFill>
                  <a:schemeClr val="bg1"/>
                </a:solidFill>
              </a:rPr>
              <a:t>of rehabilitation</a:t>
            </a:r>
            <a:endParaRPr lang="ru-RU" smtClean="0">
              <a:solidFill>
                <a:schemeClr val="bg1"/>
              </a:solidFill>
            </a:endParaRPr>
          </a:p>
        </p:txBody>
      </p:sp>
      <p:sp>
        <p:nvSpPr>
          <p:cNvPr id="6147" name="Rectangle 3"/>
          <p:cNvSpPr>
            <a:spLocks noGrp="1" noChangeArrowheads="1"/>
          </p:cNvSpPr>
          <p:nvPr>
            <p:ph idx="4294967295"/>
          </p:nvPr>
        </p:nvSpPr>
        <p:spPr>
          <a:xfrm>
            <a:off x="428625" y="2286000"/>
            <a:ext cx="8429625" cy="3124200"/>
          </a:xfrm>
        </p:spPr>
        <p:style>
          <a:lnRef idx="1">
            <a:schemeClr val="dk1"/>
          </a:lnRef>
          <a:fillRef idx="3">
            <a:schemeClr val="dk1"/>
          </a:fillRef>
          <a:effectRef idx="2">
            <a:schemeClr val="dk1"/>
          </a:effectRef>
          <a:fontRef idx="minor">
            <a:schemeClr val="lt1"/>
          </a:fontRef>
        </p:style>
        <p:txBody>
          <a:bodyPr>
            <a:normAutofit/>
          </a:bodyPr>
          <a:lstStyle/>
          <a:p>
            <a:pPr marL="411163">
              <a:lnSpc>
                <a:spcPct val="80000"/>
              </a:lnSpc>
            </a:pPr>
            <a:r>
              <a:rPr lang="ru-RU" sz="3000" smtClean="0">
                <a:solidFill>
                  <a:srgbClr val="FFFFFF"/>
                </a:solidFill>
              </a:rPr>
              <a:t> </a:t>
            </a:r>
            <a:r>
              <a:rPr lang="en-US" sz="2800" smtClean="0">
                <a:solidFill>
                  <a:schemeClr val="tx2"/>
                </a:solidFill>
              </a:rPr>
              <a:t>Development strategy - restoration of the affected function  </a:t>
            </a:r>
          </a:p>
          <a:p>
            <a:pPr marL="411163">
              <a:lnSpc>
                <a:spcPct val="80000"/>
              </a:lnSpc>
            </a:pPr>
            <a:endParaRPr lang="en-US" sz="2800" smtClean="0">
              <a:solidFill>
                <a:schemeClr val="tx2"/>
              </a:solidFill>
            </a:endParaRPr>
          </a:p>
          <a:p>
            <a:pPr marL="411163">
              <a:lnSpc>
                <a:spcPct val="80000"/>
              </a:lnSpc>
            </a:pPr>
            <a:r>
              <a:rPr lang="en-US" sz="2800" smtClean="0">
                <a:solidFill>
                  <a:schemeClr val="tx2"/>
                </a:solidFill>
              </a:rPr>
              <a:t>Compensatory strategy - replacement of the lost function. (used only in cases when the restoration of the lost function is impossible even partially)</a:t>
            </a:r>
          </a:p>
          <a:p>
            <a:pPr marL="411163">
              <a:lnSpc>
                <a:spcPct val="80000"/>
              </a:lnSpc>
            </a:pPr>
            <a:endParaRPr lang="en-US" sz="2800" smtClean="0">
              <a:solidFill>
                <a:schemeClr val="tx2"/>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7"/>
          <p:cNvGraphicFramePr>
            <a:graphicFrameLocks noChangeAspect="1"/>
          </p:cNvGraphicFramePr>
          <p:nvPr/>
        </p:nvGraphicFramePr>
        <p:xfrm>
          <a:off x="1476375" y="2492375"/>
          <a:ext cx="5319713" cy="2640013"/>
        </p:xfrm>
        <a:graphic>
          <a:graphicData uri="http://schemas.openxmlformats.org/presentationml/2006/ole">
            <p:oleObj spid="_x0000_s239623" r:id="rId3" imgW="3244850" imgH="3390900" progId="">
              <p:embed/>
            </p:oleObj>
          </a:graphicData>
        </a:graphic>
      </p:graphicFrame>
      <p:sp>
        <p:nvSpPr>
          <p:cNvPr id="27651" name="Text Box 3"/>
          <p:cNvSpPr txBox="1">
            <a:spLocks noChangeArrowheads="1"/>
          </p:cNvSpPr>
          <p:nvPr/>
        </p:nvSpPr>
        <p:spPr bwMode="auto">
          <a:xfrm>
            <a:off x="250825" y="1557338"/>
            <a:ext cx="3336925" cy="99218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hangingPunct="0"/>
            <a:r>
              <a:rPr lang="en-US">
                <a:solidFill>
                  <a:schemeClr val="bg1"/>
                </a:solidFill>
                <a:latin typeface="Times New Roman" pitchFamily="18" charset="0"/>
                <a:ea typeface="Arial" pitchFamily="34" charset="0"/>
                <a:cs typeface="Times New Roman" pitchFamily="18" charset="0"/>
              </a:rPr>
              <a:t>Redistribution of the function</a:t>
            </a:r>
            <a:endParaRPr lang="ru-RU">
              <a:solidFill>
                <a:schemeClr val="bg1"/>
              </a:solidFill>
              <a:latin typeface="Times New Roman" pitchFamily="18" charset="0"/>
              <a:ea typeface="Arial" pitchFamily="34" charset="0"/>
              <a:cs typeface="Times New Roman" pitchFamily="18" charset="0"/>
            </a:endParaRPr>
          </a:p>
        </p:txBody>
      </p:sp>
      <p:sp>
        <p:nvSpPr>
          <p:cNvPr id="27652" name="Text Box 4"/>
          <p:cNvSpPr txBox="1">
            <a:spLocks noChangeArrowheads="1"/>
          </p:cNvSpPr>
          <p:nvPr/>
        </p:nvSpPr>
        <p:spPr bwMode="auto">
          <a:xfrm>
            <a:off x="4787900" y="1557338"/>
            <a:ext cx="3065463" cy="9017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lstStyle/>
          <a:p>
            <a:pPr algn="ctr" eaLnBrk="0" hangingPunct="0"/>
            <a:r>
              <a:rPr lang="en-US">
                <a:solidFill>
                  <a:schemeClr val="bg1"/>
                </a:solidFill>
                <a:latin typeface="Times New Roman" pitchFamily="18" charset="0"/>
                <a:ea typeface="Arial" pitchFamily="34" charset="0"/>
                <a:cs typeface="Times New Roman" pitchFamily="18" charset="0"/>
              </a:rPr>
              <a:t>Functional imitation</a:t>
            </a:r>
            <a:endParaRPr lang="ru-RU">
              <a:solidFill>
                <a:schemeClr val="bg1"/>
              </a:solidFill>
              <a:latin typeface="Times New Roman" pitchFamily="18" charset="0"/>
              <a:ea typeface="Arial" pitchFamily="34" charset="0"/>
              <a:cs typeface="Times New Roman" pitchFamily="18" charset="0"/>
            </a:endParaRPr>
          </a:p>
        </p:txBody>
      </p:sp>
      <p:sp>
        <p:nvSpPr>
          <p:cNvPr id="27653" name="Text Box 5"/>
          <p:cNvSpPr txBox="1">
            <a:spLocks noChangeArrowheads="1"/>
          </p:cNvSpPr>
          <p:nvPr/>
        </p:nvSpPr>
        <p:spPr bwMode="auto">
          <a:xfrm>
            <a:off x="3059113" y="5300663"/>
            <a:ext cx="2435225" cy="10826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sz="2000">
                <a:solidFill>
                  <a:schemeClr val="bg1"/>
                </a:solidFill>
                <a:latin typeface="Times New Roman" pitchFamily="18" charset="0"/>
                <a:ea typeface="Arial" pitchFamily="34" charset="0"/>
                <a:cs typeface="Times New Roman" pitchFamily="18" charset="0"/>
              </a:rPr>
              <a:t>Providing optimum</a:t>
            </a:r>
            <a:endParaRPr lang="ru-RU" sz="2000">
              <a:solidFill>
                <a:schemeClr val="bg1"/>
              </a:solidFill>
              <a:latin typeface="Times New Roman" pitchFamily="18" charset="0"/>
              <a:ea typeface="Arial" pitchFamily="34" charset="0"/>
              <a:cs typeface="Times New Roman" pitchFamily="18" charset="0"/>
            </a:endParaRPr>
          </a:p>
          <a:p>
            <a:pPr eaLnBrk="0" hangingPunct="0"/>
            <a:endParaRPr lang="ru-RU" sz="2000">
              <a:solidFill>
                <a:schemeClr val="tx1"/>
              </a:solidFill>
              <a:latin typeface="Times New Roman" pitchFamily="18" charset="0"/>
              <a:ea typeface="Arial" pitchFamily="34" charset="0"/>
              <a:cs typeface="Times New Roman" pitchFamily="18" charset="0"/>
            </a:endParaRPr>
          </a:p>
        </p:txBody>
      </p:sp>
      <p:sp>
        <p:nvSpPr>
          <p:cNvPr id="27654" name="Text Box 6"/>
          <p:cNvSpPr txBox="1">
            <a:spLocks noChangeArrowheads="1"/>
          </p:cNvSpPr>
          <p:nvPr/>
        </p:nvSpPr>
        <p:spPr bwMode="auto">
          <a:xfrm>
            <a:off x="250825" y="260350"/>
            <a:ext cx="7664450" cy="1082675"/>
          </a:xfrm>
          <a:prstGeom prst="rect">
            <a:avLst/>
          </a:prstGeom>
          <a:ln>
            <a:headEnd/>
            <a:tailEnd/>
          </a:ln>
        </p:spPr>
        <p:style>
          <a:lnRef idx="1">
            <a:schemeClr val="dk1"/>
          </a:lnRef>
          <a:fillRef idx="2">
            <a:schemeClr val="dk1"/>
          </a:fillRef>
          <a:effectRef idx="1">
            <a:schemeClr val="dk1"/>
          </a:effectRef>
          <a:fontRef idx="minor">
            <a:schemeClr val="dk1"/>
          </a:fontRef>
        </p:style>
        <p:txBody>
          <a:bodyPr/>
          <a:lstStyle/>
          <a:p>
            <a:pPr algn="ctr"/>
            <a:r>
              <a:rPr lang="en-US" b="1">
                <a:solidFill>
                  <a:schemeClr val="tx1"/>
                </a:solidFill>
                <a:latin typeface="Times New Roman" pitchFamily="18" charset="0"/>
                <a:cs typeface="Arial" pitchFamily="34" charset="0"/>
              </a:rPr>
              <a:t>Biomechanical laws of development of motor function disorders (D.V. Skvortsov, 1996)</a:t>
            </a:r>
            <a:endParaRPr lang="en-US" sz="2600" b="1">
              <a:solidFill>
                <a:schemeClr val="tx1"/>
              </a:solidFill>
              <a:latin typeface="Times New Roman" pitchFamily="18" charset="0"/>
              <a:ea typeface="Arial" pitchFamily="34" charset="0"/>
              <a:cs typeface="Times New Roman" pitchFamily="18" charset="0"/>
            </a:endParaRPr>
          </a:p>
          <a:p>
            <a:pPr eaLnBrk="0" hangingPunct="0"/>
            <a:endParaRPr lang="ru-RU">
              <a:solidFill>
                <a:schemeClr val="bg1"/>
              </a:solidFill>
              <a:latin typeface="Times New Roman" pitchFamily="18" charset="0"/>
              <a:ea typeface="Arial" pitchFamily="34" charset="0"/>
              <a:cs typeface="Times New Roman" pitchFamily="18" charset="0"/>
            </a:endParaRPr>
          </a:p>
        </p:txBody>
      </p:sp>
      <p:sp>
        <p:nvSpPr>
          <p:cNvPr id="239628" name="Rectangle 7"/>
          <p:cNvSpPr>
            <a:spLocks noChangeArrowheads="1"/>
          </p:cNvSpPr>
          <p:nvPr/>
        </p:nvSpPr>
        <p:spPr bwMode="auto">
          <a:xfrm>
            <a:off x="0" y="-482600"/>
            <a:ext cx="9144000" cy="609600"/>
          </a:xfrm>
          <a:prstGeom prst="rect">
            <a:avLst/>
          </a:prstGeom>
          <a:noFill/>
          <a:ln w="9525">
            <a:noFill/>
            <a:miter lim="800000"/>
            <a:headEnd/>
            <a:tailEnd/>
          </a:ln>
        </p:spPr>
        <p:txBody>
          <a:bodyPr>
            <a:spAutoFit/>
          </a:bodyPr>
          <a:lstStyle/>
          <a:p>
            <a:r>
              <a:rPr lang="ru-RU" sz="1000">
                <a:cs typeface="Times New Roman" pitchFamily="18" charset="0"/>
              </a:rPr>
              <a:t/>
            </a:r>
            <a:br>
              <a:rPr lang="ru-RU" sz="1000">
                <a:cs typeface="Times New Roman" pitchFamily="18" charset="0"/>
              </a:rPr>
            </a:br>
            <a:endParaRPr lang="ru-RU"/>
          </a:p>
        </p:txBody>
      </p:sp>
      <p:sp>
        <p:nvSpPr>
          <p:cNvPr id="239629" name="Rectangle 8"/>
          <p:cNvSpPr>
            <a:spLocks noChangeArrowheads="1"/>
          </p:cNvSpPr>
          <p:nvPr/>
        </p:nvSpPr>
        <p:spPr bwMode="auto">
          <a:xfrm>
            <a:off x="0" y="-482600"/>
            <a:ext cx="9144000" cy="762000"/>
          </a:xfrm>
          <a:prstGeom prst="rect">
            <a:avLst/>
          </a:prstGeom>
          <a:noFill/>
          <a:ln w="9525">
            <a:noFill/>
            <a:miter lim="800000"/>
            <a:headEnd/>
            <a:tailEnd/>
          </a:ln>
        </p:spPr>
        <p:txBody>
          <a:bodyPr>
            <a:spAutoFit/>
          </a:bodyPr>
          <a:lstStyle/>
          <a:p>
            <a:r>
              <a:rPr lang="ru-RU" sz="1000">
                <a:cs typeface="Times New Roman" pitchFamily="18" charset="0"/>
              </a:rPr>
              <a:t/>
            </a:r>
            <a:br>
              <a:rPr lang="ru-RU" sz="1000">
                <a:cs typeface="Times New Roman" pitchFamily="18" charset="0"/>
              </a:rPr>
            </a:br>
            <a:endParaRPr lang="ru-RU" sz="1000">
              <a:cs typeface="Times New Roman" pitchFamily="18" charset="0"/>
            </a:endParaRPr>
          </a:p>
          <a:p>
            <a:pPr eaLnBrk="0" hangingPunct="0"/>
            <a:endParaRPr lang="ru-RU"/>
          </a:p>
        </p:txBody>
      </p:sp>
      <p:sp>
        <p:nvSpPr>
          <p:cNvPr id="239630" name="Rectangle 9"/>
          <p:cNvSpPr>
            <a:spLocks noChangeArrowheads="1"/>
          </p:cNvSpPr>
          <p:nvPr/>
        </p:nvSpPr>
        <p:spPr bwMode="auto">
          <a:xfrm rot="5400000">
            <a:off x="5557044" y="2947194"/>
            <a:ext cx="6092825" cy="719137"/>
          </a:xfrm>
          <a:prstGeom prst="rect">
            <a:avLst/>
          </a:prstGeom>
          <a:noFill/>
          <a:ln w="9525">
            <a:solidFill>
              <a:srgbClr val="00FF00"/>
            </a:solidFill>
            <a:miter lim="800000"/>
            <a:headEnd/>
            <a:tailEnd/>
          </a:ln>
        </p:spPr>
        <p:txBody>
          <a:bodyPr wrap="none" anchor="ctr"/>
          <a:lstStyle/>
          <a:p>
            <a:pPr algn="ctr"/>
            <a:r>
              <a:rPr lang="en-US" sz="2800" b="1" i="1">
                <a:solidFill>
                  <a:srgbClr val="00FF00"/>
                </a:solidFill>
                <a:latin typeface="Georgia" pitchFamily="18" charset="0"/>
              </a:rPr>
              <a:t>Pathophysiological approach</a:t>
            </a:r>
            <a:endParaRPr lang="ru-RU" sz="2800" b="1" i="1">
              <a:solidFill>
                <a:srgbClr val="00FF00"/>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gtEl>
                                        <p:attrNameLst>
                                          <p:attrName>style.visibility</p:attrName>
                                        </p:attrNameLst>
                                      </p:cBhvr>
                                      <p:to>
                                        <p:strVal val="visible"/>
                                      </p:to>
                                    </p:set>
                                    <p:anim calcmode="lin" valueType="num">
                                      <p:cBhvr additive="base">
                                        <p:cTn id="13" dur="500" fill="hold"/>
                                        <p:tgtEl>
                                          <p:spTgt spid="27651"/>
                                        </p:tgtEl>
                                        <p:attrNameLst>
                                          <p:attrName>ppt_x</p:attrName>
                                        </p:attrNameLst>
                                      </p:cBhvr>
                                      <p:tavLst>
                                        <p:tav tm="0">
                                          <p:val>
                                            <p:strVal val="0-#ppt_w/2"/>
                                          </p:val>
                                        </p:tav>
                                        <p:tav tm="100000">
                                          <p:val>
                                            <p:strVal val="#ppt_x"/>
                                          </p:val>
                                        </p:tav>
                                      </p:tavLst>
                                    </p:anim>
                                    <p:anim calcmode="lin" valueType="num">
                                      <p:cBhvr additive="base">
                                        <p:cTn id="14" dur="500" fill="hold"/>
                                        <p:tgtEl>
                                          <p:spTgt spid="2765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2"/>
                                        </p:tgtEl>
                                        <p:attrNameLst>
                                          <p:attrName>style.visibility</p:attrName>
                                        </p:attrNameLst>
                                      </p:cBhvr>
                                      <p:to>
                                        <p:strVal val="visible"/>
                                      </p:to>
                                    </p:set>
                                    <p:anim calcmode="lin" valueType="num">
                                      <p:cBhvr additive="base">
                                        <p:cTn id="19" dur="500" fill="hold"/>
                                        <p:tgtEl>
                                          <p:spTgt spid="27652"/>
                                        </p:tgtEl>
                                        <p:attrNameLst>
                                          <p:attrName>ppt_x</p:attrName>
                                        </p:attrNameLst>
                                      </p:cBhvr>
                                      <p:tavLst>
                                        <p:tav tm="0">
                                          <p:val>
                                            <p:strVal val="0-#ppt_w/2"/>
                                          </p:val>
                                        </p:tav>
                                        <p:tav tm="100000">
                                          <p:val>
                                            <p:strVal val="#ppt_x"/>
                                          </p:val>
                                        </p:tav>
                                      </p:tavLst>
                                    </p:anim>
                                    <p:anim calcmode="lin" valueType="num">
                                      <p:cBhvr additive="base">
                                        <p:cTn id="20"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3"/>
                                        </p:tgtEl>
                                        <p:attrNameLst>
                                          <p:attrName>style.visibility</p:attrName>
                                        </p:attrNameLst>
                                      </p:cBhvr>
                                      <p:to>
                                        <p:strVal val="visible"/>
                                      </p:to>
                                    </p:set>
                                    <p:anim calcmode="lin" valueType="num">
                                      <p:cBhvr additive="base">
                                        <p:cTn id="25" dur="500" fill="hold"/>
                                        <p:tgtEl>
                                          <p:spTgt spid="27653"/>
                                        </p:tgtEl>
                                        <p:attrNameLst>
                                          <p:attrName>ppt_x</p:attrName>
                                        </p:attrNameLst>
                                      </p:cBhvr>
                                      <p:tavLst>
                                        <p:tav tm="0">
                                          <p:val>
                                            <p:strVal val="0-#ppt_w/2"/>
                                          </p:val>
                                        </p:tav>
                                        <p:tav tm="100000">
                                          <p:val>
                                            <p:strVal val="#ppt_x"/>
                                          </p:val>
                                        </p:tav>
                                      </p:tavLst>
                                    </p:anim>
                                    <p:anim calcmode="lin" valueType="num">
                                      <p:cBhvr additive="base">
                                        <p:cTn id="26"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54"/>
                                        </p:tgtEl>
                                        <p:attrNameLst>
                                          <p:attrName>style.visibility</p:attrName>
                                        </p:attrNameLst>
                                      </p:cBhvr>
                                      <p:to>
                                        <p:strVal val="visible"/>
                                      </p:to>
                                    </p:set>
                                    <p:anim calcmode="lin" valueType="num">
                                      <p:cBhvr additive="base">
                                        <p:cTn id="31" dur="500" fill="hold"/>
                                        <p:tgtEl>
                                          <p:spTgt spid="27654"/>
                                        </p:tgtEl>
                                        <p:attrNameLst>
                                          <p:attrName>ppt_x</p:attrName>
                                        </p:attrNameLst>
                                      </p:cBhvr>
                                      <p:tavLst>
                                        <p:tav tm="0">
                                          <p:val>
                                            <p:strVal val="0-#ppt_w/2"/>
                                          </p:val>
                                        </p:tav>
                                        <p:tav tm="100000">
                                          <p:val>
                                            <p:strVal val="#ppt_x"/>
                                          </p:val>
                                        </p:tav>
                                      </p:tavLst>
                                    </p:anim>
                                    <p:anim calcmode="lin" valueType="num">
                                      <p:cBhvr additive="base">
                                        <p:cTn id="32"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P spid="27652" grpId="0" animBg="1" autoUpdateAnimBg="0"/>
      <p:bldP spid="27653" grpId="0" animBg="1" autoUpdateAnimBg="0"/>
      <p:bldP spid="2765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t>History of medical rehabilitation</a:t>
            </a:r>
            <a:endParaRPr lang="ru-RU" sz="3600" dirty="0"/>
          </a:p>
        </p:txBody>
      </p:sp>
      <p:sp>
        <p:nvSpPr>
          <p:cNvPr id="3" name="Содержимое 2"/>
          <p:cNvSpPr>
            <a:spLocks noGrp="1"/>
          </p:cNvSpPr>
          <p:nvPr>
            <p:ph idx="1"/>
          </p:nvPr>
        </p:nvSpPr>
        <p:spPr>
          <a:xfrm>
            <a:off x="457200" y="1844824"/>
            <a:ext cx="8579296" cy="4197361"/>
          </a:xfrm>
        </p:spPr>
        <p:txBody>
          <a:bodyPr/>
          <a:lstStyle/>
          <a:p>
            <a:pPr marL="0" indent="0" algn="ctr">
              <a:buNone/>
            </a:pPr>
            <a:r>
              <a:rPr lang="en-US" sz="2000" b="1" dirty="0"/>
              <a:t>Helping the sick in </a:t>
            </a:r>
            <a:r>
              <a:rPr lang="en-US" sz="2000" b="1" dirty="0" smtClean="0"/>
              <a:t>Antiquity</a:t>
            </a:r>
            <a:endParaRPr lang="en-US" sz="2000" b="1" dirty="0"/>
          </a:p>
          <a:p>
            <a:pPr algn="just"/>
            <a:r>
              <a:rPr lang="en-US" sz="2000" dirty="0"/>
              <a:t>Since ancient times, the attitude towards weak and helpless people was determined by fear and ignorance, mythological and religious defense </a:t>
            </a:r>
            <a:r>
              <a:rPr lang="en-US" sz="2000" dirty="0" smtClean="0"/>
              <a:t>mechanisms, </a:t>
            </a:r>
            <a:r>
              <a:rPr lang="en-US" sz="2000" dirty="0"/>
              <a:t>and the desire to protect </a:t>
            </a:r>
            <a:r>
              <a:rPr lang="en-US" sz="2000" dirty="0" smtClean="0"/>
              <a:t>the </a:t>
            </a:r>
            <a:r>
              <a:rPr lang="en-US" sz="2000" dirty="0"/>
              <a:t>community.</a:t>
            </a:r>
          </a:p>
          <a:p>
            <a:pPr algn="just"/>
            <a:r>
              <a:rPr lang="en-US" sz="2000" dirty="0"/>
              <a:t>Despite the formation of elementary medical knowledge and methods of helping the sick, only the strongest survived - those who could provide themselves with food, security and simply </a:t>
            </a:r>
            <a:r>
              <a:rPr lang="en-US" sz="2000" dirty="0" smtClean="0"/>
              <a:t>tried to do their best in saving their </a:t>
            </a:r>
            <a:r>
              <a:rPr lang="en-US" sz="2000" dirty="0"/>
              <a:t>own offspring; the rest perished or were put to death.</a:t>
            </a:r>
          </a:p>
          <a:p>
            <a:pPr algn="just"/>
            <a:r>
              <a:rPr lang="en-US" sz="2000" dirty="0"/>
              <a:t>The Spartans </a:t>
            </a:r>
            <a:r>
              <a:rPr lang="en-US" sz="2000" dirty="0" smtClean="0"/>
              <a:t>got rid of </a:t>
            </a:r>
            <a:r>
              <a:rPr lang="en-US" sz="2000" dirty="0"/>
              <a:t>ugly and sick babies by throwing them </a:t>
            </a:r>
            <a:r>
              <a:rPr lang="en-US" sz="2000" dirty="0" smtClean="0"/>
              <a:t>from high cliffs </a:t>
            </a:r>
            <a:r>
              <a:rPr lang="en-US" sz="2000" dirty="0"/>
              <a:t>into the sea. </a:t>
            </a:r>
            <a:r>
              <a:rPr lang="en-US" sz="2000" dirty="0" smtClean="0"/>
              <a:t>Killing children </a:t>
            </a:r>
            <a:r>
              <a:rPr lang="en-US" sz="2000" dirty="0"/>
              <a:t>with developmental defects in ancient Rome and Greece was considered necessary for the common good.</a:t>
            </a:r>
            <a:endParaRPr lang="ru-RU" sz="1800" dirty="0"/>
          </a:p>
        </p:txBody>
      </p:sp>
      <p:pic>
        <p:nvPicPr>
          <p:cNvPr id="138242" name="Picture 2" descr="https://encrypted-tbn1.gstatic.com/images?q=tbn:ANd9GcSSlxv49ltbWMknVeNHHyOloau-KG02Guzb66B4ULcmYlWEmesM"/>
          <p:cNvPicPr>
            <a:picLocks noChangeAspect="1" noChangeArrowheads="1"/>
          </p:cNvPicPr>
          <p:nvPr/>
        </p:nvPicPr>
        <p:blipFill>
          <a:blip r:embed="rId3" cstate="print"/>
          <a:srcRect/>
          <a:stretch>
            <a:fillRect/>
          </a:stretch>
        </p:blipFill>
        <p:spPr bwMode="auto">
          <a:xfrm>
            <a:off x="1" y="0"/>
            <a:ext cx="2123728" cy="1933948"/>
          </a:xfrm>
          <a:prstGeom prst="rect">
            <a:avLst/>
          </a:prstGeom>
          <a:noFill/>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87338" y="-271690"/>
            <a:ext cx="8713787" cy="6930119"/>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indent="342900" algn="just"/>
            <a:r>
              <a:rPr lang="ru-RU" altLang="zh-CN" sz="22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rPr>
              <a:t>   </a:t>
            </a:r>
            <a:endParaRPr lang="en-US" altLang="zh-CN" sz="22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endParaRPr>
          </a:p>
          <a:p>
            <a:pPr indent="342900" algn="just"/>
            <a:endParaRPr lang="en-US" altLang="zh-CN" sz="22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endParaRPr>
          </a:p>
          <a:p>
            <a:pPr indent="342900" algn="just"/>
            <a:endParaRPr lang="en-US" altLang="zh-CN" sz="22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endParaRPr>
          </a:p>
          <a:p>
            <a:pPr indent="342900" algn="just"/>
            <a:endParaRPr lang="en-US" altLang="zh-CN" sz="22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endParaRPr>
          </a:p>
          <a:p>
            <a:pPr indent="342900" algn="just"/>
            <a:endParaRPr lang="en-US" altLang="zh-CN" sz="22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endParaRPr>
          </a:p>
          <a:p>
            <a:pPr indent="342900" algn="just"/>
            <a:r>
              <a:rPr lang="en-US" altLang="zh-CN" b="1" dirty="0">
                <a:solidFill>
                  <a:schemeClr val="tx1"/>
                </a:solidFill>
                <a:effectLst>
                  <a:outerShdw blurRad="38100" dist="38100" dir="2700000" algn="tl">
                    <a:srgbClr val="C0C0C0"/>
                  </a:outerShdw>
                </a:effectLst>
                <a:latin typeface="Times New Roman" pitchFamily="18" charset="0"/>
                <a:ea typeface="SimSun" pitchFamily="2" charset="-122"/>
                <a:cs typeface="Arial" pitchFamily="34" charset="0"/>
              </a:rPr>
              <a:t> </a:t>
            </a:r>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The amount of circulating blood decreases by 700-800 cm3 after 7-10 days of strict bed rest, excluding cases with congestive heart failure.</a:t>
            </a:r>
          </a:p>
          <a:p>
            <a:pPr indent="342900" algn="just"/>
            <a:r>
              <a:rPr lang="en-US" altLang="zh-CN" b="1" dirty="0" err="1">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Hypovolemia</a:t>
            </a:r>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 during </a:t>
            </a:r>
            <a:r>
              <a:rPr lang="en-US" altLang="zh-CN" b="1" dirty="0" err="1">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hypodynamia</a:t>
            </a:r>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 is caused by the loss of plasma, which increases the risk of </a:t>
            </a:r>
            <a:r>
              <a:rPr lang="en-US" altLang="zh-CN" b="1" dirty="0" err="1">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thromboembolic</a:t>
            </a:r>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 complications.</a:t>
            </a:r>
          </a:p>
          <a:p>
            <a:pPr indent="342900" algn="just"/>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Pulmonary ventilation and lung capacity are decreased.</a:t>
            </a:r>
          </a:p>
          <a:p>
            <a:pPr indent="342900" algn="just"/>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Negative protein balance reduces the intensity of repair processes in the affected tissues.  </a:t>
            </a:r>
          </a:p>
          <a:p>
            <a:pPr indent="342900" algn="just"/>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The contractile power of skeletal muscles and the efficiency of their work are reduced.</a:t>
            </a:r>
          </a:p>
          <a:p>
            <a:pPr indent="342900" algn="just"/>
            <a:r>
              <a:rPr lang="en-US" altLang="zh-CN" b="1" dirty="0">
                <a:solidFill>
                  <a:schemeClr val="bg1"/>
                </a:solidFill>
                <a:effectLst>
                  <a:outerShdw blurRad="38100" dist="38100" dir="2700000" algn="tl">
                    <a:srgbClr val="C0C0C0"/>
                  </a:outerShdw>
                </a:effectLst>
                <a:latin typeface="Times New Roman" pitchFamily="18" charset="0"/>
                <a:ea typeface="SimSun" pitchFamily="2" charset="-122"/>
                <a:cs typeface="Arial" pitchFamily="34" charset="0"/>
              </a:rPr>
              <a:t>Myocardial oxygen demand is increased.</a:t>
            </a:r>
            <a:endParaRPr lang="en-US" altLang="zh-CN" sz="2200" b="1" dirty="0">
              <a:solidFill>
                <a:schemeClr val="bg1"/>
              </a:solidFill>
              <a:effectLst>
                <a:outerShdw blurRad="38100" dist="38100" dir="2700000" algn="tl">
                  <a:srgbClr val="C0C0C0"/>
                </a:outerShdw>
              </a:effectLst>
              <a:latin typeface="Times New Roman" pitchFamily="18" charset="0"/>
              <a:ea typeface="SimSun" pitchFamily="2" charset="-122"/>
              <a:cs typeface="Times New Roman" pitchFamily="18" charset="0"/>
            </a:endParaRPr>
          </a:p>
          <a:p>
            <a:pPr indent="342900" algn="just"/>
            <a:endParaRPr lang="ru-RU" altLang="zh-CN" sz="2000" b="1" dirty="0">
              <a:solidFill>
                <a:schemeClr val="bg1"/>
              </a:solidFill>
              <a:effectLst>
                <a:outerShdw blurRad="38100" dist="38100" dir="2700000" algn="tl">
                  <a:srgbClr val="C0C0C0"/>
                </a:outerShdw>
              </a:effectLst>
              <a:latin typeface="Georgia" pitchFamily="18" charset="0"/>
              <a:ea typeface="SimSun" pitchFamily="2" charset="-122"/>
              <a:cs typeface="Times New Roman" pitchFamily="18" charset="0"/>
            </a:endParaRPr>
          </a:p>
          <a:p>
            <a:pPr indent="342900" algn="just"/>
            <a:r>
              <a:rPr lang="ru-RU" altLang="zh-CN" sz="2000" b="1" dirty="0">
                <a:solidFill>
                  <a:srgbClr val="420600"/>
                </a:solidFill>
                <a:effectLst>
                  <a:outerShdw blurRad="38100" dist="38100" dir="2700000" algn="tl">
                    <a:srgbClr val="C0C0C0"/>
                  </a:outerShdw>
                </a:effectLst>
                <a:latin typeface="Times New Roman" pitchFamily="18" charset="0"/>
                <a:ea typeface="SimSun" pitchFamily="2" charset="-122"/>
                <a:cs typeface="Times New Roman" pitchFamily="18" charset="0"/>
              </a:rPr>
              <a:t> </a:t>
            </a:r>
            <a:endParaRPr lang="ru-RU" altLang="zh-CN" sz="2000" b="1" dirty="0">
              <a:solidFill>
                <a:srgbClr val="FFFFFF"/>
              </a:solidFill>
              <a:effectLst>
                <a:outerShdw blurRad="38100" dist="38100" dir="2700000" algn="tl">
                  <a:srgbClr val="C0C0C0"/>
                </a:outerShdw>
              </a:effectLst>
              <a:latin typeface="Georgia" pitchFamily="18" charset="0"/>
              <a:ea typeface="SimSun" pitchFamily="2" charset="-122"/>
              <a:cs typeface="Times New Roman" pitchFamily="18" charset="0"/>
            </a:endParaRPr>
          </a:p>
          <a:p>
            <a:pPr indent="342900" algn="just"/>
            <a:r>
              <a:rPr lang="ru-RU" altLang="zh-CN" sz="2000" b="1" dirty="0">
                <a:solidFill>
                  <a:srgbClr val="FFFFFF"/>
                </a:solidFill>
                <a:effectLst>
                  <a:outerShdw blurRad="38100" dist="38100" dir="2700000" algn="tl">
                    <a:srgbClr val="C0C0C0"/>
                  </a:outerShdw>
                </a:effectLst>
                <a:latin typeface="Georgia" pitchFamily="18" charset="0"/>
                <a:ea typeface="SimSun" pitchFamily="2" charset="-122"/>
                <a:cs typeface="Times New Roman" pitchFamily="18" charset="0"/>
              </a:rPr>
              <a:t>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88913"/>
            <a:ext cx="9144000" cy="981075"/>
          </a:xfrm>
        </p:spPr>
        <p:style>
          <a:lnRef idx="2">
            <a:schemeClr val="accent2"/>
          </a:lnRef>
          <a:fillRef idx="1">
            <a:schemeClr val="lt1"/>
          </a:fillRef>
          <a:effectRef idx="0">
            <a:schemeClr val="accent2"/>
          </a:effectRef>
          <a:fontRef idx="minor">
            <a:schemeClr val="dk1"/>
          </a:fontRef>
        </p:style>
        <p:txBody>
          <a:bodyPr/>
          <a:lstStyle/>
          <a:p>
            <a:r>
              <a:rPr lang="en-US" sz="2400" smtClean="0">
                <a:solidFill>
                  <a:schemeClr val="tx2"/>
                </a:solidFill>
              </a:rPr>
              <a:t>The main components of motor activity</a:t>
            </a:r>
            <a:endParaRPr lang="ru-RU" sz="2400" smtClean="0">
              <a:solidFill>
                <a:schemeClr val="tx2"/>
              </a:solidFill>
            </a:endParaRPr>
          </a:p>
        </p:txBody>
      </p:sp>
      <p:sp>
        <p:nvSpPr>
          <p:cNvPr id="15363" name="Rectangle 3"/>
          <p:cNvSpPr>
            <a:spLocks noGrp="1" noChangeArrowheads="1"/>
          </p:cNvSpPr>
          <p:nvPr>
            <p:ph sz="half" idx="1"/>
          </p:nvPr>
        </p:nvSpPr>
        <p:spPr>
          <a:xfrm>
            <a:off x="-84136" y="1176322"/>
            <a:ext cx="4357686" cy="4519628"/>
          </a:xfrm>
        </p:spPr>
        <p:style>
          <a:lnRef idx="0">
            <a:schemeClr val="accent1"/>
          </a:lnRef>
          <a:fillRef idx="3">
            <a:schemeClr val="accent1"/>
          </a:fillRef>
          <a:effectRef idx="3">
            <a:schemeClr val="accent1"/>
          </a:effectRef>
          <a:fontRef idx="minor">
            <a:schemeClr val="lt1"/>
          </a:fontRef>
        </p:style>
        <p:txBody>
          <a:bodyPr>
            <a:normAutofit/>
          </a:bodyPr>
          <a:lstStyle/>
          <a:p>
            <a:pPr>
              <a:lnSpc>
                <a:spcPct val="70000"/>
              </a:lnSpc>
            </a:pPr>
            <a:r>
              <a:rPr lang="en-US" sz="1800" b="1" smtClean="0">
                <a:solidFill>
                  <a:schemeClr val="tx2"/>
                </a:solidFill>
                <a:latin typeface="Times New Roman" pitchFamily="18" charset="0"/>
                <a:cs typeface="Arial" pitchFamily="34" charset="0"/>
              </a:rPr>
              <a:t>Ability to move:</a:t>
            </a:r>
          </a:p>
          <a:p>
            <a:pPr>
              <a:lnSpc>
                <a:spcPct val="70000"/>
              </a:lnSpc>
              <a:buFontTx/>
              <a:buNone/>
            </a:pPr>
            <a:r>
              <a:rPr lang="en-US" sz="1800" b="1" smtClean="0">
                <a:solidFill>
                  <a:schemeClr val="tx2"/>
                </a:solidFill>
                <a:latin typeface="Times New Roman" pitchFamily="18" charset="0"/>
                <a:cs typeface="Arial" pitchFamily="34" charset="0"/>
              </a:rPr>
              <a:t>I - Condition of bones, joints and connective tissue  </a:t>
            </a:r>
          </a:p>
          <a:p>
            <a:pPr>
              <a:lnSpc>
                <a:spcPct val="70000"/>
              </a:lnSpc>
              <a:buFontTx/>
              <a:buNone/>
            </a:pPr>
            <a:r>
              <a:rPr lang="en-US" sz="1800" b="1" smtClean="0">
                <a:solidFill>
                  <a:schemeClr val="tx2"/>
                </a:solidFill>
                <a:latin typeface="Times New Roman" pitchFamily="18" charset="0"/>
                <a:cs typeface="Arial" pitchFamily="34" charset="0"/>
              </a:rPr>
              <a:t> - Condition of the neuromuscular apparatus </a:t>
            </a:r>
          </a:p>
          <a:p>
            <a:pPr>
              <a:lnSpc>
                <a:spcPct val="70000"/>
              </a:lnSpc>
              <a:buFontTx/>
              <a:buNone/>
            </a:pPr>
            <a:r>
              <a:rPr lang="en-US" sz="1800" b="1" smtClean="0">
                <a:solidFill>
                  <a:schemeClr val="tx2"/>
                </a:solidFill>
                <a:latin typeface="Times New Roman" pitchFamily="18" charset="0"/>
                <a:cs typeface="Arial" pitchFamily="34" charset="0"/>
              </a:rPr>
              <a:t>  - Condition of the vestibular apparatus  </a:t>
            </a:r>
          </a:p>
          <a:p>
            <a:pPr>
              <a:lnSpc>
                <a:spcPct val="70000"/>
              </a:lnSpc>
              <a:buFontTx/>
              <a:buNone/>
            </a:pPr>
            <a:r>
              <a:rPr lang="en-US" sz="1800" b="1" smtClean="0">
                <a:solidFill>
                  <a:schemeClr val="tx2"/>
                </a:solidFill>
                <a:latin typeface="Times New Roman" pitchFamily="18" charset="0"/>
                <a:cs typeface="Arial" pitchFamily="34" charset="0"/>
              </a:rPr>
              <a:t> - The function of the organs of vision and hearing</a:t>
            </a:r>
          </a:p>
          <a:p>
            <a:pPr>
              <a:lnSpc>
                <a:spcPct val="70000"/>
              </a:lnSpc>
              <a:buFontTx/>
              <a:buNone/>
            </a:pPr>
            <a:endParaRPr lang="en-US" sz="1800" b="1" smtClean="0">
              <a:solidFill>
                <a:schemeClr val="tx2"/>
              </a:solidFill>
              <a:latin typeface="Times New Roman" pitchFamily="18" charset="0"/>
              <a:cs typeface="Arial" pitchFamily="34" charset="0"/>
            </a:endParaRPr>
          </a:p>
          <a:p>
            <a:pPr>
              <a:lnSpc>
                <a:spcPct val="70000"/>
              </a:lnSpc>
              <a:buFontTx/>
              <a:buNone/>
            </a:pPr>
            <a:r>
              <a:rPr lang="en-US" sz="1800" b="1" smtClean="0">
                <a:solidFill>
                  <a:schemeClr val="tx2"/>
                </a:solidFill>
                <a:latin typeface="Times New Roman" pitchFamily="18" charset="0"/>
                <a:cs typeface="Arial" pitchFamily="34" charset="0"/>
              </a:rPr>
              <a:t>II - Static stereotype features     - Dynamic stereotype features</a:t>
            </a:r>
            <a:endParaRPr lang="en-US" sz="1800" b="1" smtClean="0">
              <a:solidFill>
                <a:schemeClr val="tx2"/>
              </a:solidFill>
              <a:latin typeface="Georgia" pitchFamily="18" charset="0"/>
              <a:cs typeface="Arial" pitchFamily="34" charset="0"/>
            </a:endParaRPr>
          </a:p>
          <a:p>
            <a:pPr>
              <a:lnSpc>
                <a:spcPct val="70000"/>
              </a:lnSpc>
            </a:pPr>
            <a:endParaRPr lang="ru-RU" sz="1800" b="1" i="1" smtClean="0">
              <a:solidFill>
                <a:schemeClr val="tx2"/>
              </a:solidFill>
              <a:latin typeface="Georgia" pitchFamily="18" charset="0"/>
              <a:cs typeface="Arial" pitchFamily="34" charset="0"/>
            </a:endParaRPr>
          </a:p>
        </p:txBody>
      </p:sp>
      <p:sp>
        <p:nvSpPr>
          <p:cNvPr id="15364" name="Rectangle 4"/>
          <p:cNvSpPr>
            <a:spLocks noGrp="1" noChangeArrowheads="1"/>
          </p:cNvSpPr>
          <p:nvPr>
            <p:ph sz="half" idx="2"/>
          </p:nvPr>
        </p:nvSpPr>
        <p:spPr>
          <a:xfrm>
            <a:off x="4500562" y="1214422"/>
            <a:ext cx="4643438" cy="4519628"/>
          </a:xfrm>
        </p:spPr>
        <p:style>
          <a:lnRef idx="0">
            <a:schemeClr val="accent3"/>
          </a:lnRef>
          <a:fillRef idx="3">
            <a:schemeClr val="accent3"/>
          </a:fillRef>
          <a:effectRef idx="3">
            <a:schemeClr val="accent3"/>
          </a:effectRef>
          <a:fontRef idx="minor">
            <a:schemeClr val="lt1"/>
          </a:fontRef>
        </p:style>
        <p:txBody>
          <a:bodyPr>
            <a:normAutofit/>
          </a:bodyPr>
          <a:lstStyle/>
          <a:p>
            <a:pPr>
              <a:lnSpc>
                <a:spcPct val="70000"/>
              </a:lnSpc>
            </a:pPr>
            <a:r>
              <a:rPr lang="en-US" sz="1800" b="1" smtClean="0">
                <a:solidFill>
                  <a:schemeClr val="tx2"/>
                </a:solidFill>
                <a:latin typeface="Times New Roman" pitchFamily="18" charset="0"/>
                <a:cs typeface="Arial" pitchFamily="34" charset="0"/>
              </a:rPr>
              <a:t>Ability to provide metabolic support for movement</a:t>
            </a:r>
          </a:p>
          <a:p>
            <a:pPr>
              <a:lnSpc>
                <a:spcPct val="70000"/>
              </a:lnSpc>
            </a:pPr>
            <a:r>
              <a:rPr lang="en-US" sz="1800" b="1" smtClean="0">
                <a:solidFill>
                  <a:schemeClr val="tx2"/>
                </a:solidFill>
                <a:latin typeface="Times New Roman" pitchFamily="18" charset="0"/>
                <a:cs typeface="Arial" pitchFamily="34" charset="0"/>
              </a:rPr>
              <a:t>- anaerobic alactate work</a:t>
            </a:r>
          </a:p>
          <a:p>
            <a:pPr>
              <a:lnSpc>
                <a:spcPct val="70000"/>
              </a:lnSpc>
            </a:pPr>
            <a:r>
              <a:rPr lang="en-US" sz="1800" b="1" smtClean="0">
                <a:solidFill>
                  <a:schemeClr val="tx2"/>
                </a:solidFill>
                <a:latin typeface="Times New Roman" pitchFamily="18" charset="0"/>
                <a:cs typeface="Arial" pitchFamily="34" charset="0"/>
              </a:rPr>
              <a:t>- aerobic work</a:t>
            </a:r>
          </a:p>
          <a:p>
            <a:pPr>
              <a:lnSpc>
                <a:spcPct val="70000"/>
              </a:lnSpc>
            </a:pPr>
            <a:r>
              <a:rPr lang="en-US" sz="1800" b="1" smtClean="0">
                <a:solidFill>
                  <a:schemeClr val="tx2"/>
                </a:solidFill>
                <a:latin typeface="Times New Roman" pitchFamily="18" charset="0"/>
                <a:cs typeface="Arial" pitchFamily="34" charset="0"/>
              </a:rPr>
              <a:t>- anaerobic lactate work</a:t>
            </a:r>
          </a:p>
          <a:p>
            <a:pPr>
              <a:lnSpc>
                <a:spcPct val="70000"/>
              </a:lnSpc>
            </a:pPr>
            <a:endParaRPr lang="en-US" sz="1800" b="1" smtClean="0">
              <a:solidFill>
                <a:schemeClr val="tx2"/>
              </a:solidFill>
              <a:latin typeface="Times New Roman" pitchFamily="18" charset="0"/>
              <a:cs typeface="Arial" pitchFamily="34" charset="0"/>
            </a:endParaRPr>
          </a:p>
          <a:p>
            <a:pPr>
              <a:lnSpc>
                <a:spcPct val="70000"/>
              </a:lnSpc>
            </a:pPr>
            <a:r>
              <a:rPr lang="en-US" sz="1800" b="1" smtClean="0">
                <a:solidFill>
                  <a:schemeClr val="tx2"/>
                </a:solidFill>
                <a:latin typeface="Times New Roman" pitchFamily="18" charset="0"/>
                <a:cs typeface="Arial" pitchFamily="34" charset="0"/>
              </a:rPr>
              <a:t>The possibility of adequate psychological support for movement</a:t>
            </a:r>
          </a:p>
          <a:p>
            <a:pPr>
              <a:lnSpc>
                <a:spcPct val="70000"/>
              </a:lnSpc>
            </a:pPr>
            <a:endParaRPr lang="en-US" sz="1800" b="1" smtClean="0">
              <a:solidFill>
                <a:schemeClr val="tx2"/>
              </a:solidFill>
              <a:latin typeface="Times New Roman" pitchFamily="18" charset="0"/>
              <a:cs typeface="Arial" pitchFamily="34" charset="0"/>
            </a:endParaRPr>
          </a:p>
          <a:p>
            <a:pPr>
              <a:lnSpc>
                <a:spcPct val="70000"/>
              </a:lnSpc>
            </a:pPr>
            <a:r>
              <a:rPr lang="en-US" sz="1800" b="1" smtClean="0">
                <a:solidFill>
                  <a:schemeClr val="tx2"/>
                </a:solidFill>
                <a:latin typeface="Times New Roman" pitchFamily="18" charset="0"/>
                <a:cs typeface="Arial" pitchFamily="34" charset="0"/>
              </a:rPr>
              <a:t>the level of self-esteem of the individual</a:t>
            </a:r>
          </a:p>
          <a:p>
            <a:pPr>
              <a:lnSpc>
                <a:spcPct val="70000"/>
              </a:lnSpc>
            </a:pPr>
            <a:r>
              <a:rPr lang="en-US" sz="1800" b="1" smtClean="0">
                <a:solidFill>
                  <a:schemeClr val="tx2"/>
                </a:solidFill>
                <a:latin typeface="Times New Roman" pitchFamily="18" charset="0"/>
                <a:cs typeface="Arial" pitchFamily="34" charset="0"/>
              </a:rPr>
              <a:t>anxiety level </a:t>
            </a:r>
          </a:p>
          <a:p>
            <a:pPr>
              <a:lnSpc>
                <a:spcPct val="70000"/>
              </a:lnSpc>
            </a:pPr>
            <a:r>
              <a:rPr lang="en-US" sz="1800" b="1" smtClean="0">
                <a:solidFill>
                  <a:schemeClr val="tx2"/>
                </a:solidFill>
                <a:latin typeface="Times New Roman" pitchFamily="18" charset="0"/>
                <a:cs typeface="Arial" pitchFamily="34" charset="0"/>
              </a:rPr>
              <a:t> personal characteristics of response to significant stimuli.</a:t>
            </a:r>
            <a:endParaRPr lang="en-US" sz="1800" b="1" smtClean="0">
              <a:solidFill>
                <a:schemeClr val="tx2"/>
              </a:solidFill>
              <a:latin typeface="Georgia" pitchFamily="18" charset="0"/>
              <a:cs typeface="Arial" pitchFamily="34" charset="0"/>
            </a:endParaRPr>
          </a:p>
          <a:p>
            <a:pPr>
              <a:lnSpc>
                <a:spcPct val="70000"/>
              </a:lnSpc>
            </a:pPr>
            <a:endParaRPr lang="en-US" sz="1800" b="1" smtClean="0">
              <a:solidFill>
                <a:schemeClr val="tx2"/>
              </a:solidFill>
              <a:latin typeface="Georgia" pitchFamily="18" charset="0"/>
              <a:cs typeface="Arial" pitchFamily="34" charset="0"/>
            </a:endParaRPr>
          </a:p>
          <a:p>
            <a:pPr>
              <a:lnSpc>
                <a:spcPct val="70000"/>
              </a:lnSpc>
            </a:pPr>
            <a:endParaRPr lang="en-US" sz="1800" b="1" smtClean="0">
              <a:solidFill>
                <a:schemeClr val="tx2"/>
              </a:solidFill>
              <a:latin typeface="Georgia" pitchFamily="18" charset="0"/>
              <a:cs typeface="Arial" pitchFamily="34" charset="0"/>
            </a:endParaRPr>
          </a:p>
          <a:p>
            <a:pPr>
              <a:lnSpc>
                <a:spcPct val="70000"/>
              </a:lnSpc>
              <a:buFont typeface="Wingdings" pitchFamily="2" charset="2"/>
              <a:buNone/>
            </a:pPr>
            <a:endParaRPr lang="ru-RU" sz="1900" b="1" i="1" smtClean="0">
              <a:solidFill>
                <a:srgbClr val="000000"/>
              </a:solidFill>
              <a:latin typeface="Georgia" pitchFamily="18" charset="0"/>
              <a:cs typeface="Arial" pitchFamily="34" charset="0"/>
            </a:endParaRPr>
          </a:p>
          <a:p>
            <a:pPr>
              <a:lnSpc>
                <a:spcPct val="70000"/>
              </a:lnSpc>
            </a:pPr>
            <a:endParaRPr lang="ru-RU" sz="1900" b="1" i="1" smtClean="0">
              <a:solidFill>
                <a:srgbClr val="000000"/>
              </a:solidFill>
              <a:latin typeface="Georgia" pitchFamily="18" charset="0"/>
              <a:cs typeface="Arial" pitchFamily="34" charset="0"/>
            </a:endParaRPr>
          </a:p>
        </p:txBody>
      </p:sp>
      <p:pic>
        <p:nvPicPr>
          <p:cNvPr id="257032" name="Picture 5" descr="кот бойцовый"/>
          <p:cNvPicPr>
            <a:picLocks noChangeAspect="1" noChangeArrowheads="1"/>
          </p:cNvPicPr>
          <p:nvPr/>
        </p:nvPicPr>
        <p:blipFill>
          <a:blip r:embed="rId2" cstate="print"/>
          <a:srcRect/>
          <a:stretch>
            <a:fillRect/>
          </a:stretch>
        </p:blipFill>
        <p:spPr bwMode="auto">
          <a:xfrm>
            <a:off x="8174038" y="6129338"/>
            <a:ext cx="969962" cy="728662"/>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47813" y="260350"/>
            <a:ext cx="6337300" cy="936625"/>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algn="ctr"/>
            <a:r>
              <a:rPr lang="en-US" b="1">
                <a:solidFill>
                  <a:schemeClr val="tx2"/>
                </a:solidFill>
                <a:latin typeface="Times New Roman" pitchFamily="18" charset="0"/>
                <a:cs typeface="Arial" pitchFamily="34" charset="0"/>
              </a:rPr>
              <a:t>Optimal functioning of the body</a:t>
            </a:r>
          </a:p>
          <a:p>
            <a:pPr algn="ctr"/>
            <a:r>
              <a:rPr lang="en-US" b="1">
                <a:solidFill>
                  <a:schemeClr val="tx2"/>
                </a:solidFill>
                <a:latin typeface="Times New Roman" pitchFamily="18" charset="0"/>
                <a:cs typeface="Arial" pitchFamily="34" charset="0"/>
              </a:rPr>
              <a:t>(oxygen transport system)</a:t>
            </a:r>
            <a:endParaRPr lang="ru-RU" b="1">
              <a:solidFill>
                <a:schemeClr val="tx2"/>
              </a:solidFill>
              <a:latin typeface="Times New Roman" pitchFamily="18" charset="0"/>
              <a:cs typeface="Arial" pitchFamily="34" charset="0"/>
            </a:endParaRPr>
          </a:p>
        </p:txBody>
      </p:sp>
      <p:sp>
        <p:nvSpPr>
          <p:cNvPr id="13315" name="Rectangle 3"/>
          <p:cNvSpPr>
            <a:spLocks noChangeArrowheads="1"/>
          </p:cNvSpPr>
          <p:nvPr/>
        </p:nvSpPr>
        <p:spPr bwMode="auto">
          <a:xfrm>
            <a:off x="539750" y="1844675"/>
            <a:ext cx="3027363" cy="11620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600" b="1">
                <a:solidFill>
                  <a:schemeClr val="tx1"/>
                </a:solidFill>
                <a:latin typeface="Times New Roman" pitchFamily="18" charset="0"/>
                <a:cs typeface="Arial" pitchFamily="34" charset="0"/>
              </a:rPr>
              <a:t>Absence of regularly </a:t>
            </a:r>
          </a:p>
          <a:p>
            <a:pPr algn="ctr"/>
            <a:r>
              <a:rPr lang="en-US" sz="1600" b="1">
                <a:solidFill>
                  <a:schemeClr val="tx1"/>
                </a:solidFill>
                <a:latin typeface="Times New Roman" pitchFamily="18" charset="0"/>
                <a:cs typeface="Arial" pitchFamily="34" charset="0"/>
              </a:rPr>
              <a:t>repeated episodes </a:t>
            </a:r>
          </a:p>
          <a:p>
            <a:pPr algn="ctr"/>
            <a:r>
              <a:rPr lang="en-US" sz="1600" b="1">
                <a:solidFill>
                  <a:schemeClr val="tx1"/>
                </a:solidFill>
                <a:latin typeface="Times New Roman" pitchFamily="18" charset="0"/>
                <a:cs typeface="Arial" pitchFamily="34" charset="0"/>
              </a:rPr>
              <a:t>of applying </a:t>
            </a:r>
          </a:p>
          <a:p>
            <a:pPr algn="ctr"/>
            <a:r>
              <a:rPr lang="en-US" sz="1600" b="1">
                <a:solidFill>
                  <a:schemeClr val="tx1"/>
                </a:solidFill>
                <a:latin typeface="Times New Roman" pitchFamily="18" charset="0"/>
                <a:cs typeface="Arial" pitchFamily="34" charset="0"/>
              </a:rPr>
              <a:t>training influences</a:t>
            </a:r>
            <a:endParaRPr lang="en-US" sz="1600" b="1">
              <a:solidFill>
                <a:srgbClr val="003399"/>
              </a:solidFill>
              <a:latin typeface="Georgia" pitchFamily="18" charset="0"/>
              <a:cs typeface="Arial" pitchFamily="34" charset="0"/>
            </a:endParaRPr>
          </a:p>
          <a:p>
            <a:pPr algn="ctr"/>
            <a:endParaRPr lang="ru-RU" sz="1600" b="1">
              <a:solidFill>
                <a:srgbClr val="003399"/>
              </a:solidFill>
              <a:latin typeface="Georgia" pitchFamily="18" charset="0"/>
              <a:cs typeface="Arial" pitchFamily="34" charset="0"/>
            </a:endParaRPr>
          </a:p>
        </p:txBody>
      </p:sp>
      <p:sp>
        <p:nvSpPr>
          <p:cNvPr id="13316" name="Oval 4"/>
          <p:cNvSpPr>
            <a:spLocks noChangeArrowheads="1"/>
          </p:cNvSpPr>
          <p:nvPr/>
        </p:nvSpPr>
        <p:spPr bwMode="auto">
          <a:xfrm>
            <a:off x="684213" y="3357563"/>
            <a:ext cx="2879725" cy="1081087"/>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800" b="1">
                <a:solidFill>
                  <a:schemeClr val="tx1"/>
                </a:solidFill>
                <a:latin typeface="Times New Roman" pitchFamily="18" charset="0"/>
                <a:cs typeface="Arial" pitchFamily="34" charset="0"/>
              </a:rPr>
              <a:t>Disuse </a:t>
            </a:r>
            <a:r>
              <a:rPr lang="ru-RU" sz="1800" b="1">
                <a:solidFill>
                  <a:schemeClr val="tx1"/>
                </a:solidFill>
                <a:latin typeface="Times New Roman" pitchFamily="18" charset="0"/>
                <a:cs typeface="Arial" pitchFamily="34" charset="0"/>
              </a:rPr>
              <a:t>phenomenon</a:t>
            </a:r>
          </a:p>
        </p:txBody>
      </p:sp>
      <p:sp>
        <p:nvSpPr>
          <p:cNvPr id="13317" name="Rectangle 5"/>
          <p:cNvSpPr>
            <a:spLocks noChangeArrowheads="1"/>
          </p:cNvSpPr>
          <p:nvPr/>
        </p:nvSpPr>
        <p:spPr bwMode="auto">
          <a:xfrm>
            <a:off x="539750" y="4868863"/>
            <a:ext cx="2952750" cy="11525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800" b="1">
                <a:solidFill>
                  <a:schemeClr val="tx1"/>
                </a:solidFill>
                <a:latin typeface="Times New Roman" pitchFamily="18" charset="0"/>
                <a:cs typeface="Arial" pitchFamily="34" charset="0"/>
              </a:rPr>
              <a:t>Decreased level </a:t>
            </a:r>
          </a:p>
          <a:p>
            <a:pPr algn="ctr"/>
            <a:r>
              <a:rPr lang="en-US" sz="1800" b="1">
                <a:solidFill>
                  <a:schemeClr val="tx1"/>
                </a:solidFill>
                <a:latin typeface="Times New Roman" pitchFamily="18" charset="0"/>
                <a:cs typeface="Arial" pitchFamily="34" charset="0"/>
              </a:rPr>
              <a:t>of functioning </a:t>
            </a:r>
          </a:p>
          <a:p>
            <a:pPr algn="ctr"/>
            <a:r>
              <a:rPr lang="en-US" sz="1800" b="1">
                <a:solidFill>
                  <a:schemeClr val="tx1"/>
                </a:solidFill>
                <a:latin typeface="Times New Roman" pitchFamily="18" charset="0"/>
                <a:cs typeface="Arial" pitchFamily="34" charset="0"/>
              </a:rPr>
              <a:t>(fading out</a:t>
            </a:r>
          </a:p>
          <a:p>
            <a:pPr algn="ctr"/>
            <a:r>
              <a:rPr lang="en-US" sz="1800" b="1">
                <a:solidFill>
                  <a:schemeClr val="tx1"/>
                </a:solidFill>
                <a:latin typeface="Times New Roman" pitchFamily="18" charset="0"/>
                <a:cs typeface="Arial" pitchFamily="34" charset="0"/>
              </a:rPr>
              <a:t> of all functions)</a:t>
            </a:r>
            <a:endParaRPr lang="ru-RU" sz="1800" b="1">
              <a:solidFill>
                <a:schemeClr val="tx1"/>
              </a:solidFill>
              <a:latin typeface="Times New Roman" pitchFamily="18" charset="0"/>
              <a:cs typeface="Arial" pitchFamily="34" charset="0"/>
            </a:endParaRPr>
          </a:p>
        </p:txBody>
      </p:sp>
      <p:sp>
        <p:nvSpPr>
          <p:cNvPr id="13318" name="Rectangle 6"/>
          <p:cNvSpPr>
            <a:spLocks noChangeArrowheads="1"/>
          </p:cNvSpPr>
          <p:nvPr/>
        </p:nvSpPr>
        <p:spPr bwMode="auto">
          <a:xfrm>
            <a:off x="5364163" y="1773238"/>
            <a:ext cx="3529012" cy="9350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800" b="1">
                <a:solidFill>
                  <a:schemeClr val="tx1"/>
                </a:solidFill>
                <a:latin typeface="Times New Roman" pitchFamily="18" charset="0"/>
                <a:cs typeface="Arial" pitchFamily="34" charset="0"/>
              </a:rPr>
              <a:t>Loads exceeding</a:t>
            </a:r>
          </a:p>
          <a:p>
            <a:pPr algn="ctr"/>
            <a:r>
              <a:rPr lang="en-US" sz="1800" b="1">
                <a:solidFill>
                  <a:schemeClr val="tx1"/>
                </a:solidFill>
                <a:latin typeface="Times New Roman" pitchFamily="18" charset="0"/>
                <a:cs typeface="Arial" pitchFamily="34" charset="0"/>
              </a:rPr>
              <a:t> the functional </a:t>
            </a:r>
          </a:p>
          <a:p>
            <a:pPr algn="ctr"/>
            <a:r>
              <a:rPr lang="en-US" sz="1800" b="1">
                <a:solidFill>
                  <a:schemeClr val="tx1"/>
                </a:solidFill>
                <a:latin typeface="Times New Roman" pitchFamily="18" charset="0"/>
                <a:cs typeface="Arial" pitchFamily="34" charset="0"/>
              </a:rPr>
              <a:t>capabilities</a:t>
            </a:r>
          </a:p>
          <a:p>
            <a:pPr algn="ctr"/>
            <a:r>
              <a:rPr lang="en-US" sz="1800" b="1">
                <a:solidFill>
                  <a:schemeClr val="tx1"/>
                </a:solidFill>
                <a:latin typeface="Times New Roman" pitchFamily="18" charset="0"/>
                <a:cs typeface="Arial" pitchFamily="34" charset="0"/>
              </a:rPr>
              <a:t> of the body</a:t>
            </a:r>
            <a:endParaRPr lang="ru-RU" sz="1800" b="1">
              <a:solidFill>
                <a:schemeClr val="tx1"/>
              </a:solidFill>
              <a:latin typeface="Times New Roman" pitchFamily="18" charset="0"/>
              <a:cs typeface="Arial" pitchFamily="34" charset="0"/>
            </a:endParaRPr>
          </a:p>
        </p:txBody>
      </p:sp>
      <p:sp>
        <p:nvSpPr>
          <p:cNvPr id="13319" name="Oval 7"/>
          <p:cNvSpPr>
            <a:spLocks noChangeArrowheads="1"/>
          </p:cNvSpPr>
          <p:nvPr/>
        </p:nvSpPr>
        <p:spPr bwMode="auto">
          <a:xfrm>
            <a:off x="5651500" y="3284538"/>
            <a:ext cx="2808288" cy="1274762"/>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800" b="1">
                <a:solidFill>
                  <a:schemeClr val="tx1"/>
                </a:solidFill>
                <a:latin typeface="Times New Roman" pitchFamily="18" charset="0"/>
                <a:cs typeface="Arial" pitchFamily="34" charset="0"/>
              </a:rPr>
              <a:t>A</a:t>
            </a:r>
            <a:r>
              <a:rPr lang="ru-RU" sz="1800" b="1">
                <a:solidFill>
                  <a:schemeClr val="tx1"/>
                </a:solidFill>
                <a:latin typeface="Times New Roman" pitchFamily="18" charset="0"/>
                <a:cs typeface="Arial" pitchFamily="34" charset="0"/>
              </a:rPr>
              <a:t>poptosis phenomenon</a:t>
            </a:r>
          </a:p>
        </p:txBody>
      </p:sp>
      <p:sp>
        <p:nvSpPr>
          <p:cNvPr id="13320" name="Rectangle 8"/>
          <p:cNvSpPr>
            <a:spLocks noChangeArrowheads="1"/>
          </p:cNvSpPr>
          <p:nvPr/>
        </p:nvSpPr>
        <p:spPr bwMode="auto">
          <a:xfrm>
            <a:off x="5651500" y="5013325"/>
            <a:ext cx="2808288" cy="9858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800" b="1">
                <a:solidFill>
                  <a:schemeClr val="tx1"/>
                </a:solidFill>
                <a:latin typeface="Times New Roman" pitchFamily="18" charset="0"/>
                <a:cs typeface="Arial" pitchFamily="34" charset="0"/>
              </a:rPr>
              <a:t>Decreased level</a:t>
            </a:r>
          </a:p>
          <a:p>
            <a:pPr algn="ctr"/>
            <a:r>
              <a:rPr lang="en-US" sz="1800" b="1">
                <a:solidFill>
                  <a:schemeClr val="tx1"/>
                </a:solidFill>
                <a:latin typeface="Times New Roman" pitchFamily="18" charset="0"/>
                <a:cs typeface="Arial" pitchFamily="34" charset="0"/>
              </a:rPr>
              <a:t> of functioning</a:t>
            </a:r>
          </a:p>
          <a:p>
            <a:pPr algn="ctr"/>
            <a:r>
              <a:rPr lang="en-US" sz="1800" b="1">
                <a:solidFill>
                  <a:schemeClr val="tx1"/>
                </a:solidFill>
                <a:latin typeface="Times New Roman" pitchFamily="18" charset="0"/>
                <a:cs typeface="Arial" pitchFamily="34" charset="0"/>
              </a:rPr>
              <a:t> due to damage</a:t>
            </a:r>
            <a:endParaRPr lang="ru-RU" sz="1800" b="1">
              <a:solidFill>
                <a:schemeClr val="tx1"/>
              </a:solidFill>
              <a:latin typeface="Times New Roman" pitchFamily="18" charset="0"/>
              <a:cs typeface="Arial" pitchFamily="34" charset="0"/>
            </a:endParaRPr>
          </a:p>
        </p:txBody>
      </p:sp>
      <p:sp>
        <p:nvSpPr>
          <p:cNvPr id="13321" name="Rectangle 9"/>
          <p:cNvSpPr>
            <a:spLocks noChangeArrowheads="1"/>
          </p:cNvSpPr>
          <p:nvPr/>
        </p:nvSpPr>
        <p:spPr bwMode="auto">
          <a:xfrm>
            <a:off x="4140200" y="1412875"/>
            <a:ext cx="1079500" cy="51847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1400" b="1">
                <a:solidFill>
                  <a:schemeClr val="tx1"/>
                </a:solidFill>
                <a:latin typeface="Georgia" pitchFamily="18" charset="0"/>
                <a:cs typeface="Arial" pitchFamily="34" charset="0"/>
              </a:rPr>
              <a:t>Rehabilitation</a:t>
            </a:r>
          </a:p>
          <a:p>
            <a:pPr algn="ctr"/>
            <a:r>
              <a:rPr lang="en-US" sz="1400" b="1">
                <a:solidFill>
                  <a:schemeClr val="tx1"/>
                </a:solidFill>
                <a:latin typeface="Georgia" pitchFamily="18" charset="0"/>
                <a:cs typeface="Arial" pitchFamily="34" charset="0"/>
              </a:rPr>
              <a:t> corridor</a:t>
            </a:r>
            <a:endParaRPr lang="ru-RU" sz="1400" b="1">
              <a:solidFill>
                <a:schemeClr val="tx1"/>
              </a:solidFill>
              <a:latin typeface="Georgia" pitchFamily="18" charset="0"/>
              <a:cs typeface="Arial" pitchFamily="34" charset="0"/>
            </a:endParaRPr>
          </a:p>
        </p:txBody>
      </p:sp>
      <p:sp>
        <p:nvSpPr>
          <p:cNvPr id="258057" name="Line 10"/>
          <p:cNvSpPr>
            <a:spLocks noChangeShapeType="1"/>
          </p:cNvSpPr>
          <p:nvPr/>
        </p:nvSpPr>
        <p:spPr bwMode="auto">
          <a:xfrm flipH="1">
            <a:off x="5219700" y="1196975"/>
            <a:ext cx="647700" cy="360363"/>
          </a:xfrm>
          <a:prstGeom prst="line">
            <a:avLst/>
          </a:prstGeom>
          <a:noFill/>
          <a:ln w="9525">
            <a:solidFill>
              <a:schemeClr val="tx1"/>
            </a:solidFill>
            <a:round/>
            <a:headEnd/>
            <a:tailEnd type="triangle" w="med" len="med"/>
          </a:ln>
        </p:spPr>
        <p:txBody>
          <a:bodyPr/>
          <a:lstStyle/>
          <a:p>
            <a:endParaRPr lang="ru-RU"/>
          </a:p>
        </p:txBody>
      </p:sp>
      <p:sp>
        <p:nvSpPr>
          <p:cNvPr id="258058" name="Line 11"/>
          <p:cNvSpPr>
            <a:spLocks noChangeShapeType="1"/>
          </p:cNvSpPr>
          <p:nvPr/>
        </p:nvSpPr>
        <p:spPr bwMode="auto">
          <a:xfrm>
            <a:off x="3492500" y="1196975"/>
            <a:ext cx="647700" cy="360363"/>
          </a:xfrm>
          <a:prstGeom prst="line">
            <a:avLst/>
          </a:prstGeom>
          <a:noFill/>
          <a:ln w="9525">
            <a:solidFill>
              <a:schemeClr val="tx1"/>
            </a:solidFill>
            <a:round/>
            <a:headEnd/>
            <a:tailEnd type="triangle" w="med" len="med"/>
          </a:ln>
        </p:spPr>
        <p:txBody>
          <a:bodyPr/>
          <a:lstStyle/>
          <a:p>
            <a:endParaRPr lang="ru-RU"/>
          </a:p>
        </p:txBody>
      </p:sp>
      <p:sp>
        <p:nvSpPr>
          <p:cNvPr id="258059" name="Line 12"/>
          <p:cNvSpPr>
            <a:spLocks noChangeShapeType="1"/>
          </p:cNvSpPr>
          <p:nvPr/>
        </p:nvSpPr>
        <p:spPr bwMode="auto">
          <a:xfrm>
            <a:off x="2124075" y="2997200"/>
            <a:ext cx="0" cy="360363"/>
          </a:xfrm>
          <a:prstGeom prst="line">
            <a:avLst/>
          </a:prstGeom>
          <a:noFill/>
          <a:ln w="9525">
            <a:solidFill>
              <a:schemeClr val="tx1"/>
            </a:solidFill>
            <a:round/>
            <a:headEnd/>
            <a:tailEnd type="triangle" w="med" len="med"/>
          </a:ln>
        </p:spPr>
        <p:txBody>
          <a:bodyPr/>
          <a:lstStyle/>
          <a:p>
            <a:endParaRPr lang="ru-RU"/>
          </a:p>
        </p:txBody>
      </p:sp>
      <p:sp>
        <p:nvSpPr>
          <p:cNvPr id="258060" name="Line 13"/>
          <p:cNvSpPr>
            <a:spLocks noChangeShapeType="1"/>
          </p:cNvSpPr>
          <p:nvPr/>
        </p:nvSpPr>
        <p:spPr bwMode="auto">
          <a:xfrm>
            <a:off x="2124075" y="4437063"/>
            <a:ext cx="0" cy="431800"/>
          </a:xfrm>
          <a:prstGeom prst="line">
            <a:avLst/>
          </a:prstGeom>
          <a:noFill/>
          <a:ln w="9525">
            <a:solidFill>
              <a:schemeClr val="tx1"/>
            </a:solidFill>
            <a:round/>
            <a:headEnd/>
            <a:tailEnd type="triangle" w="med" len="med"/>
          </a:ln>
        </p:spPr>
        <p:txBody>
          <a:bodyPr/>
          <a:lstStyle/>
          <a:p>
            <a:endParaRPr lang="ru-RU"/>
          </a:p>
        </p:txBody>
      </p:sp>
      <p:sp>
        <p:nvSpPr>
          <p:cNvPr id="258061" name="Line 14"/>
          <p:cNvSpPr>
            <a:spLocks noChangeShapeType="1"/>
          </p:cNvSpPr>
          <p:nvPr/>
        </p:nvSpPr>
        <p:spPr bwMode="auto">
          <a:xfrm>
            <a:off x="7164388" y="2708275"/>
            <a:ext cx="0" cy="576263"/>
          </a:xfrm>
          <a:prstGeom prst="line">
            <a:avLst/>
          </a:prstGeom>
          <a:noFill/>
          <a:ln w="9525">
            <a:solidFill>
              <a:schemeClr val="tx1"/>
            </a:solidFill>
            <a:round/>
            <a:headEnd/>
            <a:tailEnd type="triangle" w="med" len="med"/>
          </a:ln>
        </p:spPr>
        <p:txBody>
          <a:bodyPr/>
          <a:lstStyle/>
          <a:p>
            <a:endParaRPr lang="ru-RU"/>
          </a:p>
        </p:txBody>
      </p:sp>
      <p:sp>
        <p:nvSpPr>
          <p:cNvPr id="258062" name="Line 15"/>
          <p:cNvSpPr>
            <a:spLocks noChangeShapeType="1"/>
          </p:cNvSpPr>
          <p:nvPr/>
        </p:nvSpPr>
        <p:spPr bwMode="auto">
          <a:xfrm>
            <a:off x="7164388" y="4581525"/>
            <a:ext cx="0" cy="503238"/>
          </a:xfrm>
          <a:prstGeom prst="line">
            <a:avLst/>
          </a:prstGeom>
          <a:noFill/>
          <a:ln w="9525">
            <a:solidFill>
              <a:schemeClr val="tx1"/>
            </a:solidFill>
            <a:round/>
            <a:headEnd/>
            <a:tailEnd type="triangle" w="med" len="med"/>
          </a:ln>
        </p:spPr>
        <p:txBody>
          <a:bodyPr/>
          <a:lstStyle/>
          <a:p>
            <a:endParaRPr lang="ru-RU"/>
          </a:p>
        </p:txBody>
      </p:sp>
      <p:sp>
        <p:nvSpPr>
          <p:cNvPr id="258063" name="Freeform 16"/>
          <p:cNvSpPr>
            <a:spLocks/>
          </p:cNvSpPr>
          <p:nvPr/>
        </p:nvSpPr>
        <p:spPr bwMode="auto">
          <a:xfrm>
            <a:off x="2124075" y="6021388"/>
            <a:ext cx="4968875" cy="684212"/>
          </a:xfrm>
          <a:custGeom>
            <a:avLst/>
            <a:gdLst>
              <a:gd name="T0" fmla="*/ 0 w 3130"/>
              <a:gd name="T1" fmla="*/ 0 h 431"/>
              <a:gd name="T2" fmla="*/ 1028223826 w 3130"/>
              <a:gd name="T3" fmla="*/ 798888126 h 431"/>
              <a:gd name="T4" fmla="*/ 2147483647 w 3130"/>
              <a:gd name="T5" fmla="*/ 1028223104 h 431"/>
              <a:gd name="T6" fmla="*/ 2147483647 w 3130"/>
              <a:gd name="T7" fmla="*/ 914815394 h 431"/>
              <a:gd name="T8" fmla="*/ 2147483647 w 3130"/>
              <a:gd name="T9" fmla="*/ 0 h 431"/>
              <a:gd name="T10" fmla="*/ 0 60000 65536"/>
              <a:gd name="T11" fmla="*/ 0 60000 65536"/>
              <a:gd name="T12" fmla="*/ 0 60000 65536"/>
              <a:gd name="T13" fmla="*/ 0 60000 65536"/>
              <a:gd name="T14" fmla="*/ 0 60000 65536"/>
              <a:gd name="T15" fmla="*/ 0 w 3130"/>
              <a:gd name="T16" fmla="*/ 0 h 431"/>
              <a:gd name="T17" fmla="*/ 3130 w 3130"/>
              <a:gd name="T18" fmla="*/ 431 h 431"/>
            </a:gdLst>
            <a:ahLst/>
            <a:cxnLst>
              <a:cxn ang="T10">
                <a:pos x="T0" y="T1"/>
              </a:cxn>
              <a:cxn ang="T11">
                <a:pos x="T2" y="T3"/>
              </a:cxn>
              <a:cxn ang="T12">
                <a:pos x="T4" y="T5"/>
              </a:cxn>
              <a:cxn ang="T13">
                <a:pos x="T6" y="T7"/>
              </a:cxn>
              <a:cxn ang="T14">
                <a:pos x="T8" y="T9"/>
              </a:cxn>
            </a:cxnLst>
            <a:rect l="T15" t="T16" r="T17" b="T18"/>
            <a:pathLst>
              <a:path w="3130" h="431">
                <a:moveTo>
                  <a:pt x="0" y="0"/>
                </a:moveTo>
                <a:cubicBezTo>
                  <a:pt x="72" y="124"/>
                  <a:pt x="144" y="249"/>
                  <a:pt x="408" y="317"/>
                </a:cubicBezTo>
                <a:cubicBezTo>
                  <a:pt x="672" y="385"/>
                  <a:pt x="1209" y="400"/>
                  <a:pt x="1587" y="408"/>
                </a:cubicBezTo>
                <a:cubicBezTo>
                  <a:pt x="1965" y="416"/>
                  <a:pt x="2419" y="431"/>
                  <a:pt x="2676" y="363"/>
                </a:cubicBezTo>
                <a:cubicBezTo>
                  <a:pt x="2933" y="295"/>
                  <a:pt x="3031" y="147"/>
                  <a:pt x="3130" y="0"/>
                </a:cubicBezTo>
              </a:path>
            </a:pathLst>
          </a:custGeom>
          <a:noFill/>
          <a:ln w="9525">
            <a:solidFill>
              <a:schemeClr val="tx1"/>
            </a:solidFill>
            <a:round/>
            <a:headEnd type="triangle" w="med" len="med"/>
            <a:tailEnd type="triangle" w="med" len="med"/>
          </a:ln>
        </p:spPr>
        <p:txBody>
          <a:bodyPr/>
          <a:lstStyle/>
          <a:p>
            <a:endParaRPr lang="ru-RU"/>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63" y="2801938"/>
            <a:ext cx="7772400" cy="1322387"/>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mtClean="0">
                <a:solidFill>
                  <a:schemeClr val="bg1"/>
                </a:solidFill>
              </a:rPr>
              <a:t>1. Define the intensity of the load</a:t>
            </a:r>
            <a:endParaRPr lang="ru-RU" smtClean="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3"/>
          <p:cNvSpPr>
            <a:spLocks noGrp="1" noChangeArrowheads="1"/>
          </p:cNvSpPr>
          <p:nvPr>
            <p:ph idx="1"/>
          </p:nvPr>
        </p:nvSpPr>
        <p:spPr/>
        <p:txBody>
          <a:bodyPr/>
          <a:lstStyle/>
          <a:p>
            <a:r>
              <a:rPr lang="en-US" smtClean="0"/>
              <a:t>The main method for choosing the intensity of physical activity is a stress test.</a:t>
            </a:r>
            <a:endParaRPr lang="ru-RU" smtClean="0"/>
          </a:p>
          <a:p>
            <a:endParaRPr lang="ru-RU" smtClean="0"/>
          </a:p>
          <a:p>
            <a:r>
              <a:rPr lang="en-US" smtClean="0"/>
              <a:t>Instrumental diagnostic methods (ECG, echocardiogram, Holter monitoring, selective coronary angiography, etc.) are tools for obtaining information about risk factors and limiting factors</a:t>
            </a:r>
            <a:endParaRPr lang="ru-RU" sz="2800" smtClean="0">
              <a:latin typeface="Georgia"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6323012"/>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sz="1800" smtClean="0">
                <a:solidFill>
                  <a:srgbClr val="403152"/>
                </a:solidFill>
                <a:latin typeface="Georgia" pitchFamily="18" charset="0"/>
              </a:rPr>
              <a:t/>
            </a:r>
            <a:br>
              <a:rPr lang="en-US" sz="1800" smtClean="0">
                <a:solidFill>
                  <a:srgbClr val="403152"/>
                </a:solidFill>
                <a:latin typeface="Georgia" pitchFamily="18" charset="0"/>
              </a:rPr>
            </a:br>
            <a:r>
              <a:rPr lang="en-US" sz="1800" smtClean="0">
                <a:solidFill>
                  <a:srgbClr val="403152"/>
                </a:solidFill>
                <a:latin typeface="Georgia" pitchFamily="18" charset="0"/>
              </a:rPr>
              <a:t/>
            </a:r>
            <a:br>
              <a:rPr lang="en-US" sz="1800" smtClean="0">
                <a:solidFill>
                  <a:srgbClr val="403152"/>
                </a:solidFill>
                <a:latin typeface="Georgia" pitchFamily="18" charset="0"/>
              </a:rPr>
            </a:br>
            <a:r>
              <a:rPr lang="en-US" sz="2000" smtClean="0">
                <a:solidFill>
                  <a:schemeClr val="tx2"/>
                </a:solidFill>
              </a:rPr>
              <a:t>The leading indicators of the functional state are indicators characterizing the consumption, transport and utilization of oxygen per unit of time. </a:t>
            </a:r>
            <a:br>
              <a:rPr lang="en-US" sz="2000" smtClean="0">
                <a:solidFill>
                  <a:schemeClr val="tx2"/>
                </a:solidFill>
              </a:rPr>
            </a:br>
            <a:r>
              <a:rPr lang="en-US" sz="2000" smtClean="0">
                <a:solidFill>
                  <a:schemeClr val="tx2"/>
                </a:solidFill>
              </a:rPr>
              <a:t>The most commonly determined indicators are:</a:t>
            </a:r>
            <a:br>
              <a:rPr lang="en-US" sz="2000" smtClean="0">
                <a:solidFill>
                  <a:schemeClr val="tx2"/>
                </a:solidFill>
              </a:rPr>
            </a:br>
            <a:r>
              <a:rPr lang="en-US" sz="2000" smtClean="0">
                <a:solidFill>
                  <a:schemeClr val="tx2"/>
                </a:solidFill>
              </a:rPr>
              <a:t> - The level and changes in blood pressure and heart rate;</a:t>
            </a:r>
            <a:br>
              <a:rPr lang="en-US" sz="2000" smtClean="0">
                <a:solidFill>
                  <a:schemeClr val="tx2"/>
                </a:solidFill>
              </a:rPr>
            </a:br>
            <a:r>
              <a:rPr lang="en-US" sz="2000" smtClean="0">
                <a:solidFill>
                  <a:schemeClr val="tx2"/>
                </a:solidFill>
              </a:rPr>
              <a:t> - ECG parameters (R shape and total amplitude, T shape and amplitude, ST deviation; R-R duration, rhythm and conduction disturbances); </a:t>
            </a:r>
            <a:br>
              <a:rPr lang="en-US" sz="2000" smtClean="0">
                <a:solidFill>
                  <a:schemeClr val="tx2"/>
                </a:solidFill>
              </a:rPr>
            </a:br>
            <a:r>
              <a:rPr lang="en-US" sz="2000" smtClean="0">
                <a:solidFill>
                  <a:schemeClr val="tx2"/>
                </a:solidFill>
              </a:rPr>
              <a:t>- Ventilation equivalent (VE);</a:t>
            </a:r>
            <a:br>
              <a:rPr lang="en-US" sz="2000" smtClean="0">
                <a:solidFill>
                  <a:schemeClr val="tx2"/>
                </a:solidFill>
              </a:rPr>
            </a:br>
            <a:r>
              <a:rPr lang="en-US" sz="2000" smtClean="0">
                <a:solidFill>
                  <a:schemeClr val="tx2"/>
                </a:solidFill>
              </a:rPr>
              <a:t> - Maximum oxygen consumption (MOC); </a:t>
            </a:r>
            <a:br>
              <a:rPr lang="en-US" sz="2000" smtClean="0">
                <a:solidFill>
                  <a:schemeClr val="tx2"/>
                </a:solidFill>
              </a:rPr>
            </a:br>
            <a:r>
              <a:rPr lang="en-US" sz="2000" smtClean="0">
                <a:solidFill>
                  <a:schemeClr val="tx2"/>
                </a:solidFill>
              </a:rPr>
              <a:t>- Concentration of lactic acid in the blood, </a:t>
            </a:r>
            <a:br>
              <a:rPr lang="en-US" sz="2000" smtClean="0">
                <a:solidFill>
                  <a:schemeClr val="tx2"/>
                </a:solidFill>
              </a:rPr>
            </a:br>
            <a:r>
              <a:rPr lang="en-US" sz="2000" smtClean="0">
                <a:solidFill>
                  <a:schemeClr val="tx2"/>
                </a:solidFill>
              </a:rPr>
              <a:t>- Threshold of anaerobic metabolism (AT); </a:t>
            </a:r>
            <a:br>
              <a:rPr lang="en-US" sz="2000" smtClean="0">
                <a:solidFill>
                  <a:schemeClr val="tx2"/>
                </a:solidFill>
              </a:rPr>
            </a:br>
            <a:r>
              <a:rPr lang="en-US" sz="2000" smtClean="0">
                <a:solidFill>
                  <a:schemeClr val="tx2"/>
                </a:solidFill>
              </a:rPr>
              <a:t>- Physical performance (PWC 170); </a:t>
            </a:r>
            <a:br>
              <a:rPr lang="en-US" sz="2000" smtClean="0">
                <a:solidFill>
                  <a:schemeClr val="tx2"/>
                </a:solidFill>
              </a:rPr>
            </a:br>
            <a:r>
              <a:rPr lang="en-US" sz="2000" smtClean="0">
                <a:solidFill>
                  <a:schemeClr val="tx2"/>
                </a:solidFill>
              </a:rPr>
              <a:t>- Tolerance to physical activity; </a:t>
            </a:r>
            <a:br>
              <a:rPr lang="en-US" sz="2000" smtClean="0">
                <a:solidFill>
                  <a:schemeClr val="tx2"/>
                </a:solidFill>
              </a:rPr>
            </a:br>
            <a:r>
              <a:rPr lang="en-US" sz="2000" smtClean="0">
                <a:solidFill>
                  <a:schemeClr val="tx2"/>
                </a:solidFill>
              </a:rPr>
              <a:t>- The total amount of work performed, the total time of work,</a:t>
            </a:r>
            <a:br>
              <a:rPr lang="en-US" sz="2000" smtClean="0">
                <a:solidFill>
                  <a:schemeClr val="tx2"/>
                </a:solidFill>
              </a:rPr>
            </a:br>
            <a:r>
              <a:rPr lang="en-US" sz="2000" smtClean="0">
                <a:solidFill>
                  <a:schemeClr val="tx2"/>
                </a:solidFill>
              </a:rPr>
              <a:t> - The recovery time of the studied indicators to the level of the initial values.</a:t>
            </a:r>
            <a:r>
              <a:rPr lang="en-US" sz="1800" smtClean="0">
                <a:solidFill>
                  <a:srgbClr val="403152"/>
                </a:solidFill>
                <a:latin typeface="Georgia" pitchFamily="18" charset="0"/>
              </a:rPr>
              <a:t/>
            </a:r>
            <a:br>
              <a:rPr lang="en-US" sz="1800" smtClean="0">
                <a:solidFill>
                  <a:srgbClr val="403152"/>
                </a:solidFill>
                <a:latin typeface="Georgia" pitchFamily="18" charset="0"/>
              </a:rPr>
            </a:br>
            <a:r>
              <a:rPr lang="ru-RU" sz="1800" smtClean="0">
                <a:solidFill>
                  <a:srgbClr val="403152"/>
                </a:solidFill>
                <a:latin typeface="Georgia" pitchFamily="18" charset="0"/>
              </a:rPr>
              <a:t/>
            </a:r>
            <a:br>
              <a:rPr lang="ru-RU" sz="1800" smtClean="0">
                <a:solidFill>
                  <a:srgbClr val="403152"/>
                </a:solidFill>
                <a:latin typeface="Georgia" pitchFamily="18" charset="0"/>
              </a:rPr>
            </a:br>
            <a:r>
              <a:rPr lang="ru-RU" sz="1800" smtClean="0">
                <a:solidFill>
                  <a:srgbClr val="403152"/>
                </a:solidFill>
                <a:latin typeface="Georgia" pitchFamily="18" charset="0"/>
              </a:rPr>
              <a:t/>
            </a:r>
            <a:br>
              <a:rPr lang="ru-RU" sz="1800" smtClean="0">
                <a:solidFill>
                  <a:srgbClr val="403152"/>
                </a:solidFill>
                <a:latin typeface="Georgia" pitchFamily="18" charset="0"/>
              </a:rPr>
            </a:br>
            <a:endParaRPr lang="ru-RU" sz="1800" i="1" smtClean="0">
              <a:solidFill>
                <a:srgbClr val="403152"/>
              </a:solidFill>
              <a:latin typeface="Georgia" pitchFamily="18" charset="0"/>
            </a:endParaRPr>
          </a:p>
        </p:txBody>
      </p:sp>
      <p:pic>
        <p:nvPicPr>
          <p:cNvPr id="261122" name="Picture 3" descr="кот бойцовый"/>
          <p:cNvPicPr>
            <a:picLocks noChangeAspect="1" noChangeArrowheads="1"/>
          </p:cNvPicPr>
          <p:nvPr/>
        </p:nvPicPr>
        <p:blipFill>
          <a:blip r:embed="rId2" cstate="print"/>
          <a:srcRect/>
          <a:stretch>
            <a:fillRect/>
          </a:stretch>
        </p:blipFill>
        <p:spPr bwMode="auto">
          <a:xfrm>
            <a:off x="8174038" y="6129338"/>
            <a:ext cx="969962" cy="72866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07950" y="404813"/>
            <a:ext cx="8964613" cy="718502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marL="609600" indent="-609600" algn="ctr"/>
            <a:r>
              <a:rPr lang="en-US">
                <a:solidFill>
                  <a:schemeClr val="bg1"/>
                </a:solidFill>
                <a:latin typeface="Times New Roman" pitchFamily="18" charset="0"/>
                <a:cs typeface="Arial" pitchFamily="34" charset="0"/>
              </a:rPr>
              <a:t>Classification of functional tests (FT).</a:t>
            </a:r>
          </a:p>
          <a:p>
            <a:pPr marL="609600" indent="-609600" algn="ctr">
              <a:buFontTx/>
              <a:buAutoNum type="romanUcPeriod"/>
            </a:pPr>
            <a:r>
              <a:rPr lang="en-US">
                <a:solidFill>
                  <a:schemeClr val="bg1"/>
                </a:solidFill>
                <a:latin typeface="Times New Roman" pitchFamily="18" charset="0"/>
                <a:cs typeface="Arial" pitchFamily="34" charset="0"/>
              </a:rPr>
              <a:t>Exercise tolerance tests (ETT).</a:t>
            </a:r>
          </a:p>
          <a:p>
            <a:pPr marL="609600" indent="-609600" algn="ctr">
              <a:buFontTx/>
              <a:buAutoNum type="romanUcPeriod"/>
            </a:pPr>
            <a:endParaRPr lang="en-US">
              <a:solidFill>
                <a:schemeClr val="bg1"/>
              </a:solidFill>
              <a:latin typeface="Times New Roman" pitchFamily="18" charset="0"/>
              <a:cs typeface="Arial" pitchFamily="34" charset="0"/>
            </a:endParaRPr>
          </a:p>
          <a:p>
            <a:pPr marL="609600" indent="-609600">
              <a:buFontTx/>
              <a:buAutoNum type="arabicParenR"/>
            </a:pPr>
            <a:r>
              <a:rPr lang="en-US">
                <a:solidFill>
                  <a:schemeClr val="bg1"/>
                </a:solidFill>
                <a:latin typeface="Times New Roman" pitchFamily="18" charset="0"/>
                <a:cs typeface="Arial" pitchFamily="34" charset="0"/>
              </a:rPr>
              <a:t>according to the nature of the physical activity:     </a:t>
            </a:r>
          </a:p>
          <a:p>
            <a:pPr marL="609600" indent="-609600"/>
            <a:r>
              <a:rPr lang="en-US">
                <a:solidFill>
                  <a:schemeClr val="bg1"/>
                </a:solidFill>
                <a:latin typeface="Times New Roman" pitchFamily="18" charset="0"/>
                <a:cs typeface="Arial" pitchFamily="34" charset="0"/>
              </a:rPr>
              <a:t>            a) dynamic functional tests;        </a:t>
            </a:r>
          </a:p>
          <a:p>
            <a:pPr marL="609600" indent="-609600"/>
            <a:r>
              <a:rPr lang="en-US">
                <a:solidFill>
                  <a:schemeClr val="bg1"/>
                </a:solidFill>
                <a:latin typeface="Times New Roman" pitchFamily="18" charset="0"/>
                <a:cs typeface="Arial" pitchFamily="34" charset="0"/>
              </a:rPr>
              <a:t>            b) static functional tests;</a:t>
            </a:r>
          </a:p>
          <a:p>
            <a:pPr marL="609600" indent="-609600"/>
            <a:endParaRPr lang="en-US">
              <a:solidFill>
                <a:schemeClr val="bg1"/>
              </a:solidFill>
              <a:latin typeface="Times New Roman" pitchFamily="18" charset="0"/>
              <a:cs typeface="Arial" pitchFamily="34" charset="0"/>
            </a:endParaRPr>
          </a:p>
          <a:p>
            <a:pPr marL="609600" indent="-609600"/>
            <a:r>
              <a:rPr lang="en-US">
                <a:solidFill>
                  <a:schemeClr val="bg1"/>
                </a:solidFill>
                <a:latin typeface="Times New Roman" pitchFamily="18" charset="0"/>
                <a:cs typeface="Arial" pitchFamily="34" charset="0"/>
              </a:rPr>
              <a:t>2) according to the intensity of the load:         </a:t>
            </a:r>
          </a:p>
          <a:p>
            <a:pPr marL="609600" indent="-609600"/>
            <a:r>
              <a:rPr lang="en-US">
                <a:solidFill>
                  <a:schemeClr val="bg1"/>
                </a:solidFill>
                <a:latin typeface="Times New Roman" pitchFamily="18" charset="0"/>
                <a:cs typeface="Arial" pitchFamily="34" charset="0"/>
              </a:rPr>
              <a:t>            a) functional tests of maximum intensity;        </a:t>
            </a:r>
          </a:p>
          <a:p>
            <a:pPr marL="609600" indent="-609600"/>
            <a:r>
              <a:rPr lang="en-US">
                <a:solidFill>
                  <a:schemeClr val="bg1"/>
                </a:solidFill>
                <a:latin typeface="Times New Roman" pitchFamily="18" charset="0"/>
                <a:cs typeface="Arial" pitchFamily="34" charset="0"/>
              </a:rPr>
              <a:t>            b) functional tests of submaximal intensity;</a:t>
            </a:r>
          </a:p>
          <a:p>
            <a:pPr marL="609600" indent="-609600"/>
            <a:endParaRPr lang="en-US">
              <a:solidFill>
                <a:schemeClr val="bg1"/>
              </a:solidFill>
              <a:latin typeface="Times New Roman" pitchFamily="18" charset="0"/>
              <a:cs typeface="Arial" pitchFamily="34" charset="0"/>
            </a:endParaRPr>
          </a:p>
          <a:p>
            <a:pPr marL="609600" indent="-609600"/>
            <a:r>
              <a:rPr lang="en-US">
                <a:solidFill>
                  <a:schemeClr val="bg1"/>
                </a:solidFill>
                <a:latin typeface="Times New Roman" pitchFamily="18" charset="0"/>
                <a:cs typeface="Arial" pitchFamily="34" charset="0"/>
              </a:rPr>
              <a:t>3) by the time of registration of indicators:     </a:t>
            </a:r>
          </a:p>
          <a:p>
            <a:pPr marL="609600" indent="-609600"/>
            <a:r>
              <a:rPr lang="en-US">
                <a:solidFill>
                  <a:schemeClr val="bg1"/>
                </a:solidFill>
                <a:latin typeface="Times New Roman" pitchFamily="18" charset="0"/>
                <a:cs typeface="Arial" pitchFamily="34" charset="0"/>
              </a:rPr>
              <a:t>           a) working functional tests;       </a:t>
            </a:r>
          </a:p>
          <a:p>
            <a:pPr marL="609600" indent="-609600"/>
            <a:r>
              <a:rPr lang="en-US">
                <a:solidFill>
                  <a:schemeClr val="bg1"/>
                </a:solidFill>
                <a:latin typeface="Times New Roman" pitchFamily="18" charset="0"/>
                <a:cs typeface="Arial" pitchFamily="34" charset="0"/>
              </a:rPr>
              <a:t>           b) post-working functional tests;</a:t>
            </a:r>
          </a:p>
          <a:p>
            <a:pPr marL="609600" indent="-609600"/>
            <a:endParaRPr lang="en-US">
              <a:solidFill>
                <a:schemeClr val="bg1"/>
              </a:solidFill>
              <a:latin typeface="Times New Roman" pitchFamily="18" charset="0"/>
              <a:cs typeface="Arial" pitchFamily="34" charset="0"/>
            </a:endParaRPr>
          </a:p>
          <a:p>
            <a:pPr marL="609600" indent="-609600"/>
            <a:r>
              <a:rPr lang="en-US">
                <a:solidFill>
                  <a:schemeClr val="bg1"/>
                </a:solidFill>
                <a:latin typeface="Times New Roman" pitchFamily="18" charset="0"/>
                <a:cs typeface="Arial" pitchFamily="34" charset="0"/>
              </a:rPr>
              <a:t>4) according to the degree of complexity of implementation:     </a:t>
            </a:r>
          </a:p>
          <a:p>
            <a:pPr marL="609600" indent="-609600"/>
            <a:r>
              <a:rPr lang="en-US">
                <a:solidFill>
                  <a:schemeClr val="bg1"/>
                </a:solidFill>
                <a:latin typeface="Times New Roman" pitchFamily="18" charset="0"/>
                <a:cs typeface="Arial" pitchFamily="34" charset="0"/>
              </a:rPr>
              <a:t>          a) simple functional tests;        </a:t>
            </a:r>
          </a:p>
          <a:p>
            <a:pPr marL="609600" indent="-609600"/>
            <a:r>
              <a:rPr lang="en-US">
                <a:solidFill>
                  <a:schemeClr val="bg1"/>
                </a:solidFill>
                <a:latin typeface="Times New Roman" pitchFamily="18" charset="0"/>
                <a:cs typeface="Arial" pitchFamily="34" charset="0"/>
              </a:rPr>
              <a:t>          b) complex functional tests;</a:t>
            </a:r>
            <a:endParaRPr lang="ru-RU" sz="3400">
              <a:solidFill>
                <a:schemeClr val="bg1"/>
              </a:solidFill>
              <a:latin typeface="Georgia" pitchFamily="18" charset="0"/>
              <a:cs typeface="Arial" pitchFamily="34" charset="0"/>
            </a:endParaRPr>
          </a:p>
          <a:p>
            <a:pPr marL="609600" indent="-609600">
              <a:lnSpc>
                <a:spcPct val="50000"/>
              </a:lnSpc>
            </a:pPr>
            <a:endParaRPr lang="ru-RU" u="sng">
              <a:solidFill>
                <a:schemeClr val="bg1"/>
              </a:solidFill>
              <a:effectLst>
                <a:outerShdw blurRad="38100" dist="38100" dir="2700000" algn="tl">
                  <a:srgbClr val="000000"/>
                </a:outerShdw>
              </a:effectLst>
              <a:latin typeface="Georgia" pitchFamily="18" charset="0"/>
              <a:cs typeface="Arial" pitchFamily="34" charset="0"/>
            </a:endParaRPr>
          </a:p>
          <a:p>
            <a:pPr marL="609600" indent="-609600">
              <a:lnSpc>
                <a:spcPct val="90000"/>
              </a:lnSpc>
            </a:pPr>
            <a:endParaRPr lang="ru-RU" i="1">
              <a:solidFill>
                <a:schemeClr val="bg1"/>
              </a:solidFill>
              <a:effectLst>
                <a:outerShdw blurRad="38100" dist="38100" dir="2700000" algn="tl">
                  <a:srgbClr val="000000"/>
                </a:outerShdw>
              </a:effectLst>
              <a:latin typeface="Georgia" pitchFamily="18"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anim calcmode="lin" valueType="num">
                                      <p:cBhvr>
                                        <p:cTn id="7" dur="2000" fill="hold"/>
                                        <p:tgtEl>
                                          <p:spTgt spid="22118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2118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221186">
                                            <p:txEl>
                                              <p:pRg st="1" end="1"/>
                                            </p:txEl>
                                          </p:spTgt>
                                        </p:tgtEl>
                                        <p:attrNameLst>
                                          <p:attrName>style.visibility</p:attrName>
                                        </p:attrNameLst>
                                      </p:cBhvr>
                                      <p:to>
                                        <p:strVal val="visible"/>
                                      </p:to>
                                    </p:set>
                                    <p:anim calcmode="lin" valueType="num">
                                      <p:cBhvr>
                                        <p:cTn id="12" dur="2000" fill="hold"/>
                                        <p:tgtEl>
                                          <p:spTgt spid="221186">
                                            <p:txEl>
                                              <p:pRg st="1" end="1"/>
                                            </p:txEl>
                                          </p:spTgt>
                                        </p:tgtEl>
                                        <p:attrNameLst>
                                          <p:attrName>ppt_w</p:attrName>
                                        </p:attrNameLst>
                                      </p:cBhvr>
                                      <p:tavLst>
                                        <p:tav tm="0">
                                          <p:val>
                                            <p:fltVal val="0"/>
                                          </p:val>
                                        </p:tav>
                                        <p:tav tm="100000">
                                          <p:val>
                                            <p:strVal val="#ppt_w"/>
                                          </p:val>
                                        </p:tav>
                                      </p:tavLst>
                                    </p:anim>
                                    <p:anim calcmode="lin" valueType="num">
                                      <p:cBhvr>
                                        <p:cTn id="13" dur="2000" fill="hold"/>
                                        <p:tgtEl>
                                          <p:spTgt spid="221186">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221186">
                                            <p:txEl>
                                              <p:pRg st="3" end="3"/>
                                            </p:txEl>
                                          </p:spTgt>
                                        </p:tgtEl>
                                        <p:attrNameLst>
                                          <p:attrName>style.visibility</p:attrName>
                                        </p:attrNameLst>
                                      </p:cBhvr>
                                      <p:to>
                                        <p:strVal val="visible"/>
                                      </p:to>
                                    </p:set>
                                    <p:anim calcmode="lin" valueType="num">
                                      <p:cBhvr>
                                        <p:cTn id="17" dur="2000" fill="hold"/>
                                        <p:tgtEl>
                                          <p:spTgt spid="221186">
                                            <p:txEl>
                                              <p:pRg st="3" end="3"/>
                                            </p:txEl>
                                          </p:spTgt>
                                        </p:tgtEl>
                                        <p:attrNameLst>
                                          <p:attrName>ppt_w</p:attrName>
                                        </p:attrNameLst>
                                      </p:cBhvr>
                                      <p:tavLst>
                                        <p:tav tm="0">
                                          <p:val>
                                            <p:fltVal val="0"/>
                                          </p:val>
                                        </p:tav>
                                        <p:tav tm="100000">
                                          <p:val>
                                            <p:strVal val="#ppt_w"/>
                                          </p:val>
                                        </p:tav>
                                      </p:tavLst>
                                    </p:anim>
                                    <p:anim calcmode="lin" valueType="num">
                                      <p:cBhvr>
                                        <p:cTn id="18" dur="2000" fill="hold"/>
                                        <p:tgtEl>
                                          <p:spTgt spid="221186">
                                            <p:txEl>
                                              <p:pRg st="3" end="3"/>
                                            </p:txEl>
                                          </p:spTgt>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221186">
                                            <p:txEl>
                                              <p:pRg st="4" end="4"/>
                                            </p:txEl>
                                          </p:spTgt>
                                        </p:tgtEl>
                                        <p:attrNameLst>
                                          <p:attrName>style.visibility</p:attrName>
                                        </p:attrNameLst>
                                      </p:cBhvr>
                                      <p:to>
                                        <p:strVal val="visible"/>
                                      </p:to>
                                    </p:set>
                                    <p:anim calcmode="lin" valueType="num">
                                      <p:cBhvr>
                                        <p:cTn id="22" dur="2000" fill="hold"/>
                                        <p:tgtEl>
                                          <p:spTgt spid="221186">
                                            <p:txEl>
                                              <p:pRg st="4" end="4"/>
                                            </p:txEl>
                                          </p:spTgt>
                                        </p:tgtEl>
                                        <p:attrNameLst>
                                          <p:attrName>ppt_w</p:attrName>
                                        </p:attrNameLst>
                                      </p:cBhvr>
                                      <p:tavLst>
                                        <p:tav tm="0">
                                          <p:val>
                                            <p:fltVal val="0"/>
                                          </p:val>
                                        </p:tav>
                                        <p:tav tm="100000">
                                          <p:val>
                                            <p:strVal val="#ppt_w"/>
                                          </p:val>
                                        </p:tav>
                                      </p:tavLst>
                                    </p:anim>
                                    <p:anim calcmode="lin" valueType="num">
                                      <p:cBhvr>
                                        <p:cTn id="23" dur="2000" fill="hold"/>
                                        <p:tgtEl>
                                          <p:spTgt spid="221186">
                                            <p:txEl>
                                              <p:pRg st="4" end="4"/>
                                            </p:txEl>
                                          </p:spTgt>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nodeType="afterEffect">
                                  <p:stCondLst>
                                    <p:cond delay="0"/>
                                  </p:stCondLst>
                                  <p:childTnLst>
                                    <p:set>
                                      <p:cBhvr>
                                        <p:cTn id="26" dur="1" fill="hold">
                                          <p:stCondLst>
                                            <p:cond delay="0"/>
                                          </p:stCondLst>
                                        </p:cTn>
                                        <p:tgtEl>
                                          <p:spTgt spid="221186">
                                            <p:txEl>
                                              <p:pRg st="5" end="5"/>
                                            </p:txEl>
                                          </p:spTgt>
                                        </p:tgtEl>
                                        <p:attrNameLst>
                                          <p:attrName>style.visibility</p:attrName>
                                        </p:attrNameLst>
                                      </p:cBhvr>
                                      <p:to>
                                        <p:strVal val="visible"/>
                                      </p:to>
                                    </p:set>
                                    <p:anim calcmode="lin" valueType="num">
                                      <p:cBhvr>
                                        <p:cTn id="27" dur="2000" fill="hold"/>
                                        <p:tgtEl>
                                          <p:spTgt spid="221186">
                                            <p:txEl>
                                              <p:pRg st="5" end="5"/>
                                            </p:txEl>
                                          </p:spTgt>
                                        </p:tgtEl>
                                        <p:attrNameLst>
                                          <p:attrName>ppt_w</p:attrName>
                                        </p:attrNameLst>
                                      </p:cBhvr>
                                      <p:tavLst>
                                        <p:tav tm="0">
                                          <p:val>
                                            <p:fltVal val="0"/>
                                          </p:val>
                                        </p:tav>
                                        <p:tav tm="100000">
                                          <p:val>
                                            <p:strVal val="#ppt_w"/>
                                          </p:val>
                                        </p:tav>
                                      </p:tavLst>
                                    </p:anim>
                                    <p:anim calcmode="lin" valueType="num">
                                      <p:cBhvr>
                                        <p:cTn id="28" dur="2000" fill="hold"/>
                                        <p:tgtEl>
                                          <p:spTgt spid="221186">
                                            <p:txEl>
                                              <p:pRg st="5" end="5"/>
                                            </p:txEl>
                                          </p:spTgt>
                                        </p:tgtEl>
                                        <p:attrNameLst>
                                          <p:attrName>ppt_h</p:attrName>
                                        </p:attrNameLst>
                                      </p:cBhvr>
                                      <p:tavLst>
                                        <p:tav tm="0">
                                          <p:val>
                                            <p:fltVal val="0"/>
                                          </p:val>
                                        </p:tav>
                                        <p:tav tm="100000">
                                          <p:val>
                                            <p:strVal val="#ppt_h"/>
                                          </p:val>
                                        </p:tav>
                                      </p:tavLst>
                                    </p:anim>
                                  </p:childTnLst>
                                </p:cTn>
                              </p:par>
                            </p:childTnLst>
                          </p:cTn>
                        </p:par>
                        <p:par>
                          <p:cTn id="29" fill="hold">
                            <p:stCondLst>
                              <p:cond delay="10000"/>
                            </p:stCondLst>
                            <p:childTnLst>
                              <p:par>
                                <p:cTn id="30" presetID="23" presetClass="entr" presetSubtype="16" fill="hold" nodeType="afterEffect">
                                  <p:stCondLst>
                                    <p:cond delay="0"/>
                                  </p:stCondLst>
                                  <p:childTnLst>
                                    <p:set>
                                      <p:cBhvr>
                                        <p:cTn id="31" dur="1" fill="hold">
                                          <p:stCondLst>
                                            <p:cond delay="0"/>
                                          </p:stCondLst>
                                        </p:cTn>
                                        <p:tgtEl>
                                          <p:spTgt spid="221186">
                                            <p:txEl>
                                              <p:pRg st="7" end="7"/>
                                            </p:txEl>
                                          </p:spTgt>
                                        </p:tgtEl>
                                        <p:attrNameLst>
                                          <p:attrName>style.visibility</p:attrName>
                                        </p:attrNameLst>
                                      </p:cBhvr>
                                      <p:to>
                                        <p:strVal val="visible"/>
                                      </p:to>
                                    </p:set>
                                    <p:anim calcmode="lin" valueType="num">
                                      <p:cBhvr>
                                        <p:cTn id="32" dur="2000" fill="hold"/>
                                        <p:tgtEl>
                                          <p:spTgt spid="221186">
                                            <p:txEl>
                                              <p:pRg st="7" end="7"/>
                                            </p:txEl>
                                          </p:spTgt>
                                        </p:tgtEl>
                                        <p:attrNameLst>
                                          <p:attrName>ppt_w</p:attrName>
                                        </p:attrNameLst>
                                      </p:cBhvr>
                                      <p:tavLst>
                                        <p:tav tm="0">
                                          <p:val>
                                            <p:fltVal val="0"/>
                                          </p:val>
                                        </p:tav>
                                        <p:tav tm="100000">
                                          <p:val>
                                            <p:strVal val="#ppt_w"/>
                                          </p:val>
                                        </p:tav>
                                      </p:tavLst>
                                    </p:anim>
                                    <p:anim calcmode="lin" valueType="num">
                                      <p:cBhvr>
                                        <p:cTn id="33" dur="2000" fill="hold"/>
                                        <p:tgtEl>
                                          <p:spTgt spid="221186">
                                            <p:txEl>
                                              <p:pRg st="7" end="7"/>
                                            </p:txEl>
                                          </p:spTgt>
                                        </p:tgtEl>
                                        <p:attrNameLst>
                                          <p:attrName>ppt_h</p:attrName>
                                        </p:attrNameLst>
                                      </p:cBhvr>
                                      <p:tavLst>
                                        <p:tav tm="0">
                                          <p:val>
                                            <p:fltVal val="0"/>
                                          </p:val>
                                        </p:tav>
                                        <p:tav tm="100000">
                                          <p:val>
                                            <p:strVal val="#ppt_h"/>
                                          </p:val>
                                        </p:tav>
                                      </p:tavLst>
                                    </p:anim>
                                  </p:childTnLst>
                                </p:cTn>
                              </p:par>
                            </p:childTnLst>
                          </p:cTn>
                        </p:par>
                        <p:par>
                          <p:cTn id="34" fill="hold">
                            <p:stCondLst>
                              <p:cond delay="12000"/>
                            </p:stCondLst>
                            <p:childTnLst>
                              <p:par>
                                <p:cTn id="35" presetID="23" presetClass="entr" presetSubtype="16" fill="hold" nodeType="afterEffect">
                                  <p:stCondLst>
                                    <p:cond delay="0"/>
                                  </p:stCondLst>
                                  <p:childTnLst>
                                    <p:set>
                                      <p:cBhvr>
                                        <p:cTn id="36" dur="1" fill="hold">
                                          <p:stCondLst>
                                            <p:cond delay="0"/>
                                          </p:stCondLst>
                                        </p:cTn>
                                        <p:tgtEl>
                                          <p:spTgt spid="221186">
                                            <p:txEl>
                                              <p:pRg st="8" end="8"/>
                                            </p:txEl>
                                          </p:spTgt>
                                        </p:tgtEl>
                                        <p:attrNameLst>
                                          <p:attrName>style.visibility</p:attrName>
                                        </p:attrNameLst>
                                      </p:cBhvr>
                                      <p:to>
                                        <p:strVal val="visible"/>
                                      </p:to>
                                    </p:set>
                                    <p:anim calcmode="lin" valueType="num">
                                      <p:cBhvr>
                                        <p:cTn id="37" dur="2000" fill="hold"/>
                                        <p:tgtEl>
                                          <p:spTgt spid="221186">
                                            <p:txEl>
                                              <p:pRg st="8" end="8"/>
                                            </p:txEl>
                                          </p:spTgt>
                                        </p:tgtEl>
                                        <p:attrNameLst>
                                          <p:attrName>ppt_w</p:attrName>
                                        </p:attrNameLst>
                                      </p:cBhvr>
                                      <p:tavLst>
                                        <p:tav tm="0">
                                          <p:val>
                                            <p:fltVal val="0"/>
                                          </p:val>
                                        </p:tav>
                                        <p:tav tm="100000">
                                          <p:val>
                                            <p:strVal val="#ppt_w"/>
                                          </p:val>
                                        </p:tav>
                                      </p:tavLst>
                                    </p:anim>
                                    <p:anim calcmode="lin" valueType="num">
                                      <p:cBhvr>
                                        <p:cTn id="38" dur="2000" fill="hold"/>
                                        <p:tgtEl>
                                          <p:spTgt spid="221186">
                                            <p:txEl>
                                              <p:pRg st="8" end="8"/>
                                            </p:txEl>
                                          </p:spTgt>
                                        </p:tgtEl>
                                        <p:attrNameLst>
                                          <p:attrName>ppt_h</p:attrName>
                                        </p:attrNameLst>
                                      </p:cBhvr>
                                      <p:tavLst>
                                        <p:tav tm="0">
                                          <p:val>
                                            <p:fltVal val="0"/>
                                          </p:val>
                                        </p:tav>
                                        <p:tav tm="100000">
                                          <p:val>
                                            <p:strVal val="#ppt_h"/>
                                          </p:val>
                                        </p:tav>
                                      </p:tavLst>
                                    </p:anim>
                                  </p:childTnLst>
                                </p:cTn>
                              </p:par>
                            </p:childTnLst>
                          </p:cTn>
                        </p:par>
                        <p:par>
                          <p:cTn id="39" fill="hold">
                            <p:stCondLst>
                              <p:cond delay="14000"/>
                            </p:stCondLst>
                            <p:childTnLst>
                              <p:par>
                                <p:cTn id="40" presetID="23" presetClass="entr" presetSubtype="16" fill="hold" nodeType="afterEffect">
                                  <p:stCondLst>
                                    <p:cond delay="0"/>
                                  </p:stCondLst>
                                  <p:childTnLst>
                                    <p:set>
                                      <p:cBhvr>
                                        <p:cTn id="41" dur="1" fill="hold">
                                          <p:stCondLst>
                                            <p:cond delay="0"/>
                                          </p:stCondLst>
                                        </p:cTn>
                                        <p:tgtEl>
                                          <p:spTgt spid="221186">
                                            <p:txEl>
                                              <p:pRg st="9" end="9"/>
                                            </p:txEl>
                                          </p:spTgt>
                                        </p:tgtEl>
                                        <p:attrNameLst>
                                          <p:attrName>style.visibility</p:attrName>
                                        </p:attrNameLst>
                                      </p:cBhvr>
                                      <p:to>
                                        <p:strVal val="visible"/>
                                      </p:to>
                                    </p:set>
                                    <p:anim calcmode="lin" valueType="num">
                                      <p:cBhvr>
                                        <p:cTn id="42" dur="2000" fill="hold"/>
                                        <p:tgtEl>
                                          <p:spTgt spid="221186">
                                            <p:txEl>
                                              <p:pRg st="9" end="9"/>
                                            </p:txEl>
                                          </p:spTgt>
                                        </p:tgtEl>
                                        <p:attrNameLst>
                                          <p:attrName>ppt_w</p:attrName>
                                        </p:attrNameLst>
                                      </p:cBhvr>
                                      <p:tavLst>
                                        <p:tav tm="0">
                                          <p:val>
                                            <p:fltVal val="0"/>
                                          </p:val>
                                        </p:tav>
                                        <p:tav tm="100000">
                                          <p:val>
                                            <p:strVal val="#ppt_w"/>
                                          </p:val>
                                        </p:tav>
                                      </p:tavLst>
                                    </p:anim>
                                    <p:anim calcmode="lin" valueType="num">
                                      <p:cBhvr>
                                        <p:cTn id="43" dur="2000" fill="hold"/>
                                        <p:tgtEl>
                                          <p:spTgt spid="221186">
                                            <p:txEl>
                                              <p:pRg st="9" end="9"/>
                                            </p:txEl>
                                          </p:spTgt>
                                        </p:tgtEl>
                                        <p:attrNameLst>
                                          <p:attrName>ppt_h</p:attrName>
                                        </p:attrNameLst>
                                      </p:cBhvr>
                                      <p:tavLst>
                                        <p:tav tm="0">
                                          <p:val>
                                            <p:fltVal val="0"/>
                                          </p:val>
                                        </p:tav>
                                        <p:tav tm="100000">
                                          <p:val>
                                            <p:strVal val="#ppt_h"/>
                                          </p:val>
                                        </p:tav>
                                      </p:tavLst>
                                    </p:anim>
                                  </p:childTnLst>
                                </p:cTn>
                              </p:par>
                            </p:childTnLst>
                          </p:cTn>
                        </p:par>
                        <p:par>
                          <p:cTn id="44" fill="hold">
                            <p:stCondLst>
                              <p:cond delay="16000"/>
                            </p:stCondLst>
                            <p:childTnLst>
                              <p:par>
                                <p:cTn id="45" presetID="23" presetClass="entr" presetSubtype="16" fill="hold" nodeType="afterEffect">
                                  <p:stCondLst>
                                    <p:cond delay="0"/>
                                  </p:stCondLst>
                                  <p:childTnLst>
                                    <p:set>
                                      <p:cBhvr>
                                        <p:cTn id="46" dur="1" fill="hold">
                                          <p:stCondLst>
                                            <p:cond delay="0"/>
                                          </p:stCondLst>
                                        </p:cTn>
                                        <p:tgtEl>
                                          <p:spTgt spid="221186">
                                            <p:txEl>
                                              <p:pRg st="11" end="11"/>
                                            </p:txEl>
                                          </p:spTgt>
                                        </p:tgtEl>
                                        <p:attrNameLst>
                                          <p:attrName>style.visibility</p:attrName>
                                        </p:attrNameLst>
                                      </p:cBhvr>
                                      <p:to>
                                        <p:strVal val="visible"/>
                                      </p:to>
                                    </p:set>
                                    <p:anim calcmode="lin" valueType="num">
                                      <p:cBhvr>
                                        <p:cTn id="47" dur="2000" fill="hold"/>
                                        <p:tgtEl>
                                          <p:spTgt spid="221186">
                                            <p:txEl>
                                              <p:pRg st="11" end="11"/>
                                            </p:txEl>
                                          </p:spTgt>
                                        </p:tgtEl>
                                        <p:attrNameLst>
                                          <p:attrName>ppt_w</p:attrName>
                                        </p:attrNameLst>
                                      </p:cBhvr>
                                      <p:tavLst>
                                        <p:tav tm="0">
                                          <p:val>
                                            <p:fltVal val="0"/>
                                          </p:val>
                                        </p:tav>
                                        <p:tav tm="100000">
                                          <p:val>
                                            <p:strVal val="#ppt_w"/>
                                          </p:val>
                                        </p:tav>
                                      </p:tavLst>
                                    </p:anim>
                                    <p:anim calcmode="lin" valueType="num">
                                      <p:cBhvr>
                                        <p:cTn id="48" dur="2000" fill="hold"/>
                                        <p:tgtEl>
                                          <p:spTgt spid="221186">
                                            <p:txEl>
                                              <p:pRg st="11" end="11"/>
                                            </p:txEl>
                                          </p:spTgt>
                                        </p:tgtEl>
                                        <p:attrNameLst>
                                          <p:attrName>ppt_h</p:attrName>
                                        </p:attrNameLst>
                                      </p:cBhvr>
                                      <p:tavLst>
                                        <p:tav tm="0">
                                          <p:val>
                                            <p:fltVal val="0"/>
                                          </p:val>
                                        </p:tav>
                                        <p:tav tm="100000">
                                          <p:val>
                                            <p:strVal val="#ppt_h"/>
                                          </p:val>
                                        </p:tav>
                                      </p:tavLst>
                                    </p:anim>
                                  </p:childTnLst>
                                </p:cTn>
                              </p:par>
                            </p:childTnLst>
                          </p:cTn>
                        </p:par>
                        <p:par>
                          <p:cTn id="49" fill="hold">
                            <p:stCondLst>
                              <p:cond delay="18000"/>
                            </p:stCondLst>
                            <p:childTnLst>
                              <p:par>
                                <p:cTn id="50" presetID="23" presetClass="entr" presetSubtype="16" fill="hold" nodeType="afterEffect">
                                  <p:stCondLst>
                                    <p:cond delay="0"/>
                                  </p:stCondLst>
                                  <p:childTnLst>
                                    <p:set>
                                      <p:cBhvr>
                                        <p:cTn id="51" dur="1" fill="hold">
                                          <p:stCondLst>
                                            <p:cond delay="0"/>
                                          </p:stCondLst>
                                        </p:cTn>
                                        <p:tgtEl>
                                          <p:spTgt spid="221186">
                                            <p:txEl>
                                              <p:pRg st="12" end="12"/>
                                            </p:txEl>
                                          </p:spTgt>
                                        </p:tgtEl>
                                        <p:attrNameLst>
                                          <p:attrName>style.visibility</p:attrName>
                                        </p:attrNameLst>
                                      </p:cBhvr>
                                      <p:to>
                                        <p:strVal val="visible"/>
                                      </p:to>
                                    </p:set>
                                    <p:anim calcmode="lin" valueType="num">
                                      <p:cBhvr>
                                        <p:cTn id="52" dur="2000" fill="hold"/>
                                        <p:tgtEl>
                                          <p:spTgt spid="221186">
                                            <p:txEl>
                                              <p:pRg st="12" end="12"/>
                                            </p:txEl>
                                          </p:spTgt>
                                        </p:tgtEl>
                                        <p:attrNameLst>
                                          <p:attrName>ppt_w</p:attrName>
                                        </p:attrNameLst>
                                      </p:cBhvr>
                                      <p:tavLst>
                                        <p:tav tm="0">
                                          <p:val>
                                            <p:fltVal val="0"/>
                                          </p:val>
                                        </p:tav>
                                        <p:tav tm="100000">
                                          <p:val>
                                            <p:strVal val="#ppt_w"/>
                                          </p:val>
                                        </p:tav>
                                      </p:tavLst>
                                    </p:anim>
                                    <p:anim calcmode="lin" valueType="num">
                                      <p:cBhvr>
                                        <p:cTn id="53" dur="2000" fill="hold"/>
                                        <p:tgtEl>
                                          <p:spTgt spid="221186">
                                            <p:txEl>
                                              <p:pRg st="12" end="12"/>
                                            </p:txEl>
                                          </p:spTgt>
                                        </p:tgtEl>
                                        <p:attrNameLst>
                                          <p:attrName>ppt_h</p:attrName>
                                        </p:attrNameLst>
                                      </p:cBhvr>
                                      <p:tavLst>
                                        <p:tav tm="0">
                                          <p:val>
                                            <p:fltVal val="0"/>
                                          </p:val>
                                        </p:tav>
                                        <p:tav tm="100000">
                                          <p:val>
                                            <p:strVal val="#ppt_h"/>
                                          </p:val>
                                        </p:tav>
                                      </p:tavLst>
                                    </p:anim>
                                  </p:childTnLst>
                                </p:cTn>
                              </p:par>
                            </p:childTnLst>
                          </p:cTn>
                        </p:par>
                        <p:par>
                          <p:cTn id="54" fill="hold">
                            <p:stCondLst>
                              <p:cond delay="20000"/>
                            </p:stCondLst>
                            <p:childTnLst>
                              <p:par>
                                <p:cTn id="55" presetID="23" presetClass="entr" presetSubtype="16" fill="hold" nodeType="afterEffect">
                                  <p:stCondLst>
                                    <p:cond delay="0"/>
                                  </p:stCondLst>
                                  <p:childTnLst>
                                    <p:set>
                                      <p:cBhvr>
                                        <p:cTn id="56" dur="1" fill="hold">
                                          <p:stCondLst>
                                            <p:cond delay="0"/>
                                          </p:stCondLst>
                                        </p:cTn>
                                        <p:tgtEl>
                                          <p:spTgt spid="221186">
                                            <p:txEl>
                                              <p:pRg st="13" end="13"/>
                                            </p:txEl>
                                          </p:spTgt>
                                        </p:tgtEl>
                                        <p:attrNameLst>
                                          <p:attrName>style.visibility</p:attrName>
                                        </p:attrNameLst>
                                      </p:cBhvr>
                                      <p:to>
                                        <p:strVal val="visible"/>
                                      </p:to>
                                    </p:set>
                                    <p:anim calcmode="lin" valueType="num">
                                      <p:cBhvr>
                                        <p:cTn id="57" dur="2000" fill="hold"/>
                                        <p:tgtEl>
                                          <p:spTgt spid="221186">
                                            <p:txEl>
                                              <p:pRg st="13" end="13"/>
                                            </p:txEl>
                                          </p:spTgt>
                                        </p:tgtEl>
                                        <p:attrNameLst>
                                          <p:attrName>ppt_w</p:attrName>
                                        </p:attrNameLst>
                                      </p:cBhvr>
                                      <p:tavLst>
                                        <p:tav tm="0">
                                          <p:val>
                                            <p:fltVal val="0"/>
                                          </p:val>
                                        </p:tav>
                                        <p:tav tm="100000">
                                          <p:val>
                                            <p:strVal val="#ppt_w"/>
                                          </p:val>
                                        </p:tav>
                                      </p:tavLst>
                                    </p:anim>
                                    <p:anim calcmode="lin" valueType="num">
                                      <p:cBhvr>
                                        <p:cTn id="58" dur="2000" fill="hold"/>
                                        <p:tgtEl>
                                          <p:spTgt spid="221186">
                                            <p:txEl>
                                              <p:pRg st="13" end="13"/>
                                            </p:txEl>
                                          </p:spTgt>
                                        </p:tgtEl>
                                        <p:attrNameLst>
                                          <p:attrName>ppt_h</p:attrName>
                                        </p:attrNameLst>
                                      </p:cBhvr>
                                      <p:tavLst>
                                        <p:tav tm="0">
                                          <p:val>
                                            <p:fltVal val="0"/>
                                          </p:val>
                                        </p:tav>
                                        <p:tav tm="100000">
                                          <p:val>
                                            <p:strVal val="#ppt_h"/>
                                          </p:val>
                                        </p:tav>
                                      </p:tavLst>
                                    </p:anim>
                                  </p:childTnLst>
                                </p:cTn>
                              </p:par>
                            </p:childTnLst>
                          </p:cTn>
                        </p:par>
                        <p:par>
                          <p:cTn id="59" fill="hold">
                            <p:stCondLst>
                              <p:cond delay="22000"/>
                            </p:stCondLst>
                            <p:childTnLst>
                              <p:par>
                                <p:cTn id="60" presetID="23" presetClass="entr" presetSubtype="16" fill="hold" nodeType="afterEffect">
                                  <p:stCondLst>
                                    <p:cond delay="0"/>
                                  </p:stCondLst>
                                  <p:childTnLst>
                                    <p:set>
                                      <p:cBhvr>
                                        <p:cTn id="61" dur="1" fill="hold">
                                          <p:stCondLst>
                                            <p:cond delay="0"/>
                                          </p:stCondLst>
                                        </p:cTn>
                                        <p:tgtEl>
                                          <p:spTgt spid="221186">
                                            <p:txEl>
                                              <p:pRg st="15" end="15"/>
                                            </p:txEl>
                                          </p:spTgt>
                                        </p:tgtEl>
                                        <p:attrNameLst>
                                          <p:attrName>style.visibility</p:attrName>
                                        </p:attrNameLst>
                                      </p:cBhvr>
                                      <p:to>
                                        <p:strVal val="visible"/>
                                      </p:to>
                                    </p:set>
                                    <p:anim calcmode="lin" valueType="num">
                                      <p:cBhvr>
                                        <p:cTn id="62" dur="2000" fill="hold"/>
                                        <p:tgtEl>
                                          <p:spTgt spid="221186">
                                            <p:txEl>
                                              <p:pRg st="15" end="15"/>
                                            </p:txEl>
                                          </p:spTgt>
                                        </p:tgtEl>
                                        <p:attrNameLst>
                                          <p:attrName>ppt_w</p:attrName>
                                        </p:attrNameLst>
                                      </p:cBhvr>
                                      <p:tavLst>
                                        <p:tav tm="0">
                                          <p:val>
                                            <p:fltVal val="0"/>
                                          </p:val>
                                        </p:tav>
                                        <p:tav tm="100000">
                                          <p:val>
                                            <p:strVal val="#ppt_w"/>
                                          </p:val>
                                        </p:tav>
                                      </p:tavLst>
                                    </p:anim>
                                    <p:anim calcmode="lin" valueType="num">
                                      <p:cBhvr>
                                        <p:cTn id="63" dur="2000" fill="hold"/>
                                        <p:tgtEl>
                                          <p:spTgt spid="221186">
                                            <p:txEl>
                                              <p:pRg st="15" end="15"/>
                                            </p:txEl>
                                          </p:spTgt>
                                        </p:tgtEl>
                                        <p:attrNameLst>
                                          <p:attrName>ppt_h</p:attrName>
                                        </p:attrNameLst>
                                      </p:cBhvr>
                                      <p:tavLst>
                                        <p:tav tm="0">
                                          <p:val>
                                            <p:fltVal val="0"/>
                                          </p:val>
                                        </p:tav>
                                        <p:tav tm="100000">
                                          <p:val>
                                            <p:strVal val="#ppt_h"/>
                                          </p:val>
                                        </p:tav>
                                      </p:tavLst>
                                    </p:anim>
                                  </p:childTnLst>
                                </p:cTn>
                              </p:par>
                            </p:childTnLst>
                          </p:cTn>
                        </p:par>
                        <p:par>
                          <p:cTn id="64" fill="hold">
                            <p:stCondLst>
                              <p:cond delay="24000"/>
                            </p:stCondLst>
                            <p:childTnLst>
                              <p:par>
                                <p:cTn id="65" presetID="23" presetClass="entr" presetSubtype="16" fill="hold" nodeType="afterEffect">
                                  <p:stCondLst>
                                    <p:cond delay="0"/>
                                  </p:stCondLst>
                                  <p:childTnLst>
                                    <p:set>
                                      <p:cBhvr>
                                        <p:cTn id="66" dur="1" fill="hold">
                                          <p:stCondLst>
                                            <p:cond delay="0"/>
                                          </p:stCondLst>
                                        </p:cTn>
                                        <p:tgtEl>
                                          <p:spTgt spid="221186">
                                            <p:txEl>
                                              <p:pRg st="16" end="16"/>
                                            </p:txEl>
                                          </p:spTgt>
                                        </p:tgtEl>
                                        <p:attrNameLst>
                                          <p:attrName>style.visibility</p:attrName>
                                        </p:attrNameLst>
                                      </p:cBhvr>
                                      <p:to>
                                        <p:strVal val="visible"/>
                                      </p:to>
                                    </p:set>
                                    <p:anim calcmode="lin" valueType="num">
                                      <p:cBhvr>
                                        <p:cTn id="67" dur="2000" fill="hold"/>
                                        <p:tgtEl>
                                          <p:spTgt spid="221186">
                                            <p:txEl>
                                              <p:pRg st="16" end="16"/>
                                            </p:txEl>
                                          </p:spTgt>
                                        </p:tgtEl>
                                        <p:attrNameLst>
                                          <p:attrName>ppt_w</p:attrName>
                                        </p:attrNameLst>
                                      </p:cBhvr>
                                      <p:tavLst>
                                        <p:tav tm="0">
                                          <p:val>
                                            <p:fltVal val="0"/>
                                          </p:val>
                                        </p:tav>
                                        <p:tav tm="100000">
                                          <p:val>
                                            <p:strVal val="#ppt_w"/>
                                          </p:val>
                                        </p:tav>
                                      </p:tavLst>
                                    </p:anim>
                                    <p:anim calcmode="lin" valueType="num">
                                      <p:cBhvr>
                                        <p:cTn id="68" dur="2000" fill="hold"/>
                                        <p:tgtEl>
                                          <p:spTgt spid="221186">
                                            <p:txEl>
                                              <p:pRg st="16" end="16"/>
                                            </p:txEl>
                                          </p:spTgt>
                                        </p:tgtEl>
                                        <p:attrNameLst>
                                          <p:attrName>ppt_h</p:attrName>
                                        </p:attrNameLst>
                                      </p:cBhvr>
                                      <p:tavLst>
                                        <p:tav tm="0">
                                          <p:val>
                                            <p:fltVal val="0"/>
                                          </p:val>
                                        </p:tav>
                                        <p:tav tm="100000">
                                          <p:val>
                                            <p:strVal val="#ppt_h"/>
                                          </p:val>
                                        </p:tav>
                                      </p:tavLst>
                                    </p:anim>
                                  </p:childTnLst>
                                </p:cTn>
                              </p:par>
                            </p:childTnLst>
                          </p:cTn>
                        </p:par>
                        <p:par>
                          <p:cTn id="69" fill="hold">
                            <p:stCondLst>
                              <p:cond delay="26000"/>
                            </p:stCondLst>
                            <p:childTnLst>
                              <p:par>
                                <p:cTn id="70" presetID="23" presetClass="entr" presetSubtype="16" fill="hold" nodeType="afterEffect">
                                  <p:stCondLst>
                                    <p:cond delay="0"/>
                                  </p:stCondLst>
                                  <p:childTnLst>
                                    <p:set>
                                      <p:cBhvr>
                                        <p:cTn id="71" dur="1" fill="hold">
                                          <p:stCondLst>
                                            <p:cond delay="0"/>
                                          </p:stCondLst>
                                        </p:cTn>
                                        <p:tgtEl>
                                          <p:spTgt spid="221186">
                                            <p:txEl>
                                              <p:pRg st="17" end="17"/>
                                            </p:txEl>
                                          </p:spTgt>
                                        </p:tgtEl>
                                        <p:attrNameLst>
                                          <p:attrName>style.visibility</p:attrName>
                                        </p:attrNameLst>
                                      </p:cBhvr>
                                      <p:to>
                                        <p:strVal val="visible"/>
                                      </p:to>
                                    </p:set>
                                    <p:anim calcmode="lin" valueType="num">
                                      <p:cBhvr>
                                        <p:cTn id="72" dur="2000" fill="hold"/>
                                        <p:tgtEl>
                                          <p:spTgt spid="221186">
                                            <p:txEl>
                                              <p:pRg st="17" end="17"/>
                                            </p:txEl>
                                          </p:spTgt>
                                        </p:tgtEl>
                                        <p:attrNameLst>
                                          <p:attrName>ppt_w</p:attrName>
                                        </p:attrNameLst>
                                      </p:cBhvr>
                                      <p:tavLst>
                                        <p:tav tm="0">
                                          <p:val>
                                            <p:fltVal val="0"/>
                                          </p:val>
                                        </p:tav>
                                        <p:tav tm="100000">
                                          <p:val>
                                            <p:strVal val="#ppt_w"/>
                                          </p:val>
                                        </p:tav>
                                      </p:tavLst>
                                    </p:anim>
                                    <p:anim calcmode="lin" valueType="num">
                                      <p:cBhvr>
                                        <p:cTn id="73" dur="2000" fill="hold"/>
                                        <p:tgtEl>
                                          <p:spTgt spid="221186">
                                            <p:txEl>
                                              <p:pRg st="17" end="1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ChangeArrowheads="1"/>
          </p:cNvSpPr>
          <p:nvPr/>
        </p:nvSpPr>
        <p:spPr bwMode="auto">
          <a:xfrm>
            <a:off x="179388" y="44450"/>
            <a:ext cx="8964612" cy="7237413"/>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609600" indent="-609600">
              <a:lnSpc>
                <a:spcPct val="50000"/>
              </a:lnSpc>
            </a:pPr>
            <a:endParaRPr lang="en-US" u="sng">
              <a:solidFill>
                <a:srgbClr val="FFFFFF"/>
              </a:solidFill>
              <a:effectLst>
                <a:outerShdw blurRad="38100" dist="38100" dir="2700000" algn="tl">
                  <a:srgbClr val="000000"/>
                </a:outerShdw>
              </a:effectLst>
              <a:latin typeface="Georgia" pitchFamily="18" charset="0"/>
              <a:cs typeface="Arial" pitchFamily="34" charset="0"/>
            </a:endParaRPr>
          </a:p>
          <a:p>
            <a:pPr marL="609600" indent="-609600" algn="ctr"/>
            <a:r>
              <a:rPr lang="en-US">
                <a:solidFill>
                  <a:schemeClr val="bg1"/>
                </a:solidFill>
                <a:latin typeface="Times New Roman" pitchFamily="18" charset="0"/>
                <a:cs typeface="Arial" pitchFamily="34" charset="0"/>
              </a:rPr>
              <a:t>Classification of functional tests (FT).</a:t>
            </a:r>
          </a:p>
          <a:p>
            <a:pPr marL="609600" indent="-609600" algn="ctr"/>
            <a:r>
              <a:rPr lang="en-US">
                <a:solidFill>
                  <a:schemeClr val="bg1"/>
                </a:solidFill>
                <a:latin typeface="Times New Roman" pitchFamily="18" charset="0"/>
                <a:cs typeface="Arial" pitchFamily="34" charset="0"/>
              </a:rPr>
              <a:t>I. Exercise tolerance tests (ETT).</a:t>
            </a:r>
          </a:p>
          <a:p>
            <a:pPr marL="609600" indent="-609600" algn="ctr">
              <a:lnSpc>
                <a:spcPct val="50000"/>
              </a:lnSpc>
            </a:pPr>
            <a:endParaRPr lang="en-US" u="sng">
              <a:solidFill>
                <a:schemeClr val="bg1"/>
              </a:solidFill>
              <a:effectLst>
                <a:outerShdw blurRad="38100" dist="38100" dir="2700000" algn="tl">
                  <a:srgbClr val="000000"/>
                </a:outerShdw>
              </a:effectLst>
              <a:latin typeface="Times New Roman" pitchFamily="18" charset="0"/>
              <a:cs typeface="Arial" pitchFamily="34" charset="0"/>
            </a:endParaRPr>
          </a:p>
          <a:p>
            <a:pPr marL="609600" indent="-609600">
              <a:lnSpc>
                <a:spcPct val="50000"/>
              </a:lnSpc>
            </a:pPr>
            <a:endParaRPr lang="en-US" u="sng">
              <a:solidFill>
                <a:schemeClr val="bg1"/>
              </a:solidFill>
              <a:effectLst>
                <a:outerShdw blurRad="38100" dist="38100" dir="2700000" algn="tl">
                  <a:srgbClr val="000000"/>
                </a:outerShdw>
              </a:effectLst>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5) according to the combination of load types in the sample:</a:t>
            </a:r>
            <a:endParaRPr lang="ru-RU">
              <a:solidFill>
                <a:schemeClr val="bg1"/>
              </a:solidFill>
              <a:latin typeface="Times New Roman" pitchFamily="18" charset="0"/>
              <a:cs typeface="Arial" pitchFamily="34" charset="0"/>
            </a:endParaRP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a) simple (elementary) functional tests;</a:t>
            </a:r>
            <a:endParaRPr lang="ru-RU">
              <a:solidFill>
                <a:schemeClr val="bg1"/>
              </a:solidFill>
              <a:latin typeface="Times New Roman" pitchFamily="18" charset="0"/>
              <a:cs typeface="Arial" pitchFamily="34" charset="0"/>
            </a:endParaRP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b) combined functional tests;</a:t>
            </a: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6) by the number of “trials” in the sample:</a:t>
            </a:r>
          </a:p>
          <a:p>
            <a:pPr marL="609600" indent="-609600">
              <a:lnSpc>
                <a:spcPct val="50000"/>
              </a:lnSpc>
            </a:pPr>
            <a:r>
              <a:rPr lang="en-US">
                <a:solidFill>
                  <a:schemeClr val="bg1"/>
                </a:solidFill>
                <a:latin typeface="Times New Roman" pitchFamily="18" charset="0"/>
                <a:cs typeface="Arial" pitchFamily="34" charset="0"/>
              </a:rPr>
              <a:t>       a) simultaneous functional tests;</a:t>
            </a: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b) two-stage functional tests;</a:t>
            </a: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c) multi-stage functional tests;</a:t>
            </a: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7) according to the type of the given load:</a:t>
            </a:r>
          </a:p>
          <a:p>
            <a:pPr marL="609600" indent="-609600">
              <a:lnSpc>
                <a:spcPct val="50000"/>
              </a:lnSpc>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a) functional tests with a continuous load of uniform power, without </a:t>
            </a:r>
            <a:r>
              <a:rPr lang="ru-RU">
                <a:solidFill>
                  <a:schemeClr val="bg1"/>
                </a:solidFill>
                <a:latin typeface="Times New Roman" pitchFamily="18" charset="0"/>
                <a:cs typeface="Arial" pitchFamily="34" charset="0"/>
              </a:rPr>
              <a:t> </a:t>
            </a:r>
            <a:r>
              <a:rPr lang="en-US">
                <a:solidFill>
                  <a:schemeClr val="bg1"/>
                </a:solidFill>
                <a:latin typeface="Times New Roman" pitchFamily="18" charset="0"/>
                <a:cs typeface="Arial" pitchFamily="34" charset="0"/>
              </a:rPr>
              <a:t>rest intervals;</a:t>
            </a:r>
          </a:p>
          <a:p>
            <a:pPr marL="609600" indent="-609600">
              <a:lnSpc>
                <a:spcPct val="50000"/>
              </a:lnSpc>
              <a:buFontTx/>
              <a:buChar char="•"/>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b) functional tests with continuously increasing power load without rest intervals;</a:t>
            </a:r>
          </a:p>
          <a:p>
            <a:pPr marL="609600" indent="-609600">
              <a:lnSpc>
                <a:spcPct val="50000"/>
              </a:lnSpc>
              <a:buFontTx/>
              <a:buChar char="•"/>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c) functional tests with a stepwise increasing load, with rest intervals after each step;</a:t>
            </a:r>
          </a:p>
          <a:p>
            <a:pPr marL="609600" indent="-609600">
              <a:lnSpc>
                <a:spcPct val="50000"/>
              </a:lnSpc>
              <a:buFontTx/>
              <a:buChar char="•"/>
            </a:pPr>
            <a:endParaRPr lang="en-US">
              <a:solidFill>
                <a:schemeClr val="bg1"/>
              </a:solidFill>
              <a:latin typeface="Times New Roman" pitchFamily="18" charset="0"/>
              <a:cs typeface="Arial" pitchFamily="34" charset="0"/>
            </a:endParaRPr>
          </a:p>
          <a:p>
            <a:pPr marL="609600" indent="-609600">
              <a:lnSpc>
                <a:spcPct val="50000"/>
              </a:lnSpc>
            </a:pPr>
            <a:r>
              <a:rPr lang="en-US">
                <a:solidFill>
                  <a:schemeClr val="bg1"/>
                </a:solidFill>
                <a:latin typeface="Times New Roman" pitchFamily="18" charset="0"/>
                <a:cs typeface="Arial" pitchFamily="34" charset="0"/>
              </a:rPr>
              <a:t>        d) functional tests with a stepwise increasing load with the achievement of a stable of cardio-respiratory system indicators at each stage, without rest intervals.</a:t>
            </a:r>
          </a:p>
          <a:p>
            <a:pPr marL="609600" indent="-609600">
              <a:lnSpc>
                <a:spcPct val="50000"/>
              </a:lnSpc>
            </a:pPr>
            <a:endParaRPr lang="en-US" i="1">
              <a:solidFill>
                <a:schemeClr val="bg1"/>
              </a:solidFill>
              <a:latin typeface="Times New Roman" pitchFamily="18" charset="0"/>
              <a:cs typeface="Arial" pitchFamily="34" charset="0"/>
            </a:endParaRPr>
          </a:p>
          <a:p>
            <a:pPr marL="609600" indent="-609600">
              <a:lnSpc>
                <a:spcPct val="50000"/>
              </a:lnSpc>
            </a:pPr>
            <a:endParaRPr lang="ru-RU" i="1">
              <a:solidFill>
                <a:schemeClr val="bg1"/>
              </a:solidFill>
              <a:effectLst>
                <a:outerShdw blurRad="38100" dist="38100" dir="2700000" algn="tl">
                  <a:srgbClr val="000000"/>
                </a:outerShdw>
              </a:effectLst>
              <a:latin typeface="Times New Roman" pitchFamily="18"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0163">
                                            <p:txEl>
                                              <p:pRg st="1" end="1"/>
                                            </p:txEl>
                                          </p:spTgt>
                                        </p:tgtEl>
                                        <p:attrNameLst>
                                          <p:attrName>style.visibility</p:attrName>
                                        </p:attrNameLst>
                                      </p:cBhvr>
                                      <p:to>
                                        <p:strVal val="visible"/>
                                      </p:to>
                                    </p:set>
                                    <p:animEffect transition="in" filter="fade">
                                      <p:cBhvr>
                                        <p:cTn id="7" dur="1000"/>
                                        <p:tgtEl>
                                          <p:spTgt spid="22016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163">
                                            <p:txEl>
                                              <p:pRg st="2" end="2"/>
                                            </p:txEl>
                                          </p:spTgt>
                                        </p:tgtEl>
                                        <p:attrNameLst>
                                          <p:attrName>style.visibility</p:attrName>
                                        </p:attrNameLst>
                                      </p:cBhvr>
                                      <p:to>
                                        <p:strVal val="visible"/>
                                      </p:to>
                                    </p:set>
                                    <p:animEffect transition="in" filter="fade">
                                      <p:cBhvr>
                                        <p:cTn id="11" dur="1000"/>
                                        <p:tgtEl>
                                          <p:spTgt spid="220163">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0163">
                                            <p:txEl>
                                              <p:pRg st="5" end="5"/>
                                            </p:txEl>
                                          </p:spTgt>
                                        </p:tgtEl>
                                        <p:attrNameLst>
                                          <p:attrName>style.visibility</p:attrName>
                                        </p:attrNameLst>
                                      </p:cBhvr>
                                      <p:to>
                                        <p:strVal val="visible"/>
                                      </p:to>
                                    </p:set>
                                    <p:animEffect transition="in" filter="fade">
                                      <p:cBhvr>
                                        <p:cTn id="15" dur="1000"/>
                                        <p:tgtEl>
                                          <p:spTgt spid="220163">
                                            <p:txEl>
                                              <p:pRg st="5" end="5"/>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0163">
                                            <p:txEl>
                                              <p:pRg st="7" end="7"/>
                                            </p:txEl>
                                          </p:spTgt>
                                        </p:tgtEl>
                                        <p:attrNameLst>
                                          <p:attrName>style.visibility</p:attrName>
                                        </p:attrNameLst>
                                      </p:cBhvr>
                                      <p:to>
                                        <p:strVal val="visible"/>
                                      </p:to>
                                    </p:set>
                                    <p:animEffect transition="in" filter="fade">
                                      <p:cBhvr>
                                        <p:cTn id="19" dur="1000"/>
                                        <p:tgtEl>
                                          <p:spTgt spid="220163">
                                            <p:txEl>
                                              <p:pRg st="7" end="7"/>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20163">
                                            <p:txEl>
                                              <p:pRg st="9" end="9"/>
                                            </p:txEl>
                                          </p:spTgt>
                                        </p:tgtEl>
                                        <p:attrNameLst>
                                          <p:attrName>style.visibility</p:attrName>
                                        </p:attrNameLst>
                                      </p:cBhvr>
                                      <p:to>
                                        <p:strVal val="visible"/>
                                      </p:to>
                                    </p:set>
                                    <p:animEffect transition="in" filter="fade">
                                      <p:cBhvr>
                                        <p:cTn id="23" dur="1000"/>
                                        <p:tgtEl>
                                          <p:spTgt spid="220163">
                                            <p:txEl>
                                              <p:pRg st="9" end="9"/>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20163">
                                            <p:txEl>
                                              <p:pRg st="13" end="13"/>
                                            </p:txEl>
                                          </p:spTgt>
                                        </p:tgtEl>
                                        <p:attrNameLst>
                                          <p:attrName>style.visibility</p:attrName>
                                        </p:attrNameLst>
                                      </p:cBhvr>
                                      <p:to>
                                        <p:strVal val="visible"/>
                                      </p:to>
                                    </p:set>
                                    <p:animEffect transition="in" filter="fade">
                                      <p:cBhvr>
                                        <p:cTn id="27" dur="1000"/>
                                        <p:tgtEl>
                                          <p:spTgt spid="220163">
                                            <p:txEl>
                                              <p:pRg st="13" end="13"/>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20163">
                                            <p:txEl>
                                              <p:pRg st="14" end="14"/>
                                            </p:txEl>
                                          </p:spTgt>
                                        </p:tgtEl>
                                        <p:attrNameLst>
                                          <p:attrName>style.visibility</p:attrName>
                                        </p:attrNameLst>
                                      </p:cBhvr>
                                      <p:to>
                                        <p:strVal val="visible"/>
                                      </p:to>
                                    </p:set>
                                    <p:animEffect transition="in" filter="fade">
                                      <p:cBhvr>
                                        <p:cTn id="31" dur="1000"/>
                                        <p:tgtEl>
                                          <p:spTgt spid="220163">
                                            <p:txEl>
                                              <p:pRg st="14" end="14"/>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20163">
                                            <p:txEl>
                                              <p:pRg st="16" end="16"/>
                                            </p:txEl>
                                          </p:spTgt>
                                        </p:tgtEl>
                                        <p:attrNameLst>
                                          <p:attrName>style.visibility</p:attrName>
                                        </p:attrNameLst>
                                      </p:cBhvr>
                                      <p:to>
                                        <p:strVal val="visible"/>
                                      </p:to>
                                    </p:set>
                                    <p:animEffect transition="in" filter="fade">
                                      <p:cBhvr>
                                        <p:cTn id="35" dur="1000"/>
                                        <p:tgtEl>
                                          <p:spTgt spid="220163">
                                            <p:txEl>
                                              <p:pRg st="16" end="16"/>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20163">
                                            <p:txEl>
                                              <p:pRg st="18" end="18"/>
                                            </p:txEl>
                                          </p:spTgt>
                                        </p:tgtEl>
                                        <p:attrNameLst>
                                          <p:attrName>style.visibility</p:attrName>
                                        </p:attrNameLst>
                                      </p:cBhvr>
                                      <p:to>
                                        <p:strVal val="visible"/>
                                      </p:to>
                                    </p:set>
                                    <p:animEffect transition="in" filter="fade">
                                      <p:cBhvr>
                                        <p:cTn id="39" dur="1000"/>
                                        <p:tgtEl>
                                          <p:spTgt spid="220163">
                                            <p:txEl>
                                              <p:pRg st="18" end="1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20163">
                                            <p:txEl>
                                              <p:pRg st="21" end="21"/>
                                            </p:txEl>
                                          </p:spTgt>
                                        </p:tgtEl>
                                        <p:attrNameLst>
                                          <p:attrName>style.visibility</p:attrName>
                                        </p:attrNameLst>
                                      </p:cBhvr>
                                      <p:to>
                                        <p:strVal val="visible"/>
                                      </p:to>
                                    </p:set>
                                    <p:animEffect transition="in" filter="fade">
                                      <p:cBhvr>
                                        <p:cTn id="43" dur="1000"/>
                                        <p:tgtEl>
                                          <p:spTgt spid="220163">
                                            <p:txEl>
                                              <p:pRg st="21" end="21"/>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220163">
                                            <p:txEl>
                                              <p:pRg st="23" end="23"/>
                                            </p:txEl>
                                          </p:spTgt>
                                        </p:tgtEl>
                                        <p:attrNameLst>
                                          <p:attrName>style.visibility</p:attrName>
                                        </p:attrNameLst>
                                      </p:cBhvr>
                                      <p:to>
                                        <p:strVal val="visible"/>
                                      </p:to>
                                    </p:set>
                                    <p:animEffect transition="in" filter="fade">
                                      <p:cBhvr>
                                        <p:cTn id="47" dur="1000"/>
                                        <p:tgtEl>
                                          <p:spTgt spid="220163">
                                            <p:txEl>
                                              <p:pRg st="23" end="23"/>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220163">
                                            <p:txEl>
                                              <p:pRg st="25" end="25"/>
                                            </p:txEl>
                                          </p:spTgt>
                                        </p:tgtEl>
                                        <p:attrNameLst>
                                          <p:attrName>style.visibility</p:attrName>
                                        </p:attrNameLst>
                                      </p:cBhvr>
                                      <p:to>
                                        <p:strVal val="visible"/>
                                      </p:to>
                                    </p:set>
                                    <p:animEffect transition="in" filter="fade">
                                      <p:cBhvr>
                                        <p:cTn id="51" dur="1000"/>
                                        <p:tgtEl>
                                          <p:spTgt spid="220163">
                                            <p:txEl>
                                              <p:pRg st="25" end="25"/>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220163">
                                            <p:txEl>
                                              <p:pRg st="27" end="27"/>
                                            </p:txEl>
                                          </p:spTgt>
                                        </p:tgtEl>
                                        <p:attrNameLst>
                                          <p:attrName>style.visibility</p:attrName>
                                        </p:attrNameLst>
                                      </p:cBhvr>
                                      <p:to>
                                        <p:strVal val="visible"/>
                                      </p:to>
                                    </p:set>
                                    <p:animEffect transition="in" filter="fade">
                                      <p:cBhvr>
                                        <p:cTn id="55" dur="1000"/>
                                        <p:tgtEl>
                                          <p:spTgt spid="220163">
                                            <p:txEl>
                                              <p:pRg st="27" end="27"/>
                                            </p:txEl>
                                          </p:spTgt>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220163">
                                            <p:txEl>
                                              <p:pRg st="29" end="29"/>
                                            </p:txEl>
                                          </p:spTgt>
                                        </p:tgtEl>
                                        <p:attrNameLst>
                                          <p:attrName>style.visibility</p:attrName>
                                        </p:attrNameLst>
                                      </p:cBhvr>
                                      <p:to>
                                        <p:strVal val="visible"/>
                                      </p:to>
                                    </p:set>
                                    <p:animEffect transition="in" filter="fade">
                                      <p:cBhvr>
                                        <p:cTn id="59" dur="1000"/>
                                        <p:tgtEl>
                                          <p:spTgt spid="220163">
                                            <p:txEl>
                                              <p:pRg st="29" end="2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3"/>
          <p:cNvSpPr>
            <a:spLocks noChangeArrowheads="1"/>
          </p:cNvSpPr>
          <p:nvPr/>
        </p:nvSpPr>
        <p:spPr bwMode="auto">
          <a:xfrm>
            <a:off x="179388" y="908050"/>
            <a:ext cx="8964612" cy="462915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457200" indent="-457200" algn="ctr"/>
            <a:r>
              <a:rPr lang="en-US">
                <a:solidFill>
                  <a:schemeClr val="bg1"/>
                </a:solidFill>
                <a:latin typeface="Times New Roman" pitchFamily="18" charset="0"/>
                <a:cs typeface="Arial" pitchFamily="34" charset="0"/>
              </a:rPr>
              <a:t>Classification of functional tests (FT).</a:t>
            </a:r>
            <a:endParaRPr lang="en-US" sz="2000" u="sng">
              <a:solidFill>
                <a:schemeClr val="bg1"/>
              </a:solidFill>
              <a:effectLst>
                <a:outerShdw blurRad="38100" dist="38100" dir="2700000" algn="tl">
                  <a:srgbClr val="000000"/>
                </a:outerShdw>
              </a:effectLst>
              <a:latin typeface="Georgia" pitchFamily="18" charset="0"/>
              <a:cs typeface="Arial" pitchFamily="34" charset="0"/>
            </a:endParaRPr>
          </a:p>
          <a:p>
            <a:pPr marL="457200" indent="-457200" algn="ctr"/>
            <a:r>
              <a:rPr lang="en-US" sz="2000" u="sng">
                <a:solidFill>
                  <a:schemeClr val="bg1"/>
                </a:solidFill>
                <a:effectLst>
                  <a:outerShdw blurRad="38100" dist="38100" dir="2700000" algn="tl">
                    <a:srgbClr val="000000"/>
                  </a:outerShdw>
                </a:effectLst>
                <a:latin typeface="Times New Roman" pitchFamily="18" charset="0"/>
                <a:cs typeface="Arial" pitchFamily="34" charset="0"/>
              </a:rPr>
              <a:t>II</a:t>
            </a:r>
            <a:r>
              <a:rPr lang="ru-RU" sz="2000" u="sng">
                <a:solidFill>
                  <a:schemeClr val="bg1"/>
                </a:solidFill>
                <a:effectLst>
                  <a:outerShdw blurRad="38100" dist="38100" dir="2700000" algn="tl">
                    <a:srgbClr val="000000"/>
                  </a:outerShdw>
                </a:effectLst>
                <a:latin typeface="Times New Roman" pitchFamily="18" charset="0"/>
                <a:cs typeface="Arial" pitchFamily="34" charset="0"/>
              </a:rPr>
              <a:t>. Physiological maneuvers:</a:t>
            </a:r>
            <a:endParaRPr lang="en-US" sz="2000" u="sng">
              <a:solidFill>
                <a:schemeClr val="bg1"/>
              </a:solidFill>
              <a:effectLst>
                <a:outerShdw blurRad="38100" dist="38100" dir="2700000" algn="tl">
                  <a:srgbClr val="000000"/>
                </a:outerShdw>
              </a:effectLst>
              <a:latin typeface="Times New Roman" pitchFamily="18" charset="0"/>
              <a:cs typeface="Arial" pitchFamily="34" charset="0"/>
            </a:endParaRPr>
          </a:p>
          <a:p>
            <a:pPr marL="457200" indent="-457200" algn="ctr">
              <a:lnSpc>
                <a:spcPct val="90000"/>
              </a:lnSpc>
            </a:pPr>
            <a:endParaRPr lang="en-US" sz="2000" u="sng">
              <a:solidFill>
                <a:schemeClr val="bg1"/>
              </a:solidFill>
              <a:effectLst>
                <a:outerShdw blurRad="38100" dist="38100" dir="2700000" algn="tl">
                  <a:srgbClr val="000000"/>
                </a:outerShdw>
              </a:effectLst>
              <a:latin typeface="Times New Roman" pitchFamily="18" charset="0"/>
              <a:cs typeface="Arial" pitchFamily="34" charset="0"/>
            </a:endParaRPr>
          </a:p>
          <a:p>
            <a:pPr marL="457200" indent="-457200">
              <a:lnSpc>
                <a:spcPct val="90000"/>
              </a:lnSpc>
            </a:pPr>
            <a:r>
              <a:rPr lang="en-US" sz="2000">
                <a:solidFill>
                  <a:schemeClr val="bg1"/>
                </a:solidFill>
                <a:latin typeface="Times New Roman" pitchFamily="18" charset="0"/>
                <a:cs typeface="Arial" pitchFamily="34" charset="0"/>
              </a:rPr>
              <a:t>                  1) respiratory functional tests;</a:t>
            </a:r>
          </a:p>
          <a:p>
            <a:pPr marL="457200" indent="-457200">
              <a:lnSpc>
                <a:spcPct val="90000"/>
              </a:lnSpc>
            </a:pPr>
            <a:r>
              <a:rPr lang="en-US" sz="2000">
                <a:solidFill>
                  <a:schemeClr val="bg1"/>
                </a:solidFill>
                <a:latin typeface="Times New Roman" pitchFamily="18" charset="0"/>
                <a:cs typeface="Arial" pitchFamily="34" charset="0"/>
              </a:rPr>
              <a:t>                  2) functional tests with a change in body position in space;</a:t>
            </a:r>
          </a:p>
          <a:p>
            <a:pPr marL="457200" indent="-457200">
              <a:lnSpc>
                <a:spcPct val="90000"/>
              </a:lnSpc>
            </a:pPr>
            <a:r>
              <a:rPr lang="en-US" sz="2000">
                <a:solidFill>
                  <a:schemeClr val="bg1"/>
                </a:solidFill>
                <a:latin typeface="Times New Roman" pitchFamily="18" charset="0"/>
                <a:cs typeface="Arial" pitchFamily="34" charset="0"/>
              </a:rPr>
              <a:t>                  3) functional tests with reduced venous return.</a:t>
            </a:r>
            <a:endParaRPr lang="ru-RU" sz="2000">
              <a:solidFill>
                <a:schemeClr val="bg1"/>
              </a:solidFill>
              <a:latin typeface="Times New Roman" pitchFamily="18" charset="0"/>
              <a:cs typeface="Arial" pitchFamily="34" charset="0"/>
            </a:endParaRPr>
          </a:p>
          <a:p>
            <a:pPr marL="457200" indent="-457200"/>
            <a:endParaRPr lang="en-US" sz="2000">
              <a:solidFill>
                <a:schemeClr val="bg1"/>
              </a:solidFill>
              <a:latin typeface="Times New Roman" pitchFamily="18" charset="0"/>
              <a:cs typeface="Arial" pitchFamily="34" charset="0"/>
            </a:endParaRPr>
          </a:p>
          <a:p>
            <a:pPr marL="457200" indent="-457200" algn="ctr"/>
            <a:r>
              <a:rPr lang="en-US" sz="2000">
                <a:solidFill>
                  <a:schemeClr val="bg1"/>
                </a:solidFill>
                <a:latin typeface="Times New Roman" pitchFamily="18" charset="0"/>
                <a:cs typeface="Arial" pitchFamily="34" charset="0"/>
              </a:rPr>
              <a:t>III. Functional tests with changes in environmental conditions:    </a:t>
            </a:r>
          </a:p>
          <a:p>
            <a:pPr marL="457200" indent="-457200"/>
            <a:r>
              <a:rPr lang="en-US" sz="2000">
                <a:solidFill>
                  <a:schemeClr val="bg1"/>
                </a:solidFill>
                <a:latin typeface="Times New Roman" pitchFamily="18" charset="0"/>
                <a:cs typeface="Arial" pitchFamily="34" charset="0"/>
              </a:rPr>
              <a:t>    1) hypoxic functional tests;       </a:t>
            </a:r>
          </a:p>
          <a:p>
            <a:pPr marL="457200" indent="-457200"/>
            <a:r>
              <a:rPr lang="en-US" sz="2000">
                <a:solidFill>
                  <a:schemeClr val="bg1"/>
                </a:solidFill>
                <a:latin typeface="Times New Roman" pitchFamily="18" charset="0"/>
                <a:cs typeface="Arial" pitchFamily="34" charset="0"/>
              </a:rPr>
              <a:t>    2) temperature functional tests.</a:t>
            </a:r>
          </a:p>
          <a:p>
            <a:pPr marL="457200" indent="-457200"/>
            <a:endParaRPr lang="en-US" sz="2000">
              <a:solidFill>
                <a:schemeClr val="bg1"/>
              </a:solidFill>
              <a:latin typeface="Times New Roman" pitchFamily="18" charset="0"/>
              <a:cs typeface="Arial" pitchFamily="34" charset="0"/>
            </a:endParaRPr>
          </a:p>
          <a:p>
            <a:pPr marL="457200" indent="-457200" algn="ctr"/>
            <a:r>
              <a:rPr lang="en-US" sz="2000">
                <a:solidFill>
                  <a:schemeClr val="bg1"/>
                </a:solidFill>
                <a:latin typeface="Times New Roman" pitchFamily="18" charset="0"/>
                <a:cs typeface="Arial" pitchFamily="34" charset="0"/>
              </a:rPr>
              <a:t>IV. Pharmacological (drug) functional tests</a:t>
            </a:r>
          </a:p>
          <a:p>
            <a:pPr marL="457200" indent="-457200"/>
            <a:endParaRPr lang="en-US" sz="2000">
              <a:solidFill>
                <a:srgbClr val="FFFFFF"/>
              </a:solidFill>
              <a:effectLst>
                <a:outerShdw blurRad="38100" dist="38100" dir="2700000" algn="tl">
                  <a:srgbClr val="000000"/>
                </a:outerShdw>
              </a:effectLst>
              <a:latin typeface="Times New Roman" pitchFamily="18" charset="0"/>
              <a:cs typeface="Arial" pitchFamily="34" charset="0"/>
            </a:endParaRPr>
          </a:p>
          <a:p>
            <a:pPr marL="457200" indent="-457200"/>
            <a:endParaRPr lang="en-US" sz="2000">
              <a:solidFill>
                <a:srgbClr val="FFFFFF"/>
              </a:solidFill>
              <a:effectLst>
                <a:outerShdw blurRad="38100" dist="38100" dir="2700000" algn="tl">
                  <a:srgbClr val="000000"/>
                </a:outerShdw>
              </a:effectLst>
              <a:latin typeface="Times New Roman" pitchFamily="18" charset="0"/>
              <a:cs typeface="Arial" pitchFamily="34" charset="0"/>
            </a:endParaRPr>
          </a:p>
          <a:p>
            <a:pPr marL="457200" indent="-457200" algn="ctr"/>
            <a:endParaRPr lang="ru-RU" sz="2000" u="sng">
              <a:solidFill>
                <a:srgbClr val="FFFFFF"/>
              </a:solidFill>
              <a:effectLst>
                <a:outerShdw blurRad="38100" dist="38100" dir="2700000" algn="tl">
                  <a:srgbClr val="000000"/>
                </a:outerShdw>
              </a:effectLst>
              <a:latin typeface="Georgia" pitchFamily="18"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2211">
                                            <p:txEl>
                                              <p:pRg st="1" end="1"/>
                                            </p:txEl>
                                          </p:spTgt>
                                        </p:tgtEl>
                                        <p:attrNameLst>
                                          <p:attrName>style.visibility</p:attrName>
                                        </p:attrNameLst>
                                      </p:cBhvr>
                                      <p:to>
                                        <p:strVal val="visible"/>
                                      </p:to>
                                    </p:set>
                                    <p:anim calcmode="lin" valueType="num">
                                      <p:cBhvr>
                                        <p:cTn id="7" dur="2000" fill="hold"/>
                                        <p:tgtEl>
                                          <p:spTgt spid="222211">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222211">
                                            <p:txEl>
                                              <p:pRg st="1" end="1"/>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222211">
                                            <p:txEl>
                                              <p:pRg st="3" end="3"/>
                                            </p:txEl>
                                          </p:spTgt>
                                        </p:tgtEl>
                                        <p:attrNameLst>
                                          <p:attrName>style.visibility</p:attrName>
                                        </p:attrNameLst>
                                      </p:cBhvr>
                                      <p:to>
                                        <p:strVal val="visible"/>
                                      </p:to>
                                    </p:set>
                                    <p:anim calcmode="lin" valueType="num">
                                      <p:cBhvr>
                                        <p:cTn id="12" dur="2000" fill="hold"/>
                                        <p:tgtEl>
                                          <p:spTgt spid="222211">
                                            <p:txEl>
                                              <p:pRg st="3" end="3"/>
                                            </p:txEl>
                                          </p:spTgt>
                                        </p:tgtEl>
                                        <p:attrNameLst>
                                          <p:attrName>ppt_w</p:attrName>
                                        </p:attrNameLst>
                                      </p:cBhvr>
                                      <p:tavLst>
                                        <p:tav tm="0">
                                          <p:val>
                                            <p:fltVal val="0"/>
                                          </p:val>
                                        </p:tav>
                                        <p:tav tm="100000">
                                          <p:val>
                                            <p:strVal val="#ppt_w"/>
                                          </p:val>
                                        </p:tav>
                                      </p:tavLst>
                                    </p:anim>
                                    <p:anim calcmode="lin" valueType="num">
                                      <p:cBhvr>
                                        <p:cTn id="13" dur="2000" fill="hold"/>
                                        <p:tgtEl>
                                          <p:spTgt spid="222211">
                                            <p:txEl>
                                              <p:pRg st="3" end="3"/>
                                            </p:txEl>
                                          </p:spTgt>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222211">
                                            <p:txEl>
                                              <p:pRg st="4" end="4"/>
                                            </p:txEl>
                                          </p:spTgt>
                                        </p:tgtEl>
                                        <p:attrNameLst>
                                          <p:attrName>style.visibility</p:attrName>
                                        </p:attrNameLst>
                                      </p:cBhvr>
                                      <p:to>
                                        <p:strVal val="visible"/>
                                      </p:to>
                                    </p:set>
                                    <p:anim calcmode="lin" valueType="num">
                                      <p:cBhvr>
                                        <p:cTn id="17" dur="2000" fill="hold"/>
                                        <p:tgtEl>
                                          <p:spTgt spid="222211">
                                            <p:txEl>
                                              <p:pRg st="4" end="4"/>
                                            </p:txEl>
                                          </p:spTgt>
                                        </p:tgtEl>
                                        <p:attrNameLst>
                                          <p:attrName>ppt_w</p:attrName>
                                        </p:attrNameLst>
                                      </p:cBhvr>
                                      <p:tavLst>
                                        <p:tav tm="0">
                                          <p:val>
                                            <p:fltVal val="0"/>
                                          </p:val>
                                        </p:tav>
                                        <p:tav tm="100000">
                                          <p:val>
                                            <p:strVal val="#ppt_w"/>
                                          </p:val>
                                        </p:tav>
                                      </p:tavLst>
                                    </p:anim>
                                    <p:anim calcmode="lin" valueType="num">
                                      <p:cBhvr>
                                        <p:cTn id="18" dur="2000" fill="hold"/>
                                        <p:tgtEl>
                                          <p:spTgt spid="222211">
                                            <p:txEl>
                                              <p:pRg st="4" end="4"/>
                                            </p:txEl>
                                          </p:spTgt>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222211">
                                            <p:txEl>
                                              <p:pRg st="5" end="5"/>
                                            </p:txEl>
                                          </p:spTgt>
                                        </p:tgtEl>
                                        <p:attrNameLst>
                                          <p:attrName>style.visibility</p:attrName>
                                        </p:attrNameLst>
                                      </p:cBhvr>
                                      <p:to>
                                        <p:strVal val="visible"/>
                                      </p:to>
                                    </p:set>
                                    <p:anim calcmode="lin" valueType="num">
                                      <p:cBhvr>
                                        <p:cTn id="22" dur="2000" fill="hold"/>
                                        <p:tgtEl>
                                          <p:spTgt spid="222211">
                                            <p:txEl>
                                              <p:pRg st="5" end="5"/>
                                            </p:txEl>
                                          </p:spTgt>
                                        </p:tgtEl>
                                        <p:attrNameLst>
                                          <p:attrName>ppt_w</p:attrName>
                                        </p:attrNameLst>
                                      </p:cBhvr>
                                      <p:tavLst>
                                        <p:tav tm="0">
                                          <p:val>
                                            <p:fltVal val="0"/>
                                          </p:val>
                                        </p:tav>
                                        <p:tav tm="100000">
                                          <p:val>
                                            <p:strVal val="#ppt_w"/>
                                          </p:val>
                                        </p:tav>
                                      </p:tavLst>
                                    </p:anim>
                                    <p:anim calcmode="lin" valueType="num">
                                      <p:cBhvr>
                                        <p:cTn id="23" dur="2000" fill="hold"/>
                                        <p:tgtEl>
                                          <p:spTgt spid="222211">
                                            <p:txEl>
                                              <p:pRg st="5" end="5"/>
                                            </p:txEl>
                                          </p:spTgt>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nodeType="afterEffect">
                                  <p:stCondLst>
                                    <p:cond delay="0"/>
                                  </p:stCondLst>
                                  <p:childTnLst>
                                    <p:set>
                                      <p:cBhvr>
                                        <p:cTn id="26" dur="1" fill="hold">
                                          <p:stCondLst>
                                            <p:cond delay="0"/>
                                          </p:stCondLst>
                                        </p:cTn>
                                        <p:tgtEl>
                                          <p:spTgt spid="222211">
                                            <p:txEl>
                                              <p:pRg st="7" end="7"/>
                                            </p:txEl>
                                          </p:spTgt>
                                        </p:tgtEl>
                                        <p:attrNameLst>
                                          <p:attrName>style.visibility</p:attrName>
                                        </p:attrNameLst>
                                      </p:cBhvr>
                                      <p:to>
                                        <p:strVal val="visible"/>
                                      </p:to>
                                    </p:set>
                                    <p:anim calcmode="lin" valueType="num">
                                      <p:cBhvr>
                                        <p:cTn id="27" dur="2000" fill="hold"/>
                                        <p:tgtEl>
                                          <p:spTgt spid="222211">
                                            <p:txEl>
                                              <p:pRg st="7" end="7"/>
                                            </p:txEl>
                                          </p:spTgt>
                                        </p:tgtEl>
                                        <p:attrNameLst>
                                          <p:attrName>ppt_w</p:attrName>
                                        </p:attrNameLst>
                                      </p:cBhvr>
                                      <p:tavLst>
                                        <p:tav tm="0">
                                          <p:val>
                                            <p:fltVal val="0"/>
                                          </p:val>
                                        </p:tav>
                                        <p:tav tm="100000">
                                          <p:val>
                                            <p:strVal val="#ppt_w"/>
                                          </p:val>
                                        </p:tav>
                                      </p:tavLst>
                                    </p:anim>
                                    <p:anim calcmode="lin" valueType="num">
                                      <p:cBhvr>
                                        <p:cTn id="28" dur="2000" fill="hold"/>
                                        <p:tgtEl>
                                          <p:spTgt spid="222211">
                                            <p:txEl>
                                              <p:pRg st="7" end="7"/>
                                            </p:txEl>
                                          </p:spTgt>
                                        </p:tgtEl>
                                        <p:attrNameLst>
                                          <p:attrName>ppt_h</p:attrName>
                                        </p:attrNameLst>
                                      </p:cBhvr>
                                      <p:tavLst>
                                        <p:tav tm="0">
                                          <p:val>
                                            <p:fltVal val="0"/>
                                          </p:val>
                                        </p:tav>
                                        <p:tav tm="100000">
                                          <p:val>
                                            <p:strVal val="#ppt_h"/>
                                          </p:val>
                                        </p:tav>
                                      </p:tavLst>
                                    </p:anim>
                                  </p:childTnLst>
                                </p:cTn>
                              </p:par>
                            </p:childTnLst>
                          </p:cTn>
                        </p:par>
                        <p:par>
                          <p:cTn id="29" fill="hold">
                            <p:stCondLst>
                              <p:cond delay="10000"/>
                            </p:stCondLst>
                            <p:childTnLst>
                              <p:par>
                                <p:cTn id="30" presetID="23" presetClass="entr" presetSubtype="16" fill="hold" nodeType="afterEffect">
                                  <p:stCondLst>
                                    <p:cond delay="0"/>
                                  </p:stCondLst>
                                  <p:childTnLst>
                                    <p:set>
                                      <p:cBhvr>
                                        <p:cTn id="31" dur="1" fill="hold">
                                          <p:stCondLst>
                                            <p:cond delay="0"/>
                                          </p:stCondLst>
                                        </p:cTn>
                                        <p:tgtEl>
                                          <p:spTgt spid="222211">
                                            <p:txEl>
                                              <p:pRg st="8" end="8"/>
                                            </p:txEl>
                                          </p:spTgt>
                                        </p:tgtEl>
                                        <p:attrNameLst>
                                          <p:attrName>style.visibility</p:attrName>
                                        </p:attrNameLst>
                                      </p:cBhvr>
                                      <p:to>
                                        <p:strVal val="visible"/>
                                      </p:to>
                                    </p:set>
                                    <p:anim calcmode="lin" valueType="num">
                                      <p:cBhvr>
                                        <p:cTn id="32" dur="2000" fill="hold"/>
                                        <p:tgtEl>
                                          <p:spTgt spid="222211">
                                            <p:txEl>
                                              <p:pRg st="8" end="8"/>
                                            </p:txEl>
                                          </p:spTgt>
                                        </p:tgtEl>
                                        <p:attrNameLst>
                                          <p:attrName>ppt_w</p:attrName>
                                        </p:attrNameLst>
                                      </p:cBhvr>
                                      <p:tavLst>
                                        <p:tav tm="0">
                                          <p:val>
                                            <p:fltVal val="0"/>
                                          </p:val>
                                        </p:tav>
                                        <p:tav tm="100000">
                                          <p:val>
                                            <p:strVal val="#ppt_w"/>
                                          </p:val>
                                        </p:tav>
                                      </p:tavLst>
                                    </p:anim>
                                    <p:anim calcmode="lin" valueType="num">
                                      <p:cBhvr>
                                        <p:cTn id="33" dur="2000" fill="hold"/>
                                        <p:tgtEl>
                                          <p:spTgt spid="222211">
                                            <p:txEl>
                                              <p:pRg st="8" end="8"/>
                                            </p:txEl>
                                          </p:spTgt>
                                        </p:tgtEl>
                                        <p:attrNameLst>
                                          <p:attrName>ppt_h</p:attrName>
                                        </p:attrNameLst>
                                      </p:cBhvr>
                                      <p:tavLst>
                                        <p:tav tm="0">
                                          <p:val>
                                            <p:fltVal val="0"/>
                                          </p:val>
                                        </p:tav>
                                        <p:tav tm="100000">
                                          <p:val>
                                            <p:strVal val="#ppt_h"/>
                                          </p:val>
                                        </p:tav>
                                      </p:tavLst>
                                    </p:anim>
                                  </p:childTnLst>
                                </p:cTn>
                              </p:par>
                            </p:childTnLst>
                          </p:cTn>
                        </p:par>
                        <p:par>
                          <p:cTn id="34" fill="hold">
                            <p:stCondLst>
                              <p:cond delay="12000"/>
                            </p:stCondLst>
                            <p:childTnLst>
                              <p:par>
                                <p:cTn id="35" presetID="23" presetClass="entr" presetSubtype="16" fill="hold" nodeType="afterEffect">
                                  <p:stCondLst>
                                    <p:cond delay="0"/>
                                  </p:stCondLst>
                                  <p:childTnLst>
                                    <p:set>
                                      <p:cBhvr>
                                        <p:cTn id="36" dur="1" fill="hold">
                                          <p:stCondLst>
                                            <p:cond delay="0"/>
                                          </p:stCondLst>
                                        </p:cTn>
                                        <p:tgtEl>
                                          <p:spTgt spid="222211">
                                            <p:txEl>
                                              <p:pRg st="9" end="9"/>
                                            </p:txEl>
                                          </p:spTgt>
                                        </p:tgtEl>
                                        <p:attrNameLst>
                                          <p:attrName>style.visibility</p:attrName>
                                        </p:attrNameLst>
                                      </p:cBhvr>
                                      <p:to>
                                        <p:strVal val="visible"/>
                                      </p:to>
                                    </p:set>
                                    <p:anim calcmode="lin" valueType="num">
                                      <p:cBhvr>
                                        <p:cTn id="37" dur="2000" fill="hold"/>
                                        <p:tgtEl>
                                          <p:spTgt spid="222211">
                                            <p:txEl>
                                              <p:pRg st="9" end="9"/>
                                            </p:txEl>
                                          </p:spTgt>
                                        </p:tgtEl>
                                        <p:attrNameLst>
                                          <p:attrName>ppt_w</p:attrName>
                                        </p:attrNameLst>
                                      </p:cBhvr>
                                      <p:tavLst>
                                        <p:tav tm="0">
                                          <p:val>
                                            <p:fltVal val="0"/>
                                          </p:val>
                                        </p:tav>
                                        <p:tav tm="100000">
                                          <p:val>
                                            <p:strVal val="#ppt_w"/>
                                          </p:val>
                                        </p:tav>
                                      </p:tavLst>
                                    </p:anim>
                                    <p:anim calcmode="lin" valueType="num">
                                      <p:cBhvr>
                                        <p:cTn id="38" dur="2000" fill="hold"/>
                                        <p:tgtEl>
                                          <p:spTgt spid="222211">
                                            <p:txEl>
                                              <p:pRg st="9" end="9"/>
                                            </p:txEl>
                                          </p:spTgt>
                                        </p:tgtEl>
                                        <p:attrNameLst>
                                          <p:attrName>ppt_h</p:attrName>
                                        </p:attrNameLst>
                                      </p:cBhvr>
                                      <p:tavLst>
                                        <p:tav tm="0">
                                          <p:val>
                                            <p:fltVal val="0"/>
                                          </p:val>
                                        </p:tav>
                                        <p:tav tm="100000">
                                          <p:val>
                                            <p:strVal val="#ppt_h"/>
                                          </p:val>
                                        </p:tav>
                                      </p:tavLst>
                                    </p:anim>
                                  </p:childTnLst>
                                </p:cTn>
                              </p:par>
                            </p:childTnLst>
                          </p:cTn>
                        </p:par>
                        <p:par>
                          <p:cTn id="39" fill="hold">
                            <p:stCondLst>
                              <p:cond delay="14000"/>
                            </p:stCondLst>
                            <p:childTnLst>
                              <p:par>
                                <p:cTn id="40" presetID="23" presetClass="entr" presetSubtype="16" fill="hold" nodeType="afterEffect">
                                  <p:stCondLst>
                                    <p:cond delay="0"/>
                                  </p:stCondLst>
                                  <p:childTnLst>
                                    <p:set>
                                      <p:cBhvr>
                                        <p:cTn id="41" dur="1" fill="hold">
                                          <p:stCondLst>
                                            <p:cond delay="0"/>
                                          </p:stCondLst>
                                        </p:cTn>
                                        <p:tgtEl>
                                          <p:spTgt spid="222211">
                                            <p:txEl>
                                              <p:pRg st="11" end="11"/>
                                            </p:txEl>
                                          </p:spTgt>
                                        </p:tgtEl>
                                        <p:attrNameLst>
                                          <p:attrName>style.visibility</p:attrName>
                                        </p:attrNameLst>
                                      </p:cBhvr>
                                      <p:to>
                                        <p:strVal val="visible"/>
                                      </p:to>
                                    </p:set>
                                    <p:anim calcmode="lin" valueType="num">
                                      <p:cBhvr>
                                        <p:cTn id="42" dur="2000" fill="hold"/>
                                        <p:tgtEl>
                                          <p:spTgt spid="222211">
                                            <p:txEl>
                                              <p:pRg st="11" end="11"/>
                                            </p:txEl>
                                          </p:spTgt>
                                        </p:tgtEl>
                                        <p:attrNameLst>
                                          <p:attrName>ppt_w</p:attrName>
                                        </p:attrNameLst>
                                      </p:cBhvr>
                                      <p:tavLst>
                                        <p:tav tm="0">
                                          <p:val>
                                            <p:fltVal val="0"/>
                                          </p:val>
                                        </p:tav>
                                        <p:tav tm="100000">
                                          <p:val>
                                            <p:strVal val="#ppt_w"/>
                                          </p:val>
                                        </p:tav>
                                      </p:tavLst>
                                    </p:anim>
                                    <p:anim calcmode="lin" valueType="num">
                                      <p:cBhvr>
                                        <p:cTn id="43" dur="2000" fill="hold"/>
                                        <p:tgtEl>
                                          <p:spTgt spid="222211">
                                            <p:txEl>
                                              <p:pRg st="11" end="11"/>
                                            </p:txEl>
                                          </p:spTgt>
                                        </p:tgtEl>
                                        <p:attrNameLst>
                                          <p:attrName>ppt_h</p:attrName>
                                        </p:attrNameLst>
                                      </p:cBhvr>
                                      <p:tavLst>
                                        <p:tav tm="0">
                                          <p:val>
                                            <p:fltVal val="0"/>
                                          </p:val>
                                        </p:tav>
                                        <p:tav tm="100000">
                                          <p:val>
                                            <p:strVal val="#ppt_h"/>
                                          </p:val>
                                        </p:tav>
                                      </p:tavLst>
                                    </p:anim>
                                  </p:childTnLst>
                                </p:cTn>
                              </p:par>
                            </p:childTnLst>
                          </p:cTn>
                        </p:par>
                        <p:par>
                          <p:cTn id="44" fill="hold">
                            <p:stCondLst>
                              <p:cond delay="16000"/>
                            </p:stCondLst>
                            <p:childTnLst>
                              <p:par>
                                <p:cTn id="45" presetID="23" presetClass="entr" presetSubtype="16" fill="hold" nodeType="afterEffect">
                                  <p:stCondLst>
                                    <p:cond delay="0"/>
                                  </p:stCondLst>
                                  <p:childTnLst>
                                    <p:set>
                                      <p:cBhvr>
                                        <p:cTn id="46" dur="1" fill="hold">
                                          <p:stCondLst>
                                            <p:cond delay="0"/>
                                          </p:stCondLst>
                                        </p:cTn>
                                        <p:tgtEl>
                                          <p:spTgt spid="222211">
                                            <p:txEl>
                                              <p:pRg st="0" end="0"/>
                                            </p:txEl>
                                          </p:spTgt>
                                        </p:tgtEl>
                                        <p:attrNameLst>
                                          <p:attrName>style.visibility</p:attrName>
                                        </p:attrNameLst>
                                      </p:cBhvr>
                                      <p:to>
                                        <p:strVal val="visible"/>
                                      </p:to>
                                    </p:set>
                                    <p:anim calcmode="lin" valueType="num">
                                      <p:cBhvr>
                                        <p:cTn id="47" dur="2000" fill="hold"/>
                                        <p:tgtEl>
                                          <p:spTgt spid="222211">
                                            <p:txEl>
                                              <p:pRg st="0" end="0"/>
                                            </p:txEl>
                                          </p:spTgt>
                                        </p:tgtEl>
                                        <p:attrNameLst>
                                          <p:attrName>ppt_w</p:attrName>
                                        </p:attrNameLst>
                                      </p:cBhvr>
                                      <p:tavLst>
                                        <p:tav tm="0">
                                          <p:val>
                                            <p:fltVal val="0"/>
                                          </p:val>
                                        </p:tav>
                                        <p:tav tm="100000">
                                          <p:val>
                                            <p:strVal val="#ppt_w"/>
                                          </p:val>
                                        </p:tav>
                                      </p:tavLst>
                                    </p:anim>
                                    <p:anim calcmode="lin" valueType="num">
                                      <p:cBhvr>
                                        <p:cTn id="48" dur="2000" fill="hold"/>
                                        <p:tgtEl>
                                          <p:spTgt spid="22221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dirty="0" err="1" smtClean="0"/>
              <a:t>Rehabilitation</a:t>
            </a:r>
            <a:r>
              <a:rPr lang="ru-RU" sz="2400" b="1" dirty="0" smtClean="0"/>
              <a:t> </a:t>
            </a:r>
            <a:r>
              <a:rPr lang="ru-RU" sz="2400" b="1" dirty="0" err="1" smtClean="0"/>
              <a:t>at</a:t>
            </a:r>
            <a:r>
              <a:rPr lang="ru-RU" sz="2400" b="1" dirty="0" smtClean="0"/>
              <a:t> </a:t>
            </a:r>
            <a:r>
              <a:rPr lang="ru-RU" sz="2400" b="1" dirty="0" err="1" smtClean="0"/>
              <a:t>the</a:t>
            </a:r>
            <a:r>
              <a:rPr lang="ru-RU" sz="2400" b="1" dirty="0" smtClean="0"/>
              <a:t> </a:t>
            </a:r>
            <a:r>
              <a:rPr lang="en-US" sz="2400" b="1" dirty="0" smtClean="0"/>
              <a:t>inpatient</a:t>
            </a:r>
            <a:r>
              <a:rPr lang="ru-RU" sz="2400" b="1" dirty="0" smtClean="0"/>
              <a:t> (</a:t>
            </a:r>
            <a:r>
              <a:rPr lang="ru-RU" sz="2400" b="1" dirty="0" err="1" smtClean="0"/>
              <a:t>hospital</a:t>
            </a:r>
            <a:r>
              <a:rPr lang="ru-RU" sz="2400" b="1" dirty="0" smtClean="0"/>
              <a:t>) </a:t>
            </a:r>
            <a:r>
              <a:rPr lang="ru-RU" sz="2400" b="1" dirty="0" err="1" smtClean="0"/>
              <a:t>stage</a:t>
            </a:r>
            <a:r>
              <a:rPr lang="ru-RU" sz="2400" dirty="0" smtClean="0"/>
              <a:t/>
            </a:r>
            <a:br>
              <a:rPr lang="ru-RU" sz="2400" dirty="0" smtClean="0"/>
            </a:br>
            <a:endParaRPr lang="ru-RU" sz="2400" dirty="0"/>
          </a:p>
        </p:txBody>
      </p:sp>
      <p:sp>
        <p:nvSpPr>
          <p:cNvPr id="3" name="Содержимое 2"/>
          <p:cNvSpPr>
            <a:spLocks noGrp="1"/>
          </p:cNvSpPr>
          <p:nvPr>
            <p:ph idx="1"/>
          </p:nvPr>
        </p:nvSpPr>
        <p:spPr>
          <a:xfrm>
            <a:off x="457200" y="1285860"/>
            <a:ext cx="8229600" cy="4840303"/>
          </a:xfrm>
        </p:spPr>
        <p:txBody>
          <a:bodyPr/>
          <a:lstStyle/>
          <a:p>
            <a:endParaRPr lang="en-US" sz="1600" b="1" dirty="0" smtClean="0">
              <a:solidFill>
                <a:schemeClr val="tx2"/>
              </a:solidFill>
            </a:endParaRPr>
          </a:p>
          <a:p>
            <a:r>
              <a:rPr lang="ru-RU" sz="1600" b="1" dirty="0" err="1" smtClean="0">
                <a:solidFill>
                  <a:schemeClr val="tx2"/>
                </a:solidFill>
              </a:rPr>
              <a:t>The</a:t>
            </a:r>
            <a:r>
              <a:rPr lang="ru-RU" sz="1600" b="1" dirty="0" smtClean="0">
                <a:solidFill>
                  <a:schemeClr val="tx2"/>
                </a:solidFill>
              </a:rPr>
              <a:t> </a:t>
            </a:r>
            <a:r>
              <a:rPr lang="ru-RU" sz="1600" b="1" dirty="0" err="1" smtClean="0">
                <a:solidFill>
                  <a:schemeClr val="tx2"/>
                </a:solidFill>
              </a:rPr>
              <a:t>purpose</a:t>
            </a:r>
            <a:r>
              <a:rPr lang="ru-RU" sz="1600" b="1" dirty="0" smtClean="0">
                <a:solidFill>
                  <a:schemeClr val="tx2"/>
                </a:solidFill>
              </a:rPr>
              <a:t> </a:t>
            </a:r>
            <a:r>
              <a:rPr lang="ru-RU" sz="1600" b="1" dirty="0" err="1" smtClean="0">
                <a:solidFill>
                  <a:schemeClr val="tx2"/>
                </a:solidFill>
              </a:rPr>
              <a:t>of</a:t>
            </a:r>
            <a:r>
              <a:rPr lang="ru-RU" sz="1600" b="1" dirty="0" smtClean="0">
                <a:solidFill>
                  <a:schemeClr val="tx2"/>
                </a:solidFill>
              </a:rPr>
              <a:t> </a:t>
            </a:r>
            <a:r>
              <a:rPr lang="ru-RU" sz="1600" b="1" dirty="0" err="1" smtClean="0">
                <a:solidFill>
                  <a:schemeClr val="tx2"/>
                </a:solidFill>
              </a:rPr>
              <a:t>the</a:t>
            </a:r>
            <a:r>
              <a:rPr lang="ru-RU" sz="1600" b="1" dirty="0" smtClean="0">
                <a:solidFill>
                  <a:schemeClr val="tx2"/>
                </a:solidFill>
              </a:rPr>
              <a:t> </a:t>
            </a:r>
            <a:r>
              <a:rPr lang="ru-RU" sz="1600" b="1" dirty="0" err="1" smtClean="0">
                <a:solidFill>
                  <a:schemeClr val="tx2"/>
                </a:solidFill>
              </a:rPr>
              <a:t>inpatient</a:t>
            </a:r>
            <a:r>
              <a:rPr lang="ru-RU" sz="1600" b="1" dirty="0" smtClean="0">
                <a:solidFill>
                  <a:schemeClr val="tx2"/>
                </a:solidFill>
              </a:rPr>
              <a:t> </a:t>
            </a:r>
            <a:r>
              <a:rPr lang="ru-RU" sz="1600" b="1" dirty="0" err="1" smtClean="0">
                <a:solidFill>
                  <a:schemeClr val="tx2"/>
                </a:solidFill>
              </a:rPr>
              <a:t>stage</a:t>
            </a:r>
            <a:r>
              <a:rPr lang="ru-RU" sz="1600" b="1" dirty="0" smtClean="0">
                <a:solidFill>
                  <a:schemeClr val="tx2"/>
                </a:solidFill>
              </a:rPr>
              <a:t> </a:t>
            </a:r>
            <a:r>
              <a:rPr lang="ru-RU" sz="1600" dirty="0" err="1" smtClean="0">
                <a:solidFill>
                  <a:schemeClr val="tx2"/>
                </a:solidFill>
              </a:rPr>
              <a:t>of</a:t>
            </a:r>
            <a:r>
              <a:rPr lang="ru-RU" sz="1600" dirty="0" smtClean="0">
                <a:solidFill>
                  <a:schemeClr val="tx2"/>
                </a:solidFill>
              </a:rPr>
              <a:t> </a:t>
            </a:r>
            <a:r>
              <a:rPr lang="ru-RU" sz="1600" dirty="0" err="1" smtClean="0">
                <a:solidFill>
                  <a:schemeClr val="tx2"/>
                </a:solidFill>
              </a:rPr>
              <a:t>rehabilitation</a:t>
            </a:r>
            <a:r>
              <a:rPr lang="ru-RU" sz="1600" dirty="0" smtClean="0">
                <a:solidFill>
                  <a:schemeClr val="tx2"/>
                </a:solidFill>
              </a:rPr>
              <a:t> </a:t>
            </a:r>
            <a:r>
              <a:rPr lang="ru-RU" sz="1600" dirty="0" err="1" smtClean="0">
                <a:solidFill>
                  <a:schemeClr val="tx2"/>
                </a:solidFill>
              </a:rPr>
              <a:t>is</a:t>
            </a:r>
            <a:r>
              <a:rPr lang="ru-RU" sz="1600" dirty="0" smtClean="0">
                <a:solidFill>
                  <a:schemeClr val="tx2"/>
                </a:solidFill>
              </a:rPr>
              <a:t> </a:t>
            </a:r>
            <a:r>
              <a:rPr lang="ru-RU" sz="1600" dirty="0" err="1" smtClean="0">
                <a:solidFill>
                  <a:schemeClr val="tx2"/>
                </a:solidFill>
              </a:rPr>
              <a:t>to</a:t>
            </a:r>
            <a:r>
              <a:rPr lang="ru-RU" sz="1600" dirty="0" smtClean="0">
                <a:solidFill>
                  <a:schemeClr val="tx2"/>
                </a:solidFill>
              </a:rPr>
              <a:t> </a:t>
            </a:r>
            <a:r>
              <a:rPr lang="ru-RU" sz="1600" dirty="0" err="1" smtClean="0">
                <a:solidFill>
                  <a:schemeClr val="tx2"/>
                </a:solidFill>
              </a:rPr>
              <a:t>restore</a:t>
            </a:r>
            <a:r>
              <a:rPr lang="ru-RU" sz="1600" dirty="0" smtClean="0">
                <a:solidFill>
                  <a:schemeClr val="tx2"/>
                </a:solidFill>
              </a:rPr>
              <a:t> </a:t>
            </a:r>
            <a:r>
              <a:rPr lang="ru-RU" sz="1600" dirty="0" err="1" smtClean="0">
                <a:solidFill>
                  <a:schemeClr val="tx2"/>
                </a:solidFill>
              </a:rPr>
              <a:t>body</a:t>
            </a:r>
            <a:r>
              <a:rPr lang="ru-RU" sz="1600" dirty="0" smtClean="0">
                <a:solidFill>
                  <a:schemeClr val="tx2"/>
                </a:solidFill>
              </a:rPr>
              <a:t> </a:t>
            </a:r>
            <a:r>
              <a:rPr lang="ru-RU" sz="1600" dirty="0" err="1" smtClean="0">
                <a:solidFill>
                  <a:schemeClr val="tx2"/>
                </a:solidFill>
              </a:rPr>
              <a:t>functions</a:t>
            </a:r>
            <a:r>
              <a:rPr lang="ru-RU" sz="1600" dirty="0" smtClean="0">
                <a:solidFill>
                  <a:schemeClr val="tx2"/>
                </a:solidFill>
              </a:rPr>
              <a:t> </a:t>
            </a:r>
            <a:r>
              <a:rPr lang="ru-RU" sz="1600" dirty="0" err="1" smtClean="0">
                <a:solidFill>
                  <a:schemeClr val="tx2"/>
                </a:solidFill>
              </a:rPr>
              <a:t>impaired</a:t>
            </a:r>
            <a:r>
              <a:rPr lang="ru-RU" sz="1600" dirty="0" smtClean="0">
                <a:solidFill>
                  <a:schemeClr val="tx2"/>
                </a:solidFill>
              </a:rPr>
              <a:t> </a:t>
            </a:r>
            <a:r>
              <a:rPr lang="ru-RU" sz="1600" dirty="0" err="1" smtClean="0">
                <a:solidFill>
                  <a:schemeClr val="tx2"/>
                </a:solidFill>
              </a:rPr>
              <a:t>due</a:t>
            </a:r>
            <a:r>
              <a:rPr lang="ru-RU" sz="1600" dirty="0" smtClean="0">
                <a:solidFill>
                  <a:schemeClr val="tx2"/>
                </a:solidFill>
              </a:rPr>
              <a:t> </a:t>
            </a:r>
            <a:r>
              <a:rPr lang="ru-RU" sz="1600" dirty="0" err="1" smtClean="0">
                <a:solidFill>
                  <a:schemeClr val="tx2"/>
                </a:solidFill>
              </a:rPr>
              <a:t>to</a:t>
            </a:r>
            <a:r>
              <a:rPr lang="ru-RU" sz="1600" dirty="0" smtClean="0">
                <a:solidFill>
                  <a:schemeClr val="tx2"/>
                </a:solidFill>
              </a:rPr>
              <a:t> </a:t>
            </a:r>
            <a:r>
              <a:rPr lang="ru-RU" sz="1600" dirty="0" err="1" smtClean="0">
                <a:solidFill>
                  <a:schemeClr val="tx2"/>
                </a:solidFill>
              </a:rPr>
              <a:t>illness</a:t>
            </a:r>
            <a:r>
              <a:rPr lang="ru-RU" sz="1600" dirty="0" smtClean="0">
                <a:solidFill>
                  <a:schemeClr val="tx2"/>
                </a:solidFill>
              </a:rPr>
              <a:t>, </a:t>
            </a:r>
            <a:r>
              <a:rPr lang="ru-RU" sz="1600" dirty="0" err="1" smtClean="0">
                <a:solidFill>
                  <a:schemeClr val="tx2"/>
                </a:solidFill>
              </a:rPr>
              <a:t>surgery</a:t>
            </a:r>
            <a:r>
              <a:rPr lang="ru-RU" sz="1600" dirty="0" smtClean="0">
                <a:solidFill>
                  <a:schemeClr val="tx2"/>
                </a:solidFill>
              </a:rPr>
              <a:t> </a:t>
            </a:r>
            <a:r>
              <a:rPr lang="ru-RU" sz="1600" dirty="0" err="1" smtClean="0">
                <a:solidFill>
                  <a:schemeClr val="tx2"/>
                </a:solidFill>
              </a:rPr>
              <a:t>or</a:t>
            </a:r>
            <a:r>
              <a:rPr lang="ru-RU" sz="1600" dirty="0" smtClean="0">
                <a:solidFill>
                  <a:schemeClr val="tx2"/>
                </a:solidFill>
              </a:rPr>
              <a:t> </a:t>
            </a:r>
            <a:r>
              <a:rPr lang="ru-RU" sz="1600" dirty="0" err="1" smtClean="0">
                <a:solidFill>
                  <a:schemeClr val="tx2"/>
                </a:solidFill>
              </a:rPr>
              <a:t>injury</a:t>
            </a:r>
            <a:r>
              <a:rPr lang="ru-RU" sz="1600" dirty="0" smtClean="0">
                <a:solidFill>
                  <a:schemeClr val="tx2"/>
                </a:solidFill>
              </a:rPr>
              <a:t> </a:t>
            </a:r>
            <a:r>
              <a:rPr lang="ru-RU" sz="1600" dirty="0" err="1" smtClean="0">
                <a:solidFill>
                  <a:schemeClr val="tx2"/>
                </a:solidFill>
              </a:rPr>
              <a:t>to</a:t>
            </a:r>
            <a:r>
              <a:rPr lang="ru-RU" sz="1600" dirty="0" smtClean="0">
                <a:solidFill>
                  <a:schemeClr val="tx2"/>
                </a:solidFill>
              </a:rPr>
              <a:t> </a:t>
            </a:r>
            <a:r>
              <a:rPr lang="ru-RU" sz="1600" dirty="0" err="1" smtClean="0">
                <a:solidFill>
                  <a:schemeClr val="tx2"/>
                </a:solidFill>
              </a:rPr>
              <a:t>the</a:t>
            </a:r>
            <a:r>
              <a:rPr lang="ru-RU" sz="1600" dirty="0" smtClean="0">
                <a:solidFill>
                  <a:schemeClr val="tx2"/>
                </a:solidFill>
              </a:rPr>
              <a:t> </a:t>
            </a:r>
            <a:r>
              <a:rPr lang="ru-RU" sz="1600" dirty="0" err="1" smtClean="0">
                <a:solidFill>
                  <a:schemeClr val="tx2"/>
                </a:solidFill>
              </a:rPr>
              <a:t>extent</a:t>
            </a:r>
            <a:r>
              <a:rPr lang="ru-RU" sz="1600" dirty="0" smtClean="0">
                <a:solidFill>
                  <a:schemeClr val="tx2"/>
                </a:solidFill>
              </a:rPr>
              <a:t> </a:t>
            </a:r>
            <a:r>
              <a:rPr lang="ru-RU" sz="1600" dirty="0" err="1" smtClean="0">
                <a:solidFill>
                  <a:schemeClr val="tx2"/>
                </a:solidFill>
              </a:rPr>
              <a:t>that</a:t>
            </a:r>
            <a:r>
              <a:rPr lang="ru-RU" sz="1600" dirty="0" smtClean="0">
                <a:solidFill>
                  <a:schemeClr val="tx2"/>
                </a:solidFill>
              </a:rPr>
              <a:t> </a:t>
            </a:r>
            <a:r>
              <a:rPr lang="ru-RU" sz="1600" dirty="0" err="1" smtClean="0">
                <a:solidFill>
                  <a:schemeClr val="tx2"/>
                </a:solidFill>
              </a:rPr>
              <a:t>a</a:t>
            </a:r>
            <a:r>
              <a:rPr lang="ru-RU" sz="1600" dirty="0" smtClean="0">
                <a:solidFill>
                  <a:schemeClr val="tx2"/>
                </a:solidFill>
              </a:rPr>
              <a:t> </a:t>
            </a:r>
            <a:r>
              <a:rPr lang="ru-RU" sz="1600" dirty="0" err="1" smtClean="0">
                <a:solidFill>
                  <a:schemeClr val="tx2"/>
                </a:solidFill>
              </a:rPr>
              <a:t>person</a:t>
            </a:r>
            <a:r>
              <a:rPr lang="ru-RU" sz="1600" dirty="0" smtClean="0">
                <a:solidFill>
                  <a:schemeClr val="tx2"/>
                </a:solidFill>
              </a:rPr>
              <a:t> </a:t>
            </a:r>
            <a:r>
              <a:rPr lang="ru-RU" sz="1600" dirty="0" err="1" smtClean="0">
                <a:solidFill>
                  <a:schemeClr val="tx2"/>
                </a:solidFill>
              </a:rPr>
              <a:t>can</a:t>
            </a:r>
            <a:r>
              <a:rPr lang="ru-RU" sz="1600" dirty="0" smtClean="0">
                <a:solidFill>
                  <a:schemeClr val="tx2"/>
                </a:solidFill>
              </a:rPr>
              <a:t> </a:t>
            </a:r>
            <a:r>
              <a:rPr lang="ru-RU" sz="1600" dirty="0" err="1" smtClean="0">
                <a:solidFill>
                  <a:schemeClr val="tx2"/>
                </a:solidFill>
              </a:rPr>
              <a:t>serve</a:t>
            </a:r>
            <a:r>
              <a:rPr lang="ru-RU" sz="1600" dirty="0" smtClean="0">
                <a:solidFill>
                  <a:schemeClr val="tx2"/>
                </a:solidFill>
              </a:rPr>
              <a:t> </a:t>
            </a:r>
            <a:r>
              <a:rPr lang="ru-RU" sz="1600" dirty="0" err="1" smtClean="0">
                <a:solidFill>
                  <a:schemeClr val="tx2"/>
                </a:solidFill>
              </a:rPr>
              <a:t>himself</a:t>
            </a:r>
            <a:r>
              <a:rPr lang="ru-RU" sz="1600" dirty="0" smtClean="0">
                <a:solidFill>
                  <a:schemeClr val="tx2"/>
                </a:solidFill>
              </a:rPr>
              <a:t> </a:t>
            </a:r>
            <a:r>
              <a:rPr lang="ru-RU" sz="1600" dirty="0" err="1" smtClean="0">
                <a:solidFill>
                  <a:schemeClr val="tx2"/>
                </a:solidFill>
              </a:rPr>
              <a:t>in</a:t>
            </a:r>
            <a:r>
              <a:rPr lang="ru-RU" sz="1600" dirty="0" smtClean="0">
                <a:solidFill>
                  <a:schemeClr val="tx2"/>
                </a:solidFill>
              </a:rPr>
              <a:t> </a:t>
            </a:r>
            <a:r>
              <a:rPr lang="ru-RU" sz="1600" dirty="0" err="1" smtClean="0">
                <a:solidFill>
                  <a:schemeClr val="tx2"/>
                </a:solidFill>
              </a:rPr>
              <a:t>one</a:t>
            </a:r>
            <a:r>
              <a:rPr lang="ru-RU" sz="1600" dirty="0" smtClean="0">
                <a:solidFill>
                  <a:schemeClr val="tx2"/>
                </a:solidFill>
              </a:rPr>
              <a:t> </a:t>
            </a:r>
            <a:r>
              <a:rPr lang="ru-RU" sz="1600" dirty="0" err="1" smtClean="0">
                <a:solidFill>
                  <a:schemeClr val="tx2"/>
                </a:solidFill>
              </a:rPr>
              <a:t>way</a:t>
            </a:r>
            <a:r>
              <a:rPr lang="ru-RU" sz="1600" dirty="0" smtClean="0">
                <a:solidFill>
                  <a:schemeClr val="tx2"/>
                </a:solidFill>
              </a:rPr>
              <a:t> </a:t>
            </a:r>
            <a:r>
              <a:rPr lang="ru-RU" sz="1600" dirty="0" err="1" smtClean="0">
                <a:solidFill>
                  <a:schemeClr val="tx2"/>
                </a:solidFill>
              </a:rPr>
              <a:t>or</a:t>
            </a:r>
            <a:r>
              <a:rPr lang="ru-RU" sz="1600" dirty="0" smtClean="0">
                <a:solidFill>
                  <a:schemeClr val="tx2"/>
                </a:solidFill>
              </a:rPr>
              <a:t> </a:t>
            </a:r>
            <a:r>
              <a:rPr lang="ru-RU" sz="1600" dirty="0" err="1" smtClean="0">
                <a:solidFill>
                  <a:schemeClr val="tx2"/>
                </a:solidFill>
              </a:rPr>
              <a:t>another</a:t>
            </a:r>
            <a:r>
              <a:rPr lang="ru-RU" sz="1600" dirty="0" smtClean="0">
                <a:solidFill>
                  <a:schemeClr val="tx2"/>
                </a:solidFill>
              </a:rPr>
              <a:t>, </a:t>
            </a:r>
            <a:r>
              <a:rPr lang="ru-RU" sz="1600" dirty="0" err="1" smtClean="0">
                <a:solidFill>
                  <a:schemeClr val="tx2"/>
                </a:solidFill>
              </a:rPr>
              <a:t>move</a:t>
            </a:r>
            <a:r>
              <a:rPr lang="ru-RU" sz="1600" dirty="0" smtClean="0">
                <a:solidFill>
                  <a:schemeClr val="tx2"/>
                </a:solidFill>
              </a:rPr>
              <a:t> </a:t>
            </a:r>
            <a:r>
              <a:rPr lang="ru-RU" sz="1600" dirty="0" err="1" smtClean="0">
                <a:solidFill>
                  <a:schemeClr val="tx2"/>
                </a:solidFill>
              </a:rPr>
              <a:t>independently</a:t>
            </a:r>
            <a:r>
              <a:rPr lang="ru-RU" sz="1600" dirty="0" smtClean="0">
                <a:solidFill>
                  <a:schemeClr val="tx2"/>
                </a:solidFill>
              </a:rPr>
              <a:t> </a:t>
            </a:r>
            <a:r>
              <a:rPr lang="ru-RU" sz="1600" dirty="0" err="1" smtClean="0">
                <a:solidFill>
                  <a:schemeClr val="tx2"/>
                </a:solidFill>
              </a:rPr>
              <a:t>or</a:t>
            </a:r>
            <a:r>
              <a:rPr lang="ru-RU" sz="1600" dirty="0" smtClean="0">
                <a:solidFill>
                  <a:schemeClr val="tx2"/>
                </a:solidFill>
              </a:rPr>
              <a:t> </a:t>
            </a:r>
            <a:r>
              <a:rPr lang="ru-RU" sz="1600" dirty="0" err="1" smtClean="0">
                <a:solidFill>
                  <a:schemeClr val="tx2"/>
                </a:solidFill>
              </a:rPr>
              <a:t>with</a:t>
            </a:r>
            <a:r>
              <a:rPr lang="ru-RU" sz="1600" dirty="0" smtClean="0">
                <a:solidFill>
                  <a:schemeClr val="tx2"/>
                </a:solidFill>
              </a:rPr>
              <a:t> </a:t>
            </a:r>
            <a:r>
              <a:rPr lang="ru-RU" sz="1600" dirty="0" err="1" smtClean="0">
                <a:solidFill>
                  <a:schemeClr val="tx2"/>
                </a:solidFill>
              </a:rPr>
              <a:t>the</a:t>
            </a:r>
            <a:r>
              <a:rPr lang="ru-RU" sz="1600" dirty="0" smtClean="0">
                <a:solidFill>
                  <a:schemeClr val="tx2"/>
                </a:solidFill>
              </a:rPr>
              <a:t> </a:t>
            </a:r>
            <a:r>
              <a:rPr lang="ru-RU" sz="1600" dirty="0" err="1" smtClean="0">
                <a:solidFill>
                  <a:schemeClr val="tx2"/>
                </a:solidFill>
              </a:rPr>
              <a:t>help</a:t>
            </a:r>
            <a:r>
              <a:rPr lang="ru-RU" sz="1600" dirty="0" smtClean="0">
                <a:solidFill>
                  <a:schemeClr val="tx2"/>
                </a:solidFill>
              </a:rPr>
              <a:t> </a:t>
            </a:r>
            <a:r>
              <a:rPr lang="ru-RU" sz="1600" dirty="0" err="1" smtClean="0">
                <a:solidFill>
                  <a:schemeClr val="tx2"/>
                </a:solidFill>
              </a:rPr>
              <a:t>of</a:t>
            </a:r>
            <a:r>
              <a:rPr lang="ru-RU" sz="1600" dirty="0" smtClean="0">
                <a:solidFill>
                  <a:schemeClr val="tx2"/>
                </a:solidFill>
              </a:rPr>
              <a:t> </a:t>
            </a:r>
            <a:r>
              <a:rPr lang="ru-RU" sz="1600" dirty="0" err="1" smtClean="0">
                <a:solidFill>
                  <a:schemeClr val="tx2"/>
                </a:solidFill>
              </a:rPr>
              <a:t>devices</a:t>
            </a:r>
            <a:r>
              <a:rPr lang="ru-RU" sz="1600" dirty="0" smtClean="0">
                <a:solidFill>
                  <a:schemeClr val="tx2"/>
                </a:solidFill>
              </a:rPr>
              <a:t> </a:t>
            </a:r>
            <a:r>
              <a:rPr lang="ru-RU" sz="1600" dirty="0" err="1" smtClean="0">
                <a:solidFill>
                  <a:schemeClr val="tx2"/>
                </a:solidFill>
              </a:rPr>
              <a:t>designed</a:t>
            </a:r>
            <a:r>
              <a:rPr lang="ru-RU" sz="1600" dirty="0" smtClean="0">
                <a:solidFill>
                  <a:schemeClr val="tx2"/>
                </a:solidFill>
              </a:rPr>
              <a:t> </a:t>
            </a:r>
            <a:r>
              <a:rPr lang="ru-RU" sz="1600" dirty="0" err="1" smtClean="0">
                <a:solidFill>
                  <a:schemeClr val="tx2"/>
                </a:solidFill>
              </a:rPr>
              <a:t>for</a:t>
            </a:r>
            <a:r>
              <a:rPr lang="ru-RU" sz="1600" dirty="0" smtClean="0">
                <a:solidFill>
                  <a:schemeClr val="tx2"/>
                </a:solidFill>
              </a:rPr>
              <a:t> </a:t>
            </a:r>
            <a:r>
              <a:rPr lang="ru-RU" sz="1600" dirty="0" err="1" smtClean="0">
                <a:solidFill>
                  <a:schemeClr val="tx2"/>
                </a:solidFill>
              </a:rPr>
              <a:t>this</a:t>
            </a:r>
            <a:r>
              <a:rPr lang="ru-RU" sz="1600" dirty="0" smtClean="0">
                <a:solidFill>
                  <a:schemeClr val="tx2"/>
                </a:solidFill>
              </a:rPr>
              <a:t> </a:t>
            </a:r>
            <a:r>
              <a:rPr lang="ru-RU" sz="1600" dirty="0" err="1" smtClean="0">
                <a:solidFill>
                  <a:schemeClr val="tx2"/>
                </a:solidFill>
              </a:rPr>
              <a:t>purpose</a:t>
            </a:r>
            <a:r>
              <a:rPr lang="ru-RU" sz="1600" dirty="0" smtClean="0">
                <a:solidFill>
                  <a:schemeClr val="tx2"/>
                </a:solidFill>
              </a:rPr>
              <a:t>, </a:t>
            </a:r>
            <a:r>
              <a:rPr lang="ru-RU" sz="1600" dirty="0" err="1" smtClean="0">
                <a:solidFill>
                  <a:schemeClr val="tx2"/>
                </a:solidFill>
              </a:rPr>
              <a:t>be</a:t>
            </a:r>
            <a:r>
              <a:rPr lang="ru-RU" sz="1600" dirty="0" smtClean="0">
                <a:solidFill>
                  <a:schemeClr val="tx2"/>
                </a:solidFill>
              </a:rPr>
              <a:t> </a:t>
            </a:r>
            <a:r>
              <a:rPr lang="ru-RU" sz="1600" dirty="0" err="1" smtClean="0">
                <a:solidFill>
                  <a:schemeClr val="tx2"/>
                </a:solidFill>
              </a:rPr>
              <a:t>psychologically</a:t>
            </a:r>
            <a:r>
              <a:rPr lang="ru-RU" sz="1600" dirty="0" smtClean="0">
                <a:solidFill>
                  <a:schemeClr val="tx2"/>
                </a:solidFill>
              </a:rPr>
              <a:t> </a:t>
            </a:r>
            <a:r>
              <a:rPr lang="ru-RU" sz="1600" dirty="0" err="1" smtClean="0">
                <a:solidFill>
                  <a:schemeClr val="tx2"/>
                </a:solidFill>
              </a:rPr>
              <a:t>adapted</a:t>
            </a:r>
            <a:r>
              <a:rPr lang="ru-RU" sz="1600" dirty="0" smtClean="0">
                <a:solidFill>
                  <a:schemeClr val="tx2"/>
                </a:solidFill>
              </a:rPr>
              <a:t> </a:t>
            </a:r>
            <a:r>
              <a:rPr lang="ru-RU" sz="1600" dirty="0" err="1" smtClean="0">
                <a:solidFill>
                  <a:schemeClr val="tx2"/>
                </a:solidFill>
              </a:rPr>
              <a:t>to</a:t>
            </a:r>
            <a:r>
              <a:rPr lang="ru-RU" sz="1600" dirty="0" smtClean="0">
                <a:solidFill>
                  <a:schemeClr val="tx2"/>
                </a:solidFill>
              </a:rPr>
              <a:t> </a:t>
            </a:r>
            <a:r>
              <a:rPr lang="ru-RU" sz="1600" dirty="0" err="1" smtClean="0">
                <a:solidFill>
                  <a:schemeClr val="tx2"/>
                </a:solidFill>
              </a:rPr>
              <a:t>his</a:t>
            </a:r>
            <a:r>
              <a:rPr lang="ru-RU" sz="1600" dirty="0" smtClean="0">
                <a:solidFill>
                  <a:schemeClr val="tx2"/>
                </a:solidFill>
              </a:rPr>
              <a:t> </a:t>
            </a:r>
            <a:r>
              <a:rPr lang="ru-RU" sz="1600" dirty="0" err="1" smtClean="0">
                <a:solidFill>
                  <a:schemeClr val="tx2"/>
                </a:solidFill>
              </a:rPr>
              <a:t>condition</a:t>
            </a:r>
            <a:r>
              <a:rPr lang="ru-RU" sz="1600" dirty="0" smtClean="0">
                <a:solidFill>
                  <a:schemeClr val="tx2"/>
                </a:solidFill>
              </a:rPr>
              <a:t> </a:t>
            </a:r>
            <a:r>
              <a:rPr lang="ru-RU" sz="1600" dirty="0" err="1" smtClean="0">
                <a:solidFill>
                  <a:schemeClr val="tx2"/>
                </a:solidFill>
              </a:rPr>
              <a:t>and</a:t>
            </a:r>
            <a:r>
              <a:rPr lang="ru-RU" sz="1600" dirty="0" smtClean="0">
                <a:solidFill>
                  <a:schemeClr val="tx2"/>
                </a:solidFill>
              </a:rPr>
              <a:t> </a:t>
            </a:r>
            <a:r>
              <a:rPr lang="ru-RU" sz="1600" dirty="0" err="1" smtClean="0">
                <a:solidFill>
                  <a:schemeClr val="tx2"/>
                </a:solidFill>
              </a:rPr>
              <a:t>be</a:t>
            </a:r>
            <a:r>
              <a:rPr lang="ru-RU" sz="1600" dirty="0" smtClean="0">
                <a:solidFill>
                  <a:schemeClr val="tx2"/>
                </a:solidFill>
              </a:rPr>
              <a:t> </a:t>
            </a:r>
            <a:r>
              <a:rPr lang="ru-RU" sz="1600" dirty="0" err="1" smtClean="0">
                <a:solidFill>
                  <a:schemeClr val="tx2"/>
                </a:solidFill>
              </a:rPr>
              <a:t>ready</a:t>
            </a:r>
            <a:r>
              <a:rPr lang="ru-RU" sz="1600" dirty="0" smtClean="0">
                <a:solidFill>
                  <a:schemeClr val="tx2"/>
                </a:solidFill>
              </a:rPr>
              <a:t> </a:t>
            </a:r>
            <a:r>
              <a:rPr lang="ru-RU" sz="1600" dirty="0" err="1" smtClean="0">
                <a:solidFill>
                  <a:schemeClr val="tx2"/>
                </a:solidFill>
              </a:rPr>
              <a:t>to</a:t>
            </a:r>
            <a:r>
              <a:rPr lang="ru-RU" sz="1600" dirty="0" smtClean="0">
                <a:solidFill>
                  <a:schemeClr val="tx2"/>
                </a:solidFill>
              </a:rPr>
              <a:t> </a:t>
            </a:r>
            <a:r>
              <a:rPr lang="ru-RU" sz="1600" dirty="0" err="1" smtClean="0">
                <a:solidFill>
                  <a:schemeClr val="tx2"/>
                </a:solidFill>
              </a:rPr>
              <a:t>implement</a:t>
            </a:r>
            <a:r>
              <a:rPr lang="ru-RU" sz="1600" dirty="0" smtClean="0">
                <a:solidFill>
                  <a:schemeClr val="tx2"/>
                </a:solidFill>
              </a:rPr>
              <a:t> </a:t>
            </a:r>
            <a:r>
              <a:rPr lang="ru-RU" sz="1600" dirty="0" err="1" smtClean="0">
                <a:solidFill>
                  <a:schemeClr val="tx2"/>
                </a:solidFill>
              </a:rPr>
              <a:t>all</a:t>
            </a:r>
            <a:r>
              <a:rPr lang="ru-RU" sz="1600" dirty="0" smtClean="0">
                <a:solidFill>
                  <a:schemeClr val="tx2"/>
                </a:solidFill>
              </a:rPr>
              <a:t> </a:t>
            </a:r>
            <a:r>
              <a:rPr lang="ru-RU" sz="1600" dirty="0" err="1" smtClean="0">
                <a:solidFill>
                  <a:schemeClr val="tx2"/>
                </a:solidFill>
              </a:rPr>
              <a:t>rehabilitation</a:t>
            </a:r>
            <a:r>
              <a:rPr lang="ru-RU" sz="1600" dirty="0" smtClean="0">
                <a:solidFill>
                  <a:schemeClr val="tx2"/>
                </a:solidFill>
              </a:rPr>
              <a:t> </a:t>
            </a:r>
            <a:r>
              <a:rPr lang="ru-RU" sz="1600" dirty="0" err="1" smtClean="0">
                <a:solidFill>
                  <a:schemeClr val="tx2"/>
                </a:solidFill>
              </a:rPr>
              <a:t>programs</a:t>
            </a:r>
            <a:r>
              <a:rPr lang="ru-RU" sz="1600" dirty="0" smtClean="0">
                <a:solidFill>
                  <a:schemeClr val="tx2"/>
                </a:solidFill>
              </a:rPr>
              <a:t>.</a:t>
            </a:r>
          </a:p>
          <a:p>
            <a:endParaRPr lang="ru-RU" sz="1600" b="1" dirty="0" smtClean="0"/>
          </a:p>
          <a:p>
            <a:pPr>
              <a:spcBef>
                <a:spcPts val="0"/>
              </a:spcBef>
            </a:pPr>
            <a:endParaRPr lang="en-US" sz="1600" b="1" dirty="0" smtClean="0"/>
          </a:p>
          <a:p>
            <a:pPr>
              <a:spcBef>
                <a:spcPts val="0"/>
              </a:spcBef>
            </a:pPr>
            <a:r>
              <a:rPr lang="ru-RU" sz="1600" b="1" dirty="0" err="1" smtClean="0"/>
              <a:t>The</a:t>
            </a:r>
            <a:r>
              <a:rPr lang="ru-RU" sz="1600" b="1" dirty="0" smtClean="0"/>
              <a:t> </a:t>
            </a:r>
            <a:r>
              <a:rPr lang="ru-RU" sz="1600" b="1" dirty="0" err="1" smtClean="0"/>
              <a:t>objectives</a:t>
            </a:r>
            <a:r>
              <a:rPr lang="ru-RU" sz="1600" b="1" dirty="0" smtClean="0"/>
              <a:t> </a:t>
            </a:r>
            <a:r>
              <a:rPr lang="ru-RU" sz="1600" dirty="0" err="1" smtClean="0"/>
              <a:t>of</a:t>
            </a:r>
            <a:r>
              <a:rPr lang="ru-RU" sz="1600" dirty="0" smtClean="0"/>
              <a:t> </a:t>
            </a:r>
            <a:r>
              <a:rPr lang="ru-RU" sz="1600" dirty="0" err="1" smtClean="0"/>
              <a:t>the</a:t>
            </a:r>
            <a:r>
              <a:rPr lang="ru-RU" sz="1600" dirty="0" smtClean="0"/>
              <a:t> </a:t>
            </a:r>
            <a:r>
              <a:rPr lang="ru-RU" sz="1600" dirty="0" err="1" smtClean="0"/>
              <a:t>medical</a:t>
            </a:r>
            <a:r>
              <a:rPr lang="ru-RU" sz="1600" dirty="0" smtClean="0"/>
              <a:t> (</a:t>
            </a:r>
            <a:r>
              <a:rPr lang="ru-RU" sz="1600" dirty="0" err="1" smtClean="0"/>
              <a:t>therapeutic</a:t>
            </a:r>
            <a:r>
              <a:rPr lang="ru-RU" sz="1600" dirty="0" smtClean="0"/>
              <a:t>) </a:t>
            </a:r>
            <a:r>
              <a:rPr lang="ru-RU" sz="1600" dirty="0" err="1" smtClean="0"/>
              <a:t>aspect</a:t>
            </a:r>
            <a:r>
              <a:rPr lang="ru-RU" sz="1600" dirty="0" smtClean="0"/>
              <a:t> </a:t>
            </a:r>
            <a:r>
              <a:rPr lang="ru-RU" sz="1600" dirty="0" err="1" smtClean="0"/>
              <a:t>of</a:t>
            </a:r>
            <a:r>
              <a:rPr lang="ru-RU" sz="1600" dirty="0" smtClean="0"/>
              <a:t> </a:t>
            </a:r>
            <a:r>
              <a:rPr lang="ru-RU" sz="1600" dirty="0" err="1" smtClean="0"/>
              <a:t>rehabilitation</a:t>
            </a:r>
            <a:r>
              <a:rPr lang="ru-RU" sz="1600" dirty="0" smtClean="0"/>
              <a:t> </a:t>
            </a:r>
            <a:r>
              <a:rPr lang="ru-RU" sz="1600" dirty="0" err="1" smtClean="0"/>
              <a:t>at</a:t>
            </a:r>
            <a:r>
              <a:rPr lang="ru-RU" sz="1600" dirty="0" smtClean="0"/>
              <a:t> </a:t>
            </a:r>
            <a:r>
              <a:rPr lang="ru-RU" sz="1600" dirty="0" err="1" smtClean="0"/>
              <a:t>the</a:t>
            </a:r>
            <a:r>
              <a:rPr lang="ru-RU" sz="1600" dirty="0" smtClean="0"/>
              <a:t> </a:t>
            </a:r>
            <a:r>
              <a:rPr lang="ru-RU" sz="1600" dirty="0" err="1" smtClean="0"/>
              <a:t>inpatient</a:t>
            </a:r>
            <a:r>
              <a:rPr lang="ru-RU" sz="1600" dirty="0" smtClean="0"/>
              <a:t> </a:t>
            </a:r>
            <a:r>
              <a:rPr lang="ru-RU" sz="1600" dirty="0" err="1" smtClean="0"/>
              <a:t>stage</a:t>
            </a:r>
            <a:r>
              <a:rPr lang="ru-RU" sz="1600" dirty="0" smtClean="0"/>
              <a:t> </a:t>
            </a:r>
            <a:r>
              <a:rPr lang="ru-RU" sz="1600" dirty="0" err="1" smtClean="0"/>
              <a:t>are</a:t>
            </a:r>
            <a:r>
              <a:rPr lang="ru-RU" sz="1600" dirty="0" smtClean="0"/>
              <a:t>:</a:t>
            </a:r>
          </a:p>
          <a:p>
            <a:pPr>
              <a:spcBef>
                <a:spcPts val="0"/>
              </a:spcBef>
            </a:pPr>
            <a:endParaRPr lang="ru-RU" sz="1600" dirty="0" smtClean="0"/>
          </a:p>
          <a:p>
            <a:pPr>
              <a:spcBef>
                <a:spcPts val="0"/>
              </a:spcBef>
            </a:pPr>
            <a:r>
              <a:rPr lang="ru-RU" sz="1600" dirty="0" smtClean="0"/>
              <a:t>- </a:t>
            </a:r>
            <a:r>
              <a:rPr lang="ru-RU" sz="1600" dirty="0" err="1" smtClean="0"/>
              <a:t>achieving</a:t>
            </a:r>
            <a:r>
              <a:rPr lang="ru-RU" sz="1600" dirty="0" smtClean="0"/>
              <a:t> </a:t>
            </a:r>
            <a:r>
              <a:rPr lang="ru-RU" sz="1600" dirty="0" err="1" smtClean="0"/>
              <a:t>stabilization</a:t>
            </a:r>
            <a:r>
              <a:rPr lang="ru-RU" sz="1600" dirty="0" smtClean="0"/>
              <a:t> </a:t>
            </a:r>
            <a:r>
              <a:rPr lang="ru-RU" sz="1600" dirty="0" err="1" smtClean="0"/>
              <a:t>of</a:t>
            </a:r>
            <a:r>
              <a:rPr lang="ru-RU" sz="1600" dirty="0" smtClean="0"/>
              <a:t> </a:t>
            </a:r>
            <a:r>
              <a:rPr lang="en-US" sz="1600" dirty="0" smtClean="0"/>
              <a:t> </a:t>
            </a:r>
            <a:r>
              <a:rPr lang="ru-RU" sz="1600" dirty="0" err="1" smtClean="0"/>
              <a:t>the</a:t>
            </a:r>
            <a:r>
              <a:rPr lang="en-US" sz="1600" dirty="0" smtClean="0"/>
              <a:t> </a:t>
            </a:r>
            <a:r>
              <a:rPr lang="ru-RU" sz="1600" dirty="0" smtClean="0"/>
              <a:t> </a:t>
            </a:r>
            <a:r>
              <a:rPr lang="ru-RU" sz="1600" dirty="0" err="1" smtClean="0"/>
              <a:t>patient's</a:t>
            </a:r>
            <a:r>
              <a:rPr lang="en-US" sz="1600" dirty="0" smtClean="0"/>
              <a:t> </a:t>
            </a:r>
            <a:r>
              <a:rPr lang="ru-RU" sz="1600" dirty="0" smtClean="0"/>
              <a:t> </a:t>
            </a:r>
            <a:r>
              <a:rPr lang="ru-RU" sz="1600" dirty="0" err="1" smtClean="0"/>
              <a:t>condition</a:t>
            </a:r>
            <a:r>
              <a:rPr lang="ru-RU" sz="1600" dirty="0" smtClean="0"/>
              <a:t> </a:t>
            </a:r>
            <a:r>
              <a:rPr lang="ru-RU" sz="1600" dirty="0" err="1" smtClean="0"/>
              <a:t>with</a:t>
            </a:r>
            <a:r>
              <a:rPr lang="ru-RU" sz="1600" dirty="0" smtClean="0"/>
              <a:t> </a:t>
            </a:r>
            <a:r>
              <a:rPr lang="ru-RU" sz="1600" dirty="0" err="1" smtClean="0"/>
              <a:t>the</a:t>
            </a:r>
            <a:r>
              <a:rPr lang="ru-RU" sz="1600" dirty="0" smtClean="0"/>
              <a:t> </a:t>
            </a:r>
            <a:r>
              <a:rPr lang="ru-RU" sz="1600" dirty="0" err="1" smtClean="0"/>
              <a:t>help</a:t>
            </a:r>
            <a:r>
              <a:rPr lang="ru-RU" sz="1600" dirty="0" smtClean="0"/>
              <a:t> </a:t>
            </a:r>
            <a:r>
              <a:rPr lang="ru-RU" sz="1600" dirty="0" err="1" smtClean="0"/>
              <a:t>of</a:t>
            </a:r>
            <a:r>
              <a:rPr lang="ru-RU" sz="1600" dirty="0" smtClean="0"/>
              <a:t> </a:t>
            </a:r>
            <a:r>
              <a:rPr lang="ru-RU" sz="1600" dirty="0" err="1" smtClean="0"/>
              <a:t>medications</a:t>
            </a:r>
            <a:r>
              <a:rPr lang="ru-RU" sz="1600" dirty="0" smtClean="0"/>
              <a:t>,</a:t>
            </a:r>
          </a:p>
          <a:p>
            <a:pPr>
              <a:spcBef>
                <a:spcPts val="0"/>
              </a:spcBef>
            </a:pPr>
            <a:endParaRPr lang="ru-RU" sz="1600" dirty="0" smtClean="0"/>
          </a:p>
          <a:p>
            <a:pPr>
              <a:spcBef>
                <a:spcPts val="0"/>
              </a:spcBef>
            </a:pPr>
            <a:r>
              <a:rPr lang="ru-RU" sz="1600" dirty="0" smtClean="0"/>
              <a:t>- </a:t>
            </a:r>
            <a:r>
              <a:rPr lang="ru-RU" sz="1600" dirty="0" err="1" smtClean="0"/>
              <a:t>elimination</a:t>
            </a:r>
            <a:r>
              <a:rPr lang="ru-RU" sz="1600" dirty="0" smtClean="0"/>
              <a:t> </a:t>
            </a:r>
            <a:r>
              <a:rPr lang="ru-RU" sz="1600" dirty="0" err="1" smtClean="0"/>
              <a:t>and</a:t>
            </a:r>
            <a:r>
              <a:rPr lang="ru-RU" sz="1600" dirty="0" smtClean="0"/>
              <a:t> </a:t>
            </a:r>
            <a:r>
              <a:rPr lang="ru-RU" sz="1600" dirty="0" err="1" smtClean="0"/>
              <a:t>prevention</a:t>
            </a:r>
            <a:r>
              <a:rPr lang="ru-RU" sz="1600" dirty="0" smtClean="0"/>
              <a:t> </a:t>
            </a:r>
            <a:r>
              <a:rPr lang="ru-RU" sz="1600" dirty="0" err="1" smtClean="0"/>
              <a:t>of</a:t>
            </a:r>
            <a:r>
              <a:rPr lang="ru-RU" sz="1600" dirty="0" smtClean="0"/>
              <a:t> </a:t>
            </a:r>
            <a:r>
              <a:rPr lang="ru-RU" sz="1600" dirty="0" err="1" smtClean="0"/>
              <a:t>complications</a:t>
            </a:r>
            <a:r>
              <a:rPr lang="ru-RU" sz="1600" dirty="0" smtClean="0"/>
              <a:t> (</a:t>
            </a:r>
            <a:r>
              <a:rPr lang="ru-RU" sz="1600" dirty="0" err="1" smtClean="0"/>
              <a:t>the</a:t>
            </a:r>
            <a:r>
              <a:rPr lang="ru-RU" sz="1600" dirty="0" smtClean="0"/>
              <a:t> </a:t>
            </a:r>
            <a:r>
              <a:rPr lang="ru-RU" sz="1600" dirty="0" err="1" smtClean="0"/>
              <a:t>latter</a:t>
            </a:r>
            <a:r>
              <a:rPr lang="ru-RU" sz="1600" dirty="0" smtClean="0"/>
              <a:t> </a:t>
            </a:r>
            <a:r>
              <a:rPr lang="ru-RU" sz="1600" dirty="0" err="1" smtClean="0"/>
              <a:t>is</a:t>
            </a:r>
            <a:r>
              <a:rPr lang="ru-RU" sz="1600" dirty="0" smtClean="0"/>
              <a:t> </a:t>
            </a:r>
            <a:r>
              <a:rPr lang="ru-RU" sz="1600" dirty="0" err="1" smtClean="0"/>
              <a:t>inseparable</a:t>
            </a:r>
            <a:r>
              <a:rPr lang="ru-RU" sz="1600" dirty="0" smtClean="0"/>
              <a:t> </a:t>
            </a:r>
            <a:r>
              <a:rPr lang="ru-RU" sz="1600" dirty="0" err="1" smtClean="0"/>
              <a:t>from</a:t>
            </a:r>
            <a:r>
              <a:rPr lang="ru-RU" sz="1600" dirty="0" smtClean="0"/>
              <a:t> </a:t>
            </a:r>
            <a:r>
              <a:rPr lang="ru-RU" sz="1600" dirty="0" err="1" smtClean="0"/>
              <a:t>the</a:t>
            </a:r>
            <a:r>
              <a:rPr lang="ru-RU" sz="1600" dirty="0" smtClean="0"/>
              <a:t> </a:t>
            </a:r>
            <a:r>
              <a:rPr lang="ru-RU" sz="1600" dirty="0" err="1" smtClean="0"/>
              <a:t>concept</a:t>
            </a:r>
            <a:r>
              <a:rPr lang="ru-RU" sz="1600" dirty="0" smtClean="0"/>
              <a:t> </a:t>
            </a:r>
            <a:r>
              <a:rPr lang="ru-RU" sz="1600" dirty="0" err="1" smtClean="0"/>
              <a:t>of</a:t>
            </a:r>
            <a:r>
              <a:rPr lang="ru-RU" sz="1600" dirty="0" smtClean="0"/>
              <a:t> "</a:t>
            </a:r>
            <a:r>
              <a:rPr lang="ru-RU" sz="1600" dirty="0" err="1" smtClean="0"/>
              <a:t>treatment</a:t>
            </a:r>
            <a:r>
              <a:rPr lang="ru-RU" sz="1600" dirty="0" smtClean="0"/>
              <a:t>"),</a:t>
            </a:r>
          </a:p>
          <a:p>
            <a:pPr>
              <a:spcBef>
                <a:spcPts val="0"/>
              </a:spcBef>
            </a:pPr>
            <a:endParaRPr lang="ru-RU" sz="1600" dirty="0" smtClean="0"/>
          </a:p>
          <a:p>
            <a:pPr>
              <a:spcBef>
                <a:spcPts val="0"/>
              </a:spcBef>
            </a:pPr>
            <a:r>
              <a:rPr lang="ru-RU" sz="1600" dirty="0" smtClean="0"/>
              <a:t>- </a:t>
            </a:r>
            <a:r>
              <a:rPr lang="ru-RU" sz="1600" dirty="0" err="1" smtClean="0"/>
              <a:t>optimization</a:t>
            </a:r>
            <a:r>
              <a:rPr lang="ru-RU" sz="1600" dirty="0" smtClean="0"/>
              <a:t> </a:t>
            </a:r>
            <a:r>
              <a:rPr lang="ru-RU" sz="1600" dirty="0" err="1" smtClean="0"/>
              <a:t>of</a:t>
            </a:r>
            <a:r>
              <a:rPr lang="ru-RU" sz="1600" dirty="0" smtClean="0"/>
              <a:t> </a:t>
            </a:r>
            <a:r>
              <a:rPr lang="ru-RU" sz="1600" dirty="0" err="1" smtClean="0"/>
              <a:t>physical</a:t>
            </a:r>
            <a:r>
              <a:rPr lang="ru-RU" sz="1600" dirty="0" smtClean="0"/>
              <a:t> </a:t>
            </a:r>
            <a:r>
              <a:rPr lang="ru-RU" sz="1600" dirty="0" err="1" smtClean="0"/>
              <a:t>and</a:t>
            </a:r>
            <a:r>
              <a:rPr lang="ru-RU" sz="1600" dirty="0" smtClean="0"/>
              <a:t> </a:t>
            </a:r>
            <a:r>
              <a:rPr lang="ru-RU" sz="1600" dirty="0" err="1" smtClean="0"/>
              <a:t>psychological</a:t>
            </a:r>
            <a:r>
              <a:rPr lang="ru-RU" sz="1600" dirty="0" smtClean="0"/>
              <a:t> </a:t>
            </a:r>
            <a:r>
              <a:rPr lang="ru-RU" sz="1600" dirty="0" err="1" smtClean="0"/>
              <a:t>rehabilitation</a:t>
            </a:r>
            <a:r>
              <a:rPr lang="ru-RU" sz="1600" dirty="0" smtClean="0"/>
              <a:t> </a:t>
            </a:r>
            <a:r>
              <a:rPr lang="ru-RU" sz="1600" dirty="0" err="1" smtClean="0"/>
              <a:t>of</a:t>
            </a:r>
            <a:r>
              <a:rPr lang="ru-RU" sz="1600" dirty="0" smtClean="0"/>
              <a:t> </a:t>
            </a:r>
            <a:r>
              <a:rPr lang="ru-RU" sz="1600" dirty="0" err="1" smtClean="0"/>
              <a:t>the</a:t>
            </a:r>
            <a:r>
              <a:rPr lang="ru-RU" sz="1600" dirty="0" smtClean="0"/>
              <a:t> </a:t>
            </a:r>
            <a:r>
              <a:rPr lang="ru-RU" sz="1600" dirty="0" err="1" smtClean="0"/>
              <a:t>patient</a:t>
            </a:r>
            <a:r>
              <a:rPr lang="ru-RU" sz="1600" dirty="0" smtClean="0"/>
              <a:t> </a:t>
            </a:r>
            <a:r>
              <a:rPr lang="ru-RU" sz="1600" dirty="0" err="1" smtClean="0"/>
              <a:t>with</a:t>
            </a:r>
            <a:r>
              <a:rPr lang="ru-RU" sz="1600" dirty="0" smtClean="0"/>
              <a:t> </a:t>
            </a:r>
            <a:r>
              <a:rPr lang="ru-RU" sz="1600" dirty="0" err="1" smtClean="0"/>
              <a:t>the</a:t>
            </a:r>
            <a:r>
              <a:rPr lang="ru-RU" sz="1600" dirty="0" smtClean="0"/>
              <a:t> </a:t>
            </a:r>
            <a:r>
              <a:rPr lang="ru-RU" sz="1600" dirty="0" err="1" smtClean="0"/>
              <a:t>use</a:t>
            </a:r>
            <a:r>
              <a:rPr lang="ru-RU" sz="1600" dirty="0" smtClean="0"/>
              <a:t> </a:t>
            </a:r>
            <a:r>
              <a:rPr lang="ru-RU" sz="1600" dirty="0" err="1" smtClean="0"/>
              <a:t>of</a:t>
            </a:r>
            <a:r>
              <a:rPr lang="ru-RU" sz="1600" dirty="0" smtClean="0"/>
              <a:t> </a:t>
            </a:r>
            <a:r>
              <a:rPr lang="ru-RU" sz="1600" dirty="0" err="1" smtClean="0"/>
              <a:t>medicines</a:t>
            </a:r>
            <a:endParaRPr lang="ru-RU" sz="1600" dirty="0" smtClean="0"/>
          </a:p>
          <a:p>
            <a:endParaRPr lang="ru-RU" sz="1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8229600" cy="857256"/>
          </a:xfrm>
        </p:spPr>
        <p:txBody>
          <a:bodyPr/>
          <a:lstStyle/>
          <a:p>
            <a:r>
              <a:rPr lang="en-US" sz="3600" dirty="0"/>
              <a:t>History of medical rehabilitation</a:t>
            </a:r>
            <a:endParaRPr lang="ru-RU" sz="3600" dirty="0"/>
          </a:p>
        </p:txBody>
      </p:sp>
      <p:sp>
        <p:nvSpPr>
          <p:cNvPr id="4" name="Прямоугольник 3"/>
          <p:cNvSpPr/>
          <p:nvPr/>
        </p:nvSpPr>
        <p:spPr>
          <a:xfrm>
            <a:off x="571472" y="2214554"/>
            <a:ext cx="8072494" cy="3231654"/>
          </a:xfrm>
          <a:prstGeom prst="rect">
            <a:avLst/>
          </a:prstGeom>
        </p:spPr>
        <p:txBody>
          <a:bodyPr wrap="square">
            <a:spAutoFit/>
          </a:bodyPr>
          <a:lstStyle/>
          <a:p>
            <a:r>
              <a:rPr lang="en-US" b="1" dirty="0"/>
              <a:t>Monastic and church forms of charity</a:t>
            </a:r>
          </a:p>
          <a:p>
            <a:r>
              <a:rPr lang="en-US" sz="2000" b="1" dirty="0"/>
              <a:t> </a:t>
            </a:r>
          </a:p>
          <a:p>
            <a:pPr indent="533400" algn="just"/>
            <a:r>
              <a:rPr lang="en-US" sz="2000" dirty="0"/>
              <a:t>The monasteries provided shelter and assistance to the victims of the war (wounded, crippled) and the sick.</a:t>
            </a:r>
          </a:p>
          <a:p>
            <a:pPr indent="533400" algn="just"/>
            <a:r>
              <a:rPr lang="en-US" sz="2000" dirty="0"/>
              <a:t>So, in 1612, the first temporary hospital for wounded soldiers was opened on the territory of the Trinity-</a:t>
            </a:r>
            <a:r>
              <a:rPr lang="en-US" sz="2000" dirty="0" err="1"/>
              <a:t>Sergius</a:t>
            </a:r>
            <a:r>
              <a:rPr lang="en-US" sz="2000" dirty="0"/>
              <a:t> </a:t>
            </a:r>
            <a:r>
              <a:rPr lang="en-US" sz="2000" dirty="0" err="1"/>
              <a:t>Lavra</a:t>
            </a:r>
            <a:r>
              <a:rPr lang="en-US" sz="2000" dirty="0"/>
              <a:t>.</a:t>
            </a:r>
          </a:p>
          <a:p>
            <a:pPr indent="533400" algn="just"/>
            <a:r>
              <a:rPr lang="en-US" sz="2000" dirty="0"/>
              <a:t>It </a:t>
            </a:r>
            <a:r>
              <a:rPr lang="en-US" sz="2000" dirty="0" smtClean="0"/>
              <a:t>might be partially said </a:t>
            </a:r>
            <a:r>
              <a:rPr lang="en-US" sz="2000" dirty="0"/>
              <a:t>that the monastic shelters were the first rehabilitation institutions.</a:t>
            </a:r>
          </a:p>
          <a:p>
            <a:pPr indent="533400" algn="just"/>
            <a:r>
              <a:rPr lang="en-US" sz="2000" dirty="0"/>
              <a:t>Sick and crippled people </a:t>
            </a:r>
            <a:r>
              <a:rPr lang="en-US" sz="2000" dirty="0" smtClean="0"/>
              <a:t>did not </a:t>
            </a:r>
            <a:r>
              <a:rPr lang="en-US" sz="2000" dirty="0"/>
              <a:t>only </a:t>
            </a:r>
            <a:r>
              <a:rPr lang="en-US" sz="2000" dirty="0" smtClean="0"/>
              <a:t>receive </a:t>
            </a:r>
            <a:r>
              <a:rPr lang="en-US" sz="2000" dirty="0"/>
              <a:t>shelter and food there, but also worked hard, performing auxiliary and household work.</a:t>
            </a:r>
            <a:endParaRPr lang="ru-RU" sz="2000" dirty="0"/>
          </a:p>
        </p:txBody>
      </p:sp>
      <p:sp>
        <p:nvSpPr>
          <p:cNvPr id="152578" name="AutoShape 2" descr="data:image/jpeg;base64,/9j/4AAQSkZJRgABAQAAAQABAAD/2wCEAAkGBhQSERUUExMVFRUVFhcXFhgYGB0ZGBweGBgYGBgcGBgYHCYgGhojHBcaIC8gIycpLCwsFh4xNTAqNSYsLCkBCQoKDgwOGg8PGiwkHx8sLCwsLywpLCwsLCwsLCwsLCksKSwpLCksKSwpKSwsKSksKSwsLCwsKSwsLCkpLCwsLP/AABEIAL4BCQMBIgACEQEDEQH/xAAcAAACAgMBAQAAAAAAAAAAAAAFBgMEAQIHCAD/xABEEAABAgQEAwUFBAgFBAMBAAABAhEAAxIhBAUxQSJRYQYTcYGRMpKhsdFCU8HwBxQVFiNSguEzYnKD8UNUorIkwtJj/8QAGQEAAwEBAQAAAAAAAAAAAAAAAQIDAAQF/8QAKBEAAgIBAwMDBAMAAAAAAAAAAAECEQMSITETQVEiMqEEFFJhQnGB/9oADAMBAAIRAxEAPwBdxuaz/aVPmsEhyZih4OxvFRPaOZp3873l/WIM7Wafd+cejQLx58MetWz08mTQ1SPPv7wL+/ne8v6xD+8Uz76d5qX9Y9FxquKLAvJLr/o86nPpn/cTveXGT2hmD/rzfeX9Y9DMecbAGD0F5N1/0efE9oF/fzfeXGsztCv7+d7y/rHoak84yxgdBLew9d+Dzqe0Ew/9eaP61x8nPpn38731/WPRaQeZiQPzg9FC9b9HnJPaKZ9/O95f1iT9vr+/m+8t/nHokpjFEDoLyMsz8HnL94pn307zUuNVZ7M/7id7649GKEYvzg9FG636POv7wTPv5vvL+sSJ7QL+/mj+pf1j0MAecbBHWA8CZlma7Hnab2hX9/O8lLjT94Zh/wCvOH9a3+cejJzhPCCfNvnFXCz1MAX8SQfgIHRSN1X4PPiM+X9/O99f1jdHaGZ9/N95cdxzYJC0cSgVqazk8IPi2usEZMukAObAD0jdJGWV+DgP7wL+/m+8v6xF+8Uz76d5rX9Y9DgRKhHWMsCD1X4POKs9mf8AcTveX9Yye0EwD/Hne8v6x6RSjrGBK6w3QXkHV/R5zR2gW3+PN95cYmdoV/fzveX9Y9GKS2hPrEcxB5n1hft15N1n4POn7wTDbv5o/qXHyM+mffzvfX9Y9FBB6xsJZ6w3QT7m6r8HnUdopn3073l/WJP3gX9/N95f1j0SEnmYzSecB/TrybrPwecP3hmP/jTveX9Y1Xn0z7+d7y49IFJ5xqtCucHoLybqvwedpOdTVWE6cf61/iYj/bWI++m++f8A9R0n9LailMh3/wCp/wDSOTd8eUQljqTRWLUkmyxnKxTsfZ2bePReExVfJ9xHnLOE8Oo+z847lIzMAASU3KmJ1s9yXh4yUNiGfkZQox9SYrS59i+xY/D6wNxeYqSpHE1ySOb7ReWRRIILRts8Q4eadx/fnFTM80AQpIBJJpGw5m+kFzSVsNBFKnDjQxhzFDs/iVKlAcmbwi3jZykoJSATsCfl1gKdxsJFKzEVsSG2bUxffpCimeqpyVi+hso30dmDQy5XjO8Q7EMWYvt1OvjCYp6m0zFkiPgI2jDF46EEjWRGtokWuNkvCsxE8fEgxYYR8w5wQFadOShJUosBqTFLK1pXKCgx10PWz9Yods5oKZcrUqU58HCb+Z+EUFL/AFZKjLe5SkNoCS7keRiM8mmaRSMdUbJ8HisMVVzq1zbpID8PQJGgg1gsTLmA92olIsHd3u4vyaFP9fEtS50xImBRewYhdgx5WDv1ibJM4mgIqQmXJq2SSTUSXcmwfeEjJ2/AdKfHI5CXEqREFfK8bAmOgVkpIjAEaCNgDBsBt3cYpjVjzjVUziboDAtGJGPOPrxpT1iRMFMx88YYxkpMfAQxjQyo3AaPih4jMmAY55+mI8Mj/d+cuORUjmPX+0db/TAnhkf7vzlxySjw+P0jmn7mdMF6UWM1em4P2dfHxjtODzRIDShcqPEobDk+gYRx/OyKWY/Z+cdKl4iSkLUag6mul2e+o0Ec8m6tE8ypl7K8yAmrUoGgnicvvrrqG2iHMsxeahi1kkhud2gFjswUB/Dlln9piN9fWCmPw6pHcd5xVoDWvU/sjwjP9nNFDNKzRVLEPUkMfG9zzgFjCq4cuRu505j5GJsViDLUhMzUhJpApGzef0ijmNBWATNJqKaQeunWJJt0O9rCmT46ZLSpZIak2JAUD9l0pAs+5i7+s97hU1KAKLqDEk8iNx4mAOKw1JFEuYAqwDA+ZZRuIu4XGLlVKqQ6g3GoAeid/DlFIy2AQftFRUWWTcF1Fjy32hjyPHFazxVW662e5ADQqS8aa+fOq6FdS+3jDXkWbKWugpSlkkukWOn5aHxc8miw6HjIB5x8HjZjHcgmBGhJjLGPhGZj6k84zEtMVcwniXLXMOiElXpGFsUMfPM3Hs/Cg0+SQT/7GL07B94lSeYPqlTj5mAvZ4FU5Sjf5Op4PyF0zAf8xHvP+IjgzP1/0dOP2iZmGINRllJuEjkDTxA9XgzP7WyTKKAguE9GHIE9NLRX7QYIIUXIfvD3XNiHI8BG2TZZKC6phBYWJ9nx8bRnKLVs1NcB7sxmqpgoWkBSUgi9yNHI2eGAAwozsfKE1K5agVpLKbdJPPpy6w3ISWjoxS1C5I6StmdQlKKdW218hEspRYVatdoq9oEq/VllKmIAPN2IsRyMWcHLUJaXLmkPZvhFHZPsR41RCFFL1Nbn8YFYXFK75RZqmJqIAGgtFrPcPUkErEtj7RJHyt6wIwcoJVSqaeQYFTvpSwZhEMjdqh48DbLTG5iHD+yLv1iYCOiJNmjmNwI3CIxTDoWyIrMYKjEtEYUmMwpnNv0vnhw/+785ccmrjr36XmpkP/8A1+cuOTVp6xxZH6mdmP2m2ckUe7036w7YjMBMDpmGpJLhSqbfaBsxbmLwi5wstcn7Pzh/zWUgk96hKJyjwqAdK7+yeUatiGcGYGVNnLPc8YQ/s2YD+Wr2oZMb2jH6zhkTD3qUpqApYgrt8Ir5TKVKWgIN08aymzPyH50MM2Zdn5c8JUZaSQykTEhlc+IfaHSFbixYwlFFDtdmcuavDSkJKZxUCAwcJbluHgVjZBTNUlUvjQpy+l7hVoxnuUz04qRPSh0ym9g8Q2chnAvyiHH4yYqfMeap3CWpew0dVg0DT4Ek9ifFzypRJNiSUu8vwIOhG0aZZmR78omGkGyeIKp21UOXKJJGBWUpomJII0Ub3GjDxjRPZudVUFoLNqslr7PpAikuTaZ+C3NxSTNZC1kDckKbxNnHQQx9nsaO8pBDab3tsBYXhTm5HiKnJSA9+IGGPs7ju54VlID3ZVW1mdm8INrVaDGE/AyYDNe8mzEWZBsYItCdlmOEufUohi7srnuRz6QzpzeT/N8Ivjyqt2CUJeC1TGKYrLzmUA5VF4JDRfUnwI7XJCqX4wq9vc1TKlIll3WaiByTz6E/KDmbdoJWHWhEyp5gJTSH01tC72zzvDzcPSQrVOqWIHMKYttAcuwUnzWwAyTMVBJ7oJuai5uDpfwsfKLeIzibvSDbQX1e3pCzkkxRmFlACk3BLHYH47wdwKKikk2S9T+0CNHB0/GOLLGm22duOSdKi9m2KTN7ozAUTErqpN3SfaY7tygVJy+ZOmqSk0y+e7asIgOYKmLmKUGBP8M62v6XaCGU5kUimk1ODcsAOZgVKMbozcW6T2C/7ITKSkp9lLFQ3BH2235N1gvi+0yJaUH2q3sDcAB6vCBc/MFSzNVMBoTTQ9gbbPZ3hSnYokG22hLBiSQAd0j4wMU5KwyipJWOPajtEkSAlyCtSRcHR9X0O3rEh7aSECmoqWHBSkEs3XSEs5woSjJPGJjBNjY7a6iIpcst/DKQR7QJY2Oj8jFnk7sTpXsh7/XP1iV3qZlCSplIUzW5EixaKUoCsgzGTpU2vyteBmXYtKSAsChViHYA2vblBSVQuZNSTLSUrAAKaR7NjWDb8Ylerc0o6HQ0ZMEU0pXWBvt5QSogHkSiDS4Ya3D+UH47cLuJx5OTWmMURJH0XJ2RlEaKkxPH0CjWzl36aUcGH/3PnL6xx+jp+fWOwfpuPDh/Cb85ccdrPMRyz9zO/G/QiznCiU3/AMvzh/xE9lFzUlJLVbHRgDuIRM4wrJ93frHQpmXzCtSKaihakgHQqFw56O8QbtbBlH1rUfZLii81xxMkHkLFh4gQ09l8ydcyQr7BJT4QqYLCrTUWuWe93u7+sWVrXLnKnJb2qmJv5iE0s0mmPeIw4JuPPceBgB2k7PCbLUaAsgOPsrOtgoa+cHsHmAmy0zBuLjlsR6xLWI5t4SsNaoiH2UWFyVpIpUmYQ244QWL/AOkwxSJHClyzjXqkxHmGACFqmIDVNUw3G59YqDMCXG22m4/vHRqUlY8biqDQIvyN/g8bBCd+Y+BgXIxbgh9Bu356RrPzMN7WgbroI1rwB2wwZQcFgb/OLApcjryhLwPaJcxS0VUl3SFeZsdj4wS/aq3JdDWNldG9YNxXKBpbDuLKSGA1B+P5+ESntbJQUpUolQHFSCWOjFt4Tc6z8pQQlYK1PSBsNy5OkKErEqkonrJrWXAa9zpofy0VxuSVoScYNpSDHa3tL+sYwqlnhl0pQbvwl7DqfhBFeZpmSCdlDQ+hT629I51hJSyhNLkqVUvwL7k7QckTlo4bh2uWLWckUlxazxaUE9yMZP29hjyTAhF2YPdgDfYO+g+bxPmkqlVaRZqViwKk8hc8Q1EfYWumyeTWLNbmeUaIrKOMqqGwu/gHjlVt6mdDqNRQKxeJUikg1g3SW209Xs2zQROFIkOr2iQfoH3ILQMwKP8A5CQ5KVOu6QEpb+o6w24rEBDVEUFJqL+DbdWYGDlk1UUbFHdyZYyrFJnyRUEqGhBBNxY8xAHHYQGYsJQwCwnhLBKL6+N7Rrl85UuYpKHKFg6DThPEfCKGTS+/SVVLKnZQpJD7GoElvKNBJW+wZ77IJZhlkuSJZK0lRnqIZQUaGdBUwsXtBPB9nkGpXAtCkpJpUTMSQkvw06k9WtC9jsqUBdUpIL61B2/p/LQy5ZmKCAXSQbgg89N7w0pxXYWMJNcldGFkpmrSpCUJBSHmjR0upTPZVrCJMCgd9OCSlyQoGYGRTSwsX20jXGz0lSVJKf8AEclhfUcmN7bxPic5BxExaUghQSBUCCKQU6jSEu0aUXF/4MWW4uSCHQELa5Zknqk7gweSXvC1kS5YAPejmUKuxZuFRvDKkuHEduHg4snJtH0Yj54uTMx9GHj54xjmf6aRw4f/AHPnL6Rx6jx+H0jsP6Zpbpw/+585ccf7o8o4MvvZ6GJXBFjOtPd+cd9nYVJmhehE5Sj1eXR+Dx5/zibw+7847liMwLqt7M5vI/jeOXNNwSopKOqRUn5cESTZmVMJ/qUSn4CA2Y5Ik3D1KNgX0bWGPF4hkThY3t8TFaUApyeIs3xYeGnpE+pcVK+AKLVxAczDLkSqkTClCWBLH7VyQBpoIrye0mIKkpSsFKm4jYBy5sQ9vlDDj6lIXYMKR6E/hAbAkSlzRTU0xIDB9m1iuJue7FyPQ6XBbw3aGcqy0oNQJT1D72sCHtqxjY4o0tQhKnNgNn6i8X5WTIUkkkpNReltaQ3xgTNSEz1IKUindyLOCHLudYrGMGhHKSZtLxSADUbuG4W9dYqZ5mICLMCSztfR9vCCM6QO7UUgkAnobeJv5wvZ9hSspU4ZP2WudhfSzwVjjyg9WS2K8qUUJqcObl9PQdItKzClLpIJBs3PfwEaKngmnhuC3JjvraAqpq0k0ovs9wS78Q+MMo2DUWySucSU3Yg3G+rAaaadYKYFCmNEtKbDfVtX84WE4ieDWe7NgboJL9GvFnAZ1PqVRLSgDhuC3jcvvFZLYkuSDKE0IdupLePnBE4jiQq7El+IjbQElooyUkoLB1lJepIBJbVwXHpGJkkgyyoAEWskk+yA6nsR1h+Qdhxkz5dJU7E2+y9wNwHjHfpTLUVXAa6Uh79KYCpmEtx2FmBI0F3Cm+EUczzUpRRUtKjsC6mIZnFmJ05RHp70iqyPuW8gzBc2bMkpKkSwr+Dpo1xcEsdX8YM4vI5iT/DmqUkqBVLV0uKDs/KFDBy1J4k/4jpdxdwQdXubR0DAY0TEJVo/tDkRY26H4GEmq4Gg9gTm+CWFFSVlAmFQI6F/mGgDIC8HNqQSUnVnZtxyDavDzicOFOCEgE63erbygJmOEBBQtNwLjV23bpr6xSDUlRKbalYyzMvlYmSCppktd0+YuLaH8Xj7LcvEppaHCAGB2A2dy55NC12RzIyVKw81QoXxJIslJ6NsfgYYc7xvdpTQoVFXESHs1iGOri4Ec7i09LOjUqtE+aYM08BBLgs1yAoH1AiBGMKJyiia9SUVPcE/ylPQFoFyc1nE1qUO6QR3hCWNzoLnxPR4t5jhCFVyxUFG6QpqTq/VJECtOxm3JBKV2kCOIypYJvpbRncRdl9ugXcJsH+15bQHwcwXJky16sTZwPRr7RbRjXdsOk22Oj9YeOR1sznlHygqjtaT9lD+J8hcRAvtHO3AT5iBIwxlgKUlCQ7s7Ek6JDDc7wRweOqT7Eq9yAFE3O8Z5n5Aoo+PaubzR739okR2kmK9laD6xNPx4ZhLT04Ug+heKaZVRcoSH6Af8wHmXZsC/wAFL9JmOmKTKru1bf8AhHMu9MdI/SWAlModFv8A+HKOZ1JgwuSs647RRazlFrE/Z18Y73isSlK2s4mO3kxPxjgeaSyE7fZ+fhHZ5q1GZOUW9sgeCXb1a/jCZqpNmak5UjbMZ7S5gAD1Fz0OkWJM1IQulLOoehAgViph40gOoqBYX2BjSRiDSoKdNxcsNBcXhNKqhE2E82njulnkkaeJEBOz815k7/Um/kY2zHGvLUErBcXDE7vqAwijl+JKO9UliSU66RbGkk6Ize+44YaY0sFvH0ELmLmlWMmcCmSEsoPqUg+G8Hpc4mWCWYy0EDcOS7/GFbOsUr9YCQFEEJFiw9m5BNn8W0hce0mVlukXMTilBN0LYFyam1O+xhXzXNKgsd4g7gBKnd7AE2g1iaXKQSU6aFmtrc3gUnBh3OHUxN10ApA2cvu2pi8ZE5waqmQSp9QBBdQ3I+FwLaxbXJBlk2ewHTQWgbjMGqsGUpKRZ0qFrciNBEap0xDImMxukJYC5dwo6+cbTq4MpqPJeVJSohRd6KNRoWOjFjbWK+H9pZB+1vqLCzcvKKszMwGChM0vTxAAaEMp/hGDjZUsBYmBSphBCCHU7MxH2fEwadUZSjyi1hpqAwLqsHJIfyr/AAO0S4hKVlBDhiXfoHFgpiBFTI5EtKlhagaQmhwWqKhUlFPjrE0xbTEs1yplJYkbFwpjFKpiqVovqkDvVC+p3BdgG0NoC53hCFoUVOkkAJZiCNnc2cwbB/ir2BUz2P2Uuzb2+MUM8lkhAAHtM++nJ94XuF8FhgiWKllItTakvsQ4cnwMZweZnD946lLCmUBZaydzc28IHZmh6w8vukBKbDjrJIDBJb/h4nmLUkJuWSzElZ22CnBPQGF0jahiT2hXqUrQnRJUwfkASGPSK2c5wQApSDUQL94gaNYsH3i4nu1gVJlqpNSblR3AUz8um8a5nNQEcYFIJcpQARbmQ7uG03ETjzwGW6F1OP4roAaqldT3Ad20Oohm7Mye/lgzVTJpcgqUTbhd76CBWW4dMueVWmVIdLgKUHIdLfzNvDh2dSlHegJKQbhJG5cW84OSe2wsIvuUJ8rgCQ4QxASApi4upRIYnp0iPE4nuwhlqACUWd3FN99iGvzjH68pPCRJFn6jYWIgfmSypAsdJdJpPJQIsOcJGO+5ScqRePaPRKAFKZ1Bi3kNtrxLIz0kXAFti+4cDfS0LWXy5iVBQStk+0yCdXsr+UeMTYEq7xQWkoqSSkMRqFaEsdhBcIolbYZzrOCJKiEpYLLuKrO5PQ2Hxi5lOeOkqAABOibBg5Fh1BgVmOVliQogS0prANlFYF76/hGypiEypBDBanBYaswDjm5jKEJcLYnqknuG0Z8SCxFgQ4N3Fi58tucaTM8IQ5LWF9dg+v8Ar+ELc6aZcwBaTSSQVh2ALkW2sL6aQZwmHqmpQoukoB0GpSCwfkwjLDAOtix2oxJXJl9O82F+JIf4QnUQz504ChqlyUl7F6dIWn6wU3HZHVjfpVlvOp3DYD7Pzjq2LQVGbxUhM1ZfY2VYxyXODw3cezr4+EdOzfDVTCH4TNmAgHfVz5AxGa9KHk/X/hUl4yZQuZUKQwe4JOm0WcuJKHpBSoPVqb21N4pZ+qklILJ5bMEp/PnG+V5m0tVWygEgeCfxjdib2VhbMBTJmcu6+TQK7PYtKCstwlho7QUzALOGWeA1SyGSXU5ZvGA/ZubwrcENsQx8GisU1E5ZO5DBmOLplODbuqvSoiFiasFIWbk3c3vyI5EWaDGeYxIkEkhzKpGmpdoTsFjCw9pJGxS6S2jF7QjTq0dmFxbakSZll7zJxGKCQFFSEVFNjehLj2g7N0i+M2C5aJaXlpIp5upmfqemkUcywqZZmJUoKJTWQLs4fXmPwijhy0gqJuACDu72brrHTH2nG3c2vBleHmJ4JiySlRCqt2NqhuLcoISc3DNOApYCoAU35pPzEU8XiSTcEsRd7aBzbd3iXJMJ3k5PC8tLkuzaWeM+CKnLVQc/ZMqlghLG9h8jCdn2VFC0aU94EghTlr2UOYh8nlrAfk/8RzrNUCRjFomEl1BaCzuDpodY2NtstkiixmM8S+6WCpKQopI0N9fJ3vGUYhM9lkkgngBFRLasAdIuzsAcRSmXclRWApk2B+MMcjs5KCk00ICQeFg5Lm5JvFJNIVWA8BikpQKyozC5URw72cA6tGuIniYsUOUpTUlz9ouAXubB7GL8zBy1zsTwVUJDENZkOQ/0gFLrWJaZTKd1APS/8zu2l/WFoeyvmOSkPOeo2OvshIbYXOvKJsPPKpVTEFiPYAd3biG5HMQRn4JapRQVJQohNgqtViG9h29Y0zHGpwsgJmKUuaVMlSzw6boTcAc4NmSozh60y5ZrSosxAHGDfUkmxEbSsQVBu5UbEEuG8r7wvy8wKZfHMSEhiWYqUT7TNoltIZMJmExVKZYSpShy5B3AcAkjnygNUG7Q0YLuBhpShIVMWAx4ykgnVzyfTwj7I37ykIKKk1LdRUVOLNfpr1gNgcXiaVJQlIYsoWFnOuzOrTrFvstjSZvER7AZI0Gob4fGJ5Itr+zYpJO/BjE5rNk4kolBDlKfafxswOgtEczttiFJpaUygoaueT+y7xDmUoqnrX3iEMwDlndAfaBmIkzGI7+SpROpSogXvUyXLwOlGlaC8k99y4ntJPKyoKSBNeWrybmQ/OI8BjlVOsnhBN2FmNw2ojTA4MzEhPCRLWFIosXGvCCCxvaPpspEkrASXmKqUWNnNhf5QNK4SCpvlsO5zj1BWwqQh/ClLG+8RZXj1KmSUUFYlVEBIu3O/WK+fTiUhQVTwy03FtBryBitkExaFkgJcpJqC0tYg+N2aGhshcqT3C/aXHnESwlSSCFqSbUrYgNyYal+kCMPnKJPdhJUNUuo7gGojkliAw5Rbx+cgg94ukIHBWLlyQRob6MDaF6X3RnmbMVW6gfZSAOiACBDiKO1F3Mpzyk/yuaR7vz1hX70chBzMJDSya6gVrpsxAcM7jW+otC7T+fyIi0rO3G3GCVFjNxbQ/Z+cdZmzP4kwk+zNml/BC45Nmq3Tcj7O/WOiYqcJmIWgKYd7MWouwID2HMk2hMibiLJrWiPPZC1kKQXBt14gkix6RLg8BTh5hU1aTdr2cAxPPnpMzVtSw00T9Yq4NVMya4VSuzPzLm3hErb28DKtO5fGNTSmkFThrAgcnJjXGrSJ4eo11lZSDbh4dI+oTQCkkB6QCQOp4dbxclIFxuNfPd4fqkemJOPkT5yuKWp0jloA5ttuYJ5fLaUL/DlaGPFSCtJQlRSCOJXTkIW5XCydvZF7uDdw9h1gSk5rY6fp1DE25PkDZkplrB14mFw4ILNzjbAYdKkALBKAUFQFiwN2PP6Q6ScOESJlTFTTCNCwIO/KE7KymoPoU6eBOvrF8c7RyThpm2u5fy7s135JdpVSmJLr56ecMcvAplpCEClKbMBc9TGnZcAS1p0ZQ+Ibf8A0wUXIc7nw+sSnkd0NjxKrBi5Xqd+UAcb2YVPxHerUEhLBISOLh3J0eGiZgiSenh8orYoTEgUSityzO1+fhGjN9gyiq3PkYRSUJSlWgYlV/lCLje1CQZ4U9aSpKbUup2S/OzmGOf2gmpJTShJBZQdzb0jnvbDFBc6tJLrArcDUBgQ3Medovii26ZCWSPESpKzeYiWQhZFZ4mJuzDiO9hFzs1ijStPIVpL3Cktp4wNw0hkA8ydqtj6QRyAkKBaykmOl1QseTouW4dE4OLEp4jcHV7U2a8L3bTJ6ZE0qUpdNJSafZYseLzaGDsfngQopUUskkB1AWNw4JjPbbHpmypksKTxhixc6g+G0Ri2mPKqOSyMDVLKuTAc9HPhdoMYDFtKll/ZNKiCXDFvkTFPKwKW6g/ARb/USSuWkXK60lrDRRv4DSLyJ3R0fsqh8MTchSgxJfQlz8PhGmSyaZgJHtAjbVKiFfhAPs1n68JgkpVKK/4pQUoPGAxUVkMbaQfwmLCqFsQ86Yz8lAEh9rjTrEpCxYHzDEqTNXSaUlIHiWYncPaCmSYhMygBDkpvTzBbUENzvClj87/+SsISVpQ6VUuFPUroQzWvBvKZ6g6kiYArYJ13vqNTqISUdiyYwTcSWWlUtHACTdiT63Ad7Qw9msxlTJDEIFKS6Up4WFnu+u8IubYhKpKnSQqxKioWIIBcDpaJ+zM9KE4pfsIVKUkFThiQwF9bsecbHCtxMkhj7UZdK7lMzD0Byyk1Okc2SdOsJScvVLWtYkGpSVIKpZBBCktZAdrQ05bkRThEqUxmqVLKWuAARZ33ckxSzfCzJU5aQgKQFJKR3qAQCAopKVEW2gTtcBhUtpCgMalAYLKVOXSuWq78gAd9xG68HiFsZYQLXKglRbnSzjwMF8wTXMBmSJwKQ0tUspJCTtTffrGuIyQFNQOIKrW7tQVbR1A/hGT2NJtbLgF5pJKZQBAB4nITSDdN6doW2PP4Q05iT3YCkrSz+2CDtYEm7c4XqBz+P94k5bnbiVwRZzmQAnUfZ26x0ZOXy+8m2OqjqWupRsI5tnXs+7846Hg8TV3hG4L+NShCSvQGVdRf0DlyyXUhyoK0Z7EDXkbQRTiFIQDNkuDZ7fMbxz/LzNRUkghJJLvdRFg7XaGn9qqMwrEk90UtSFhL9WINmh8mO+SGPJSGHL5EpaCtDpNyAS99g58NIJ4RKVAkMfaFtrwt5N3lBoQTrYXIuT5tpBrLsXLlyrksgXtzPx/tHLKDW5fWmjfErKNRp+d4U5qiV8CLhcwE2p4mULk2LiGKZ2qQpTGW6W5uqIc1w2HQgTlSiytf5r6OxikXp5XJFtSunwRz1TlyyKQmoEG/MNCmZvcqQhabgFmNjd7k7w+SMSFJSZbFJSCGIcDTTWMzMK4UyHU2hbX8IaGSnVDSjqWzA2V9o5cqXUQVKIuEhhubFWp+sfYvtepY4OAb3Dt1IgTh8AqU5mPUFFkkAlyHNh9mKWLxKgWAlpGuoDnlFVBN2efLPN7cBL94JqVMFufV/r6xYR2hmqPtEEDSlh8oV5gSXUqws5dvIRYUpCWpcODdS3MU0ITXLyNCsZKxHDiJQJ0rAII5XAcRXzns9gppClBiA3Cql2G/MwCk4sXAJSdSSLRTn4gXcqvu3rGUd9hllfdWB8NLHdj/AFkaX9lokwmVTqJqwk0SqU7azFMlnPSIkTGlJb+fyu3oIKZmshKSHAWBUBoWYgHwi72LJdxmT2aITw0HRnNz1cxri8nmAKdhbWoN5C0KOIzRVISCol084sJxxL94vZkuqrwd9ISpEfTfHyBssWdDsUvy2eGXAkBYKnbgLBweJKkkhr7iFjLJdROgan4a9Noa8OUsgg8Se6PMllOA25hsjovAl78nhSuYkKWCEABJJAayjxDT4wVm4XErlJlplBJC6qlTC7WsRTc21Jg6jMZSZhSEuoC5YMH/AMxiTD5kKCpnIOiXVbrHHLJJcIuow8ilhOw05HeKLICi5ALqL6u+0H8uwqJaG/isNPZA8jrBHDY9KwFVa7EF/jpGJiHFIIHVKnfoRy6RPrN+4p06VopTghSkp7sqALkMCfUfn4QA7RIm90mWAUpWsWYEBrskuTZLw6HDhKQlKDQlOptd+R8fhAjG5YZhSOFISok6k3BDBgYeGSpCTxxcbvcudi80ExHclV0TEN4Vi0T9osZTOVM7jvKQHUCAXa7jcXEAMvycSZ6ZklSySVBVr1PWCBqQ45QfOLl+1OWhJVcivnyFotKaohGLsTsZ2mw8xTqw99HStvUAiJHTMSO4nBCnuhRUL7MS8NYmYcCqXKSr/ShP/sqEntXnKVlI/VVSlAm/2jtfZt7QkZKXBpXFbmczwc8IAn3DGgvUNb7229YXaYIKxK1SrksNATpcO3pAavqPT+8CUdzrxSWhUWs5Xw+7vbVo6IEpGJnpQRRUQGvvzjnWcAFNv8u/WDBzCdKnKSi6SSS4FQ4joTDaNURMs1GSsYZmSywHpAcOzm5+UV60gsLAWYlj84PZdjRiJDGUKk2FRtC7ilFUwplorKXqVcDwcs3i8STb2ZNyilZdw0xRskgefr5wayibKlBVXGon2QerAEk62+MC8Xn2GRLCQmXWzMlTttcwqzsfNmKCETAlLu5ABfoY0YuXKNPJCHAx4/M5ZncdKQGcEXLvZ92vBHN8F+sS0nDzgZadUM4DaU8j4wi4nCTQpKvbPMsL83P5tF3K8xmyl1EBZUmk7s/lqOcUcOHF8HMsq3UlyFMDlU1CwkzUi4LgsfpDhImsdXO94S9QfbUTzHPqTpBHswiiYRW6Vgsk6g/SJ5ItqymDKovSWu1MhLd87aBTctPW8KMqWFLVSlyf5rP4NHRJ4dJSQCDYvcQmZvLVLsGdVkl+EeTBz5w2GW1A+px09SQs4zBLJJIsNAly3k0WsPg0J9qWElnJVd9iQD4xrNkLf/ESCLOSQH1DEO3nGv67NSAldku1ZJsTd77R0nMbzkKKXQAUuwGn4RRXKCaiolyG1caHwYQU/U5qUqWhUsJb2qwKh4C7+UBc1rABWFEF2J0G2sMg0DkOZQBG4b0/tB3N1Hu5dIKqe7LAuWpLwClzUhCUs5BD3+UMZxCVUJSKiUAADVxZjysYaR0RZTyXLZs9QIlugkirZgdDDLiOwUn2piiByGnrrEmXJVhMOlKhxLUSEjYHYnnb4xBOxCiuolwBorYkhniDbb2M1CP7YIxOR4YKBlJmkOGKrJfq9yIOSp8tKksEVFmpSBcfy/UxpPnAlj3aHd34n21/CK6JwRNVQsoWxZNLeYULmC7ZLqOy/Lko74qUxIDqSCKmJsbsPSLJoQpM3vipItRUbPb2BqIAYlalIfu5YJuSavM21fnFjBju5Z7wGcLAskAJfk6gR4xOUXXJWE64D0zFXUhM2SEqAAQ/GSeZO0Fcpn90tdcuYlNAakGkqq2a2kJ2CnS6qly0JSE8KVJJmBrAlRUQRBHAdoEpUXKUq0SEpJcaupTaxJ464LL6hP3Dn+00uKZeuhUXPpAvG5itVnSBpp9TfyhdxGapWtNUxNQvxAgC/C1rxCudLQFFMxKllVS9QPI7iEWN9yizRrZfJdwiloWTMVIVrdZsB/lAL6c+kUcVgpKP8KaiYpftO9hq4+sYmzytCaaFId7Jc8y4VeCWIzWUEH+ElMy4SpKByvU0V9RyynCWxdyhKMPhwta+EuQNySfzaLIlyMUmnUBi2hD7x9IwMvEYZCZiVBtPsqDWBDaPG+HmSJCe7CrjXmfE84m3vtydEU0knwKXaTJDhhqlSVOzBlWIer1hUrHIw/dtpiVIl0qBHFoeqIQqItGW25eEUopIsZtKNHP2dusNeZ4SWC6luXKWA1u+uwhcx+YALKSHAAcNb5xoM95D4CFuQmXDGb5Cc+euWGRWoK2qZuUUSpajxLpDl/tO/QaaREe0J6/CN059zc+Q+sNqfgl9rD8vglweDQHsFAu9me/V3icSkJ0IlgbN8hp5xTmZ9yBHkI1/bvT4CNqk+wPtI/l8FmUVvcktdO3pF5MxQIJBIIfkXgQO0Jbf4RlOfnfTwEa5eDfZx/L4DCsUkkABQO97HxeNkpGpqSQXBBv8IE/t0cvgIhOel/7CF1S8Af0UF/P4Om4DOJa5QKlitruG+EWJ8pCgxCSDqCzf8xyv9vH8gRhfaA9fQRPpvsdUYqqbHHP+ziTSqSgW1SD8g94XJ+FQlNIAURsRb0a0U0Z9zD/0j6xlef8AIH0EVjKcdmiM/poN2pUEOz2UoXNCVJAsVEBkj+owxq7PSlIAUlNrAKVUw1ZiWhJOfHcfARkZ8evoBGlKb3Q+PBjj3sN4/wDR8lRSZSpcoAueF/N3+EVpYlyCRLIWo2MxZJJZ7BIsE/WBic+P5AMS/t8fy/ARupPh7mngg+JUa4layt3UvRxoA2mkYlzZswFJlEJOjHUtv/eNVZ6X6eAj79vHa3kIfqPwR+1j+RLJlKSwEpISC/EQAG35xsZ5YklJJdlcntYav0iBXaEnRx6fKJE59a9/IfWA8kl2D9tB/wAi3KmLSgFZCiWesv8ABILxFKxMwBTsEvalAIbkyg5JiGZn3IEeQiMZ6fyBG1t9jfax/L4DEvEqmBlTEhJswSHHJgNBGJUxMoKSJqlPb2GJPUkaecCU9oC2/wAI+Gfnq3gDA1S8B+2i/wCfwFZOOmoSSGdTG5Kn5hjZ28Inm5t3iau402SnXwB6wHGfDl8B9YjOenq3gIGpv+Ift1Va/gvysyWCf4ShfQA/hBjs9h5kwqmTQUI2CtT1IfQCFhWfHr6CNVdoD19BBep8IEfpsadt/B0fMs4RLluCCpVkANcv10A5woT8YVKckAu5b8biBQz/AJ3/AKR9YyrP+QPoInC49h8mCMuZBTMJtSCQSWsrUgEs3whe7z83i4e0SqSklVJIJTsSNCQ+1/WKX630hmm+w0VHHFRs/9k="/>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2580" name="AutoShape 4" descr="data:image/jpeg;base64,/9j/4AAQSkZJRgABAQAAAQABAAD/2wCEAAkGBhQSERUUExMVFRUVFhcXFhgYGB0ZGBweGBgYGBgcGBgYHCYgGhojHBcaIC8gIycpLCwsFh4xNTAqNSYsLCkBCQoKDgwOGg8PGiwkHx8sLCwsLywpLCwsLCwsLCwsLCksKSwpLCksKSwpKSwsKSksKSwsLCwsKSwsLCkpLCwsLP/AABEIAL4BCQMBIgACEQEDEQH/xAAcAAACAgMBAQAAAAAAAAAAAAAFBgMEAQIHCAD/xABEEAABAgQEAwUFBAgFBAMBAAABAhEAAxIhBAUxQSJRYQYTcYGRMpKhsdFCU8HwBxQVFiNSguEzYnKD8UNUorIkwtJj/8QAGQEAAwEBAQAAAAAAAAAAAAAAAQIDAAQF/8QAKBEAAgIBAwMDBAMAAAAAAAAAAAECEQMSITETQVEiMqEEFFJhQnGB/9oADAMBAAIRAxEAPwBdxuaz/aVPmsEhyZih4OxvFRPaOZp3873l/WIM7Wafd+cejQLx58MetWz08mTQ1SPPv7wL+/ne8v6xD+8Uz76d5qX9Y9FxquKLAvJLr/o86nPpn/cTveXGT2hmD/rzfeX9Y9DMecbAGD0F5N1/0efE9oF/fzfeXGsztCv7+d7y/rHoak84yxgdBLew9d+Dzqe0Ew/9eaP61x8nPpn38731/WPRaQeZiQPzg9FC9b9HnJPaKZ9/O95f1iT9vr+/m+8t/nHokpjFEDoLyMsz8HnL94pn307zUuNVZ7M/7id7649GKEYvzg9FG636POv7wTPv5vvL+sSJ7QL+/mj+pf1j0MAecbBHWA8CZlma7Hnab2hX9/O8lLjT94Zh/wCvOH9a3+cejJzhPCCfNvnFXCz1MAX8SQfgIHRSN1X4PPiM+X9/O99f1jdHaGZ9/N95cdxzYJC0cSgVqazk8IPi2usEZMukAObAD0jdJGWV+DgP7wL+/m+8v6xF+8Uz76d5rX9Y9DgRKhHWMsCD1X4POKs9mf8AcTveX9Yye0EwD/Hne8v6x6RSjrGBK6w3QXkHV/R5zR2gW3+PN95cYmdoV/fzveX9Y9GKS2hPrEcxB5n1hft15N1n4POn7wTDbv5o/qXHyM+mffzvfX9Y9FBB6xsJZ6w3QT7m6r8HnUdopn3073l/WJP3gX9/N95f1j0SEnmYzSecB/TrybrPwecP3hmP/jTveX9Y1Xn0z7+d7y49IFJ5xqtCucHoLybqvwedpOdTVWE6cf61/iYj/bWI++m++f8A9R0n9LailMh3/wCp/wDSOTd8eUQljqTRWLUkmyxnKxTsfZ2bePReExVfJ9xHnLOE8Oo+z847lIzMAASU3KmJ1s9yXh4yUNiGfkZQox9SYrS59i+xY/D6wNxeYqSpHE1ySOb7ReWRRIILRts8Q4eadx/fnFTM80AQpIBJJpGw5m+kFzSVsNBFKnDjQxhzFDs/iVKlAcmbwi3jZykoJSATsCfl1gKdxsJFKzEVsSG2bUxffpCimeqpyVi+hso30dmDQy5XjO8Q7EMWYvt1OvjCYp6m0zFkiPgI2jDF46EEjWRGtokWuNkvCsxE8fEgxYYR8w5wQFadOShJUosBqTFLK1pXKCgx10PWz9Yods5oKZcrUqU58HCb+Z+EUFL/AFZKjLe5SkNoCS7keRiM8mmaRSMdUbJ8HisMVVzq1zbpID8PQJGgg1gsTLmA92olIsHd3u4vyaFP9fEtS50xImBRewYhdgx5WDv1ibJM4mgIqQmXJq2SSTUSXcmwfeEjJ2/AdKfHI5CXEqREFfK8bAmOgVkpIjAEaCNgDBsBt3cYpjVjzjVUziboDAtGJGPOPrxpT1iRMFMx88YYxkpMfAQxjQyo3AaPih4jMmAY55+mI8Mj/d+cuORUjmPX+0db/TAnhkf7vzlxySjw+P0jmn7mdMF6UWM1em4P2dfHxjtODzRIDShcqPEobDk+gYRx/OyKWY/Z+cdKl4iSkLUag6mul2e+o0Ec8m6tE8ypl7K8yAmrUoGgnicvvrrqG2iHMsxeahi1kkhud2gFjswUB/Dlln9piN9fWCmPw6pHcd5xVoDWvU/sjwjP9nNFDNKzRVLEPUkMfG9zzgFjCq4cuRu505j5GJsViDLUhMzUhJpApGzef0ijmNBWATNJqKaQeunWJJt0O9rCmT46ZLSpZIak2JAUD9l0pAs+5i7+s97hU1KAKLqDEk8iNx4mAOKw1JFEuYAqwDA+ZZRuIu4XGLlVKqQ6g3GoAeid/DlFIy2AQftFRUWWTcF1Fjy32hjyPHFazxVW662e5ADQqS8aa+fOq6FdS+3jDXkWbKWugpSlkkukWOn5aHxc8miw6HjIB5x8HjZjHcgmBGhJjLGPhGZj6k84zEtMVcwniXLXMOiElXpGFsUMfPM3Hs/Cg0+SQT/7GL07B94lSeYPqlTj5mAvZ4FU5Sjf5Op4PyF0zAf8xHvP+IjgzP1/0dOP2iZmGINRllJuEjkDTxA9XgzP7WyTKKAguE9GHIE9NLRX7QYIIUXIfvD3XNiHI8BG2TZZKC6phBYWJ9nx8bRnKLVs1NcB7sxmqpgoWkBSUgi9yNHI2eGAAwozsfKE1K5agVpLKbdJPPpy6w3ISWjoxS1C5I6StmdQlKKdW218hEspRYVatdoq9oEq/VllKmIAPN2IsRyMWcHLUJaXLmkPZvhFHZPsR41RCFFL1Nbn8YFYXFK75RZqmJqIAGgtFrPcPUkErEtj7RJHyt6wIwcoJVSqaeQYFTvpSwZhEMjdqh48DbLTG5iHD+yLv1iYCOiJNmjmNwI3CIxTDoWyIrMYKjEtEYUmMwpnNv0vnhw/+785ccmrjr36XmpkP/8A1+cuOTVp6xxZH6mdmP2m2ckUe7036w7YjMBMDpmGpJLhSqbfaBsxbmLwi5wstcn7Pzh/zWUgk96hKJyjwqAdK7+yeUatiGcGYGVNnLPc8YQ/s2YD+Wr2oZMb2jH6zhkTD3qUpqApYgrt8Ir5TKVKWgIN08aymzPyH50MM2Zdn5c8JUZaSQykTEhlc+IfaHSFbixYwlFFDtdmcuavDSkJKZxUCAwcJbluHgVjZBTNUlUvjQpy+l7hVoxnuUz04qRPSh0ym9g8Q2chnAvyiHH4yYqfMeap3CWpew0dVg0DT4Ek9ifFzypRJNiSUu8vwIOhG0aZZmR78omGkGyeIKp21UOXKJJGBWUpomJII0Ub3GjDxjRPZudVUFoLNqslr7PpAikuTaZ+C3NxSTNZC1kDckKbxNnHQQx9nsaO8pBDab3tsBYXhTm5HiKnJSA9+IGGPs7ju54VlID3ZVW1mdm8INrVaDGE/AyYDNe8mzEWZBsYItCdlmOEufUohi7srnuRz6QzpzeT/N8Ivjyqt2CUJeC1TGKYrLzmUA5VF4JDRfUnwI7XJCqX4wq9vc1TKlIll3WaiByTz6E/KDmbdoJWHWhEyp5gJTSH01tC72zzvDzcPSQrVOqWIHMKYttAcuwUnzWwAyTMVBJ7oJuai5uDpfwsfKLeIzibvSDbQX1e3pCzkkxRmFlACk3BLHYH47wdwKKikk2S9T+0CNHB0/GOLLGm22duOSdKi9m2KTN7ozAUTErqpN3SfaY7tygVJy+ZOmqSk0y+e7asIgOYKmLmKUGBP8M62v6XaCGU5kUimk1ODcsAOZgVKMbozcW6T2C/7ITKSkp9lLFQ3BH2235N1gvi+0yJaUH2q3sDcAB6vCBc/MFSzNVMBoTTQ9gbbPZ3hSnYokG22hLBiSQAd0j4wMU5KwyipJWOPajtEkSAlyCtSRcHR9X0O3rEh7aSECmoqWHBSkEs3XSEs5woSjJPGJjBNjY7a6iIpcst/DKQR7QJY2Oj8jFnk7sTpXsh7/XP1iV3qZlCSplIUzW5EixaKUoCsgzGTpU2vyteBmXYtKSAsChViHYA2vblBSVQuZNSTLSUrAAKaR7NjWDb8Ylerc0o6HQ0ZMEU0pXWBvt5QSogHkSiDS4Ya3D+UH47cLuJx5OTWmMURJH0XJ2RlEaKkxPH0CjWzl36aUcGH/3PnL6xx+jp+fWOwfpuPDh/Cb85ccdrPMRyz9zO/G/QiznCiU3/AMvzh/xE9lFzUlJLVbHRgDuIRM4wrJ93frHQpmXzCtSKaihakgHQqFw56O8QbtbBlH1rUfZLii81xxMkHkLFh4gQ09l8ydcyQr7BJT4QqYLCrTUWuWe93u7+sWVrXLnKnJb2qmJv5iE0s0mmPeIw4JuPPceBgB2k7PCbLUaAsgOPsrOtgoa+cHsHmAmy0zBuLjlsR6xLWI5t4SsNaoiH2UWFyVpIpUmYQ244QWL/AOkwxSJHClyzjXqkxHmGACFqmIDVNUw3G59YqDMCXG22m4/vHRqUlY8biqDQIvyN/g8bBCd+Y+BgXIxbgh9Bu356RrPzMN7WgbroI1rwB2wwZQcFgb/OLApcjryhLwPaJcxS0VUl3SFeZsdj4wS/aq3JdDWNldG9YNxXKBpbDuLKSGA1B+P5+ESntbJQUpUolQHFSCWOjFt4Tc6z8pQQlYK1PSBsNy5OkKErEqkonrJrWXAa9zpofy0VxuSVoScYNpSDHa3tL+sYwqlnhl0pQbvwl7DqfhBFeZpmSCdlDQ+hT629I51hJSyhNLkqVUvwL7k7QckTlo4bh2uWLWckUlxazxaUE9yMZP29hjyTAhF2YPdgDfYO+g+bxPmkqlVaRZqViwKk8hc8Q1EfYWumyeTWLNbmeUaIrKOMqqGwu/gHjlVt6mdDqNRQKxeJUikg1g3SW209Xs2zQROFIkOr2iQfoH3ILQMwKP8A5CQ5KVOu6QEpb+o6w24rEBDVEUFJqL+DbdWYGDlk1UUbFHdyZYyrFJnyRUEqGhBBNxY8xAHHYQGYsJQwCwnhLBKL6+N7Rrl85UuYpKHKFg6DThPEfCKGTS+/SVVLKnZQpJD7GoElvKNBJW+wZ77IJZhlkuSJZK0lRnqIZQUaGdBUwsXtBPB9nkGpXAtCkpJpUTMSQkvw06k9WtC9jsqUBdUpIL61B2/p/LQy5ZmKCAXSQbgg89N7w0pxXYWMJNcldGFkpmrSpCUJBSHmjR0upTPZVrCJMCgd9OCSlyQoGYGRTSwsX20jXGz0lSVJKf8AEclhfUcmN7bxPic5BxExaUghQSBUCCKQU6jSEu0aUXF/4MWW4uSCHQELa5Zknqk7gweSXvC1kS5YAPejmUKuxZuFRvDKkuHEduHg4snJtH0Yj54uTMx9GHj54xjmf6aRw4f/AHPnL6Rx6jx+H0jsP6Zpbpw/+585ccf7o8o4MvvZ6GJXBFjOtPd+cd9nYVJmhehE5Sj1eXR+Dx5/zibw+7847liMwLqt7M5vI/jeOXNNwSopKOqRUn5cESTZmVMJ/qUSn4CA2Y5Ik3D1KNgX0bWGPF4hkThY3t8TFaUApyeIs3xYeGnpE+pcVK+AKLVxAczDLkSqkTClCWBLH7VyQBpoIrye0mIKkpSsFKm4jYBy5sQ9vlDDj6lIXYMKR6E/hAbAkSlzRTU0xIDB9m1iuJue7FyPQ6XBbw3aGcqy0oNQJT1D72sCHtqxjY4o0tQhKnNgNn6i8X5WTIUkkkpNReltaQ3xgTNSEz1IKUindyLOCHLudYrGMGhHKSZtLxSADUbuG4W9dYqZ5mICLMCSztfR9vCCM6QO7UUgkAnobeJv5wvZ9hSspU4ZP2WudhfSzwVjjyg9WS2K8qUUJqcObl9PQdItKzClLpIJBs3PfwEaKngmnhuC3JjvraAqpq0k0ovs9wS78Q+MMo2DUWySucSU3Yg3G+rAaaadYKYFCmNEtKbDfVtX84WE4ieDWe7NgboJL9GvFnAZ1PqVRLSgDhuC3jcvvFZLYkuSDKE0IdupLePnBE4jiQq7El+IjbQElooyUkoLB1lJepIBJbVwXHpGJkkgyyoAEWskk+yA6nsR1h+Qdhxkz5dJU7E2+y9wNwHjHfpTLUVXAa6Uh79KYCpmEtx2FmBI0F3Cm+EUczzUpRRUtKjsC6mIZnFmJ05RHp70iqyPuW8gzBc2bMkpKkSwr+Dpo1xcEsdX8YM4vI5iT/DmqUkqBVLV0uKDs/KFDBy1J4k/4jpdxdwQdXubR0DAY0TEJVo/tDkRY26H4GEmq4Gg9gTm+CWFFSVlAmFQI6F/mGgDIC8HNqQSUnVnZtxyDavDzicOFOCEgE63erbygJmOEBBQtNwLjV23bpr6xSDUlRKbalYyzMvlYmSCppktd0+YuLaH8Xj7LcvEppaHCAGB2A2dy55NC12RzIyVKw81QoXxJIslJ6NsfgYYc7xvdpTQoVFXESHs1iGOri4Ec7i09LOjUqtE+aYM08BBLgs1yAoH1AiBGMKJyiia9SUVPcE/ylPQFoFyc1nE1qUO6QR3hCWNzoLnxPR4t5jhCFVyxUFG6QpqTq/VJECtOxm3JBKV2kCOIypYJvpbRncRdl9ugXcJsH+15bQHwcwXJky16sTZwPRr7RbRjXdsOk22Oj9YeOR1sznlHygqjtaT9lD+J8hcRAvtHO3AT5iBIwxlgKUlCQ7s7Ek6JDDc7wRweOqT7Eq9yAFE3O8Z5n5Aoo+PaubzR739okR2kmK9laD6xNPx4ZhLT04Ug+heKaZVRcoSH6Af8wHmXZsC/wAFL9JmOmKTKru1bf8AhHMu9MdI/SWAlModFv8A+HKOZ1JgwuSs647RRazlFrE/Z18Y73isSlK2s4mO3kxPxjgeaSyE7fZ+fhHZ5q1GZOUW9sgeCXb1a/jCZqpNmak5UjbMZ7S5gAD1Fz0OkWJM1IQulLOoehAgViph40gOoqBYX2BjSRiDSoKdNxcsNBcXhNKqhE2E82njulnkkaeJEBOz815k7/Um/kY2zHGvLUErBcXDE7vqAwijl+JKO9UliSU66RbGkk6Ize+44YaY0sFvH0ELmLmlWMmcCmSEsoPqUg+G8Hpc4mWCWYy0EDcOS7/GFbOsUr9YCQFEEJFiw9m5BNn8W0hce0mVlukXMTilBN0LYFyam1O+xhXzXNKgsd4g7gBKnd7AE2g1iaXKQSU6aFmtrc3gUnBh3OHUxN10ApA2cvu2pi8ZE5waqmQSp9QBBdQ3I+FwLaxbXJBlk2ewHTQWgbjMGqsGUpKRZ0qFrciNBEap0xDImMxukJYC5dwo6+cbTq4MpqPJeVJSohRd6KNRoWOjFjbWK+H9pZB+1vqLCzcvKKszMwGChM0vTxAAaEMp/hGDjZUsBYmBSphBCCHU7MxH2fEwadUZSjyi1hpqAwLqsHJIfyr/AAO0S4hKVlBDhiXfoHFgpiBFTI5EtKlhagaQmhwWqKhUlFPjrE0xbTEs1yplJYkbFwpjFKpiqVovqkDvVC+p3BdgG0NoC53hCFoUVOkkAJZiCNnc2cwbB/ir2BUz2P2Uuzb2+MUM8lkhAAHtM++nJ94XuF8FhgiWKllItTakvsQ4cnwMZweZnD946lLCmUBZaydzc28IHZmh6w8vukBKbDjrJIDBJb/h4nmLUkJuWSzElZ22CnBPQGF0jahiT2hXqUrQnRJUwfkASGPSK2c5wQApSDUQL94gaNYsH3i4nu1gVJlqpNSblR3AUz8um8a5nNQEcYFIJcpQARbmQ7uG03ETjzwGW6F1OP4roAaqldT3Ad20Oohm7Mye/lgzVTJpcgqUTbhd76CBWW4dMueVWmVIdLgKUHIdLfzNvDh2dSlHegJKQbhJG5cW84OSe2wsIvuUJ8rgCQ4QxASApi4upRIYnp0iPE4nuwhlqACUWd3FN99iGvzjH68pPCRJFn6jYWIgfmSypAsdJdJpPJQIsOcJGO+5ScqRePaPRKAFKZ1Bi3kNtrxLIz0kXAFti+4cDfS0LWXy5iVBQStk+0yCdXsr+UeMTYEq7xQWkoqSSkMRqFaEsdhBcIolbYZzrOCJKiEpYLLuKrO5PQ2Hxi5lOeOkqAABOibBg5Fh1BgVmOVliQogS0prANlFYF76/hGypiEypBDBanBYaswDjm5jKEJcLYnqknuG0Z8SCxFgQ4N3Fi58tucaTM8IQ5LWF9dg+v8Ar+ELc6aZcwBaTSSQVh2ALkW2sL6aQZwmHqmpQoukoB0GpSCwfkwjLDAOtix2oxJXJl9O82F+JIf4QnUQz504ChqlyUl7F6dIWn6wU3HZHVjfpVlvOp3DYD7Pzjq2LQVGbxUhM1ZfY2VYxyXODw3cezr4+EdOzfDVTCH4TNmAgHfVz5AxGa9KHk/X/hUl4yZQuZUKQwe4JOm0WcuJKHpBSoPVqb21N4pZ+qklILJ5bMEp/PnG+V5m0tVWygEgeCfxjdib2VhbMBTJmcu6+TQK7PYtKCstwlho7QUzALOGWeA1SyGSXU5ZvGA/ZubwrcENsQx8GisU1E5ZO5DBmOLplODbuqvSoiFiasFIWbk3c3vyI5EWaDGeYxIkEkhzKpGmpdoTsFjCw9pJGxS6S2jF7QjTq0dmFxbakSZll7zJxGKCQFFSEVFNjehLj2g7N0i+M2C5aJaXlpIp5upmfqemkUcywqZZmJUoKJTWQLs4fXmPwijhy0gqJuACDu72brrHTH2nG3c2vBleHmJ4JiySlRCqt2NqhuLcoISc3DNOApYCoAU35pPzEU8XiSTcEsRd7aBzbd3iXJMJ3k5PC8tLkuzaWeM+CKnLVQc/ZMqlghLG9h8jCdn2VFC0aU94EghTlr2UOYh8nlrAfk/8RzrNUCRjFomEl1BaCzuDpodY2NtstkiixmM8S+6WCpKQopI0N9fJ3vGUYhM9lkkgngBFRLasAdIuzsAcRSmXclRWApk2B+MMcjs5KCk00ICQeFg5Lm5JvFJNIVWA8BikpQKyozC5URw72cA6tGuIniYsUOUpTUlz9ouAXubB7GL8zBy1zsTwVUJDENZkOQ/0gFLrWJaZTKd1APS/8zu2l/WFoeyvmOSkPOeo2OvshIbYXOvKJsPPKpVTEFiPYAd3biG5HMQRn4JapRQVJQohNgqtViG9h29Y0zHGpwsgJmKUuaVMlSzw6boTcAc4NmSozh60y5ZrSosxAHGDfUkmxEbSsQVBu5UbEEuG8r7wvy8wKZfHMSEhiWYqUT7TNoltIZMJmExVKZYSpShy5B3AcAkjnygNUG7Q0YLuBhpShIVMWAx4ykgnVzyfTwj7I37ykIKKk1LdRUVOLNfpr1gNgcXiaVJQlIYsoWFnOuzOrTrFvstjSZvER7AZI0Gob4fGJ5Itr+zYpJO/BjE5rNk4kolBDlKfafxswOgtEczttiFJpaUygoaueT+y7xDmUoqnrX3iEMwDlndAfaBmIkzGI7+SpROpSogXvUyXLwOlGlaC8k99y4ntJPKyoKSBNeWrybmQ/OI8BjlVOsnhBN2FmNw2ojTA4MzEhPCRLWFIosXGvCCCxvaPpspEkrASXmKqUWNnNhf5QNK4SCpvlsO5zj1BWwqQh/ClLG+8RZXj1KmSUUFYlVEBIu3O/WK+fTiUhQVTwy03FtBryBitkExaFkgJcpJqC0tYg+N2aGhshcqT3C/aXHnESwlSSCFqSbUrYgNyYal+kCMPnKJPdhJUNUuo7gGojkliAw5Rbx+cgg94ukIHBWLlyQRob6MDaF6X3RnmbMVW6gfZSAOiACBDiKO1F3Mpzyk/yuaR7vz1hX70chBzMJDSya6gVrpsxAcM7jW+otC7T+fyIi0rO3G3GCVFjNxbQ/Z+cdZmzP4kwk+zNml/BC45Nmq3Tcj7O/WOiYqcJmIWgKYd7MWouwID2HMk2hMibiLJrWiPPZC1kKQXBt14gkix6RLg8BTh5hU1aTdr2cAxPPnpMzVtSw00T9Yq4NVMya4VSuzPzLm3hErb28DKtO5fGNTSmkFThrAgcnJjXGrSJ4eo11lZSDbh4dI+oTQCkkB6QCQOp4dbxclIFxuNfPd4fqkemJOPkT5yuKWp0jloA5ttuYJ5fLaUL/DlaGPFSCtJQlRSCOJXTkIW5XCydvZF7uDdw9h1gSk5rY6fp1DE25PkDZkplrB14mFw4ILNzjbAYdKkALBKAUFQFiwN2PP6Q6ScOESJlTFTTCNCwIO/KE7KymoPoU6eBOvrF8c7RyThpm2u5fy7s135JdpVSmJLr56ecMcvAplpCEClKbMBc9TGnZcAS1p0ZQ+Ibf8A0wUXIc7nw+sSnkd0NjxKrBi5Xqd+UAcb2YVPxHerUEhLBISOLh3J0eGiZgiSenh8orYoTEgUSityzO1+fhGjN9gyiq3PkYRSUJSlWgYlV/lCLje1CQZ4U9aSpKbUup2S/OzmGOf2gmpJTShJBZQdzb0jnvbDFBc6tJLrArcDUBgQ3Medovii26ZCWSPESpKzeYiWQhZFZ4mJuzDiO9hFzs1ijStPIVpL3Cktp4wNw0hkA8ydqtj6QRyAkKBaykmOl1QseTouW4dE4OLEp4jcHV7U2a8L3bTJ6ZE0qUpdNJSafZYseLzaGDsfngQopUUskkB1AWNw4JjPbbHpmypksKTxhixc6g+G0Ri2mPKqOSyMDVLKuTAc9HPhdoMYDFtKll/ZNKiCXDFvkTFPKwKW6g/ARb/USSuWkXK60lrDRRv4DSLyJ3R0fsqh8MTchSgxJfQlz8PhGmSyaZgJHtAjbVKiFfhAPs1n68JgkpVKK/4pQUoPGAxUVkMbaQfwmLCqFsQ86Yz8lAEh9rjTrEpCxYHzDEqTNXSaUlIHiWYncPaCmSYhMygBDkpvTzBbUENzvClj87/+SsISVpQ6VUuFPUroQzWvBvKZ6g6kiYArYJ13vqNTqISUdiyYwTcSWWlUtHACTdiT63Ad7Qw9msxlTJDEIFKS6Up4WFnu+u8IubYhKpKnSQqxKioWIIBcDpaJ+zM9KE4pfsIVKUkFThiQwF9bsecbHCtxMkhj7UZdK7lMzD0Byyk1Okc2SdOsJScvVLWtYkGpSVIKpZBBCktZAdrQ05bkRThEqUxmqVLKWuAARZ33ckxSzfCzJU5aQgKQFJKR3qAQCAopKVEW2gTtcBhUtpCgMalAYLKVOXSuWq78gAd9xG68HiFsZYQLXKglRbnSzjwMF8wTXMBmSJwKQ0tUspJCTtTffrGuIyQFNQOIKrW7tQVbR1A/hGT2NJtbLgF5pJKZQBAB4nITSDdN6doW2PP4Q05iT3YCkrSz+2CDtYEm7c4XqBz+P94k5bnbiVwRZzmQAnUfZ26x0ZOXy+8m2OqjqWupRsI5tnXs+7846Hg8TV3hG4L+NShCSvQGVdRf0DlyyXUhyoK0Z7EDXkbQRTiFIQDNkuDZ7fMbxz/LzNRUkghJJLvdRFg7XaGn9qqMwrEk90UtSFhL9WINmh8mO+SGPJSGHL5EpaCtDpNyAS99g58NIJ4RKVAkMfaFtrwt5N3lBoQTrYXIuT5tpBrLsXLlyrksgXtzPx/tHLKDW5fWmjfErKNRp+d4U5qiV8CLhcwE2p4mULk2LiGKZ2qQpTGW6W5uqIc1w2HQgTlSiytf5r6OxikXp5XJFtSunwRz1TlyyKQmoEG/MNCmZvcqQhabgFmNjd7k7w+SMSFJSZbFJSCGIcDTTWMzMK4UyHU2hbX8IaGSnVDSjqWzA2V9o5cqXUQVKIuEhhubFWp+sfYvtepY4OAb3Dt1IgTh8AqU5mPUFFkkAlyHNh9mKWLxKgWAlpGuoDnlFVBN2efLPN7cBL94JqVMFufV/r6xYR2hmqPtEEDSlh8oV5gSXUqws5dvIRYUpCWpcODdS3MU0ITXLyNCsZKxHDiJQJ0rAII5XAcRXzns9gppClBiA3Cql2G/MwCk4sXAJSdSSLRTn4gXcqvu3rGUd9hllfdWB8NLHdj/AFkaX9lokwmVTqJqwk0SqU7azFMlnPSIkTGlJb+fyu3oIKZmshKSHAWBUBoWYgHwi72LJdxmT2aITw0HRnNz1cxri8nmAKdhbWoN5C0KOIzRVISCol084sJxxL94vZkuqrwd9ISpEfTfHyBssWdDsUvy2eGXAkBYKnbgLBweJKkkhr7iFjLJdROgan4a9Noa8OUsgg8Se6PMllOA25hsjovAl78nhSuYkKWCEABJJAayjxDT4wVm4XErlJlplBJC6qlTC7WsRTc21Jg6jMZSZhSEuoC5YMH/AMxiTD5kKCpnIOiXVbrHHLJJcIuow8ilhOw05HeKLICi5ALqL6u+0H8uwqJaG/isNPZA8jrBHDY9KwFVa7EF/jpGJiHFIIHVKnfoRy6RPrN+4p06VopTghSkp7sqALkMCfUfn4QA7RIm90mWAUpWsWYEBrskuTZLw6HDhKQlKDQlOptd+R8fhAjG5YZhSOFISok6k3BDBgYeGSpCTxxcbvcudi80ExHclV0TEN4Vi0T9osZTOVM7jvKQHUCAXa7jcXEAMvycSZ6ZklSySVBVr1PWCBqQ45QfOLl+1OWhJVcivnyFotKaohGLsTsZ2mw8xTqw99HStvUAiJHTMSO4nBCnuhRUL7MS8NYmYcCqXKSr/ShP/sqEntXnKVlI/VVSlAm/2jtfZt7QkZKXBpXFbmczwc8IAn3DGgvUNb7229YXaYIKxK1SrksNATpcO3pAavqPT+8CUdzrxSWhUWs5Xw+7vbVo6IEpGJnpQRRUQGvvzjnWcAFNv8u/WDBzCdKnKSi6SSS4FQ4joTDaNURMs1GSsYZmSywHpAcOzm5+UV60gsLAWYlj84PZdjRiJDGUKk2FRtC7ilFUwplorKXqVcDwcs3i8STb2ZNyilZdw0xRskgefr5wayibKlBVXGon2QerAEk62+MC8Xn2GRLCQmXWzMlTttcwqzsfNmKCETAlLu5ABfoY0YuXKNPJCHAx4/M5ZncdKQGcEXLvZ92vBHN8F+sS0nDzgZadUM4DaU8j4wi4nCTQpKvbPMsL83P5tF3K8xmyl1EBZUmk7s/lqOcUcOHF8HMsq3UlyFMDlU1CwkzUi4LgsfpDhImsdXO94S9QfbUTzHPqTpBHswiiYRW6Vgsk6g/SJ5ItqymDKovSWu1MhLd87aBTctPW8KMqWFLVSlyf5rP4NHRJ4dJSQCDYvcQmZvLVLsGdVkl+EeTBz5w2GW1A+px09SQs4zBLJJIsNAly3k0WsPg0J9qWElnJVd9iQD4xrNkLf/ESCLOSQH1DEO3nGv67NSAldku1ZJsTd77R0nMbzkKKXQAUuwGn4RRXKCaiolyG1caHwYQU/U5qUqWhUsJb2qwKh4C7+UBc1rABWFEF2J0G2sMg0DkOZQBG4b0/tB3N1Hu5dIKqe7LAuWpLwClzUhCUs5BD3+UMZxCVUJSKiUAADVxZjysYaR0RZTyXLZs9QIlugkirZgdDDLiOwUn2piiByGnrrEmXJVhMOlKhxLUSEjYHYnnb4xBOxCiuolwBorYkhniDbb2M1CP7YIxOR4YKBlJmkOGKrJfq9yIOSp8tKksEVFmpSBcfy/UxpPnAlj3aHd34n21/CK6JwRNVQsoWxZNLeYULmC7ZLqOy/Lko74qUxIDqSCKmJsbsPSLJoQpM3vipItRUbPb2BqIAYlalIfu5YJuSavM21fnFjBju5Z7wGcLAskAJfk6gR4xOUXXJWE64D0zFXUhM2SEqAAQ/GSeZO0Fcpn90tdcuYlNAakGkqq2a2kJ2CnS6qly0JSE8KVJJmBrAlRUQRBHAdoEpUXKUq0SEpJcaupTaxJ464LL6hP3Dn+00uKZeuhUXPpAvG5itVnSBpp9TfyhdxGapWtNUxNQvxAgC/C1rxCudLQFFMxKllVS9QPI7iEWN9yizRrZfJdwiloWTMVIVrdZsB/lAL6c+kUcVgpKP8KaiYpftO9hq4+sYmzytCaaFId7Jc8y4VeCWIzWUEH+ElMy4SpKByvU0V9RyynCWxdyhKMPhwta+EuQNySfzaLIlyMUmnUBi2hD7x9IwMvEYZCZiVBtPsqDWBDaPG+HmSJCe7CrjXmfE84m3vtydEU0knwKXaTJDhhqlSVOzBlWIer1hUrHIw/dtpiVIl0qBHFoeqIQqItGW25eEUopIsZtKNHP2dusNeZ4SWC6luXKWA1u+uwhcx+YALKSHAAcNb5xoM95D4CFuQmXDGb5Cc+euWGRWoK2qZuUUSpajxLpDl/tO/QaaREe0J6/CN059zc+Q+sNqfgl9rD8vglweDQHsFAu9me/V3icSkJ0IlgbN8hp5xTmZ9yBHkI1/bvT4CNqk+wPtI/l8FmUVvcktdO3pF5MxQIJBIIfkXgQO0Jbf4RlOfnfTwEa5eDfZx/L4DCsUkkABQO97HxeNkpGpqSQXBBv8IE/t0cvgIhOel/7CF1S8Af0UF/P4Om4DOJa5QKlitruG+EWJ8pCgxCSDqCzf8xyv9vH8gRhfaA9fQRPpvsdUYqqbHHP+ziTSqSgW1SD8g94XJ+FQlNIAURsRb0a0U0Z9zD/0j6xlef8AIH0EVjKcdmiM/poN2pUEOz2UoXNCVJAsVEBkj+owxq7PSlIAUlNrAKVUw1ZiWhJOfHcfARkZ8evoBGlKb3Q+PBjj3sN4/wDR8lRSZSpcoAueF/N3+EVpYlyCRLIWo2MxZJJZ7BIsE/WBic+P5AMS/t8fy/ARupPh7mngg+JUa4layt3UvRxoA2mkYlzZswFJlEJOjHUtv/eNVZ6X6eAj79vHa3kIfqPwR+1j+RLJlKSwEpISC/EQAG35xsZ5YklJJdlcntYav0iBXaEnRx6fKJE59a9/IfWA8kl2D9tB/wAi3KmLSgFZCiWesv8ABILxFKxMwBTsEvalAIbkyg5JiGZn3IEeQiMZ6fyBG1t9jfax/L4DEvEqmBlTEhJswSHHJgNBGJUxMoKSJqlPb2GJPUkaecCU9oC2/wAI+Gfnq3gDA1S8B+2i/wCfwFZOOmoSSGdTG5Kn5hjZ28Inm5t3iau402SnXwB6wHGfDl8B9YjOenq3gIGpv+Ift1Va/gvysyWCf4ShfQA/hBjs9h5kwqmTQUI2CtT1IfQCFhWfHr6CNVdoD19BBep8IEfpsadt/B0fMs4RLluCCpVkANcv10A5woT8YVKckAu5b8biBQz/AJ3/AKR9YyrP+QPoInC49h8mCMuZBTMJtSCQSWsrUgEs3whe7z83i4e0SqSklVJIJTsSNCQ+1/WKX630hmm+w0VHHFRs/9k="/>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2582" name="AutoShape 6" descr="data:image/jpeg;base64,/9j/4AAQSkZJRgABAQAAAQABAAD/2wCEAAkGBhQSERUUExMVFRUVFhcXFhgYGB0ZGBweGBgYGBgcGBgYHCYgGhojHBcaIC8gIycpLCwsFh4xNTAqNSYsLCkBCQoKDgwOGg8PGiwkHx8sLCwsLywpLCwsLCwsLCwsLCksKSwpLCksKSwpKSwsKSksKSwsLCwsKSwsLCkpLCwsLP/AABEIAL4BCQMBIgACEQEDEQH/xAAcAAACAgMBAQAAAAAAAAAAAAAFBgMEAQIHCAD/xABEEAABAgQEAwUFBAgFBAMBAAABAhEAAxIhBAUxQSJRYQYTcYGRMpKhsdFCU8HwBxQVFiNSguEzYnKD8UNUorIkwtJj/8QAGQEAAwEBAQAAAAAAAAAAAAAAAQIDAAQF/8QAKBEAAgIBAwMDBAMAAAAAAAAAAAECEQMSITETQVEiMqEEFFJhQnGB/9oADAMBAAIRAxEAPwBdxuaz/aVPmsEhyZih4OxvFRPaOZp3873l/WIM7Wafd+cejQLx58MetWz08mTQ1SPPv7wL+/ne8v6xD+8Uz76d5qX9Y9FxquKLAvJLr/o86nPpn/cTveXGT2hmD/rzfeX9Y9DMecbAGD0F5N1/0efE9oF/fzfeXGsztCv7+d7y/rHoak84yxgdBLew9d+Dzqe0Ew/9eaP61x8nPpn38731/WPRaQeZiQPzg9FC9b9HnJPaKZ9/O95f1iT9vr+/m+8t/nHokpjFEDoLyMsz8HnL94pn307zUuNVZ7M/7id7649GKEYvzg9FG636POv7wTPv5vvL+sSJ7QL+/mj+pf1j0MAecbBHWA8CZlma7Hnab2hX9/O8lLjT94Zh/wCvOH9a3+cejJzhPCCfNvnFXCz1MAX8SQfgIHRSN1X4PPiM+X9/O99f1jdHaGZ9/N95cdxzYJC0cSgVqazk8IPi2usEZMukAObAD0jdJGWV+DgP7wL+/m+8v6xF+8Uz76d5rX9Y9DgRKhHWMsCD1X4POKs9mf8AcTveX9Yye0EwD/Hne8v6x6RSjrGBK6w3QXkHV/R5zR2gW3+PN95cYmdoV/fzveX9Y9GKS2hPrEcxB5n1hft15N1n4POn7wTDbv5o/qXHyM+mffzvfX9Y9FBB6xsJZ6w3QT7m6r8HnUdopn3073l/WJP3gX9/N95f1j0SEnmYzSecB/TrybrPwecP3hmP/jTveX9Y1Xn0z7+d7y49IFJ5xqtCucHoLybqvwedpOdTVWE6cf61/iYj/bWI++m++f8A9R0n9LailMh3/wCp/wDSOTd8eUQljqTRWLUkmyxnKxTsfZ2bePReExVfJ9xHnLOE8Oo+z847lIzMAASU3KmJ1s9yXh4yUNiGfkZQox9SYrS59i+xY/D6wNxeYqSpHE1ySOb7ReWRRIILRts8Q4eadx/fnFTM80AQpIBJJpGw5m+kFzSVsNBFKnDjQxhzFDs/iVKlAcmbwi3jZykoJSATsCfl1gKdxsJFKzEVsSG2bUxffpCimeqpyVi+hso30dmDQy5XjO8Q7EMWYvt1OvjCYp6m0zFkiPgI2jDF46EEjWRGtokWuNkvCsxE8fEgxYYR8w5wQFadOShJUosBqTFLK1pXKCgx10PWz9Yods5oKZcrUqU58HCb+Z+EUFL/AFZKjLe5SkNoCS7keRiM8mmaRSMdUbJ8HisMVVzq1zbpID8PQJGgg1gsTLmA92olIsHd3u4vyaFP9fEtS50xImBRewYhdgx5WDv1ibJM4mgIqQmXJq2SSTUSXcmwfeEjJ2/AdKfHI5CXEqREFfK8bAmOgVkpIjAEaCNgDBsBt3cYpjVjzjVUziboDAtGJGPOPrxpT1iRMFMx88YYxkpMfAQxjQyo3AaPih4jMmAY55+mI8Mj/d+cuORUjmPX+0db/TAnhkf7vzlxySjw+P0jmn7mdMF6UWM1em4P2dfHxjtODzRIDShcqPEobDk+gYRx/OyKWY/Z+cdKl4iSkLUag6mul2e+o0Ec8m6tE8ypl7K8yAmrUoGgnicvvrrqG2iHMsxeahi1kkhud2gFjswUB/Dlln9piN9fWCmPw6pHcd5xVoDWvU/sjwjP9nNFDNKzRVLEPUkMfG9zzgFjCq4cuRu505j5GJsViDLUhMzUhJpApGzef0ijmNBWATNJqKaQeunWJJt0O9rCmT46ZLSpZIak2JAUD9l0pAs+5i7+s97hU1KAKLqDEk8iNx4mAOKw1JFEuYAqwDA+ZZRuIu4XGLlVKqQ6g3GoAeid/DlFIy2AQftFRUWWTcF1Fjy32hjyPHFazxVW662e5ADQqS8aa+fOq6FdS+3jDXkWbKWugpSlkkukWOn5aHxc8miw6HjIB5x8HjZjHcgmBGhJjLGPhGZj6k84zEtMVcwniXLXMOiElXpGFsUMfPM3Hs/Cg0+SQT/7GL07B94lSeYPqlTj5mAvZ4FU5Sjf5Op4PyF0zAf8xHvP+IjgzP1/0dOP2iZmGINRllJuEjkDTxA9XgzP7WyTKKAguE9GHIE9NLRX7QYIIUXIfvD3XNiHI8BG2TZZKC6phBYWJ9nx8bRnKLVs1NcB7sxmqpgoWkBSUgi9yNHI2eGAAwozsfKE1K5agVpLKbdJPPpy6w3ISWjoxS1C5I6StmdQlKKdW218hEspRYVatdoq9oEq/VllKmIAPN2IsRyMWcHLUJaXLmkPZvhFHZPsR41RCFFL1Nbn8YFYXFK75RZqmJqIAGgtFrPcPUkErEtj7RJHyt6wIwcoJVSqaeQYFTvpSwZhEMjdqh48DbLTG5iHD+yLv1iYCOiJNmjmNwI3CIxTDoWyIrMYKjEtEYUmMwpnNv0vnhw/+785ccmrjr36XmpkP/8A1+cuOTVp6xxZH6mdmP2m2ckUe7036w7YjMBMDpmGpJLhSqbfaBsxbmLwi5wstcn7Pzh/zWUgk96hKJyjwqAdK7+yeUatiGcGYGVNnLPc8YQ/s2YD+Wr2oZMb2jH6zhkTD3qUpqApYgrt8Ir5TKVKWgIN08aymzPyH50MM2Zdn5c8JUZaSQykTEhlc+IfaHSFbixYwlFFDtdmcuavDSkJKZxUCAwcJbluHgVjZBTNUlUvjQpy+l7hVoxnuUz04qRPSh0ym9g8Q2chnAvyiHH4yYqfMeap3CWpew0dVg0DT4Ek9ifFzypRJNiSUu8vwIOhG0aZZmR78omGkGyeIKp21UOXKJJGBWUpomJII0Ub3GjDxjRPZudVUFoLNqslr7PpAikuTaZ+C3NxSTNZC1kDckKbxNnHQQx9nsaO8pBDab3tsBYXhTm5HiKnJSA9+IGGPs7ju54VlID3ZVW1mdm8INrVaDGE/AyYDNe8mzEWZBsYItCdlmOEufUohi7srnuRz6QzpzeT/N8Ivjyqt2CUJeC1TGKYrLzmUA5VF4JDRfUnwI7XJCqX4wq9vc1TKlIll3WaiByTz6E/KDmbdoJWHWhEyp5gJTSH01tC72zzvDzcPSQrVOqWIHMKYttAcuwUnzWwAyTMVBJ7oJuai5uDpfwsfKLeIzibvSDbQX1e3pCzkkxRmFlACk3BLHYH47wdwKKikk2S9T+0CNHB0/GOLLGm22duOSdKi9m2KTN7ozAUTErqpN3SfaY7tygVJy+ZOmqSk0y+e7asIgOYKmLmKUGBP8M62v6XaCGU5kUimk1ODcsAOZgVKMbozcW6T2C/7ITKSkp9lLFQ3BH2235N1gvi+0yJaUH2q3sDcAB6vCBc/MFSzNVMBoTTQ9gbbPZ3hSnYokG22hLBiSQAd0j4wMU5KwyipJWOPajtEkSAlyCtSRcHR9X0O3rEh7aSECmoqWHBSkEs3XSEs5woSjJPGJjBNjY7a6iIpcst/DKQR7QJY2Oj8jFnk7sTpXsh7/XP1iV3qZlCSplIUzW5EixaKUoCsgzGTpU2vyteBmXYtKSAsChViHYA2vblBSVQuZNSTLSUrAAKaR7NjWDb8Ylerc0o6HQ0ZMEU0pXWBvt5QSogHkSiDS4Ya3D+UH47cLuJx5OTWmMURJH0XJ2RlEaKkxPH0CjWzl36aUcGH/3PnL6xx+jp+fWOwfpuPDh/Cb85ccdrPMRyz9zO/G/QiznCiU3/AMvzh/xE9lFzUlJLVbHRgDuIRM4wrJ93frHQpmXzCtSKaihakgHQqFw56O8QbtbBlH1rUfZLii81xxMkHkLFh4gQ09l8ydcyQr7BJT4QqYLCrTUWuWe93u7+sWVrXLnKnJb2qmJv5iE0s0mmPeIw4JuPPceBgB2k7PCbLUaAsgOPsrOtgoa+cHsHmAmy0zBuLjlsR6xLWI5t4SsNaoiH2UWFyVpIpUmYQ244QWL/AOkwxSJHClyzjXqkxHmGACFqmIDVNUw3G59YqDMCXG22m4/vHRqUlY8biqDQIvyN/g8bBCd+Y+BgXIxbgh9Bu356RrPzMN7WgbroI1rwB2wwZQcFgb/OLApcjryhLwPaJcxS0VUl3SFeZsdj4wS/aq3JdDWNldG9YNxXKBpbDuLKSGA1B+P5+ESntbJQUpUolQHFSCWOjFt4Tc6z8pQQlYK1PSBsNy5OkKErEqkonrJrWXAa9zpofy0VxuSVoScYNpSDHa3tL+sYwqlnhl0pQbvwl7DqfhBFeZpmSCdlDQ+hT629I51hJSyhNLkqVUvwL7k7QckTlo4bh2uWLWckUlxazxaUE9yMZP29hjyTAhF2YPdgDfYO+g+bxPmkqlVaRZqViwKk8hc8Q1EfYWumyeTWLNbmeUaIrKOMqqGwu/gHjlVt6mdDqNRQKxeJUikg1g3SW209Xs2zQROFIkOr2iQfoH3ILQMwKP8A5CQ5KVOu6QEpb+o6w24rEBDVEUFJqL+DbdWYGDlk1UUbFHdyZYyrFJnyRUEqGhBBNxY8xAHHYQGYsJQwCwnhLBKL6+N7Rrl85UuYpKHKFg6DThPEfCKGTS+/SVVLKnZQpJD7GoElvKNBJW+wZ77IJZhlkuSJZK0lRnqIZQUaGdBUwsXtBPB9nkGpXAtCkpJpUTMSQkvw06k9WtC9jsqUBdUpIL61B2/p/LQy5ZmKCAXSQbgg89N7w0pxXYWMJNcldGFkpmrSpCUJBSHmjR0upTPZVrCJMCgd9OCSlyQoGYGRTSwsX20jXGz0lSVJKf8AEclhfUcmN7bxPic5BxExaUghQSBUCCKQU6jSEu0aUXF/4MWW4uSCHQELa5Zknqk7gweSXvC1kS5YAPejmUKuxZuFRvDKkuHEduHg4snJtH0Yj54uTMx9GHj54xjmf6aRw4f/AHPnL6Rx6jx+H0jsP6Zpbpw/+585ccf7o8o4MvvZ6GJXBFjOtPd+cd9nYVJmhehE5Sj1eXR+Dx5/zibw+7847liMwLqt7M5vI/jeOXNNwSopKOqRUn5cESTZmVMJ/qUSn4CA2Y5Ik3D1KNgX0bWGPF4hkThY3t8TFaUApyeIs3xYeGnpE+pcVK+AKLVxAczDLkSqkTClCWBLH7VyQBpoIrye0mIKkpSsFKm4jYBy5sQ9vlDDj6lIXYMKR6E/hAbAkSlzRTU0xIDB9m1iuJue7FyPQ6XBbw3aGcqy0oNQJT1D72sCHtqxjY4o0tQhKnNgNn6i8X5WTIUkkkpNReltaQ3xgTNSEz1IKUindyLOCHLudYrGMGhHKSZtLxSADUbuG4W9dYqZ5mICLMCSztfR9vCCM6QO7UUgkAnobeJv5wvZ9hSspU4ZP2WudhfSzwVjjyg9WS2K8qUUJqcObl9PQdItKzClLpIJBs3PfwEaKngmnhuC3JjvraAqpq0k0ovs9wS78Q+MMo2DUWySucSU3Yg3G+rAaaadYKYFCmNEtKbDfVtX84WE4ieDWe7NgboJL9GvFnAZ1PqVRLSgDhuC3jcvvFZLYkuSDKE0IdupLePnBE4jiQq7El+IjbQElooyUkoLB1lJepIBJbVwXHpGJkkgyyoAEWskk+yA6nsR1h+Qdhxkz5dJU7E2+y9wNwHjHfpTLUVXAa6Uh79KYCpmEtx2FmBI0F3Cm+EUczzUpRRUtKjsC6mIZnFmJ05RHp70iqyPuW8gzBc2bMkpKkSwr+Dpo1xcEsdX8YM4vI5iT/DmqUkqBVLV0uKDs/KFDBy1J4k/4jpdxdwQdXubR0DAY0TEJVo/tDkRY26H4GEmq4Gg9gTm+CWFFSVlAmFQI6F/mGgDIC8HNqQSUnVnZtxyDavDzicOFOCEgE63erbygJmOEBBQtNwLjV23bpr6xSDUlRKbalYyzMvlYmSCppktd0+YuLaH8Xj7LcvEppaHCAGB2A2dy55NC12RzIyVKw81QoXxJIslJ6NsfgYYc7xvdpTQoVFXESHs1iGOri4Ec7i09LOjUqtE+aYM08BBLgs1yAoH1AiBGMKJyiia9SUVPcE/ylPQFoFyc1nE1qUO6QR3hCWNzoLnxPR4t5jhCFVyxUFG6QpqTq/VJECtOxm3JBKV2kCOIypYJvpbRncRdl9ugXcJsH+15bQHwcwXJky16sTZwPRr7RbRjXdsOk22Oj9YeOR1sznlHygqjtaT9lD+J8hcRAvtHO3AT5iBIwxlgKUlCQ7s7Ek6JDDc7wRweOqT7Eq9yAFE3O8Z5n5Aoo+PaubzR739okR2kmK9laD6xNPx4ZhLT04Ug+heKaZVRcoSH6Af8wHmXZsC/wAFL9JmOmKTKru1bf8AhHMu9MdI/SWAlModFv8A+HKOZ1JgwuSs647RRazlFrE/Z18Y73isSlK2s4mO3kxPxjgeaSyE7fZ+fhHZ5q1GZOUW9sgeCXb1a/jCZqpNmak5UjbMZ7S5gAD1Fz0OkWJM1IQulLOoehAgViph40gOoqBYX2BjSRiDSoKdNxcsNBcXhNKqhE2E82njulnkkaeJEBOz815k7/Um/kY2zHGvLUErBcXDE7vqAwijl+JKO9UliSU66RbGkk6Ize+44YaY0sFvH0ELmLmlWMmcCmSEsoPqUg+G8Hpc4mWCWYy0EDcOS7/GFbOsUr9YCQFEEJFiw9m5BNn8W0hce0mVlukXMTilBN0LYFyam1O+xhXzXNKgsd4g7gBKnd7AE2g1iaXKQSU6aFmtrc3gUnBh3OHUxN10ApA2cvu2pi8ZE5waqmQSp9QBBdQ3I+FwLaxbXJBlk2ewHTQWgbjMGqsGUpKRZ0qFrciNBEap0xDImMxukJYC5dwo6+cbTq4MpqPJeVJSohRd6KNRoWOjFjbWK+H9pZB+1vqLCzcvKKszMwGChM0vTxAAaEMp/hGDjZUsBYmBSphBCCHU7MxH2fEwadUZSjyi1hpqAwLqsHJIfyr/AAO0S4hKVlBDhiXfoHFgpiBFTI5EtKlhagaQmhwWqKhUlFPjrE0xbTEs1yplJYkbFwpjFKpiqVovqkDvVC+p3BdgG0NoC53hCFoUVOkkAJZiCNnc2cwbB/ir2BUz2P2Uuzb2+MUM8lkhAAHtM++nJ94XuF8FhgiWKllItTakvsQ4cnwMZweZnD946lLCmUBZaydzc28IHZmh6w8vukBKbDjrJIDBJb/h4nmLUkJuWSzElZ22CnBPQGF0jahiT2hXqUrQnRJUwfkASGPSK2c5wQApSDUQL94gaNYsH3i4nu1gVJlqpNSblR3AUz8um8a5nNQEcYFIJcpQARbmQ7uG03ETjzwGW6F1OP4roAaqldT3Ad20Oohm7Mye/lgzVTJpcgqUTbhd76CBWW4dMueVWmVIdLgKUHIdLfzNvDh2dSlHegJKQbhJG5cW84OSe2wsIvuUJ8rgCQ4QxASApi4upRIYnp0iPE4nuwhlqACUWd3FN99iGvzjH68pPCRJFn6jYWIgfmSypAsdJdJpPJQIsOcJGO+5ScqRePaPRKAFKZ1Bi3kNtrxLIz0kXAFti+4cDfS0LWXy5iVBQStk+0yCdXsr+UeMTYEq7xQWkoqSSkMRqFaEsdhBcIolbYZzrOCJKiEpYLLuKrO5PQ2Hxi5lOeOkqAABOibBg5Fh1BgVmOVliQogS0prANlFYF76/hGypiEypBDBanBYaswDjm5jKEJcLYnqknuG0Z8SCxFgQ4N3Fi58tucaTM8IQ5LWF9dg+v8Ar+ELc6aZcwBaTSSQVh2ALkW2sL6aQZwmHqmpQoukoB0GpSCwfkwjLDAOtix2oxJXJl9O82F+JIf4QnUQz504ChqlyUl7F6dIWn6wU3HZHVjfpVlvOp3DYD7Pzjq2LQVGbxUhM1ZfY2VYxyXODw3cezr4+EdOzfDVTCH4TNmAgHfVz5AxGa9KHk/X/hUl4yZQuZUKQwe4JOm0WcuJKHpBSoPVqb21N4pZ+qklILJ5bMEp/PnG+V5m0tVWygEgeCfxjdib2VhbMBTJmcu6+TQK7PYtKCstwlho7QUzALOGWeA1SyGSXU5ZvGA/ZubwrcENsQx8GisU1E5ZO5DBmOLplODbuqvSoiFiasFIWbk3c3vyI5EWaDGeYxIkEkhzKpGmpdoTsFjCw9pJGxS6S2jF7QjTq0dmFxbakSZll7zJxGKCQFFSEVFNjehLj2g7N0i+M2C5aJaXlpIp5upmfqemkUcywqZZmJUoKJTWQLs4fXmPwijhy0gqJuACDu72brrHTH2nG3c2vBleHmJ4JiySlRCqt2NqhuLcoISc3DNOApYCoAU35pPzEU8XiSTcEsRd7aBzbd3iXJMJ3k5PC8tLkuzaWeM+CKnLVQc/ZMqlghLG9h8jCdn2VFC0aU94EghTlr2UOYh8nlrAfk/8RzrNUCRjFomEl1BaCzuDpodY2NtstkiixmM8S+6WCpKQopI0N9fJ3vGUYhM9lkkgngBFRLasAdIuzsAcRSmXclRWApk2B+MMcjs5KCk00ICQeFg5Lm5JvFJNIVWA8BikpQKyozC5URw72cA6tGuIniYsUOUpTUlz9ouAXubB7GL8zBy1zsTwVUJDENZkOQ/0gFLrWJaZTKd1APS/8zu2l/WFoeyvmOSkPOeo2OvshIbYXOvKJsPPKpVTEFiPYAd3biG5HMQRn4JapRQVJQohNgqtViG9h29Y0zHGpwsgJmKUuaVMlSzw6boTcAc4NmSozh60y5ZrSosxAHGDfUkmxEbSsQVBu5UbEEuG8r7wvy8wKZfHMSEhiWYqUT7TNoltIZMJmExVKZYSpShy5B3AcAkjnygNUG7Q0YLuBhpShIVMWAx4ykgnVzyfTwj7I37ykIKKk1LdRUVOLNfpr1gNgcXiaVJQlIYsoWFnOuzOrTrFvstjSZvER7AZI0Gob4fGJ5Itr+zYpJO/BjE5rNk4kolBDlKfafxswOgtEczttiFJpaUygoaueT+y7xDmUoqnrX3iEMwDlndAfaBmIkzGI7+SpROpSogXvUyXLwOlGlaC8k99y4ntJPKyoKSBNeWrybmQ/OI8BjlVOsnhBN2FmNw2ojTA4MzEhPCRLWFIosXGvCCCxvaPpspEkrASXmKqUWNnNhf5QNK4SCpvlsO5zj1BWwqQh/ClLG+8RZXj1KmSUUFYlVEBIu3O/WK+fTiUhQVTwy03FtBryBitkExaFkgJcpJqC0tYg+N2aGhshcqT3C/aXHnESwlSSCFqSbUrYgNyYal+kCMPnKJPdhJUNUuo7gGojkliAw5Rbx+cgg94ukIHBWLlyQRob6MDaF6X3RnmbMVW6gfZSAOiACBDiKO1F3Mpzyk/yuaR7vz1hX70chBzMJDSya6gVrpsxAcM7jW+otC7T+fyIi0rO3G3GCVFjNxbQ/Z+cdZmzP4kwk+zNml/BC45Nmq3Tcj7O/WOiYqcJmIWgKYd7MWouwID2HMk2hMibiLJrWiPPZC1kKQXBt14gkix6RLg8BTh5hU1aTdr2cAxPPnpMzVtSw00T9Yq4NVMya4VSuzPzLm3hErb28DKtO5fGNTSmkFThrAgcnJjXGrSJ4eo11lZSDbh4dI+oTQCkkB6QCQOp4dbxclIFxuNfPd4fqkemJOPkT5yuKWp0jloA5ttuYJ5fLaUL/DlaGPFSCtJQlRSCOJXTkIW5XCydvZF7uDdw9h1gSk5rY6fp1DE25PkDZkplrB14mFw4ILNzjbAYdKkALBKAUFQFiwN2PP6Q6ScOESJlTFTTCNCwIO/KE7KymoPoU6eBOvrF8c7RyThpm2u5fy7s135JdpVSmJLr56ecMcvAplpCEClKbMBc9TGnZcAS1p0ZQ+Ibf8A0wUXIc7nw+sSnkd0NjxKrBi5Xqd+UAcb2YVPxHerUEhLBISOLh3J0eGiZgiSenh8orYoTEgUSityzO1+fhGjN9gyiq3PkYRSUJSlWgYlV/lCLje1CQZ4U9aSpKbUup2S/OzmGOf2gmpJTShJBZQdzb0jnvbDFBc6tJLrArcDUBgQ3Medovii26ZCWSPESpKzeYiWQhZFZ4mJuzDiO9hFzs1ijStPIVpL3Cktp4wNw0hkA8ydqtj6QRyAkKBaykmOl1QseTouW4dE4OLEp4jcHV7U2a8L3bTJ6ZE0qUpdNJSafZYseLzaGDsfngQopUUskkB1AWNw4JjPbbHpmypksKTxhixc6g+G0Ri2mPKqOSyMDVLKuTAc9HPhdoMYDFtKll/ZNKiCXDFvkTFPKwKW6g/ARb/USSuWkXK60lrDRRv4DSLyJ3R0fsqh8MTchSgxJfQlz8PhGmSyaZgJHtAjbVKiFfhAPs1n68JgkpVKK/4pQUoPGAxUVkMbaQfwmLCqFsQ86Yz8lAEh9rjTrEpCxYHzDEqTNXSaUlIHiWYncPaCmSYhMygBDkpvTzBbUENzvClj87/+SsISVpQ6VUuFPUroQzWvBvKZ6g6kiYArYJ13vqNTqISUdiyYwTcSWWlUtHACTdiT63Ad7Qw9msxlTJDEIFKS6Up4WFnu+u8IubYhKpKnSQqxKioWIIBcDpaJ+zM9KE4pfsIVKUkFThiQwF9bsecbHCtxMkhj7UZdK7lMzD0Byyk1Okc2SdOsJScvVLWtYkGpSVIKpZBBCktZAdrQ05bkRThEqUxmqVLKWuAARZ33ckxSzfCzJU5aQgKQFJKR3qAQCAopKVEW2gTtcBhUtpCgMalAYLKVOXSuWq78gAd9xG68HiFsZYQLXKglRbnSzjwMF8wTXMBmSJwKQ0tUspJCTtTffrGuIyQFNQOIKrW7tQVbR1A/hGT2NJtbLgF5pJKZQBAB4nITSDdN6doW2PP4Q05iT3YCkrSz+2CDtYEm7c4XqBz+P94k5bnbiVwRZzmQAnUfZ26x0ZOXy+8m2OqjqWupRsI5tnXs+7846Hg8TV3hG4L+NShCSvQGVdRf0DlyyXUhyoK0Z7EDXkbQRTiFIQDNkuDZ7fMbxz/LzNRUkghJJLvdRFg7XaGn9qqMwrEk90UtSFhL9WINmh8mO+SGPJSGHL5EpaCtDpNyAS99g58NIJ4RKVAkMfaFtrwt5N3lBoQTrYXIuT5tpBrLsXLlyrksgXtzPx/tHLKDW5fWmjfErKNRp+d4U5qiV8CLhcwE2p4mULk2LiGKZ2qQpTGW6W5uqIc1w2HQgTlSiytf5r6OxikXp5XJFtSunwRz1TlyyKQmoEG/MNCmZvcqQhabgFmNjd7k7w+SMSFJSZbFJSCGIcDTTWMzMK4UyHU2hbX8IaGSnVDSjqWzA2V9o5cqXUQVKIuEhhubFWp+sfYvtepY4OAb3Dt1IgTh8AqU5mPUFFkkAlyHNh9mKWLxKgWAlpGuoDnlFVBN2efLPN7cBL94JqVMFufV/r6xYR2hmqPtEEDSlh8oV5gSXUqws5dvIRYUpCWpcODdS3MU0ITXLyNCsZKxHDiJQJ0rAII5XAcRXzns9gppClBiA3Cql2G/MwCk4sXAJSdSSLRTn4gXcqvu3rGUd9hllfdWB8NLHdj/AFkaX9lokwmVTqJqwk0SqU7azFMlnPSIkTGlJb+fyu3oIKZmshKSHAWBUBoWYgHwi72LJdxmT2aITw0HRnNz1cxri8nmAKdhbWoN5C0KOIzRVISCol084sJxxL94vZkuqrwd9ISpEfTfHyBssWdDsUvy2eGXAkBYKnbgLBweJKkkhr7iFjLJdROgan4a9Noa8OUsgg8Se6PMllOA25hsjovAl78nhSuYkKWCEABJJAayjxDT4wVm4XErlJlplBJC6qlTC7WsRTc21Jg6jMZSZhSEuoC5YMH/AMxiTD5kKCpnIOiXVbrHHLJJcIuow8ilhOw05HeKLICi5ALqL6u+0H8uwqJaG/isNPZA8jrBHDY9KwFVa7EF/jpGJiHFIIHVKnfoRy6RPrN+4p06VopTghSkp7sqALkMCfUfn4QA7RIm90mWAUpWsWYEBrskuTZLw6HDhKQlKDQlOptd+R8fhAjG5YZhSOFISok6k3BDBgYeGSpCTxxcbvcudi80ExHclV0TEN4Vi0T9osZTOVM7jvKQHUCAXa7jcXEAMvycSZ6ZklSySVBVr1PWCBqQ45QfOLl+1OWhJVcivnyFotKaohGLsTsZ2mw8xTqw99HStvUAiJHTMSO4nBCnuhRUL7MS8NYmYcCqXKSr/ShP/sqEntXnKVlI/VVSlAm/2jtfZt7QkZKXBpXFbmczwc8IAn3DGgvUNb7229YXaYIKxK1SrksNATpcO3pAavqPT+8CUdzrxSWhUWs5Xw+7vbVo6IEpGJnpQRRUQGvvzjnWcAFNv8u/WDBzCdKnKSi6SSS4FQ4joTDaNURMs1GSsYZmSywHpAcOzm5+UV60gsLAWYlj84PZdjRiJDGUKk2FRtC7ilFUwplorKXqVcDwcs3i8STb2ZNyilZdw0xRskgefr5wayibKlBVXGon2QerAEk62+MC8Xn2GRLCQmXWzMlTttcwqzsfNmKCETAlLu5ABfoY0YuXKNPJCHAx4/M5ZncdKQGcEXLvZ92vBHN8F+sS0nDzgZadUM4DaU8j4wi4nCTQpKvbPMsL83P5tF3K8xmyl1EBZUmk7s/lqOcUcOHF8HMsq3UlyFMDlU1CwkzUi4LgsfpDhImsdXO94S9QfbUTzHPqTpBHswiiYRW6Vgsk6g/SJ5ItqymDKovSWu1MhLd87aBTctPW8KMqWFLVSlyf5rP4NHRJ4dJSQCDYvcQmZvLVLsGdVkl+EeTBz5w2GW1A+px09SQs4zBLJJIsNAly3k0WsPg0J9qWElnJVd9iQD4xrNkLf/ESCLOSQH1DEO3nGv67NSAldku1ZJsTd77R0nMbzkKKXQAUuwGn4RRXKCaiolyG1caHwYQU/U5qUqWhUsJb2qwKh4C7+UBc1rABWFEF2J0G2sMg0DkOZQBG4b0/tB3N1Hu5dIKqe7LAuWpLwClzUhCUs5BD3+UMZxCVUJSKiUAADVxZjysYaR0RZTyXLZs9QIlugkirZgdDDLiOwUn2piiByGnrrEmXJVhMOlKhxLUSEjYHYnnb4xBOxCiuolwBorYkhniDbb2M1CP7YIxOR4YKBlJmkOGKrJfq9yIOSp8tKksEVFmpSBcfy/UxpPnAlj3aHd34n21/CK6JwRNVQsoWxZNLeYULmC7ZLqOy/Lko74qUxIDqSCKmJsbsPSLJoQpM3vipItRUbPb2BqIAYlalIfu5YJuSavM21fnFjBju5Z7wGcLAskAJfk6gR4xOUXXJWE64D0zFXUhM2SEqAAQ/GSeZO0Fcpn90tdcuYlNAakGkqq2a2kJ2CnS6qly0JSE8KVJJmBrAlRUQRBHAdoEpUXKUq0SEpJcaupTaxJ464LL6hP3Dn+00uKZeuhUXPpAvG5itVnSBpp9TfyhdxGapWtNUxNQvxAgC/C1rxCudLQFFMxKllVS9QPI7iEWN9yizRrZfJdwiloWTMVIVrdZsB/lAL6c+kUcVgpKP8KaiYpftO9hq4+sYmzytCaaFId7Jc8y4VeCWIzWUEH+ElMy4SpKByvU0V9RyynCWxdyhKMPhwta+EuQNySfzaLIlyMUmnUBi2hD7x9IwMvEYZCZiVBtPsqDWBDaPG+HmSJCe7CrjXmfE84m3vtydEU0knwKXaTJDhhqlSVOzBlWIer1hUrHIw/dtpiVIl0qBHFoeqIQqItGW25eEUopIsZtKNHP2dusNeZ4SWC6luXKWA1u+uwhcx+YALKSHAAcNb5xoM95D4CFuQmXDGb5Cc+euWGRWoK2qZuUUSpajxLpDl/tO/QaaREe0J6/CN059zc+Q+sNqfgl9rD8vglweDQHsFAu9me/V3icSkJ0IlgbN8hp5xTmZ9yBHkI1/bvT4CNqk+wPtI/l8FmUVvcktdO3pF5MxQIJBIIfkXgQO0Jbf4RlOfnfTwEa5eDfZx/L4DCsUkkABQO97HxeNkpGpqSQXBBv8IE/t0cvgIhOel/7CF1S8Af0UF/P4Om4DOJa5QKlitruG+EWJ8pCgxCSDqCzf8xyv9vH8gRhfaA9fQRPpvsdUYqqbHHP+ziTSqSgW1SD8g94XJ+FQlNIAURsRb0a0U0Z9zD/0j6xlef8AIH0EVjKcdmiM/poN2pUEOz2UoXNCVJAsVEBkj+owxq7PSlIAUlNrAKVUw1ZiWhJOfHcfARkZ8evoBGlKb3Q+PBjj3sN4/wDR8lRSZSpcoAueF/N3+EVpYlyCRLIWo2MxZJJZ7BIsE/WBic+P5AMS/t8fy/ARupPh7mngg+JUa4layt3UvRxoA2mkYlzZswFJlEJOjHUtv/eNVZ6X6eAj79vHa3kIfqPwR+1j+RLJlKSwEpISC/EQAG35xsZ5YklJJdlcntYav0iBXaEnRx6fKJE59a9/IfWA8kl2D9tB/wAi3KmLSgFZCiWesv8ABILxFKxMwBTsEvalAIbkyg5JiGZn3IEeQiMZ6fyBG1t9jfax/L4DEvEqmBlTEhJswSHHJgNBGJUxMoKSJqlPb2GJPUkaecCU9oC2/wAI+Gfnq3gDA1S8B+2i/wCfwFZOOmoSSGdTG5Kn5hjZ28Inm5t3iau402SnXwB6wHGfDl8B9YjOenq3gIGpv+Ift1Va/gvysyWCf4ShfQA/hBjs9h5kwqmTQUI2CtT1IfQCFhWfHr6CNVdoD19BBep8IEfpsadt/B0fMs4RLluCCpVkANcv10A5woT8YVKckAu5b8biBQz/AJ3/AKR9YyrP+QPoInC49h8mCMuZBTMJtSCQSWsrUgEs3whe7z83i4e0SqSklVJIJTsSNCQ+1/WKX630hmm+w0VHHFRs/9k="/>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2584" name="AutoShape 8" descr="data:image/jpeg;base64,/9j/4AAQSkZJRgABAQAAAQABAAD/2wCEAAkGBhQSERUUExMVFRUVFhcXFhgYGB0ZGBweGBgYGBgcGBgYHCYgGhojHBcaIC8gIycpLCwsFh4xNTAqNSYsLCkBCQoKDgwOGg8PGiwkHx8sLCwsLywpLCwsLCwsLCwsLCksKSwpLCksKSwpKSwsKSksKSwsLCwsKSwsLCkpLCwsLP/AABEIAL4BCQMBIgACEQEDEQH/xAAcAAACAgMBAQAAAAAAAAAAAAAFBgMEAQIHCAD/xABEEAABAgQEAwUFBAgFBAMBAAABAhEAAxIhBAUxQSJRYQYTcYGRMpKhsdFCU8HwBxQVFiNSguEzYnKD8UNUorIkwtJj/8QAGQEAAwEBAQAAAAAAAAAAAAAAAQIDAAQF/8QAKBEAAgIBAwMDBAMAAAAAAAAAAAECEQMSITETQVEiMqEEFFJhQnGB/9oADAMBAAIRAxEAPwBdxuaz/aVPmsEhyZih4OxvFRPaOZp3873l/WIM7Wafd+cejQLx58MetWz08mTQ1SPPv7wL+/ne8v6xD+8Uz76d5qX9Y9FxquKLAvJLr/o86nPpn/cTveXGT2hmD/rzfeX9Y9DMecbAGD0F5N1/0efE9oF/fzfeXGsztCv7+d7y/rHoak84yxgdBLew9d+Dzqe0Ew/9eaP61x8nPpn38731/WPRaQeZiQPzg9FC9b9HnJPaKZ9/O95f1iT9vr+/m+8t/nHokpjFEDoLyMsz8HnL94pn307zUuNVZ7M/7id7649GKEYvzg9FG636POv7wTPv5vvL+sSJ7QL+/mj+pf1j0MAecbBHWA8CZlma7Hnab2hX9/O8lLjT94Zh/wCvOH9a3+cejJzhPCCfNvnFXCz1MAX8SQfgIHRSN1X4PPiM+X9/O99f1jdHaGZ9/N95cdxzYJC0cSgVqazk8IPi2usEZMukAObAD0jdJGWV+DgP7wL+/m+8v6xF+8Uz76d5rX9Y9DgRKhHWMsCD1X4POKs9mf8AcTveX9Yye0EwD/Hne8v6x6RSjrGBK6w3QXkHV/R5zR2gW3+PN95cYmdoV/fzveX9Y9GKS2hPrEcxB5n1hft15N1n4POn7wTDbv5o/qXHyM+mffzvfX9Y9FBB6xsJZ6w3QT7m6r8HnUdopn3073l/WJP3gX9/N95f1j0SEnmYzSecB/TrybrPwecP3hmP/jTveX9Y1Xn0z7+d7y49IFJ5xqtCucHoLybqvwedpOdTVWE6cf61/iYj/bWI++m++f8A9R0n9LailMh3/wCp/wDSOTd8eUQljqTRWLUkmyxnKxTsfZ2bePReExVfJ9xHnLOE8Oo+z847lIzMAASU3KmJ1s9yXh4yUNiGfkZQox9SYrS59i+xY/D6wNxeYqSpHE1ySOb7ReWRRIILRts8Q4eadx/fnFTM80AQpIBJJpGw5m+kFzSVsNBFKnDjQxhzFDs/iVKlAcmbwi3jZykoJSATsCfl1gKdxsJFKzEVsSG2bUxffpCimeqpyVi+hso30dmDQy5XjO8Q7EMWYvt1OvjCYp6m0zFkiPgI2jDF46EEjWRGtokWuNkvCsxE8fEgxYYR8w5wQFadOShJUosBqTFLK1pXKCgx10PWz9Yods5oKZcrUqU58HCb+Z+EUFL/AFZKjLe5SkNoCS7keRiM8mmaRSMdUbJ8HisMVVzq1zbpID8PQJGgg1gsTLmA92olIsHd3u4vyaFP9fEtS50xImBRewYhdgx5WDv1ibJM4mgIqQmXJq2SSTUSXcmwfeEjJ2/AdKfHI5CXEqREFfK8bAmOgVkpIjAEaCNgDBsBt3cYpjVjzjVUziboDAtGJGPOPrxpT1iRMFMx88YYxkpMfAQxjQyo3AaPih4jMmAY55+mI8Mj/d+cuORUjmPX+0db/TAnhkf7vzlxySjw+P0jmn7mdMF6UWM1em4P2dfHxjtODzRIDShcqPEobDk+gYRx/OyKWY/Z+cdKl4iSkLUag6mul2e+o0Ec8m6tE8ypl7K8yAmrUoGgnicvvrrqG2iHMsxeahi1kkhud2gFjswUB/Dlln9piN9fWCmPw6pHcd5xVoDWvU/sjwjP9nNFDNKzRVLEPUkMfG9zzgFjCq4cuRu505j5GJsViDLUhMzUhJpApGzef0ijmNBWATNJqKaQeunWJJt0O9rCmT46ZLSpZIak2JAUD9l0pAs+5i7+s97hU1KAKLqDEk8iNx4mAOKw1JFEuYAqwDA+ZZRuIu4XGLlVKqQ6g3GoAeid/DlFIy2AQftFRUWWTcF1Fjy32hjyPHFazxVW662e5ADQqS8aa+fOq6FdS+3jDXkWbKWugpSlkkukWOn5aHxc8miw6HjIB5x8HjZjHcgmBGhJjLGPhGZj6k84zEtMVcwniXLXMOiElXpGFsUMfPM3Hs/Cg0+SQT/7GL07B94lSeYPqlTj5mAvZ4FU5Sjf5Op4PyF0zAf8xHvP+IjgzP1/0dOP2iZmGINRllJuEjkDTxA9XgzP7WyTKKAguE9GHIE9NLRX7QYIIUXIfvD3XNiHI8BG2TZZKC6phBYWJ9nx8bRnKLVs1NcB7sxmqpgoWkBSUgi9yNHI2eGAAwozsfKE1K5agVpLKbdJPPpy6w3ISWjoxS1C5I6StmdQlKKdW218hEspRYVatdoq9oEq/VllKmIAPN2IsRyMWcHLUJaXLmkPZvhFHZPsR41RCFFL1Nbn8YFYXFK75RZqmJqIAGgtFrPcPUkErEtj7RJHyt6wIwcoJVSqaeQYFTvpSwZhEMjdqh48DbLTG5iHD+yLv1iYCOiJNmjmNwI3CIxTDoWyIrMYKjEtEYUmMwpnNv0vnhw/+785ccmrjr36XmpkP/8A1+cuOTVp6xxZH6mdmP2m2ckUe7036w7YjMBMDpmGpJLhSqbfaBsxbmLwi5wstcn7Pzh/zWUgk96hKJyjwqAdK7+yeUatiGcGYGVNnLPc8YQ/s2YD+Wr2oZMb2jH6zhkTD3qUpqApYgrt8Ir5TKVKWgIN08aymzPyH50MM2Zdn5c8JUZaSQykTEhlc+IfaHSFbixYwlFFDtdmcuavDSkJKZxUCAwcJbluHgVjZBTNUlUvjQpy+l7hVoxnuUz04qRPSh0ym9g8Q2chnAvyiHH4yYqfMeap3CWpew0dVg0DT4Ek9ifFzypRJNiSUu8vwIOhG0aZZmR78omGkGyeIKp21UOXKJJGBWUpomJII0Ub3GjDxjRPZudVUFoLNqslr7PpAikuTaZ+C3NxSTNZC1kDckKbxNnHQQx9nsaO8pBDab3tsBYXhTm5HiKnJSA9+IGGPs7ju54VlID3ZVW1mdm8INrVaDGE/AyYDNe8mzEWZBsYItCdlmOEufUohi7srnuRz6QzpzeT/N8Ivjyqt2CUJeC1TGKYrLzmUA5VF4JDRfUnwI7XJCqX4wq9vc1TKlIll3WaiByTz6E/KDmbdoJWHWhEyp5gJTSH01tC72zzvDzcPSQrVOqWIHMKYttAcuwUnzWwAyTMVBJ7oJuai5uDpfwsfKLeIzibvSDbQX1e3pCzkkxRmFlACk3BLHYH47wdwKKikk2S9T+0CNHB0/GOLLGm22duOSdKi9m2KTN7ozAUTErqpN3SfaY7tygVJy+ZOmqSk0y+e7asIgOYKmLmKUGBP8M62v6XaCGU5kUimk1ODcsAOZgVKMbozcW6T2C/7ITKSkp9lLFQ3BH2235N1gvi+0yJaUH2q3sDcAB6vCBc/MFSzNVMBoTTQ9gbbPZ3hSnYokG22hLBiSQAd0j4wMU5KwyipJWOPajtEkSAlyCtSRcHR9X0O3rEh7aSECmoqWHBSkEs3XSEs5woSjJPGJjBNjY7a6iIpcst/DKQR7QJY2Oj8jFnk7sTpXsh7/XP1iV3qZlCSplIUzW5EixaKUoCsgzGTpU2vyteBmXYtKSAsChViHYA2vblBSVQuZNSTLSUrAAKaR7NjWDb8Ylerc0o6HQ0ZMEU0pXWBvt5QSogHkSiDS4Ya3D+UH47cLuJx5OTWmMURJH0XJ2RlEaKkxPH0CjWzl36aUcGH/3PnL6xx+jp+fWOwfpuPDh/Cb85ccdrPMRyz9zO/G/QiznCiU3/AMvzh/xE9lFzUlJLVbHRgDuIRM4wrJ93frHQpmXzCtSKaihakgHQqFw56O8QbtbBlH1rUfZLii81xxMkHkLFh4gQ09l8ydcyQr7BJT4QqYLCrTUWuWe93u7+sWVrXLnKnJb2qmJv5iE0s0mmPeIw4JuPPceBgB2k7PCbLUaAsgOPsrOtgoa+cHsHmAmy0zBuLjlsR6xLWI5t4SsNaoiH2UWFyVpIpUmYQ244QWL/AOkwxSJHClyzjXqkxHmGACFqmIDVNUw3G59YqDMCXG22m4/vHRqUlY8biqDQIvyN/g8bBCd+Y+BgXIxbgh9Bu356RrPzMN7WgbroI1rwB2wwZQcFgb/OLApcjryhLwPaJcxS0VUl3SFeZsdj4wS/aq3JdDWNldG9YNxXKBpbDuLKSGA1B+P5+ESntbJQUpUolQHFSCWOjFt4Tc6z8pQQlYK1PSBsNy5OkKErEqkonrJrWXAa9zpofy0VxuSVoScYNpSDHa3tL+sYwqlnhl0pQbvwl7DqfhBFeZpmSCdlDQ+hT629I51hJSyhNLkqVUvwL7k7QckTlo4bh2uWLWckUlxazxaUE9yMZP29hjyTAhF2YPdgDfYO+g+bxPmkqlVaRZqViwKk8hc8Q1EfYWumyeTWLNbmeUaIrKOMqqGwu/gHjlVt6mdDqNRQKxeJUikg1g3SW209Xs2zQROFIkOr2iQfoH3ILQMwKP8A5CQ5KVOu6QEpb+o6w24rEBDVEUFJqL+DbdWYGDlk1UUbFHdyZYyrFJnyRUEqGhBBNxY8xAHHYQGYsJQwCwnhLBKL6+N7Rrl85UuYpKHKFg6DThPEfCKGTS+/SVVLKnZQpJD7GoElvKNBJW+wZ77IJZhlkuSJZK0lRnqIZQUaGdBUwsXtBPB9nkGpXAtCkpJpUTMSQkvw06k9WtC9jsqUBdUpIL61B2/p/LQy5ZmKCAXSQbgg89N7w0pxXYWMJNcldGFkpmrSpCUJBSHmjR0upTPZVrCJMCgd9OCSlyQoGYGRTSwsX20jXGz0lSVJKf8AEclhfUcmN7bxPic5BxExaUghQSBUCCKQU6jSEu0aUXF/4MWW4uSCHQELa5Zknqk7gweSXvC1kS5YAPejmUKuxZuFRvDKkuHEduHg4snJtH0Yj54uTMx9GHj54xjmf6aRw4f/AHPnL6Rx6jx+H0jsP6Zpbpw/+585ccf7o8o4MvvZ6GJXBFjOtPd+cd9nYVJmhehE5Sj1eXR+Dx5/zibw+7847liMwLqt7M5vI/jeOXNNwSopKOqRUn5cESTZmVMJ/qUSn4CA2Y5Ik3D1KNgX0bWGPF4hkThY3t8TFaUApyeIs3xYeGnpE+pcVK+AKLVxAczDLkSqkTClCWBLH7VyQBpoIrye0mIKkpSsFKm4jYBy5sQ9vlDDj6lIXYMKR6E/hAbAkSlzRTU0xIDB9m1iuJue7FyPQ6XBbw3aGcqy0oNQJT1D72sCHtqxjY4o0tQhKnNgNn6i8X5WTIUkkkpNReltaQ3xgTNSEz1IKUindyLOCHLudYrGMGhHKSZtLxSADUbuG4W9dYqZ5mICLMCSztfR9vCCM6QO7UUgkAnobeJv5wvZ9hSspU4ZP2WudhfSzwVjjyg9WS2K8qUUJqcObl9PQdItKzClLpIJBs3PfwEaKngmnhuC3JjvraAqpq0k0ovs9wS78Q+MMo2DUWySucSU3Yg3G+rAaaadYKYFCmNEtKbDfVtX84WE4ieDWe7NgboJL9GvFnAZ1PqVRLSgDhuC3jcvvFZLYkuSDKE0IdupLePnBE4jiQq7El+IjbQElooyUkoLB1lJepIBJbVwXHpGJkkgyyoAEWskk+yA6nsR1h+Qdhxkz5dJU7E2+y9wNwHjHfpTLUVXAa6Uh79KYCpmEtx2FmBI0F3Cm+EUczzUpRRUtKjsC6mIZnFmJ05RHp70iqyPuW8gzBc2bMkpKkSwr+Dpo1xcEsdX8YM4vI5iT/DmqUkqBVLV0uKDs/KFDBy1J4k/4jpdxdwQdXubR0DAY0TEJVo/tDkRY26H4GEmq4Gg9gTm+CWFFSVlAmFQI6F/mGgDIC8HNqQSUnVnZtxyDavDzicOFOCEgE63erbygJmOEBBQtNwLjV23bpr6xSDUlRKbalYyzMvlYmSCppktd0+YuLaH8Xj7LcvEppaHCAGB2A2dy55NC12RzIyVKw81QoXxJIslJ6NsfgYYc7xvdpTQoVFXESHs1iGOri4Ec7i09LOjUqtE+aYM08BBLgs1yAoH1AiBGMKJyiia9SUVPcE/ylPQFoFyc1nE1qUO6QR3hCWNzoLnxPR4t5jhCFVyxUFG6QpqTq/VJECtOxm3JBKV2kCOIypYJvpbRncRdl9ugXcJsH+15bQHwcwXJky16sTZwPRr7RbRjXdsOk22Oj9YeOR1sznlHygqjtaT9lD+J8hcRAvtHO3AT5iBIwxlgKUlCQ7s7Ek6JDDc7wRweOqT7Eq9yAFE3O8Z5n5Aoo+PaubzR739okR2kmK9laD6xNPx4ZhLT04Ug+heKaZVRcoSH6Af8wHmXZsC/wAFL9JmOmKTKru1bf8AhHMu9MdI/SWAlModFv8A+HKOZ1JgwuSs647RRazlFrE/Z18Y73isSlK2s4mO3kxPxjgeaSyE7fZ+fhHZ5q1GZOUW9sgeCXb1a/jCZqpNmak5UjbMZ7S5gAD1Fz0OkWJM1IQulLOoehAgViph40gOoqBYX2BjSRiDSoKdNxcsNBcXhNKqhE2E82njulnkkaeJEBOz815k7/Um/kY2zHGvLUErBcXDE7vqAwijl+JKO9UliSU66RbGkk6Ize+44YaY0sFvH0ELmLmlWMmcCmSEsoPqUg+G8Hpc4mWCWYy0EDcOS7/GFbOsUr9YCQFEEJFiw9m5BNn8W0hce0mVlukXMTilBN0LYFyam1O+xhXzXNKgsd4g7gBKnd7AE2g1iaXKQSU6aFmtrc3gUnBh3OHUxN10ApA2cvu2pi8ZE5waqmQSp9QBBdQ3I+FwLaxbXJBlk2ewHTQWgbjMGqsGUpKRZ0qFrciNBEap0xDImMxukJYC5dwo6+cbTq4MpqPJeVJSohRd6KNRoWOjFjbWK+H9pZB+1vqLCzcvKKszMwGChM0vTxAAaEMp/hGDjZUsBYmBSphBCCHU7MxH2fEwadUZSjyi1hpqAwLqsHJIfyr/AAO0S4hKVlBDhiXfoHFgpiBFTI5EtKlhagaQmhwWqKhUlFPjrE0xbTEs1yplJYkbFwpjFKpiqVovqkDvVC+p3BdgG0NoC53hCFoUVOkkAJZiCNnc2cwbB/ir2BUz2P2Uuzb2+MUM8lkhAAHtM++nJ94XuF8FhgiWKllItTakvsQ4cnwMZweZnD946lLCmUBZaydzc28IHZmh6w8vukBKbDjrJIDBJb/h4nmLUkJuWSzElZ22CnBPQGF0jahiT2hXqUrQnRJUwfkASGPSK2c5wQApSDUQL94gaNYsH3i4nu1gVJlqpNSblR3AUz8um8a5nNQEcYFIJcpQARbmQ7uG03ETjzwGW6F1OP4roAaqldT3Ad20Oohm7Mye/lgzVTJpcgqUTbhd76CBWW4dMueVWmVIdLgKUHIdLfzNvDh2dSlHegJKQbhJG5cW84OSe2wsIvuUJ8rgCQ4QxASApi4upRIYnp0iPE4nuwhlqACUWd3FN99iGvzjH68pPCRJFn6jYWIgfmSypAsdJdJpPJQIsOcJGO+5ScqRePaPRKAFKZ1Bi3kNtrxLIz0kXAFti+4cDfS0LWXy5iVBQStk+0yCdXsr+UeMTYEq7xQWkoqSSkMRqFaEsdhBcIolbYZzrOCJKiEpYLLuKrO5PQ2Hxi5lOeOkqAABOibBg5Fh1BgVmOVliQogS0prANlFYF76/hGypiEypBDBanBYaswDjm5jKEJcLYnqknuG0Z8SCxFgQ4N3Fi58tucaTM8IQ5LWF9dg+v8Ar+ELc6aZcwBaTSSQVh2ALkW2sL6aQZwmHqmpQoukoB0GpSCwfkwjLDAOtix2oxJXJl9O82F+JIf4QnUQz504ChqlyUl7F6dIWn6wU3HZHVjfpVlvOp3DYD7Pzjq2LQVGbxUhM1ZfY2VYxyXODw3cezr4+EdOzfDVTCH4TNmAgHfVz5AxGa9KHk/X/hUl4yZQuZUKQwe4JOm0WcuJKHpBSoPVqb21N4pZ+qklILJ5bMEp/PnG+V5m0tVWygEgeCfxjdib2VhbMBTJmcu6+TQK7PYtKCstwlho7QUzALOGWeA1SyGSXU5ZvGA/ZubwrcENsQx8GisU1E5ZO5DBmOLplODbuqvSoiFiasFIWbk3c3vyI5EWaDGeYxIkEkhzKpGmpdoTsFjCw9pJGxS6S2jF7QjTq0dmFxbakSZll7zJxGKCQFFSEVFNjehLj2g7N0i+M2C5aJaXlpIp5upmfqemkUcywqZZmJUoKJTWQLs4fXmPwijhy0gqJuACDu72brrHTH2nG3c2vBleHmJ4JiySlRCqt2NqhuLcoISc3DNOApYCoAU35pPzEU8XiSTcEsRd7aBzbd3iXJMJ3k5PC8tLkuzaWeM+CKnLVQc/ZMqlghLG9h8jCdn2VFC0aU94EghTlr2UOYh8nlrAfk/8RzrNUCRjFomEl1BaCzuDpodY2NtstkiixmM8S+6WCpKQopI0N9fJ3vGUYhM9lkkgngBFRLasAdIuzsAcRSmXclRWApk2B+MMcjs5KCk00ICQeFg5Lm5JvFJNIVWA8BikpQKyozC5URw72cA6tGuIniYsUOUpTUlz9ouAXubB7GL8zBy1zsTwVUJDENZkOQ/0gFLrWJaZTKd1APS/8zu2l/WFoeyvmOSkPOeo2OvshIbYXOvKJsPPKpVTEFiPYAd3biG5HMQRn4JapRQVJQohNgqtViG9h29Y0zHGpwsgJmKUuaVMlSzw6boTcAc4NmSozh60y5ZrSosxAHGDfUkmxEbSsQVBu5UbEEuG8r7wvy8wKZfHMSEhiWYqUT7TNoltIZMJmExVKZYSpShy5B3AcAkjnygNUG7Q0YLuBhpShIVMWAx4ykgnVzyfTwj7I37ykIKKk1LdRUVOLNfpr1gNgcXiaVJQlIYsoWFnOuzOrTrFvstjSZvER7AZI0Gob4fGJ5Itr+zYpJO/BjE5rNk4kolBDlKfafxswOgtEczttiFJpaUygoaueT+y7xDmUoqnrX3iEMwDlndAfaBmIkzGI7+SpROpSogXvUyXLwOlGlaC8k99y4ntJPKyoKSBNeWrybmQ/OI8BjlVOsnhBN2FmNw2ojTA4MzEhPCRLWFIosXGvCCCxvaPpspEkrASXmKqUWNnNhf5QNK4SCpvlsO5zj1BWwqQh/ClLG+8RZXj1KmSUUFYlVEBIu3O/WK+fTiUhQVTwy03FtBryBitkExaFkgJcpJqC0tYg+N2aGhshcqT3C/aXHnESwlSSCFqSbUrYgNyYal+kCMPnKJPdhJUNUuo7gGojkliAw5Rbx+cgg94ukIHBWLlyQRob6MDaF6X3RnmbMVW6gfZSAOiACBDiKO1F3Mpzyk/yuaR7vz1hX70chBzMJDSya6gVrpsxAcM7jW+otC7T+fyIi0rO3G3GCVFjNxbQ/Z+cdZmzP4kwk+zNml/BC45Nmq3Tcj7O/WOiYqcJmIWgKYd7MWouwID2HMk2hMibiLJrWiPPZC1kKQXBt14gkix6RLg8BTh5hU1aTdr2cAxPPnpMzVtSw00T9Yq4NVMya4VSuzPzLm3hErb28DKtO5fGNTSmkFThrAgcnJjXGrSJ4eo11lZSDbh4dI+oTQCkkB6QCQOp4dbxclIFxuNfPd4fqkemJOPkT5yuKWp0jloA5ttuYJ5fLaUL/DlaGPFSCtJQlRSCOJXTkIW5XCydvZF7uDdw9h1gSk5rY6fp1DE25PkDZkplrB14mFw4ILNzjbAYdKkALBKAUFQFiwN2PP6Q6ScOESJlTFTTCNCwIO/KE7KymoPoU6eBOvrF8c7RyThpm2u5fy7s135JdpVSmJLr56ecMcvAplpCEClKbMBc9TGnZcAS1p0ZQ+Ibf8A0wUXIc7nw+sSnkd0NjxKrBi5Xqd+UAcb2YVPxHerUEhLBISOLh3J0eGiZgiSenh8orYoTEgUSityzO1+fhGjN9gyiq3PkYRSUJSlWgYlV/lCLje1CQZ4U9aSpKbUup2S/OzmGOf2gmpJTShJBZQdzb0jnvbDFBc6tJLrArcDUBgQ3Medovii26ZCWSPESpKzeYiWQhZFZ4mJuzDiO9hFzs1ijStPIVpL3Cktp4wNw0hkA8ydqtj6QRyAkKBaykmOl1QseTouW4dE4OLEp4jcHV7U2a8L3bTJ6ZE0qUpdNJSafZYseLzaGDsfngQopUUskkB1AWNw4JjPbbHpmypksKTxhixc6g+G0Ri2mPKqOSyMDVLKuTAc9HPhdoMYDFtKll/ZNKiCXDFvkTFPKwKW6g/ARb/USSuWkXK60lrDRRv4DSLyJ3R0fsqh8MTchSgxJfQlz8PhGmSyaZgJHtAjbVKiFfhAPs1n68JgkpVKK/4pQUoPGAxUVkMbaQfwmLCqFsQ86Yz8lAEh9rjTrEpCxYHzDEqTNXSaUlIHiWYncPaCmSYhMygBDkpvTzBbUENzvClj87/+SsISVpQ6VUuFPUroQzWvBvKZ6g6kiYArYJ13vqNTqISUdiyYwTcSWWlUtHACTdiT63Ad7Qw9msxlTJDEIFKS6Up4WFnu+u8IubYhKpKnSQqxKioWIIBcDpaJ+zM9KE4pfsIVKUkFThiQwF9bsecbHCtxMkhj7UZdK7lMzD0Byyk1Okc2SdOsJScvVLWtYkGpSVIKpZBBCktZAdrQ05bkRThEqUxmqVLKWuAARZ33ckxSzfCzJU5aQgKQFJKR3qAQCAopKVEW2gTtcBhUtpCgMalAYLKVOXSuWq78gAd9xG68HiFsZYQLXKglRbnSzjwMF8wTXMBmSJwKQ0tUspJCTtTffrGuIyQFNQOIKrW7tQVbR1A/hGT2NJtbLgF5pJKZQBAB4nITSDdN6doW2PP4Q05iT3YCkrSz+2CDtYEm7c4XqBz+P94k5bnbiVwRZzmQAnUfZ26x0ZOXy+8m2OqjqWupRsI5tnXs+7846Hg8TV3hG4L+NShCSvQGVdRf0DlyyXUhyoK0Z7EDXkbQRTiFIQDNkuDZ7fMbxz/LzNRUkghJJLvdRFg7XaGn9qqMwrEk90UtSFhL9WINmh8mO+SGPJSGHL5EpaCtDpNyAS99g58NIJ4RKVAkMfaFtrwt5N3lBoQTrYXIuT5tpBrLsXLlyrksgXtzPx/tHLKDW5fWmjfErKNRp+d4U5qiV8CLhcwE2p4mULk2LiGKZ2qQpTGW6W5uqIc1w2HQgTlSiytf5r6OxikXp5XJFtSunwRz1TlyyKQmoEG/MNCmZvcqQhabgFmNjd7k7w+SMSFJSZbFJSCGIcDTTWMzMK4UyHU2hbX8IaGSnVDSjqWzA2V9o5cqXUQVKIuEhhubFWp+sfYvtepY4OAb3Dt1IgTh8AqU5mPUFFkkAlyHNh9mKWLxKgWAlpGuoDnlFVBN2efLPN7cBL94JqVMFufV/r6xYR2hmqPtEEDSlh8oV5gSXUqws5dvIRYUpCWpcODdS3MU0ITXLyNCsZKxHDiJQJ0rAII5XAcRXzns9gppClBiA3Cql2G/MwCk4sXAJSdSSLRTn4gXcqvu3rGUd9hllfdWB8NLHdj/AFkaX9lokwmVTqJqwk0SqU7azFMlnPSIkTGlJb+fyu3oIKZmshKSHAWBUBoWYgHwi72LJdxmT2aITw0HRnNz1cxri8nmAKdhbWoN5C0KOIzRVISCol084sJxxL94vZkuqrwd9ISpEfTfHyBssWdDsUvy2eGXAkBYKnbgLBweJKkkhr7iFjLJdROgan4a9Noa8OUsgg8Se6PMllOA25hsjovAl78nhSuYkKWCEABJJAayjxDT4wVm4XErlJlplBJC6qlTC7WsRTc21Jg6jMZSZhSEuoC5YMH/AMxiTD5kKCpnIOiXVbrHHLJJcIuow8ilhOw05HeKLICi5ALqL6u+0H8uwqJaG/isNPZA8jrBHDY9KwFVa7EF/jpGJiHFIIHVKnfoRy6RPrN+4p06VopTghSkp7sqALkMCfUfn4QA7RIm90mWAUpWsWYEBrskuTZLw6HDhKQlKDQlOptd+R8fhAjG5YZhSOFISok6k3BDBgYeGSpCTxxcbvcudi80ExHclV0TEN4Vi0T9osZTOVM7jvKQHUCAXa7jcXEAMvycSZ6ZklSySVBVr1PWCBqQ45QfOLl+1OWhJVcivnyFotKaohGLsTsZ2mw8xTqw99HStvUAiJHTMSO4nBCnuhRUL7MS8NYmYcCqXKSr/ShP/sqEntXnKVlI/VVSlAm/2jtfZt7QkZKXBpXFbmczwc8IAn3DGgvUNb7229YXaYIKxK1SrksNATpcO3pAavqPT+8CUdzrxSWhUWs5Xw+7vbVo6IEpGJnpQRRUQGvvzjnWcAFNv8u/WDBzCdKnKSi6SSS4FQ4joTDaNURMs1GSsYZmSywHpAcOzm5+UV60gsLAWYlj84PZdjRiJDGUKk2FRtC7ilFUwplorKXqVcDwcs3i8STb2ZNyilZdw0xRskgefr5wayibKlBVXGon2QerAEk62+MC8Xn2GRLCQmXWzMlTttcwqzsfNmKCETAlLu5ABfoY0YuXKNPJCHAx4/M5ZncdKQGcEXLvZ92vBHN8F+sS0nDzgZadUM4DaU8j4wi4nCTQpKvbPMsL83P5tF3K8xmyl1EBZUmk7s/lqOcUcOHF8HMsq3UlyFMDlU1CwkzUi4LgsfpDhImsdXO94S9QfbUTzHPqTpBHswiiYRW6Vgsk6g/SJ5ItqymDKovSWu1MhLd87aBTctPW8KMqWFLVSlyf5rP4NHRJ4dJSQCDYvcQmZvLVLsGdVkl+EeTBz5w2GW1A+px09SQs4zBLJJIsNAly3k0WsPg0J9qWElnJVd9iQD4xrNkLf/ESCLOSQH1DEO3nGv67NSAldku1ZJsTd77R0nMbzkKKXQAUuwGn4RRXKCaiolyG1caHwYQU/U5qUqWhUsJb2qwKh4C7+UBc1rABWFEF2J0G2sMg0DkOZQBG4b0/tB3N1Hu5dIKqe7LAuWpLwClzUhCUs5BD3+UMZxCVUJSKiUAADVxZjysYaR0RZTyXLZs9QIlugkirZgdDDLiOwUn2piiByGnrrEmXJVhMOlKhxLUSEjYHYnnb4xBOxCiuolwBorYkhniDbb2M1CP7YIxOR4YKBlJmkOGKrJfq9yIOSp8tKksEVFmpSBcfy/UxpPnAlj3aHd34n21/CK6JwRNVQsoWxZNLeYULmC7ZLqOy/Lko74qUxIDqSCKmJsbsPSLJoQpM3vipItRUbPb2BqIAYlalIfu5YJuSavM21fnFjBju5Z7wGcLAskAJfk6gR4xOUXXJWE64D0zFXUhM2SEqAAQ/GSeZO0Fcpn90tdcuYlNAakGkqq2a2kJ2CnS6qly0JSE8KVJJmBrAlRUQRBHAdoEpUXKUq0SEpJcaupTaxJ464LL6hP3Dn+00uKZeuhUXPpAvG5itVnSBpp9TfyhdxGapWtNUxNQvxAgC/C1rxCudLQFFMxKllVS9QPI7iEWN9yizRrZfJdwiloWTMVIVrdZsB/lAL6c+kUcVgpKP8KaiYpftO9hq4+sYmzytCaaFId7Jc8y4VeCWIzWUEH+ElMy4SpKByvU0V9RyynCWxdyhKMPhwta+EuQNySfzaLIlyMUmnUBi2hD7x9IwMvEYZCZiVBtPsqDWBDaPG+HmSJCe7CrjXmfE84m3vtydEU0knwKXaTJDhhqlSVOzBlWIer1hUrHIw/dtpiVIl0qBHFoeqIQqItGW25eEUopIsZtKNHP2dusNeZ4SWC6luXKWA1u+uwhcx+YALKSHAAcNb5xoM95D4CFuQmXDGb5Cc+euWGRWoK2qZuUUSpajxLpDl/tO/QaaREe0J6/CN059zc+Q+sNqfgl9rD8vglweDQHsFAu9me/V3icSkJ0IlgbN8hp5xTmZ9yBHkI1/bvT4CNqk+wPtI/l8FmUVvcktdO3pF5MxQIJBIIfkXgQO0Jbf4RlOfnfTwEa5eDfZx/L4DCsUkkABQO97HxeNkpGpqSQXBBv8IE/t0cvgIhOel/7CF1S8Af0UF/P4Om4DOJa5QKlitruG+EWJ8pCgxCSDqCzf8xyv9vH8gRhfaA9fQRPpvsdUYqqbHHP+ziTSqSgW1SD8g94XJ+FQlNIAURsRb0a0U0Z9zD/0j6xlef8AIH0EVjKcdmiM/poN2pUEOz2UoXNCVJAsVEBkj+owxq7PSlIAUlNrAKVUw1ZiWhJOfHcfARkZ8evoBGlKb3Q+PBjj3sN4/wDR8lRSZSpcoAueF/N3+EVpYlyCRLIWo2MxZJJZ7BIsE/WBic+P5AMS/t8fy/ARupPh7mngg+JUa4layt3UvRxoA2mkYlzZswFJlEJOjHUtv/eNVZ6X6eAj79vHa3kIfqPwR+1j+RLJlKSwEpISC/EQAG35xsZ5YklJJdlcntYav0iBXaEnRx6fKJE59a9/IfWA8kl2D9tB/wAi3KmLSgFZCiWesv8ABILxFKxMwBTsEvalAIbkyg5JiGZn3IEeQiMZ6fyBG1t9jfax/L4DEvEqmBlTEhJswSHHJgNBGJUxMoKSJqlPb2GJPUkaecCU9oC2/wAI+Gfnq3gDA1S8B+2i/wCfwFZOOmoSSGdTG5Kn5hjZ28Inm5t3iau402SnXwB6wHGfDl8B9YjOenq3gIGpv+Ift1Va/gvysyWCf4ShfQA/hBjs9h5kwqmTQUI2CtT1IfQCFhWfHr6CNVdoD19BBep8IEfpsadt/B0fMs4RLluCCpVkANcv10A5woT8YVKckAu5b8biBQz/AJ3/AKR9YyrP+QPoInC49h8mCMuZBTMJtSCQSWsrUgEs3whe7z83i4e0SqSklVJIJTsSNCQ+1/WKX630hmm+w0VHHFRs/9k="/>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2585" name="Picture 9" descr="C:\Users\Елена\Desktop\untitled.png"/>
          <p:cNvPicPr>
            <a:picLocks noChangeAspect="1" noChangeArrowheads="1"/>
          </p:cNvPicPr>
          <p:nvPr/>
        </p:nvPicPr>
        <p:blipFill>
          <a:blip r:embed="rId2" cstate="print"/>
          <a:srcRect/>
          <a:stretch>
            <a:fillRect/>
          </a:stretch>
        </p:blipFill>
        <p:spPr bwMode="auto">
          <a:xfrm>
            <a:off x="0" y="0"/>
            <a:ext cx="2524125" cy="180975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792088"/>
          </a:xfrm>
        </p:spPr>
        <p:txBody>
          <a:bodyPr/>
          <a:lstStyle/>
          <a:p>
            <a:r>
              <a:rPr lang="en-US" dirty="0" smtClean="0"/>
              <a:t> </a:t>
            </a:r>
            <a:r>
              <a:rPr lang="en-US" sz="2400" b="1" dirty="0" smtClean="0"/>
              <a:t>Rehabilitation of patients at the outpatient stage</a:t>
            </a:r>
            <a:endParaRPr lang="ru-RU" sz="2400" b="1" dirty="0"/>
          </a:p>
        </p:txBody>
      </p:sp>
      <p:sp>
        <p:nvSpPr>
          <p:cNvPr id="3" name="Содержимое 2"/>
          <p:cNvSpPr>
            <a:spLocks noGrp="1"/>
          </p:cNvSpPr>
          <p:nvPr>
            <p:ph idx="1"/>
          </p:nvPr>
        </p:nvSpPr>
        <p:spPr>
          <a:xfrm>
            <a:off x="457200" y="1196752"/>
            <a:ext cx="8229600" cy="5472608"/>
          </a:xfrm>
        </p:spPr>
        <p:txBody>
          <a:bodyPr/>
          <a:lstStyle/>
          <a:p>
            <a:r>
              <a:rPr lang="en-US" sz="1600" b="1" dirty="0" smtClean="0"/>
              <a:t>The </a:t>
            </a:r>
            <a:r>
              <a:rPr lang="en-US" sz="1600" b="1" dirty="0" smtClean="0"/>
              <a:t>purpose of this </a:t>
            </a:r>
            <a:r>
              <a:rPr lang="en-US" sz="1600" b="1" dirty="0" smtClean="0"/>
              <a:t>rehabilitation stage </a:t>
            </a:r>
            <a:r>
              <a:rPr lang="en-US" sz="1600" dirty="0" smtClean="0"/>
              <a:t>is to restore the ability to work, </a:t>
            </a:r>
            <a:r>
              <a:rPr lang="en-US" sz="1600" dirty="0" smtClean="0"/>
              <a:t>keep </a:t>
            </a:r>
            <a:r>
              <a:rPr lang="en-US" sz="1600" dirty="0" smtClean="0"/>
              <a:t>it at the achieved level, and prevent the progression of the disease.</a:t>
            </a:r>
            <a:endParaRPr lang="ru-RU" sz="1600" dirty="0" smtClean="0"/>
          </a:p>
          <a:p>
            <a:r>
              <a:rPr lang="en-US" sz="1600" b="1" dirty="0" smtClean="0"/>
              <a:t>The </a:t>
            </a:r>
            <a:r>
              <a:rPr lang="en-US" sz="1600" b="1" dirty="0" smtClean="0"/>
              <a:t>tasks of the polyclinic stage</a:t>
            </a:r>
            <a:r>
              <a:rPr lang="en-US" sz="1600" dirty="0" smtClean="0"/>
              <a:t> of rehabilitation are:</a:t>
            </a:r>
            <a:endParaRPr lang="ru-RU" sz="1600" dirty="0" smtClean="0"/>
          </a:p>
          <a:p>
            <a:r>
              <a:rPr lang="ru-RU" sz="1600" dirty="0" smtClean="0"/>
              <a:t>1) </a:t>
            </a:r>
            <a:r>
              <a:rPr lang="en-US" sz="1600" dirty="0" smtClean="0"/>
              <a:t>determining </a:t>
            </a:r>
            <a:r>
              <a:rPr lang="en-US" sz="1600" dirty="0" smtClean="0"/>
              <a:t>the degree of decrease </a:t>
            </a:r>
            <a:r>
              <a:rPr lang="en-US" sz="1600" dirty="0" smtClean="0"/>
              <a:t>the </a:t>
            </a:r>
            <a:r>
              <a:rPr lang="en-US" sz="1600" dirty="0" smtClean="0"/>
              <a:t>physical efficiency </a:t>
            </a:r>
            <a:r>
              <a:rPr lang="en-US" sz="1600" dirty="0" smtClean="0"/>
              <a:t>and </a:t>
            </a:r>
            <a:r>
              <a:rPr lang="en-US" sz="1600" dirty="0" smtClean="0"/>
              <a:t>taking measures to improve it;</a:t>
            </a:r>
            <a:endParaRPr lang="ru-RU" sz="1600" dirty="0" smtClean="0"/>
          </a:p>
          <a:p>
            <a:r>
              <a:rPr lang="ru-RU" sz="1600" dirty="0" smtClean="0"/>
              <a:t>2) </a:t>
            </a:r>
            <a:r>
              <a:rPr lang="en-US" sz="1600" dirty="0" smtClean="0"/>
              <a:t>implementation </a:t>
            </a:r>
            <a:r>
              <a:rPr lang="en-US" sz="1600" dirty="0" smtClean="0"/>
              <a:t>of periodic monitoring of the state of the affected organs and systems using clinical, biochemical and instrumental methods;</a:t>
            </a:r>
            <a:endParaRPr lang="ru-RU" sz="1600" dirty="0" smtClean="0"/>
          </a:p>
          <a:p>
            <a:r>
              <a:rPr lang="ru-RU" sz="1600" dirty="0" smtClean="0"/>
              <a:t>3)</a:t>
            </a:r>
            <a:r>
              <a:rPr lang="en-US" sz="1600" dirty="0" smtClean="0"/>
              <a:t>carrying </a:t>
            </a:r>
            <a:r>
              <a:rPr lang="en-US" sz="1600" dirty="0" smtClean="0"/>
              <a:t>out </a:t>
            </a:r>
            <a:r>
              <a:rPr lang="en-US" sz="1600" dirty="0" err="1" smtClean="0"/>
              <a:t>medicamental</a:t>
            </a:r>
            <a:r>
              <a:rPr lang="en-US" sz="1600" dirty="0" smtClean="0"/>
              <a:t> </a:t>
            </a:r>
            <a:r>
              <a:rPr lang="en-US" sz="1600" dirty="0" smtClean="0"/>
              <a:t>treatment in order to accelerate the recovery of impaired body functions due to illness, surgery or injury;</a:t>
            </a:r>
            <a:endParaRPr lang="ru-RU" sz="1600" dirty="0" smtClean="0"/>
          </a:p>
          <a:p>
            <a:r>
              <a:rPr lang="ru-RU" sz="1600" dirty="0" smtClean="0"/>
              <a:t>4) </a:t>
            </a:r>
            <a:r>
              <a:rPr lang="en-US" sz="1600" dirty="0" smtClean="0"/>
              <a:t>the </a:t>
            </a:r>
            <a:r>
              <a:rPr lang="en-US" sz="1600" dirty="0" smtClean="0"/>
              <a:t>use of methods of physical therapy, </a:t>
            </a:r>
            <a:r>
              <a:rPr lang="en-US" sz="1600" dirty="0" err="1" smtClean="0"/>
              <a:t>balneotherapy</a:t>
            </a:r>
            <a:r>
              <a:rPr lang="en-US" sz="1600" dirty="0" smtClean="0"/>
              <a:t> and hydrotherapy in order to accelerate the recovery processes;</a:t>
            </a:r>
            <a:endParaRPr lang="ru-RU" sz="1600" dirty="0" smtClean="0"/>
          </a:p>
          <a:p>
            <a:r>
              <a:rPr lang="ru-RU" sz="1600" dirty="0" smtClean="0"/>
              <a:t>5) </a:t>
            </a:r>
            <a:r>
              <a:rPr lang="en-US" sz="1600" dirty="0" smtClean="0"/>
              <a:t>assessment </a:t>
            </a:r>
            <a:r>
              <a:rPr lang="en-US" sz="1600" dirty="0" smtClean="0"/>
              <a:t>of the psychological status of the patient and conducting corrective therapy when indicated;</a:t>
            </a:r>
            <a:endParaRPr lang="ru-RU" sz="1600" dirty="0" smtClean="0"/>
          </a:p>
          <a:p>
            <a:r>
              <a:rPr lang="ru-RU" sz="1600" dirty="0" smtClean="0"/>
              <a:t>6</a:t>
            </a:r>
            <a:r>
              <a:rPr lang="ru-RU" sz="1600" dirty="0" smtClean="0"/>
              <a:t>)</a:t>
            </a:r>
            <a:r>
              <a:rPr lang="en-US" sz="1600" dirty="0" smtClean="0"/>
              <a:t> assessment of the patient's social status, determination of the degree of disability, resolving issues of employment, professional reorientation;</a:t>
            </a:r>
            <a:endParaRPr lang="ru-RU" sz="1600" dirty="0" smtClean="0"/>
          </a:p>
          <a:p>
            <a:r>
              <a:rPr lang="ru-RU" sz="1600" dirty="0" smtClean="0"/>
              <a:t>7</a:t>
            </a:r>
            <a:r>
              <a:rPr lang="ru-RU" sz="1600" dirty="0" smtClean="0"/>
              <a:t>)</a:t>
            </a:r>
            <a:r>
              <a:rPr lang="en-US" sz="1600" dirty="0" smtClean="0"/>
              <a:t> implementation of secondary prevention activities;</a:t>
            </a:r>
            <a:endParaRPr lang="ru-RU" sz="1600" dirty="0" smtClean="0"/>
          </a:p>
          <a:p>
            <a:r>
              <a:rPr lang="ru-RU" sz="1600" dirty="0" smtClean="0"/>
              <a:t>8</a:t>
            </a:r>
            <a:r>
              <a:rPr lang="ru-RU" sz="1600" dirty="0" smtClean="0"/>
              <a:t>)</a:t>
            </a:r>
            <a:r>
              <a:rPr lang="en-US" sz="1600" dirty="0" smtClean="0"/>
              <a:t> organizing and conducting classes with patients and their relatives to increase their knowledge regarding the goals, objectives and content of rehabilitation and secondary prevention for this disease, in order to involve them in this process as active participants.</a:t>
            </a:r>
            <a:endParaRPr lang="ru-RU" sz="1600" dirty="0" smtClean="0"/>
          </a:p>
          <a:p>
            <a:endParaRPr lang="ru-R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New </a:t>
            </a:r>
            <a:r>
              <a:rPr lang="en-US" dirty="0" smtClean="0"/>
              <a:t>methods of </a:t>
            </a:r>
            <a:r>
              <a:rPr lang="en-US" dirty="0" err="1" smtClean="0"/>
              <a:t>neurorehabilitation</a:t>
            </a:r>
            <a:endParaRPr lang="ru-RU"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7" descr="0009.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063" y="3335338"/>
            <a:ext cx="1944687" cy="269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6" name="Picture 6" descr="0005.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5600" y="193675"/>
            <a:ext cx="22955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0" name="Picture 6" descr="C:\Users\pasale\Dropbox\Foto SR\robot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193675"/>
            <a:ext cx="2320925" cy="179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1" name="Picture 7" descr="C:\Users\pasale\Dropbox\Foto SR\robot eri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27888" y="3335338"/>
            <a:ext cx="1773237" cy="266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2" name="Picture 8" descr="C:\Users\pasale\Dropbox\Foto SR\mano.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200" y="2060575"/>
            <a:ext cx="2479675"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3" name="Picture 9" descr="C:\Users\pasale\Dropbox\Foto SR\_DSC5279.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950" y="3560763"/>
            <a:ext cx="3709988" cy="247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5" name="Picture 1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555875" y="225425"/>
            <a:ext cx="4032250"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6" name="Picture 19"/>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797300" y="3789363"/>
            <a:ext cx="1782763"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r>
              <a:rPr lang="it-IT" smtClean="0">
                <a:solidFill>
                  <a:srgbClr val="006633"/>
                </a:solidFill>
              </a:rPr>
              <a:t>Moscow - December 2015</a:t>
            </a:r>
            <a:endParaRPr lang="it-IT">
              <a:solidFill>
                <a:srgbClr val="006633"/>
              </a:solidFill>
            </a:endParaRPr>
          </a:p>
        </p:txBody>
      </p:sp>
      <p:sp>
        <p:nvSpPr>
          <p:cNvPr id="3" name="Segnaposto piè di pagina 2"/>
          <p:cNvSpPr>
            <a:spLocks noGrp="1"/>
          </p:cNvSpPr>
          <p:nvPr>
            <p:ph type="ftr" sz="quarter" idx="11"/>
          </p:nvPr>
        </p:nvSpPr>
        <p:spPr/>
        <p:txBody>
          <a:bodyPr/>
          <a:lstStyle/>
          <a:p>
            <a:pPr>
              <a:defRPr/>
            </a:pPr>
            <a:r>
              <a:rPr lang="it-IT" smtClean="0">
                <a:solidFill>
                  <a:srgbClr val="006633"/>
                </a:solidFill>
              </a:rPr>
              <a:t>European Experts Physical and Rehabilitation Medicine and  Russian public organization “All-Russian Union Rehabilitators”  </a:t>
            </a:r>
            <a:endParaRPr lang="it-IT">
              <a:solidFill>
                <a:srgbClr val="006633"/>
              </a:solidFill>
            </a:endParaRPr>
          </a:p>
        </p:txBody>
      </p:sp>
    </p:spTree>
    <p:extLst>
      <p:ext uri="{BB962C8B-B14F-4D97-AF65-F5344CB8AC3E}">
        <p14:creationId xmlns:p14="http://schemas.microsoft.com/office/powerpoint/2010/main" xmlns="" val="8989525"/>
      </p:ext>
    </p:extLst>
  </p:cSld>
  <p:clrMapOvr>
    <a:masterClrMapping/>
  </p:clrMapOvr>
  <p:transition spd="med">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1"/>
                </a:solidFill>
              </a:rPr>
              <a:t>Методы и средства </a:t>
            </a:r>
            <a:r>
              <a:rPr lang="ru-RU" dirty="0" err="1" smtClean="0">
                <a:solidFill>
                  <a:schemeClr val="tx1"/>
                </a:solidFill>
              </a:rPr>
              <a:t>вертикализации</a:t>
            </a:r>
            <a:endParaRPr lang="ru-RU" dirty="0">
              <a:solidFill>
                <a:schemeClr val="tx1"/>
              </a:solidFill>
            </a:endParaRPr>
          </a:p>
        </p:txBody>
      </p:sp>
      <p:sp>
        <p:nvSpPr>
          <p:cNvPr id="3" name="Содержимое 2"/>
          <p:cNvSpPr>
            <a:spLocks noGrp="1"/>
          </p:cNvSpPr>
          <p:nvPr>
            <p:ph idx="1"/>
          </p:nvPr>
        </p:nvSpPr>
        <p:spPr/>
        <p:txBody>
          <a:bodyPr>
            <a:normAutofit/>
          </a:bodyPr>
          <a:lstStyle/>
          <a:p>
            <a:r>
              <a:rPr lang="ru-RU" dirty="0" smtClean="0">
                <a:solidFill>
                  <a:schemeClr val="bg1"/>
                </a:solidFill>
              </a:rPr>
              <a:t>Перевод больного в вертикальное положение осуществляется на </a:t>
            </a:r>
            <a:r>
              <a:rPr lang="ru-RU" dirty="0" err="1" smtClean="0">
                <a:solidFill>
                  <a:schemeClr val="bg1"/>
                </a:solidFill>
              </a:rPr>
              <a:t>ортостенде</a:t>
            </a:r>
            <a:r>
              <a:rPr lang="ru-RU" dirty="0" smtClean="0">
                <a:solidFill>
                  <a:schemeClr val="bg1"/>
                </a:solidFill>
              </a:rPr>
              <a:t> или столе </a:t>
            </a:r>
            <a:r>
              <a:rPr lang="ru-RU" dirty="0" err="1" smtClean="0">
                <a:solidFill>
                  <a:schemeClr val="bg1"/>
                </a:solidFill>
              </a:rPr>
              <a:t>Гракха</a:t>
            </a:r>
            <a:r>
              <a:rPr lang="ru-RU" dirty="0" smtClean="0">
                <a:solidFill>
                  <a:schemeClr val="bg1"/>
                </a:solidFill>
              </a:rPr>
              <a:t> (альтернативой являются </a:t>
            </a:r>
            <a:r>
              <a:rPr lang="ru-RU" dirty="0" err="1" smtClean="0">
                <a:solidFill>
                  <a:schemeClr val="bg1"/>
                </a:solidFill>
              </a:rPr>
              <a:t>вертикализаторы</a:t>
            </a:r>
            <a:r>
              <a:rPr lang="ru-RU" dirty="0" smtClean="0">
                <a:solidFill>
                  <a:schemeClr val="bg1"/>
                </a:solidFill>
              </a:rPr>
              <a:t> с использованием принципов робототехники - «</a:t>
            </a:r>
            <a:r>
              <a:rPr lang="ru-RU" dirty="0" err="1" smtClean="0">
                <a:solidFill>
                  <a:schemeClr val="bg1"/>
                </a:solidFill>
              </a:rPr>
              <a:t>Эриго</a:t>
            </a:r>
            <a:r>
              <a:rPr lang="ru-RU" dirty="0" smtClean="0">
                <a:solidFill>
                  <a:schemeClr val="bg1"/>
                </a:solidFill>
              </a:rPr>
              <a:t>» и др.). </a:t>
            </a:r>
          </a:p>
          <a:p>
            <a:r>
              <a:rPr lang="ru-RU" dirty="0" smtClean="0">
                <a:solidFill>
                  <a:schemeClr val="bg1"/>
                </a:solidFill>
              </a:rPr>
              <a:t>Занятия продолжаются 1-2 недели</a:t>
            </a:r>
            <a:endParaRPr lang="ru-RU" dirty="0">
              <a:solidFill>
                <a:schemeClr val="bg1"/>
              </a:solidFill>
            </a:endParaRPr>
          </a:p>
        </p:txBody>
      </p:sp>
      <p:pic>
        <p:nvPicPr>
          <p:cNvPr id="7" name="Содержимое 6" descr="IMG_5309.jpg"/>
          <p:cNvPicPr>
            <a:picLocks noGrp="1" noChangeAspect="1"/>
          </p:cNvPicPr>
          <p:nvPr>
            <p:ph sz="quarter" idx="4294967295"/>
          </p:nvPr>
        </p:nvPicPr>
        <p:blipFill>
          <a:blip r:embed="rId2" cstate="print"/>
          <a:stretch>
            <a:fillRect/>
          </a:stretch>
        </p:blipFill>
        <p:spPr>
          <a:xfrm>
            <a:off x="3214688" y="1214438"/>
            <a:ext cx="5929312" cy="5643562"/>
          </a:xfrm>
        </p:spPr>
      </p:pic>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25" name="Picture 1" descr="PICT2644"/>
          <p:cNvPicPr>
            <a:picLocks noChangeArrowheads="1"/>
          </p:cNvPicPr>
          <p:nvPr/>
        </p:nvPicPr>
        <p:blipFill>
          <a:blip r:embed="rId3" cstate="print"/>
          <a:srcRect/>
          <a:stretch>
            <a:fillRect/>
          </a:stretch>
        </p:blipFill>
        <p:spPr bwMode="auto">
          <a:xfrm>
            <a:off x="0" y="1214422"/>
            <a:ext cx="4572000" cy="5643578"/>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a:xfrm>
            <a:off x="5072063" y="3429000"/>
            <a:ext cx="3857625" cy="3060700"/>
          </a:xfrm>
        </p:spPr>
        <p:txBody>
          <a:bodyPr anchor="ctr">
            <a:normAutofit/>
          </a:bodyPr>
          <a:lstStyle/>
          <a:p>
            <a:pPr eaLnBrk="1" hangingPunct="1">
              <a:defRPr/>
            </a:pPr>
            <a:r>
              <a:rPr lang="ru-RU" sz="2500" smtClean="0"/>
              <a:t>Комплекс </a:t>
            </a:r>
            <a:r>
              <a:rPr lang="en-US" sz="2500" smtClean="0"/>
              <a:t>ARMEO</a:t>
            </a:r>
            <a:r>
              <a:rPr lang="ru-RU" sz="2500" smtClean="0"/>
              <a:t/>
            </a:r>
            <a:br>
              <a:rPr lang="ru-RU" sz="2500" smtClean="0"/>
            </a:br>
            <a:r>
              <a:rPr lang="ru-RU" sz="1900" smtClean="0"/>
              <a:t>позволяет пациентам с гемипарезом, используя остаточные функциональные возможности поврежденной верхней конечности, развивать и усиливать локомоторную и хватательную функции</a:t>
            </a:r>
          </a:p>
        </p:txBody>
      </p:sp>
      <p:pic>
        <p:nvPicPr>
          <p:cNvPr id="53251" name="Picture 3"/>
          <p:cNvPicPr>
            <a:picLocks noGrp="1" noChangeAspect="1" noChangeArrowheads="1"/>
          </p:cNvPicPr>
          <p:nvPr>
            <p:ph type="body" idx="4294967295"/>
          </p:nvPr>
        </p:nvPicPr>
        <p:blipFill>
          <a:blip r:embed="rId3" cstate="print"/>
          <a:srcRect/>
          <a:stretch>
            <a:fillRect/>
          </a:stretch>
        </p:blipFill>
        <p:spPr>
          <a:xfrm>
            <a:off x="1373188" y="1860550"/>
            <a:ext cx="3709987" cy="3030538"/>
          </a:xfrm>
        </p:spPr>
      </p:pic>
      <p:pic>
        <p:nvPicPr>
          <p:cNvPr id="53253" name="Picture 3"/>
          <p:cNvPicPr>
            <a:picLocks noChangeAspect="1" noChangeArrowheads="1"/>
          </p:cNvPicPr>
          <p:nvPr/>
        </p:nvPicPr>
        <p:blipFill>
          <a:blip r:embed="rId4" cstate="print"/>
          <a:srcRect/>
          <a:stretch>
            <a:fillRect/>
          </a:stretch>
        </p:blipFill>
        <p:spPr bwMode="auto">
          <a:xfrm>
            <a:off x="5072063" y="214313"/>
            <a:ext cx="3214687" cy="2428875"/>
          </a:xfrm>
          <a:prstGeom prst="rect">
            <a:avLst/>
          </a:prstGeom>
          <a:noFill/>
          <a:ln w="9525">
            <a:noFill/>
            <a:miter lim="800000"/>
            <a:headEnd/>
            <a:tailEnd/>
          </a:ln>
        </p:spPr>
      </p:pic>
      <p:pic>
        <p:nvPicPr>
          <p:cNvPr id="53254" name="Picture 4"/>
          <p:cNvPicPr>
            <a:picLocks noGrp="1" noChangeAspect="1" noChangeArrowheads="1"/>
          </p:cNvPicPr>
          <p:nvPr>
            <p:ph idx="4294967295"/>
          </p:nvPr>
        </p:nvPicPr>
        <p:blipFill>
          <a:blip r:embed="rId5" cstate="print"/>
          <a:srcRect/>
          <a:stretch>
            <a:fillRect/>
          </a:stretch>
        </p:blipFill>
        <p:spPr>
          <a:xfrm>
            <a:off x="0" y="4572000"/>
            <a:ext cx="2714625" cy="2286000"/>
          </a:xfrm>
          <a:no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629650" cy="148478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fontAlgn="auto">
              <a:spcAft>
                <a:spcPts val="0"/>
              </a:spcAft>
              <a:defRPr/>
            </a:pPr>
            <a:r>
              <a:rPr lang="en-US" dirty="0" smtClean="0">
                <a:solidFill>
                  <a:schemeClr val="tx2"/>
                </a:solidFill>
              </a:rPr>
              <a:t>Robotic </a:t>
            </a:r>
            <a:r>
              <a:rPr lang="en-US" dirty="0" smtClean="0">
                <a:solidFill>
                  <a:schemeClr val="tx2"/>
                </a:solidFill>
              </a:rPr>
              <a:t>devices for the rehabilitation of the upper </a:t>
            </a:r>
            <a:r>
              <a:rPr lang="en-US" dirty="0" smtClean="0">
                <a:solidFill>
                  <a:schemeClr val="tx2"/>
                </a:solidFill>
              </a:rPr>
              <a:t>limbs</a:t>
            </a:r>
            <a:r>
              <a:rPr lang="ru-RU" sz="4000" dirty="0" smtClean="0">
                <a:solidFill>
                  <a:schemeClr val="tx2"/>
                </a:solidFill>
              </a:rPr>
              <a:t>:</a:t>
            </a:r>
            <a:endParaRPr lang="ru-RU" dirty="0">
              <a:solidFill>
                <a:schemeClr val="tx2"/>
              </a:solidFill>
            </a:endParaRPr>
          </a:p>
        </p:txBody>
      </p:sp>
      <p:sp>
        <p:nvSpPr>
          <p:cNvPr id="59395" name="TextBox 4"/>
          <p:cNvSpPr txBox="1">
            <a:spLocks noChangeArrowheads="1"/>
          </p:cNvSpPr>
          <p:nvPr/>
        </p:nvSpPr>
        <p:spPr bwMode="auto">
          <a:xfrm>
            <a:off x="1676400" y="6019800"/>
            <a:ext cx="3124200" cy="584200"/>
          </a:xfrm>
          <a:prstGeom prst="rect">
            <a:avLst/>
          </a:prstGeom>
          <a:noFill/>
          <a:ln w="9525">
            <a:noFill/>
            <a:miter lim="800000"/>
            <a:headEnd/>
            <a:tailEnd/>
          </a:ln>
        </p:spPr>
        <p:txBody>
          <a:bodyPr>
            <a:spAutoFit/>
          </a:bodyPr>
          <a:lstStyle/>
          <a:p>
            <a:r>
              <a:rPr lang="en-US" sz="3200">
                <a:latin typeface="Calibri" pitchFamily="34" charset="0"/>
              </a:rPr>
              <a:t>Armeo, HOCOMA</a:t>
            </a:r>
            <a:endParaRPr lang="ru-RU" sz="3200">
              <a:latin typeface="Calibri" pitchFamily="34" charset="0"/>
            </a:endParaRPr>
          </a:p>
        </p:txBody>
      </p:sp>
      <p:pic>
        <p:nvPicPr>
          <p:cNvPr id="59396" name="Picture 2" descr="C:\Users\User\Pictures\600_600_1786_1.jpg"/>
          <p:cNvPicPr>
            <a:picLocks noChangeAspect="1" noChangeArrowheads="1"/>
          </p:cNvPicPr>
          <p:nvPr/>
        </p:nvPicPr>
        <p:blipFill>
          <a:blip r:embed="rId2" cstate="print"/>
          <a:srcRect/>
          <a:stretch>
            <a:fillRect/>
          </a:stretch>
        </p:blipFill>
        <p:spPr bwMode="auto">
          <a:xfrm>
            <a:off x="5410200" y="1752600"/>
            <a:ext cx="3429000" cy="4354513"/>
          </a:xfrm>
          <a:prstGeom prst="rect">
            <a:avLst/>
          </a:prstGeom>
          <a:noFill/>
          <a:ln w="9525">
            <a:noFill/>
            <a:miter lim="800000"/>
            <a:headEnd/>
            <a:tailEnd/>
          </a:ln>
        </p:spPr>
      </p:pic>
      <p:sp>
        <p:nvSpPr>
          <p:cNvPr id="59397" name="TextBox 6"/>
          <p:cNvSpPr txBox="1">
            <a:spLocks noChangeArrowheads="1"/>
          </p:cNvSpPr>
          <p:nvPr/>
        </p:nvSpPr>
        <p:spPr bwMode="auto">
          <a:xfrm>
            <a:off x="5715000" y="6019800"/>
            <a:ext cx="3200400" cy="584200"/>
          </a:xfrm>
          <a:prstGeom prst="rect">
            <a:avLst/>
          </a:prstGeom>
          <a:noFill/>
          <a:ln w="9525">
            <a:noFill/>
            <a:miter lim="800000"/>
            <a:headEnd/>
            <a:tailEnd/>
          </a:ln>
        </p:spPr>
        <p:txBody>
          <a:bodyPr>
            <a:spAutoFit/>
          </a:bodyPr>
          <a:lstStyle/>
          <a:p>
            <a:r>
              <a:rPr lang="en-US" sz="2400">
                <a:latin typeface="Calibri" pitchFamily="34" charset="0"/>
              </a:rPr>
              <a:t>   </a:t>
            </a:r>
            <a:r>
              <a:rPr lang="en-US" sz="3200">
                <a:latin typeface="Calibri" pitchFamily="34" charset="0"/>
              </a:rPr>
              <a:t>Amadeo System</a:t>
            </a:r>
            <a:endParaRPr lang="ru-RU" sz="3200">
              <a:latin typeface="Calibri" pitchFamily="34" charset="0"/>
            </a:endParaRPr>
          </a:p>
        </p:txBody>
      </p:sp>
      <p:pic>
        <p:nvPicPr>
          <p:cNvPr id="59398" name="Содержимое 4" descr="C:\Users\Елена\Desktop\SDC10715.JPG"/>
          <p:cNvPicPr>
            <a:picLocks/>
          </p:cNvPicPr>
          <p:nvPr/>
        </p:nvPicPr>
        <p:blipFill>
          <a:blip r:embed="rId3" cstate="print"/>
          <a:srcRect t="1956" r="2657" b="1466"/>
          <a:stretch>
            <a:fillRect/>
          </a:stretch>
        </p:blipFill>
        <p:spPr bwMode="auto">
          <a:xfrm>
            <a:off x="381000" y="1905000"/>
            <a:ext cx="4572000" cy="406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a:xfrm>
            <a:off x="457200" y="274638"/>
            <a:ext cx="8001000" cy="11430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fontAlgn="auto">
              <a:spcAft>
                <a:spcPts val="0"/>
              </a:spcAft>
              <a:defRPr/>
            </a:pPr>
            <a:r>
              <a:rPr lang="en-US" sz="2800" dirty="0" smtClean="0">
                <a:solidFill>
                  <a:schemeClr val="tx2"/>
                </a:solidFill>
              </a:rPr>
              <a:t>RECOVERY </a:t>
            </a:r>
            <a:r>
              <a:rPr lang="en-US" sz="2800" dirty="0" smtClean="0">
                <a:solidFill>
                  <a:schemeClr val="tx2"/>
                </a:solidFill>
              </a:rPr>
              <a:t>OF MOTOR SKILLS USING COMPUTER </a:t>
            </a:r>
            <a:r>
              <a:rPr lang="en-US" sz="2800" dirty="0" smtClean="0">
                <a:solidFill>
                  <a:schemeClr val="tx2"/>
                </a:solidFill>
              </a:rPr>
              <a:t>GAMES</a:t>
            </a:r>
            <a:endParaRPr lang="ru-RU" sz="2800" dirty="0" smtClean="0">
              <a:solidFill>
                <a:schemeClr val="tx2"/>
              </a:solidFill>
            </a:endParaRPr>
          </a:p>
        </p:txBody>
      </p:sp>
      <p:sp>
        <p:nvSpPr>
          <p:cNvPr id="62467" name="Содержимое 2"/>
          <p:cNvSpPr>
            <a:spLocks noGrp="1"/>
          </p:cNvSpPr>
          <p:nvPr>
            <p:ph idx="1"/>
          </p:nvPr>
        </p:nvSpPr>
        <p:spPr>
          <a:xfrm>
            <a:off x="533400" y="1700808"/>
            <a:ext cx="8401050" cy="4547592"/>
          </a:xfrm>
        </p:spPr>
        <p:txBody>
          <a:bodyPr/>
          <a:lstStyle/>
          <a:p>
            <a:r>
              <a:rPr lang="en-US" sz="2400" u="sng" dirty="0" smtClean="0">
                <a:solidFill>
                  <a:schemeClr val="tx2"/>
                </a:solidFill>
              </a:rPr>
              <a:t>Using virtual reality </a:t>
            </a:r>
            <a:r>
              <a:rPr lang="en-US" sz="2400" u="sng" dirty="0" smtClean="0">
                <a:solidFill>
                  <a:schemeClr val="tx2"/>
                </a:solidFill>
              </a:rPr>
              <a:t>with Nintendo WII Technology in </a:t>
            </a:r>
            <a:r>
              <a:rPr lang="en-US" sz="2400" u="sng" dirty="0" smtClean="0">
                <a:solidFill>
                  <a:schemeClr val="tx2"/>
                </a:solidFill>
              </a:rPr>
              <a:t>stroke rehabilitation</a:t>
            </a:r>
            <a:endParaRPr lang="ru-RU" sz="2400" u="sng" dirty="0" smtClean="0">
              <a:solidFill>
                <a:schemeClr val="tx2"/>
              </a:solidFill>
            </a:endParaRPr>
          </a:p>
          <a:p>
            <a:pPr eaLnBrk="1" hangingPunct="1"/>
            <a:r>
              <a:rPr lang="en-US" sz="2400" b="1" dirty="0" smtClean="0">
                <a:solidFill>
                  <a:schemeClr val="tx2"/>
                </a:solidFill>
              </a:rPr>
              <a:t>A Pilot Randomized Clinical Trial and Proof of Principle </a:t>
            </a:r>
            <a:endParaRPr lang="ru-RU" sz="2400" dirty="0" smtClean="0">
              <a:solidFill>
                <a:schemeClr val="tx2"/>
              </a:solidFill>
            </a:endParaRPr>
          </a:p>
          <a:p>
            <a:pPr eaLnBrk="1" hangingPunct="1"/>
            <a:r>
              <a:rPr lang="en-US" sz="2400" dirty="0" smtClean="0">
                <a:solidFill>
                  <a:schemeClr val="tx2"/>
                </a:solidFill>
              </a:rPr>
              <a:t>G. </a:t>
            </a:r>
            <a:r>
              <a:rPr lang="en-US" sz="2400" dirty="0" err="1" smtClean="0">
                <a:solidFill>
                  <a:schemeClr val="tx2"/>
                </a:solidFill>
              </a:rPr>
              <a:t>Saposnik</a:t>
            </a:r>
            <a:r>
              <a:rPr lang="en-US" sz="2400" dirty="0" smtClean="0">
                <a:solidFill>
                  <a:schemeClr val="tx2"/>
                </a:solidFill>
              </a:rPr>
              <a:t>, R. </a:t>
            </a:r>
            <a:r>
              <a:rPr lang="en-US" sz="2400" dirty="0" err="1" smtClean="0">
                <a:solidFill>
                  <a:schemeClr val="tx2"/>
                </a:solidFill>
              </a:rPr>
              <a:t>Teasell</a:t>
            </a:r>
            <a:r>
              <a:rPr lang="en-US" sz="2400" dirty="0" smtClean="0">
                <a:solidFill>
                  <a:schemeClr val="tx2"/>
                </a:solidFill>
              </a:rPr>
              <a:t>, M. </a:t>
            </a:r>
            <a:r>
              <a:rPr lang="en-US" sz="2400" dirty="0" err="1" smtClean="0">
                <a:solidFill>
                  <a:schemeClr val="tx2"/>
                </a:solidFill>
              </a:rPr>
              <a:t>Mamdani</a:t>
            </a:r>
            <a:r>
              <a:rPr lang="en-US" sz="2400" dirty="0" smtClean="0">
                <a:solidFill>
                  <a:schemeClr val="tx2"/>
                </a:solidFill>
              </a:rPr>
              <a:t>, J. Hall, et al.</a:t>
            </a:r>
            <a:r>
              <a:rPr lang="en-US" sz="2400" b="1" dirty="0" smtClean="0">
                <a:solidFill>
                  <a:schemeClr val="tx2"/>
                </a:solidFill>
              </a:rPr>
              <a:t> Stroke. 2010</a:t>
            </a:r>
            <a:endParaRPr lang="ru-RU" sz="2400" dirty="0" smtClean="0">
              <a:solidFill>
                <a:schemeClr val="tx2"/>
              </a:solidFill>
            </a:endParaRPr>
          </a:p>
          <a:p>
            <a:r>
              <a:rPr lang="en-US" sz="2400" dirty="0" smtClean="0">
                <a:solidFill>
                  <a:schemeClr val="tx2"/>
                </a:solidFill>
              </a:rPr>
              <a:t>VR </a:t>
            </a:r>
            <a:r>
              <a:rPr lang="en-US" sz="2400" dirty="0" err="1" smtClean="0">
                <a:solidFill>
                  <a:schemeClr val="tx2"/>
                </a:solidFill>
              </a:rPr>
              <a:t>Wii</a:t>
            </a:r>
            <a:r>
              <a:rPr lang="en-US" sz="2400" dirty="0" smtClean="0">
                <a:solidFill>
                  <a:schemeClr val="tx2"/>
                </a:solidFill>
              </a:rPr>
              <a:t> game technologies have shown safety, potential effectiveness as alternative possibilities for rehabilitation therapy and acceleration of motor recovery after a stroke</a:t>
            </a:r>
            <a:r>
              <a:rPr lang="en-US" sz="2400" dirty="0" smtClean="0"/>
              <a:t>.</a:t>
            </a:r>
            <a:endParaRPr lang="ru-RU" sz="2400" dirty="0" smtClean="0">
              <a:solidFill>
                <a:schemeClr val="tx2"/>
              </a:solidFill>
            </a:endParaRPr>
          </a:p>
          <a:p>
            <a:pPr eaLnBrk="1" hangingPunct="1"/>
            <a:endParaRPr lang="ru-RU"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2200" y="142875"/>
            <a:ext cx="6067425" cy="981869"/>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defRPr/>
            </a:pPr>
            <a:r>
              <a:rPr lang="en-US" sz="2800" dirty="0" smtClean="0">
                <a:solidFill>
                  <a:schemeClr val="tx2"/>
                </a:solidFill>
              </a:rPr>
              <a:t>Use </a:t>
            </a:r>
            <a:r>
              <a:rPr lang="en-US" sz="2800" dirty="0" smtClean="0">
                <a:solidFill>
                  <a:schemeClr val="tx2"/>
                </a:solidFill>
              </a:rPr>
              <a:t>of virtual </a:t>
            </a:r>
            <a:r>
              <a:rPr lang="en-US" sz="2800" dirty="0" smtClean="0">
                <a:solidFill>
                  <a:schemeClr val="tx2"/>
                </a:solidFill>
              </a:rPr>
              <a:t>reality</a:t>
            </a:r>
            <a:endParaRPr lang="ru-RU" sz="2800" dirty="0">
              <a:solidFill>
                <a:schemeClr val="tx2"/>
              </a:solidFill>
            </a:endParaRPr>
          </a:p>
        </p:txBody>
      </p:sp>
      <p:sp>
        <p:nvSpPr>
          <p:cNvPr id="3" name="Содержимое 2"/>
          <p:cNvSpPr>
            <a:spLocks noGrp="1"/>
          </p:cNvSpPr>
          <p:nvPr>
            <p:ph idx="1"/>
          </p:nvPr>
        </p:nvSpPr>
        <p:spPr>
          <a:xfrm>
            <a:off x="304800" y="1752600"/>
            <a:ext cx="8196263" cy="30480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a:defRPr/>
            </a:pPr>
            <a:r>
              <a:rPr lang="ru-RU" dirty="0" smtClean="0"/>
              <a:t> </a:t>
            </a:r>
            <a:r>
              <a:rPr lang="en-US" dirty="0" smtClean="0"/>
              <a:t>Virtual reality, VR, artificial reality, electronic reality, computer model of reality (from </a:t>
            </a:r>
            <a:r>
              <a:rPr lang="en-US" dirty="0" err="1" smtClean="0"/>
              <a:t>virtus</a:t>
            </a:r>
            <a:r>
              <a:rPr lang="en-US" dirty="0" smtClean="0"/>
              <a:t> - potential, possible and. </a:t>
            </a:r>
            <a:r>
              <a:rPr lang="en-US" dirty="0" err="1" smtClean="0"/>
              <a:t>realis</a:t>
            </a:r>
            <a:r>
              <a:rPr lang="en-US" dirty="0" smtClean="0"/>
              <a:t> - actual, existing; - a world created by technical means, transmitted to a person through his senses: sight, hearing, smell, and others.</a:t>
            </a:r>
            <a:endParaRPr lang="ru-RU" dirty="0" smtClean="0"/>
          </a:p>
          <a:p>
            <a:pPr algn="just">
              <a:defRPr/>
            </a:pPr>
            <a:r>
              <a:rPr lang="en-US" dirty="0" smtClean="0"/>
              <a:t>Virtual </a:t>
            </a:r>
            <a:r>
              <a:rPr lang="en-US" dirty="0" smtClean="0"/>
              <a:t>reality simulates both exposure and responses to exposure. To create a convincing complex of sensations of reality, a computer synthesis of the properties and reactions of virtual reality is performed in real time.</a:t>
            </a:r>
            <a:endParaRPr lang="ru-RU" dirty="0" smtClean="0"/>
          </a:p>
          <a:p>
            <a:pPr eaLnBrk="1" hangingPunct="1">
              <a:buFont typeface="Wingdings" pitchFamily="2" charset="2"/>
              <a:buNone/>
              <a:defRPr/>
            </a:pPr>
            <a:r>
              <a:rPr lang="ru-RU" dirty="0" smtClean="0"/>
              <a:t> </a:t>
            </a:r>
          </a:p>
          <a:p>
            <a:pPr>
              <a:defRPr/>
            </a:pPr>
            <a:r>
              <a:rPr lang="en-US" dirty="0" smtClean="0"/>
              <a:t>Training </a:t>
            </a:r>
            <a:r>
              <a:rPr lang="en-US" dirty="0" smtClean="0"/>
              <a:t>using virtual reality has shown effectiveness in restoring the function of both the upper and lower </a:t>
            </a:r>
            <a:r>
              <a:rPr lang="en-US" dirty="0" smtClean="0"/>
              <a:t> limbs in </a:t>
            </a:r>
            <a:r>
              <a:rPr lang="en-US" dirty="0" smtClean="0"/>
              <a:t>the </a:t>
            </a:r>
            <a:r>
              <a:rPr lang="en-US" dirty="0" err="1" smtClean="0"/>
              <a:t>subacute</a:t>
            </a:r>
            <a:r>
              <a:rPr lang="en-US" dirty="0" smtClean="0"/>
              <a:t> and chronic stages of a stroke (Jang S. H., 2005).</a:t>
            </a:r>
            <a:endParaRPr lang="ru-RU" dirty="0" smtClean="0"/>
          </a:p>
          <a:p>
            <a:pPr>
              <a:defRPr/>
            </a:pPr>
            <a:r>
              <a:rPr lang="en-US" dirty="0" smtClean="0"/>
              <a:t>Studies </a:t>
            </a:r>
            <a:r>
              <a:rPr lang="en-US" dirty="0" smtClean="0"/>
              <a:t>focusing on walking recovery using virtual reality (Deutsch J. E., 2007) have shown improvements in speed performance, walking distance, stair-walking ability, muscle activity, coordination, and walking symmetry after exercise. These </a:t>
            </a:r>
            <a:r>
              <a:rPr lang="en-US" dirty="0" smtClean="0"/>
              <a:t>improvements results </a:t>
            </a:r>
            <a:r>
              <a:rPr lang="en-US" dirty="0" smtClean="0"/>
              <a:t>in walking speed and distance were </a:t>
            </a:r>
            <a:r>
              <a:rPr lang="en-US" dirty="0" smtClean="0"/>
              <a:t>remained for </a:t>
            </a:r>
            <a:r>
              <a:rPr lang="en-US" dirty="0" smtClean="0"/>
              <a:t>up to 3 months.</a:t>
            </a:r>
            <a:endParaRPr lang="ru-RU" dirty="0" smtClean="0"/>
          </a:p>
          <a:p>
            <a:pPr eaLnBrk="1" hangingPunct="1">
              <a:buFont typeface="Wingdings" pitchFamily="2" charset="2"/>
              <a:buNone/>
              <a:defRPr/>
            </a:pPr>
            <a:r>
              <a:rPr lang="ru-RU" dirty="0" smtClean="0"/>
              <a:t> </a:t>
            </a:r>
          </a:p>
          <a:p>
            <a:pPr eaLnBrk="1" hangingPunct="1">
              <a:defRPr/>
            </a:pPr>
            <a:endParaRPr lang="ru-RU" dirty="0"/>
          </a:p>
        </p:txBody>
      </p:sp>
      <p:pic>
        <p:nvPicPr>
          <p:cNvPr id="63492" name="Рисунок 3" descr="AC89-0437-20 a.jpeg">
            <a:hlinkClick r:id="rId2"/>
          </p:cNvPr>
          <p:cNvPicPr>
            <a:picLocks noChangeAspect="1" noChangeArrowheads="1"/>
          </p:cNvPicPr>
          <p:nvPr/>
        </p:nvPicPr>
        <p:blipFill>
          <a:blip r:embed="rId3" cstate="print"/>
          <a:srcRect/>
          <a:stretch>
            <a:fillRect/>
          </a:stretch>
        </p:blipFill>
        <p:spPr bwMode="auto">
          <a:xfrm>
            <a:off x="179512" y="188640"/>
            <a:ext cx="1828800" cy="1447800"/>
          </a:xfrm>
          <a:prstGeom prst="rect">
            <a:avLst/>
          </a:prstGeom>
          <a:noFill/>
          <a:ln w="9525">
            <a:noFill/>
            <a:miter lim="800000"/>
            <a:headEnd/>
            <a:tailEnd/>
          </a:ln>
        </p:spPr>
      </p:pic>
      <p:pic>
        <p:nvPicPr>
          <p:cNvPr id="63493" name="Рисунок 4" descr="C:\Users\Елена\Pictures\вр1.gif"/>
          <p:cNvPicPr>
            <a:picLocks noChangeAspect="1" noChangeArrowheads="1"/>
          </p:cNvPicPr>
          <p:nvPr/>
        </p:nvPicPr>
        <p:blipFill>
          <a:blip r:embed="rId4" cstate="print"/>
          <a:srcRect b="12393"/>
          <a:stretch>
            <a:fillRect/>
          </a:stretch>
        </p:blipFill>
        <p:spPr bwMode="auto">
          <a:xfrm>
            <a:off x="381000" y="4905375"/>
            <a:ext cx="6245225" cy="195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ChangeArrowheads="1"/>
          </p:cNvSpPr>
          <p:nvPr>
            <p:ph type="title"/>
          </p:nvPr>
        </p:nvSpPr>
        <p:spPr/>
        <p:txBody>
          <a:bodyPr/>
          <a:lstStyle/>
          <a:p>
            <a:pPr>
              <a:defRPr/>
            </a:pPr>
            <a:r>
              <a:rPr lang="ru-RU" sz="3600" b="1" dirty="0" smtClean="0">
                <a:solidFill>
                  <a:srgbClr val="FF0000"/>
                </a:solidFill>
                <a:effectLst>
                  <a:glow rad="101600">
                    <a:schemeClr val="accent3">
                      <a:satMod val="175000"/>
                      <a:alpha val="40000"/>
                    </a:schemeClr>
                  </a:glow>
                  <a:reflection blurRad="6350" stA="55000" endA="300" endPos="45500" dir="5400000" sy="-100000" algn="bl" rotWithShape="0"/>
                </a:effectLst>
              </a:rPr>
              <a:t> </a:t>
            </a:r>
            <a:r>
              <a:rPr lang="en-US" sz="3600" dirty="0" smtClean="0">
                <a:solidFill>
                  <a:srgbClr val="FF0000"/>
                </a:solidFill>
              </a:rPr>
              <a:t>Biofeedback training based on </a:t>
            </a:r>
            <a:r>
              <a:rPr lang="en-US" sz="3600" dirty="0" err="1" smtClean="0">
                <a:solidFill>
                  <a:srgbClr val="FF0000"/>
                </a:solidFill>
              </a:rPr>
              <a:t>stabilometric</a:t>
            </a:r>
            <a:r>
              <a:rPr lang="en-US" sz="3600" dirty="0" smtClean="0">
                <a:solidFill>
                  <a:srgbClr val="FF0000"/>
                </a:solidFill>
              </a:rPr>
              <a:t> </a:t>
            </a:r>
            <a:r>
              <a:rPr lang="en-US" sz="3600" dirty="0" smtClean="0">
                <a:solidFill>
                  <a:srgbClr val="FF0000"/>
                </a:solidFill>
              </a:rPr>
              <a:t>parameters</a:t>
            </a:r>
            <a:endParaRPr lang="ru-RU" sz="3600" b="1" dirty="0">
              <a:solidFill>
                <a:srgbClr val="FF0000"/>
              </a:solidFill>
              <a:effectLst>
                <a:glow rad="101600">
                  <a:schemeClr val="accent3">
                    <a:satMod val="175000"/>
                    <a:alpha val="40000"/>
                  </a:schemeClr>
                </a:glow>
                <a:reflection blurRad="6350" stA="55000" endA="300" endPos="45500" dir="5400000" sy="-100000" algn="bl" rotWithShape="0"/>
              </a:effectLst>
            </a:endParaRPr>
          </a:p>
        </p:txBody>
      </p:sp>
      <p:pic>
        <p:nvPicPr>
          <p:cNvPr id="7" name="Стабилография.m1v">
            <a:hlinkClick r:id="" action="ppaction://media"/>
          </p:cNvPr>
          <p:cNvPicPr>
            <a:picLocks noGrp="1" noRot="1" noChangeAspect="1"/>
          </p:cNvPicPr>
          <p:nvPr>
            <p:ph sz="half" idx="1"/>
            <a:videoFile r:link="rId1"/>
          </p:nvPr>
        </p:nvPicPr>
        <p:blipFill>
          <a:blip r:embed="rId3" cstate="print"/>
          <a:stretch>
            <a:fillRect/>
          </a:stretch>
        </p:blipFill>
        <p:spPr>
          <a:xfrm>
            <a:off x="647700" y="2332038"/>
            <a:ext cx="4067175" cy="3051175"/>
          </a:xfrm>
          <a:prstGeom prst="rect">
            <a:avLst/>
          </a:prstGeom>
        </p:spPr>
      </p:pic>
      <p:sp>
        <p:nvSpPr>
          <p:cNvPr id="130055" name="Rectangle 7"/>
          <p:cNvSpPr>
            <a:spLocks noGrp="1" noChangeArrowheads="1"/>
          </p:cNvSpPr>
          <p:nvPr>
            <p:ph type="body" sz="half" idx="2"/>
          </p:nvPr>
        </p:nvSpPr>
        <p:spPr>
          <a:xfrm>
            <a:off x="6156325" y="1628775"/>
            <a:ext cx="2987675" cy="4686300"/>
          </a:xfrm>
        </p:spPr>
        <p:txBody>
          <a:bodyPr/>
          <a:lstStyle/>
          <a:p>
            <a:pPr>
              <a:buNone/>
              <a:defRPr/>
            </a:pPr>
            <a:r>
              <a:rPr lang="en-US" sz="2800" b="1" dirty="0" smtClean="0">
                <a:solidFill>
                  <a:schemeClr val="tx1">
                    <a:lumMod val="50000"/>
                  </a:schemeClr>
                </a:solidFill>
              </a:rPr>
              <a:t>The </a:t>
            </a:r>
            <a:r>
              <a:rPr lang="en-US" sz="2800" b="1" dirty="0" smtClean="0">
                <a:solidFill>
                  <a:schemeClr val="tx1">
                    <a:lumMod val="50000"/>
                  </a:schemeClr>
                </a:solidFill>
              </a:rPr>
              <a:t>following games were played with patients</a:t>
            </a:r>
            <a:r>
              <a:rPr lang="en-US" sz="2800" b="1" dirty="0" smtClean="0">
                <a:solidFill>
                  <a:schemeClr val="tx1">
                    <a:lumMod val="50000"/>
                  </a:schemeClr>
                </a:solidFill>
              </a:rPr>
              <a:t>:</a:t>
            </a:r>
            <a:endParaRPr lang="ru-RU" sz="2800" b="1" dirty="0">
              <a:solidFill>
                <a:schemeClr val="tx1">
                  <a:lumMod val="50000"/>
                </a:schemeClr>
              </a:solidFill>
              <a:effectLst>
                <a:outerShdw blurRad="50800" dist="38100" dir="13500000" algn="br" rotWithShape="0">
                  <a:prstClr val="black">
                    <a:alpha val="40000"/>
                  </a:prstClr>
                </a:outerShdw>
              </a:effectLst>
            </a:endParaRPr>
          </a:p>
          <a:p>
            <a:pPr>
              <a:defRPr/>
            </a:pPr>
            <a:r>
              <a:rPr lang="en-US" sz="2800" b="1" dirty="0" smtClean="0">
                <a:solidFill>
                  <a:schemeClr val="tx1">
                    <a:lumMod val="50000"/>
                  </a:schemeClr>
                </a:solidFill>
              </a:rPr>
              <a:t>"</a:t>
            </a:r>
            <a:r>
              <a:rPr lang="en-US" sz="2800" b="1" dirty="0" smtClean="0">
                <a:solidFill>
                  <a:schemeClr val="tx1">
                    <a:lumMod val="50000"/>
                  </a:schemeClr>
                </a:solidFill>
              </a:rPr>
              <a:t>shooter"</a:t>
            </a:r>
            <a:endParaRPr lang="ru-RU" sz="2800" b="1" dirty="0">
              <a:solidFill>
                <a:schemeClr val="tx1">
                  <a:lumMod val="50000"/>
                </a:schemeClr>
              </a:solidFill>
              <a:effectLst>
                <a:outerShdw blurRad="50800" dist="38100" dir="13500000" algn="br" rotWithShape="0">
                  <a:prstClr val="black">
                    <a:alpha val="40000"/>
                  </a:prstClr>
                </a:outerShdw>
              </a:effectLst>
            </a:endParaRPr>
          </a:p>
          <a:p>
            <a:pPr>
              <a:defRPr/>
            </a:pPr>
            <a:r>
              <a:rPr lang="en-US" sz="2800" b="1" dirty="0" smtClean="0">
                <a:solidFill>
                  <a:schemeClr val="tx1">
                    <a:lumMod val="50000"/>
                  </a:schemeClr>
                </a:solidFill>
              </a:rPr>
              <a:t>"target«</a:t>
            </a:r>
            <a:endParaRPr lang="ru-RU" sz="2800" b="1" dirty="0">
              <a:solidFill>
                <a:schemeClr val="tx1">
                  <a:lumMod val="50000"/>
                </a:schemeClr>
              </a:solidFill>
              <a:effectLst>
                <a:outerShdw blurRad="50800" dist="38100" dir="13500000" algn="br" rotWithShape="0">
                  <a:prstClr val="black">
                    <a:alpha val="40000"/>
                  </a:prstClr>
                </a:outerShdw>
              </a:effectLst>
            </a:endParaRPr>
          </a:p>
          <a:p>
            <a:pPr>
              <a:defRPr/>
            </a:pPr>
            <a:r>
              <a:rPr lang="en-US" sz="2800" b="1" dirty="0" smtClean="0">
                <a:solidFill>
                  <a:schemeClr val="tx1">
                    <a:lumMod val="50000"/>
                  </a:schemeClr>
                </a:solidFill>
              </a:rPr>
              <a:t>"</a:t>
            </a:r>
            <a:r>
              <a:rPr lang="en-US" sz="2800" b="1" dirty="0" smtClean="0">
                <a:solidFill>
                  <a:schemeClr val="tx1">
                    <a:lumMod val="50000"/>
                  </a:schemeClr>
                </a:solidFill>
              </a:rPr>
              <a:t>sensory-motor test"</a:t>
            </a:r>
            <a:endParaRPr lang="ru-RU" sz="2800" b="1" dirty="0">
              <a:solidFill>
                <a:schemeClr val="tx1">
                  <a:lumMod val="50000"/>
                </a:schemeClr>
              </a:solidFill>
              <a:effectLst>
                <a:outerShdw blurRad="50800" dist="38100" dir="13500000" algn="br" rotWithShape="0">
                  <a:prstClr val="black">
                    <a:alpha val="40000"/>
                  </a:prstClr>
                </a:outerShdw>
              </a:effectLst>
            </a:endParaRPr>
          </a:p>
          <a:p>
            <a:pPr>
              <a:defRPr/>
            </a:pPr>
            <a:r>
              <a:rPr lang="en-US" sz="2800" b="1" dirty="0" smtClean="0">
                <a:solidFill>
                  <a:schemeClr val="tx1">
                    <a:lumMod val="50000"/>
                  </a:schemeClr>
                </a:solidFill>
              </a:rPr>
              <a:t>“bubble blowers”</a:t>
            </a:r>
            <a:endParaRPr lang="ru-RU" sz="2800" b="1" dirty="0">
              <a:solidFill>
                <a:schemeClr val="tx1">
                  <a:lumMod val="50000"/>
                </a:schemeClr>
              </a:solidFill>
            </a:endParaRPr>
          </a:p>
        </p:txBody>
      </p:sp>
      <p:sp>
        <p:nvSpPr>
          <p:cNvPr id="16389" name="Rectangle 8"/>
          <p:cNvSpPr>
            <a:spLocks noChangeArrowheads="1"/>
          </p:cNvSpPr>
          <p:nvPr/>
        </p:nvSpPr>
        <p:spPr bwMode="auto">
          <a:xfrm>
            <a:off x="-3503613" y="3200400"/>
            <a:ext cx="184150" cy="457200"/>
          </a:xfrm>
          <a:prstGeom prst="rect">
            <a:avLst/>
          </a:prstGeom>
          <a:noFill/>
          <a:ln w="9525">
            <a:noFill/>
            <a:miter lim="800000"/>
            <a:headEnd/>
            <a:tailEnd/>
          </a:ln>
        </p:spPr>
        <p:txBody>
          <a:bodyPr wrap="none" anchor="ctr">
            <a:spAutoFit/>
          </a:bodyPr>
          <a:lstStyle/>
          <a:p>
            <a:pPr eaLnBrk="0" hangingPunct="0"/>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53975"/>
            <a:ext cx="8472518" cy="1070769"/>
          </a:xfrm>
        </p:spPr>
        <p:txBody>
          <a:bodyPr/>
          <a:lstStyle/>
          <a:p>
            <a:pPr>
              <a:defRPr/>
            </a:pPr>
            <a:r>
              <a:rPr lang="en-US" sz="3200" b="1" dirty="0" smtClean="0">
                <a:solidFill>
                  <a:srgbClr val="FF0000"/>
                </a:solidFill>
              </a:rPr>
              <a:t>BFB-training </a:t>
            </a:r>
            <a:r>
              <a:rPr lang="en-US" sz="3200" b="1" dirty="0" smtClean="0">
                <a:solidFill>
                  <a:srgbClr val="FF0000"/>
                </a:solidFill>
              </a:rPr>
              <a:t>based on sensory organization parameters</a:t>
            </a:r>
            <a:endParaRPr lang="ru-RU" sz="3200" b="1" dirty="0">
              <a:solidFill>
                <a:srgbClr val="FF0000"/>
              </a:solidFill>
              <a:effectLst>
                <a:glow rad="101600">
                  <a:schemeClr val="accent3">
                    <a:satMod val="175000"/>
                    <a:alpha val="40000"/>
                  </a:schemeClr>
                </a:glow>
                <a:reflection blurRad="6350" stA="55000" endA="300" endPos="45500" dir="5400000" sy="-100000" algn="bl" rotWithShape="0"/>
              </a:effectLst>
            </a:endParaRPr>
          </a:p>
        </p:txBody>
      </p:sp>
      <p:sp>
        <p:nvSpPr>
          <p:cNvPr id="19459" name="Rectangle 4"/>
          <p:cNvSpPr>
            <a:spLocks noGrp="1" noChangeArrowheads="1"/>
          </p:cNvSpPr>
          <p:nvPr>
            <p:ph sz="half" idx="2"/>
          </p:nvPr>
        </p:nvSpPr>
        <p:spPr>
          <a:xfrm>
            <a:off x="857250" y="1600200"/>
            <a:ext cx="7829550" cy="4525963"/>
          </a:xfrm>
        </p:spPr>
        <p:txBody>
          <a:bodyPr/>
          <a:lstStyle/>
          <a:p>
            <a:pPr eaLnBrk="1" hangingPunct="1">
              <a:buFontTx/>
              <a:buNone/>
            </a:pPr>
            <a:endParaRPr lang="ru-RU" sz="2800" smtClean="0"/>
          </a:p>
        </p:txBody>
      </p:sp>
      <p:pic>
        <p:nvPicPr>
          <p:cNvPr id="19461" name="Постуро видео.0001.avi">
            <a:hlinkClick r:id="" action="ppaction://media"/>
          </p:cNvPr>
          <p:cNvPicPr>
            <a:picLocks noRot="1" noChangeAspect="1" noChangeArrowheads="1"/>
          </p:cNvPicPr>
          <p:nvPr>
            <a:videoFile r:link="rId1"/>
          </p:nvPr>
        </p:nvPicPr>
        <p:blipFill>
          <a:blip r:embed="rId3" cstate="print"/>
          <a:srcRect/>
          <a:stretch>
            <a:fillRect/>
          </a:stretch>
        </p:blipFill>
        <p:spPr bwMode="auto">
          <a:xfrm>
            <a:off x="684213" y="1106488"/>
            <a:ext cx="7667625" cy="5751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00" fill="hold"/>
                                        <p:tgtEl>
                                          <p:spTgt spid="194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461"/>
                </p:tgtEl>
              </p:cMediaNode>
            </p:video>
            <p:seq concurrent="1" nextAc="seek">
              <p:cTn id="8" restart="whenNotActive" fill="hold" evtFilter="cancelBubble" nodeType="interactiveSeq">
                <p:stCondLst>
                  <p:cond evt="onClick" delay="0">
                    <p:tgtEl>
                      <p:spTgt spid="194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461"/>
                                        </p:tgtEl>
                                      </p:cBhvr>
                                    </p:cmd>
                                  </p:childTnLst>
                                </p:cTn>
                              </p:par>
                            </p:childTnLst>
                          </p:cTn>
                        </p:par>
                      </p:childTnLst>
                    </p:cTn>
                  </p:par>
                </p:childTnLst>
              </p:cTn>
              <p:nextCondLst>
                <p:cond evt="onClick" delay="0">
                  <p:tgtEl>
                    <p:spTgt spid="1946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t>History of medical rehabilitation</a:t>
            </a:r>
            <a:endParaRPr lang="ru-RU" sz="3600" dirty="0"/>
          </a:p>
        </p:txBody>
      </p:sp>
      <p:sp>
        <p:nvSpPr>
          <p:cNvPr id="4" name="Прямоугольник 3"/>
          <p:cNvSpPr/>
          <p:nvPr/>
        </p:nvSpPr>
        <p:spPr>
          <a:xfrm>
            <a:off x="714348" y="2428868"/>
            <a:ext cx="7786742" cy="3785652"/>
          </a:xfrm>
          <a:prstGeom prst="rect">
            <a:avLst/>
          </a:prstGeom>
        </p:spPr>
        <p:txBody>
          <a:bodyPr wrap="square">
            <a:spAutoFit/>
          </a:bodyPr>
          <a:lstStyle/>
          <a:p>
            <a:pPr indent="533400" algn="just"/>
            <a:r>
              <a:rPr lang="en-US" dirty="0"/>
              <a:t>In 1775, Catherine the Great established </a:t>
            </a:r>
            <a:r>
              <a:rPr lang="en-US" b="1" dirty="0" smtClean="0"/>
              <a:t>Orders for Public Charity </a:t>
            </a:r>
            <a:r>
              <a:rPr lang="en-US" dirty="0" smtClean="0"/>
              <a:t>(</a:t>
            </a:r>
            <a:r>
              <a:rPr lang="en-US" dirty="0"/>
              <a:t>prototypes of social protection </a:t>
            </a:r>
            <a:r>
              <a:rPr lang="en-US" dirty="0" smtClean="0"/>
              <a:t>committees</a:t>
            </a:r>
            <a:r>
              <a:rPr lang="en-US" dirty="0"/>
              <a:t>) that existed for more than 100 years.</a:t>
            </a:r>
          </a:p>
          <a:p>
            <a:pPr indent="533400" algn="just"/>
            <a:r>
              <a:rPr lang="en-US" dirty="0"/>
              <a:t>Orders were formed in each </a:t>
            </a:r>
            <a:r>
              <a:rPr lang="en-US" dirty="0" smtClean="0"/>
              <a:t>province. They </a:t>
            </a:r>
            <a:r>
              <a:rPr lang="en-US" dirty="0"/>
              <a:t>included insane asylums, labor and correctional colonies.</a:t>
            </a:r>
          </a:p>
          <a:p>
            <a:pPr indent="533400" algn="just"/>
            <a:r>
              <a:rPr lang="en-US" dirty="0" smtClean="0"/>
              <a:t>The Institution was organized by Empress </a:t>
            </a:r>
            <a:r>
              <a:rPr lang="en-US" dirty="0"/>
              <a:t>Maria, and her son Alexander I founded the Imperial Philanthropic Society.</a:t>
            </a:r>
          </a:p>
          <a:p>
            <a:pPr indent="533400" algn="just"/>
            <a:r>
              <a:rPr lang="en-US" dirty="0"/>
              <a:t>During this period, charity of the nobility, philanthropy, </a:t>
            </a:r>
            <a:r>
              <a:rPr lang="en-US" dirty="0" smtClean="0"/>
              <a:t>organization </a:t>
            </a:r>
            <a:r>
              <a:rPr lang="en-US" dirty="0"/>
              <a:t>of charitable and medical institutions by private individuals </a:t>
            </a:r>
            <a:r>
              <a:rPr lang="en-US" dirty="0" smtClean="0"/>
              <a:t>were </a:t>
            </a:r>
            <a:r>
              <a:rPr lang="en-US" dirty="0"/>
              <a:t>encouraged.</a:t>
            </a:r>
            <a:endParaRPr lang="ru-RU" sz="1800" dirty="0"/>
          </a:p>
        </p:txBody>
      </p:sp>
      <p:sp>
        <p:nvSpPr>
          <p:cNvPr id="153602" name="AutoShape 2" descr="data:image/jpeg;base64,/9j/4AAQSkZJRgABAQAAAQABAAD/2wCEAAkGBxQTEhQUEhQUFhQXFRcVGBUVFxUXFRcVFBQXFhUUFRgYHCggGBwlGxQVITEhJSksLi4uFx81ODMsNygtLisBCgoKDg0OGhAQGiwkICUsLCwsLCwsLCwsLCwsLCwsLCwsLCwsLCwsLCwsLCwsLCwsLCwsLCwsLCwsLCwsLCwsLP/AABEIAQMAwgMBIgACEQEDEQH/xAAcAAAABwEBAAAAAAAAAAAAAAAAAQIDBAUGBwj/xAA+EAACAQIEBAQEAwcEAQQDAAABAhEAAwQSITEFBkFREyJhcTKBkfBCobEHFCNSwdHhM3KC8WIVU7LSQ4OT/8QAGQEAAwEBAQAAAAAAAAAAAAAAAAECAwQF/8QAKBEAAgICAgIBAwQDAAAAAAAAAAECESExAxJBUTIiYfATcYGhBEJS/9oADAMBAAIRAxEAPwDkC0ZaiIimzWZoGTSSaBNCmAkUUUqipiEmiIpZojQITQo6UBQMTFFFLpy3hmbLA+IwCYUEkhdCeksuvrQAoYWUDSPx77DIuYL3zH6eZddTEatDYwFs2IhvFOZVUWwSzoxzPnJlEjSYIlDPWKU4RsuaPLrrpBglSR/MJB1EjQ9jTEMUKXk6devpFGbTRMGO8GN4NIKEUKEUYFAxJoqUaKgQVFRmhTEJoUcUKABRUdCgCW9IpUUmKgsKhFHQpgJoRSooqAE0VKoooEEKesWixj2/MwAPWm0SdqtOFYJmINshiDsskAwfiYCBQxMXhMAouifMiwGJkKpIAliAdiT2+E9q0PDr3jElFbOih2Cprky+EEzhR4YA8SCQIz2+zBncNy6VXNcJZmOqp5Vn/d8RgQKsOFcurbL3CoBMBQdYPVyWknpAJjSYkKalMFF+Sl5hS1bVcz22DxKWoZoGVzaLLc8rEFGb4RBhSSCFiYvF2785SbZFvND2/L5dP4YUkA+bQuYEDzSKtOPlrrhdBZWfwhmI6n5/IaT61neGcKvX28Nc0L5pcwltSYEnXvEDee0mnYOLRX4u20gZpIkDKcwMlj8XfUDTfSowvPB8zSI0k6AAgR2gfr9dFxDlm5aGbNmI/lUgDrrBMH5VQm6PNIElY9vUffX0p2LKGTdM660rL2p3E4MhEc6AgfmAR841j1osEJB96TwrKGStJipL26aKUKVhQ2RRRSyKBFUIRFAijihFACYoUqhQA+aI0OtCoKCoAUZoCnYBxRRSoo4pWMbIoUDQimIdw2HNx0QfiaPluT66A11LhfCVtqiqIUT8zrJPrWZ5e4HkNt2EsQT7RG31NdEwFmQIH2d6VjSFYawNJHy+dIxNvMYH0FW9vh7blaZu4UqCY3kD+9IZnr+FCmAP7e/61V8RcWkKjQ5szkdSJj9Yq14hfyAkCW/r0rLPYuXWBJhQZM9TO57Cf60CGOKccNq2TlVyfKocSBI3jsIOnU71hr14uSWid9Aq/koAFW/M98Ncyrqq6f3qpS3pJPWKtEseuY4m0lvosyTqTJ0A7ACNPehw0eY+39f8VFapXDbkNHQj8xt/WifxYiY4ph0qa5EVGc1zxZREuLSDUl6aIrVMBo0VOEUkiqsVCJo6FHTCh5VoiKdApLVFlDcUpRR0YNMBMUGpYFJIikA0aewQ86/7h+tNmnMO0Mp7EfrVCOtcGQMqj7j7mt7wXAgKNKwHKTZyOx1P37mur8MQQKwk80jSI/awk9KZxmEAGoq3UAVX8RftRKNIcZWzn/MeHUSYrDcYBiZ065YHrW65rkAmsGOKZJ36yCDBisuOT7UOaMPxUjMQqx1+v61Ft4ckgHtJ9BWzuYrDu8tbOmpCgAHf4ifNG+xFZvjPEgxZUGUE6nqY2GgAA9K7IsxZUTVhgLMZiRrMajUQNx9RVe1aPLU8sqVEojmaae2TUomm3SsEyiKUpDinmWm2StEwI7Uk0u5TdaIAZaOhR07GSmpomnW2pk1IAo6TQFMBYNJaimkk0CCNLskZhO0ifaabNAVQHWv2f+ZviAUQM0jr0Hvp9mtJxPF5LwFnFjMsE21uW2aP/K3OYDXfKKz/AOyLgy38Hcz5v9ZiIMahQp23EEiPWtzb5PtfvBvm3BIhiSSIA2RdMsyfSSTvXK43Jm6dJE/mXjRw2FFxmgkCD6n/ALrD2LGPLeK2Jc2yZykdPSFq856UX8RZtNqieYr0J6A+m9Mc38q28RbtFcw8M5gQRLE5T5iYJIKiDP8ASJdSk86KuloqOZzcazmVgxA12kjuIrCYy2csjczodt62XBuW7o8VrzMLU6KTLe89OneayXNJVGZV2APWoWHgGrKI8ZVVI8OSdN4+uk/SKonaTsB9f609ddpJIGv4j+u+9MZSa9BHIxzBJmuL7z8hrV+WEVS8PYBo0kjQ/wBKslNYcryNaFXLkUlmkUhqW7CNKyoZHaku1Kem2ArRAMPSKW9IrVAChRxQp2BJdqYJoE0ljSSAOaKaTNHVAAmgTRRQIooApo6TSqAO2fsbxYTBf/tufqP8V0EcRDEEk+GCAxAJgnq0bLvqdK4z+ym7nt3rMwQwcezrH6oa6RgeInDW4Nu4UJy+IsNJIlpA10ntHr245Tam0d0UpQiorJl+cObMOmLJS7mZGUED4RDeaT7Guk2sWhQEbRtoRXJuPXeGpiDfWy2YmZyOtsuNyqnT/NaPgPEzeseIuYIJBUiCCD/UQahSrKKlBp1JUTOcOOBbbAdj9K4visQXJY6zr8prV84YosrCfSaxN2/4cH0O3tRC5uw5escEHHiMi9Qon31+uhH0qMDMD7+9aJ3kknrT2DSTPb9a7/jHJ50ncrHrNjzA9t/6VPApkU8prnm7GJakmg1AipAaYUhhSmpJrRAxhxSaW4pDVqgBR0mhRQCppJoUU0xWChNFQpgKNEaOipDCFHRUBTA037PeJeDi1BMLcUp891/Qj513TCPntZRof0PevM6OQQQYIIIPqNRXY+U+ZS9hLg1IEOvUEaEjv39jXJzxp9jbil4Lbj3CmfRiT3JqCMWLVl7S/ZqPzJzqCkIGLHQaQB7msovFCFlz5j0rm0bu3th8fvCFTc9feshxhvMB6Gri/fLNmPXaqbi6QV9o+h/zXR/jqpGPLK0QKmYIaH3qIanYD4W+VdU9HMh0ClrQilKK52UhtqTmpw02RTQxJojR0RqyWM3KRNLemzWiAFCioUwsBNFQoUxBUdFQoAUDR0mjoKBQNCKBpAACt5+zhC1u6u3mzKeuwGnzrF4HDm4wA2nX+1db5B4QbZkiMw29AdKx5njqVH2UnH8EwMso/wBw0NZS6+u1d14jwpHEEVkcfyokkgVxL6TazndlZqPxnCkpI3Gvy61uTwDL00qm5hw4tWySNToo9TVwk+yaJejEpblSfX8vsin+HOJI76j5Vd43ADD4Tzj+Jc6ddd/oAfmR2NZhATtXoNWjAt2FAVW2cSynv6HX/qpFvGyfMIntWL42gTH4pLU5TZFShhRSHpZNIY1SExhqQacYUgitUAmaFChTEFRTQoqYBzQmioUAGKUtKsYdnOVQSd4HYbn0HrU7G8N8HRypcqDE/DPQg9fv0pNoaIDXKPD2GuMANZp7h+EN24EUanoK61ypyctoBmHn/T2rPk5OpSjZV8m8pkQ1wR2X+9dP4ZggsUeCwgEACrzD4asEnLLNNDH7vNV/Eks29bhA9Ov0q34viRYss+gIECe5+yflXDuceZZBAW48z5zIX5Tq3v8ArWn6aFZqOJc84C0SpLlh0CMRPvtXMsfzQl3EeM6lgpm3b0Cr2OvXSs85a42ikk9ACTVmnK98BTdAshiAA/xkfiYWx5jAkxptVx4oxIlNsbu37uNvjQknQKNQqzr/AJP+BU67wg4W+UuiQyAqRsSfMqz38pEVpuWL7YW0q2rSsWus2cqxe9azqqR5cwHnOuXTKdDmAM/iWCbiDhQuTLbFyA8FvKGScshYa6xGYwMoIkMRTbz9iTmvFsCbTkERqY9QCYI+UUzbYZZ07QZ6CSPhiTMjXTr6XHNWFv2zat4hIcLlBBDK6qSA6kdCCu+umtMcrcKGJum0xYAAv5RJ0gEekg/p6VXZKNsKyQExgO4injcrR8e5WVV/hqfKOhYmPZqx+VlMflWcestBlEwuKQxpAnrRGnQAam2oE0Rq0gCoUKFUIKhQiioAOgBT2Cwb3XCW1LMTt/U9hWn4ryicMLOdpNzNO2hDW1CjWBJuDUnYH2MuSToaRqOV+F27GCV/KXvAF2MSoKzk7iB+ZNYLmK6jXny7TodNZ/P56z611jkqwr27iOPEXUAsSQULMQFJg6Axm/7ObfhODGIdVQq6uRGr5QCUgljM6bdCdAawUqbstK6J37MuUwoF+4Jc7dQBP61057QUVC4F4aWliQNgZB20MgVLxmrLqI9dN9v1H1qHbyy1RMwNuTV1aSBVDbxi21kk7gbHUnYDoTv9D2qk4xxphmLGRGgmRmOkRMGDI2Gx366KSihPI/8AtDx9s2wpYZUBvO0jKAugU95JP0jrXBuYOOG+WObMvSVAPyNdQ4lhFx2EvFLuVQCHYq0aS+kjzDf4Z2rmvCOCkXFYOsglgMy5gufw1YSRmYuQIHqdcpFWvq2Q3RuP2Tct3LSPeuJ5rpARSNQi/ij1J/KmOYQ1w3Ll1LvlGiIzaFQfKwUsjqGiZE5w05lUhBwniWItNKXXZs50m5ctBAw7IQzNncDqMqzEgNfcscB/eS5Y2gILMGUs0s4NtkAeILWy5Yl5zbk60fF2yd4RnOIDOVtWxdkKSzEznRFV7aMDGRs7jUEJCpOaRTPCeYfBcXHFq4FRtVZkBJK5S4NskEK0iTC+YFhEDVJyhdt4oG4GuW5DNf8AEUBggJGazEK5bIfKseQkkloCuNck4S8kZSojTKxzCABOsydBqQZgUSmlgFFlDzm1nEthrloo7NbuAFGVxrEiRpIMj/lXP+WXZMcgVipLlCR6yCPXUCrPjnJN/CsDZuhgZEiUcDQQY336VS8ugpjLMn4bg2+mmlCpxeR5s6pxd3W07vbz5Rq6AzoJkjcaa1yPG44XXmMvbuR0JPeu8peAU5uvT7+9K5pzVwXBFmdH8Jz0XLkLd8p26bEVhxdYMp29GPkGkNSb1rIfK4b1H9qSb0710peiLCNCjNJNUIKhQoUwCpzD2GuMqICWYwAOpputn+zQ2BfJumLn4CQMqjrBOzHX5D1qZy6xsaVs3HJPJQw65m810gZjpC9co+5NSuecEr2rThgptXMx1XMUkIxSdCQ/hMJ0JUDWYNvh8Wbj+FaEIPibt6n1PbrWN5yuFsaLcnKq2soZRlMsWLMdWJnMR5cvlPWuXiucrLlhE7lvi6WrDBiM8rbVRIJOX4UVhnALFviJMmSVnKuCHErl5rt45xDkEKDmQSSkxsAd57DUaVYXrpdi5ML/ABEYAvbnMxfM6qrKsJkzEEwtyZBkiFwW4oxRXRrV4NBYg54f4iIkNOWZkypIJEVvKNJslSvBtuE8yuFXMUIDqGQGSwbKhYCdIuFhr1U7TAsX5iT4yWgZVDJBUrBZXBYgGU1nNBEdd8NxDBrYJKNfB1ZUtsfMoC5yS0/CBsNfKuohSspWGJa3bTEXLvigm62TI1u0ioAEMZZ0ybEzkJpKEXkO7L65zhnbyhFhSRmcM7SMzM2XQabRmEQ06xUOxcu3oNhGvZQSMis5QuCocopzxlJ2UK2o2nNo+BcoWoAfMTM5ka4jkjYnzkhgfxCDt1FaniPHrPD0RMpZm2UuMxghRnuOe7qJY6T7AijG7QOUjJcN4Net4LENdCy+RRbQDMtsPJV8ygPcGYySskAZpNZPH4dbivbVjbTyjMCXfVk8gbOfCJcOsOZLGCo0rVWecFutdVrSFHzSviqRcDKsqixmdiWuABQZyE6AiqS3w1//AG3LpcunKc5AAnw1TLmZXh30ICq0aCfLaxsl/YriyPKnIotsiB2yhQSp/BdALhcuSWAAKICD5i2x/Z+cly6zKyiFYQpCtm8uw00KHQFoy7wRNbgeBXbmIDDDksrknxfE8JiEGViSVLDxM2ZZIuBySQRB2nD+B/utmJDO3xEZonLGmZmMadTUcsqiyoLJatcDrKmQe1QXtgCfrTXLpm06dVuEfLKpH55vzp7FtGh+VZJpqyzD/tBUqqxGqvB9TA/Q1yjl+6ExSudQpJ1+ev1rrnPeEL4fON1zR7NpP0ri05Vjq2umwAMa/X70rWGYtITL7mTmu7dcrbYqg0kHU99azTXSZkkz6mimiIrWMUkSxWXT+tIqThxp6ztEnY6/rTeItwdfsenfb8qaY3DFiF/KjNGg0oUECaFHQoAv+W+UL2LHif6dkEjxWAIMbhBIze+3rXRuAfs8w9shy9xojUsJJ9AogfOas8CniqEC5LCqFAXSQNAgHTTp0qu5h5hXCNAOmpC9idfoK5P1JT2aqKRecR4xawiQoAUGAB1PUnvXLsZx18Ris4zMQJCK0AhTMdmIBYwRBBIqr5h4++JY/wAsz29PpVUbXxDc7RvroQI6aitYQrLE2aoIYQTbJQugznQ+Elm2VZN2JBzlZABfspmj4hinzWnaSySpHVYJYoPMRC+YAzsBoIgTsLl8ABla4xTIuVPgd3tlQWLDLDKstt/EjWTEnFYC1luBFYpCr0hfIt4sbpUoCpKoQPwhiCZIrUldVf8ARZWcWHuq+Uul0AZUhgt5UghlOhVrcHXQqGkETRcOxNu3dZbds27S3ZK73Xa3GS2xLkjzy0AxEzLMoGd5fdluhV3DG2wnNpDFYKkB/hI0MEhe9XiqExIDeYrcXw083maAqZt/KgSRl+IhCcoBiUqwTL2dl4UGCjMQDAkLrr1+U1gear4vYm8hzsMwsx5WOVHRmBzBlt28xXdTsxjUZrvAcdAtK9191B0BRCMpbNDGVUqCRJ2gyaznGMcr3S6IB5hcV5MBmygBlYrvJ1XUB2noaUPQ3or+I2JXxdVM5/MGKm42VrT27hBIclpldMvhGPMQLPlDFOmJVc5g3GVkJJyxbfbNH4rbDRVG+rQCanGYiA3mCpkOZsrZG/iK0WyBqrKNOha7l83Wk4fzB4eMt3bYZkt5hBZjKAHM6hvgGRZy7CDETpclgUFk9EYaREmAemn32o+KtFi641yo7fNFJ/pWe4HzBZxKB7NxWGgI6gnow3U+hFWF68GtXLTNAdGUf8lj9axaxRoc/wD2fc5m7jbluDkuK2p7qZH6t9a3WLfM2uxn7FcE4PmwPEAt7ysrFZ6a/C2nQj9fSup8Y5oS3bDMY9fl/epnFRVILspP2o8aNtFtoYLaabgDc/feuVIrNMAkgFiR0A3OnSrDmDijYq9m1jZR9/egroHJPBLdlRcibjLBLDSDrliNv7VcfoX3C/Zzkt4f8K8vlBnSMykjdT16abe29M3cIQCQQV6GdwfTcEdvWun808DsugDLAGiOpgpOyt/49j00B01HMr6NYuMk7GDIiR2Ze3pRCV48lWvOhrCgTBgbb95jX6z8vWivPJbrrv399fTvUkWVYFwQhEyPWCRk19IjpNN34HUmDroMsxJAIPeenT6aJ2wapVZEX0pdGyTt9mJilXLY3XvVMhRbG6FGGoUEHX+Yeb0s6Iw7ADf5CuacSxVzE3CxB2LR1IiZ94FWv/oQBlpIKjM51KmBLHuATPsprQ2+XPCYXroy24dGA3tkAyxP8oZZkHQZtxFc8aWi2zK8J4KzsoEedCVY7FtSqA92IgD0p7mayqXVthQTbHhsf5oHlcxvmEN7k1sbtvD4YXsK43AaxcbTNnBdrWg0OYlfQqsbSOcY/FNdYu7FmGYFtixBOUsOhJirWxF5h0RgjrdZUUMMqGCpuBlCgoSwlLbEwskaHZVEniFnOj+CSwDHOjt5fKv8IKMpUpFp4BYj+HIMAVmOH4oropCyPMCSA4GgBOuvSANQzA7wdLbKm3bZCpcAnzMdXMqdWgwWLqoLCBqRqWGhNGYkpelx8Z1BEalg2o7BgDHb3rUYZTbbxrahwdxZZgD5mUGLcQrMbQzOJBOoMpNRjuH3ERGWQ6yxjMXUmc2aBlA6TOpkCYJq04fIthiGJRVLKua3kUz4upYC18ZJyx/pjQB/KlkvkrwWgF7/AFD4SQbj51IRfMVuuFOabYLtdIEroyEhYAWbhxYexevFLWdxk8mUpoXDOAGIJZB5mkzBEjKQK2+x8IANmt3WRvBcNFy4TlzWzcKz8CkAznGuVYEShwN2Vrt53tzqF+FmygeWWQMINtYbeCQNCYJaIRiuL4lsxRixUO6hZIUEMZ0GmskSNYJHarXAcNVnbYzmWBqVV1mJ3nKxWe9VPMVkrdug/wDuu3yaGB9h5qsMLxgWzbIk2jKxqY3Ekk7iEOo1lj1IqeRNwxs0hJKWdAt/veEJW2VgGQ+ZRpM7FgYMbHTfvJ6Fy3jL2LsKyi2SNGhjo3UbGfrXOeY7/iOSTpJA9UVRlYHsWNyPerP9mfMX7tiPCJ/h3SN9g4EA/nURTlFN7K5EovDNJzTyjdvwbq21ZdBcUktG8HoRUNuR7922AbqsEEAGfrtv01NdRxCi4vrVdYQoYrFuWrFZyDB8G8C7kxCGP5o2ronCsNlQZSCvRquePcJS+gMeYag1mbVh8PsRlO4Ox9x39RT7O/qJZZY+xmWCBqNe0fcVzjnTgbBRdUSqaEDcL0J9tBNb23jp0O+2vX09aaxL6d+kHXTsad01JB4o4sjxqKmq3ids38pJBJHrtt3I2q14zwVWLPZ8pB1t9P8Aj29v0rPCVPqK6VJSWATrDJhtQp7+UZdDqZ17aRH/AC+rVxGBGhB9R1jUfpUiywfSNfzOw+wNqF1QIUkidDMlY6ERrPy6/OkpeGbPjxaIJb0H1oUtgZ+/70KrBFP8R27A4EKJGUvHj21bZypOa028qwZ1jtcB3FJ4txjI5ZQGwzQsTDFbqKLZIOhkQu+8g/HIor3FfDTws6loz2LvUKraZ+/lJV16hpB7UvFOMI6EsPLcLB03yvIYx0jMkHp5UP4iaxXozogcexLfBcJMABWJJzKphWn+aAA3WZnes9fby5ifMWKka6wASe3UVLxmMJGVmzCZ9Z/m9G9dj1qHjnPkU/hQH/8ApD/oV+lawRLECyTbLj8LgH0DDQ/VT9avuGW2uZTaCeIToWUtLSG8OQDE5GHqCRsxqPytYF3x7J//ACWvL/vUhl/MU42GawSVV8hQ5whVsguqAqkwSB/EGumbpB2Ty/2NIz6xa9o0uBv3QQRatXHlnkscxyolpmZ5ChgbOYAsZggifNWT49jX/eHdcyozSqlQBC5RliMpAKA7QYBitD+7yiWyq5UFy8ALltzlUujALZGgDFoIgF7hHmCiIOGw63EueRBsGyqrKreE4zWwIEaklh1IKg6OKM0W/AMHbuBbxVDlKscly4CSgITMpEQsKe8pqZBrXcQxPiWSF1kj1O36zGlcg4JxV8O41gGJBmIMa+xEfQHpXUcLjluWPEs/EBDId1b/AI9NZBmDNZSTWy8eDB80WIZyInLh3nr/AKZtXBO4HiL+dQ1XPhidFKrGpJ+CSSNOuUqADuddNau+YRnXMU18N7JIJ3DeNbMf73jUjpEwRWe4OisrgmTDZVLECGQq7DQww8pnsNQQDGsfiiHsh4a5JGfVV0GbzACSSAP+TGO5oYnQyIkGQRpHUaSY+tMKSD2O3zo794t9PQfkKoR1r9n/ADn4qi1dP8RRH+5R+L+9dBv2wwzLXn3lG0xe4ykAqo1MnQmdAOvlncbfKutcn8wMwi5JG2aIDaduh7iuecaZcXgtcZxE2QGIlOoG4A3jv3j0py9aR1DrBBE+4Pai47ZDK5XYjOPcbj5zVHyjxIBTZJ1tmB6odVI+RrnjfZxZT0M8S4YBJXY9KrhfNr/U1Xv/AH/vWyvoDr0/Ks/xLCjaJmqr0Iz3EeD+OC+HYBx0nQ+h7Guf8Uw7I5DKVPUHvW2DPh7mYaMNPR7Z/CfroelFzTw5L+FGJTR1JDD0zHU/UfU0+OfWWR0YG00GrJVFwTu+sjvAJzDuYGvt61VGnLd3611TjeS+LkrDHzYNFVxb4ragZrWZoEt5dT1PzNCsO8/+TqqHsj8Sxc+XYKZUSTk9ifiX/G+9QLl4kn13HQ+tMlvX5UjNW6jRwWKn3j7mk3bmZiT1P/Q+W1KtNrMDSTDRBjpHXXpTQq0Qy25YvZb4PzHuP8E1pXx6JeKuSMxOXL8YDBZKSoAbxFkZnyyskaLWKwbwwI3BBHy6VtLGKtlQ+WWIgaZrgKsjMltSCASFyZogeKRIzebN4kV/qOcRAsRYDF2OV7ZUt4dtHBdvCWJQlhdOUA6HQ54FV3Nd4KImSWGsqXObz3LjZWbzfCvlIGrfFJNT+NXxctpdOU5igZQAFuZMwtwCvlGVmIRgDle20KBWZ4opusChVgBoFLHKNWyAsMxiSJY5jGu1NayJJt4F42xnQQNVjKREFSJy+g1ke/rTXBuKvaMqSCBt/Mg1KH21I7ajrTXDMTByNt099fL+f3NM3rvmVwIO59xofrrUpNXFnTyOMkpr+UaC5jA4vHTW1nE5ZLW2BhZ6+aTB2Q7xFU/CSyX8okE5l8pB0idxM7CY3EiRMiOL0EL0kg7bMMp/InX1phiQex39jVxjSo55E/jqZbxMzm8w0On4YMiCfL079DIFe5kz9+tT8bfV0B0zLlAPmkqAZEbTJBmB86rqpEF3y6LuW6LSCGyqXbRVAJJWYOpkbdBW64BcvpbKZsN1JPlYxprJXNpp2A11GtU3CwLK27PjJmWcwAUrmYy0llPtPpFbLg+ElpJcKfxW7EmJHlUi0RrO50HY9cm7ZRV8f5juWcK2aM8qEYGVYOdYMn9dYqn5PF24n7wpkq5UjusTPvM0rnjCFrdwowdQ2ckMr/CSDqgAkaiIEdhUb9m3MKWM1p9Az5pMZdQoA9Nt9tfrEoLraKUmdBw+PzLB/wAVAv3Ch7r+lTcRYVgSnvFVTuZg7/e9ZNsYniGHS8IPuJj2NZXHk4a1cRiSjEx21Ugj31+orQ3XKnbr9/LSncdwpMTaKnqI9Qeh9waXW9hZyCaMCpnF+F3MPcKXBB6How7g/cVDBruTvRmKDmhSaFA+zHCPSiYa6VOvWgum5+96PCoCVE5QSJaMxVRqzRImBrA396hSvRTiiObZCsToCAACdfiU+XvtUaKs8YB4XeCPNtMsw667Ce9VpNUiQlNW1niDZWAiCuVhtIiDB3BiRI6EjYmqkCnFNMRrOHtZuYS+7hiAoZvKUVLgZLaNNvNAYOklgSWUywLENm3x7MXzx5mzFgANfWBB77dz1p3B8KNzXNkHVirFYHQkf+WQf8h6Tp8DyjavoiBityYzCWnfUrA9t+2uhpNJlQk4u0zJ420ZDDffQyJ/mB+lM5GcMwGi+ZugH32q347wG1hyLa4g3b8CbaWtFJiVZ/E330ie4E1XfurhddAQxYQwjJ0fTQkxA9R3paRbfZt1RGFonXb3pLAmSB6mOn3NKa8doHaDP96vOCcQRbeW5aDmXtgknKEursUXVtS5nUiRGoWHkmXXwVGDsqwbMSIEqANz11Og0B9T0qVwHhpvXgsaL5m1jRSNJjSTA+dQsJiChMEiRB7a9xseuhrV8q4NSr3CrMWYD4TkhQCx6AnMT3+H3ok6INNhldYyWwNfVF9/hJP0mtThJUA5WkklWDvEwQwBKGRr8UEis1h1VRJtMw9rUfJRc1+4qxxOJsJbLG+UzjVHe5YgjSMj5dZ6wR3IrJDMnzUuS61xS6sdSjLOcHTMCpIYEbz66CTWPDeExKQ1thHqI6EdD71fccx10Eg5WImCUjMp1zLESOvz66Vl8TdBM7T8/wA/71UcjNVy1zi1lgl0lrR0DH47f/2X03+kV0EKroWUg9QR2MVw+dK1nJPMnhMLF0/w20Vj+EnofQ/l+i5IYtCTNZiUkHuD+dO4HEZD7QPcdKd4jZjzKD0n27/Kqm/iQjCTAOnoO09hXOmWTeZsAmIt6idNPQ9PY1yvF4U22KtW5PGmRmkEr6bMvRveRv61D49wpbqeNajUZiO4idK0hPqJqzGUKUUNCuiyaJt/4J6lt+u21M2jp8jv7UKFStD8l1x4Th7LHViLbEncl1uZifU+Gk94rOmhQqyRyyN6ctrqKFCkV4LPDDXTTfbT4ZjbtVxxbFOuGfKxBOUT16Dc6jQAUKFPwJbMlgmgyN8yf/IH9RXfLeCtf+kC54NnxBg2bP4VvNKKcpnLJOlChWPJv8+xqvivzyzgafEPn+lFbaBI3kfoT/ShQqxz1+ekMjf5103l85kS2Yyi2kCAD5hLajXU+tChRMwRdcugNintMAUTJlECRmcg+bc6dzVNzJiGuWL3iMW8MgJOpUbwDv8AiNChWbGjmt1yNATAJgToPYdKQxoUK3AKioUKZJ1bkjENcwtvOc2jLr2ViF/ICmONWRmiNCDI70KFcfJ8jRaK3l0TZuA6iGHyG1McusYvL0VmgdpAJj50KFSvlL+BlNirYDuAPxH9TQoUKsD/2Q=="/>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604" name="AutoShape 4" descr="data:image/jpeg;base64,/9j/4AAQSkZJRgABAQAAAQABAAD/2wCEAAkGBxQTEhQUEhQUFhQXFRcVGBUVFxUXFRcVFBQXFhUUFRgYHCggGBwlGxQVITEhJSksLi4uFx81ODMsNygtLisBCgoKDg0OGhAQGiwkICUsLCwsLCwsLCwsLCwsLCwsLCwsLCwsLCwsLCwsLCwsLCwsLCwsLCwsLCwsLCwsLCwsLP/AABEIAQMAwgMBIgACEQEDEQH/xAAcAAAABwEBAAAAAAAAAAAAAAAAAQIDBAUGBwj/xAA+EAACAQIEBAQEAwcEAQQDAAABAhEAAwQSITEFBkFREyJhcTKBkfBCobEHFCNSwdHhM3KC8WIVU7LSQ4OT/8QAGQEAAwEBAQAAAAAAAAAAAAAAAAECAwQF/8QAKBEAAgICAgIBAwQDAAAAAAAAAAECESExAxJBUTIiYfATcYGhBEJS/9oADAMBAAIRAxEAPwDkC0ZaiIimzWZoGTSSaBNCmAkUUUqipiEmiIpZojQITQo6UBQMTFFFLpy3hmbLA+IwCYUEkhdCeksuvrQAoYWUDSPx77DIuYL3zH6eZddTEatDYwFs2IhvFOZVUWwSzoxzPnJlEjSYIlDPWKU4RsuaPLrrpBglSR/MJB1EjQ9jTEMUKXk6devpFGbTRMGO8GN4NIKEUKEUYFAxJoqUaKgQVFRmhTEJoUcUKABRUdCgCW9IpUUmKgsKhFHQpgJoRSooqAE0VKoooEEKesWixj2/MwAPWm0SdqtOFYJmINshiDsskAwfiYCBQxMXhMAouifMiwGJkKpIAliAdiT2+E9q0PDr3jElFbOih2Cprky+EEzhR4YA8SCQIz2+zBncNy6VXNcJZmOqp5Vn/d8RgQKsOFcurbL3CoBMBQdYPVyWknpAJjSYkKalMFF+Sl5hS1bVcz22DxKWoZoGVzaLLc8rEFGb4RBhSSCFiYvF2785SbZFvND2/L5dP4YUkA+bQuYEDzSKtOPlrrhdBZWfwhmI6n5/IaT61neGcKvX28Nc0L5pcwltSYEnXvEDee0mnYOLRX4u20gZpIkDKcwMlj8XfUDTfSowvPB8zSI0k6AAgR2gfr9dFxDlm5aGbNmI/lUgDrrBMH5VQm6PNIElY9vUffX0p2LKGTdM660rL2p3E4MhEc6AgfmAR841j1osEJB96TwrKGStJipL26aKUKVhQ2RRRSyKBFUIRFAijihFACYoUqhQA+aI0OtCoKCoAUZoCnYBxRRSoo4pWMbIoUDQimIdw2HNx0QfiaPluT66A11LhfCVtqiqIUT8zrJPrWZ5e4HkNt2EsQT7RG31NdEwFmQIH2d6VjSFYawNJHy+dIxNvMYH0FW9vh7blaZu4UqCY3kD+9IZnr+FCmAP7e/61V8RcWkKjQ5szkdSJj9Yq14hfyAkCW/r0rLPYuXWBJhQZM9TO57Cf60CGOKccNq2TlVyfKocSBI3jsIOnU71hr14uSWid9Aq/koAFW/M98Ncyrqq6f3qpS3pJPWKtEseuY4m0lvosyTqTJ0A7ACNPehw0eY+39f8VFapXDbkNHQj8xt/WifxYiY4ph0qa5EVGc1zxZREuLSDUl6aIrVMBo0VOEUkiqsVCJo6FHTCh5VoiKdApLVFlDcUpRR0YNMBMUGpYFJIikA0aewQ86/7h+tNmnMO0Mp7EfrVCOtcGQMqj7j7mt7wXAgKNKwHKTZyOx1P37mur8MQQKwk80jSI/awk9KZxmEAGoq3UAVX8RftRKNIcZWzn/MeHUSYrDcYBiZ065YHrW65rkAmsGOKZJ36yCDBisuOT7UOaMPxUjMQqx1+v61Ft4ckgHtJ9BWzuYrDu8tbOmpCgAHf4ifNG+xFZvjPEgxZUGUE6nqY2GgAA9K7IsxZUTVhgLMZiRrMajUQNx9RVe1aPLU8sqVEojmaae2TUomm3SsEyiKUpDinmWm2StEwI7Uk0u5TdaIAZaOhR07GSmpomnW2pk1IAo6TQFMBYNJaimkk0CCNLskZhO0ifaabNAVQHWv2f+ZviAUQM0jr0Hvp9mtJxPF5LwFnFjMsE21uW2aP/K3OYDXfKKz/AOyLgy38Hcz5v9ZiIMahQp23EEiPWtzb5PtfvBvm3BIhiSSIA2RdMsyfSSTvXK43Jm6dJE/mXjRw2FFxmgkCD6n/ALrD2LGPLeK2Jc2yZykdPSFq856UX8RZtNqieYr0J6A+m9Mc38q28RbtFcw8M5gQRLE5T5iYJIKiDP8ASJdSk86KuloqOZzcazmVgxA12kjuIrCYy2csjczodt62XBuW7o8VrzMLU6KTLe89OneayXNJVGZV2APWoWHgGrKI8ZVVI8OSdN4+uk/SKonaTsB9f609ddpJIGv4j+u+9MZSa9BHIxzBJmuL7z8hrV+WEVS8PYBo0kjQ/wBKslNYcryNaFXLkUlmkUhqW7CNKyoZHaku1Kem2ArRAMPSKW9IrVAChRxQp2BJdqYJoE0ljSSAOaKaTNHVAAmgTRRQIooApo6TSqAO2fsbxYTBf/tufqP8V0EcRDEEk+GCAxAJgnq0bLvqdK4z+ym7nt3rMwQwcezrH6oa6RgeInDW4Nu4UJy+IsNJIlpA10ntHr245Tam0d0UpQiorJl+cObMOmLJS7mZGUED4RDeaT7Guk2sWhQEbRtoRXJuPXeGpiDfWy2YmZyOtsuNyqnT/NaPgPEzeseIuYIJBUiCCD/UQahSrKKlBp1JUTOcOOBbbAdj9K4visQXJY6zr8prV84YosrCfSaxN2/4cH0O3tRC5uw5escEHHiMi9Qon31+uhH0qMDMD7+9aJ3kknrT2DSTPb9a7/jHJ50ncrHrNjzA9t/6VPApkU8prnm7GJakmg1AipAaYUhhSmpJrRAxhxSaW4pDVqgBR0mhRQCppJoUU0xWChNFQpgKNEaOipDCFHRUBTA037PeJeDi1BMLcUp891/Qj513TCPntZRof0PevM6OQQQYIIIPqNRXY+U+ZS9hLg1IEOvUEaEjv39jXJzxp9jbil4Lbj3CmfRiT3JqCMWLVl7S/ZqPzJzqCkIGLHQaQB7msovFCFlz5j0rm0bu3th8fvCFTc9feshxhvMB6Gri/fLNmPXaqbi6QV9o+h/zXR/jqpGPLK0QKmYIaH3qIanYD4W+VdU9HMh0ClrQilKK52UhtqTmpw02RTQxJojR0RqyWM3KRNLemzWiAFCioUwsBNFQoUxBUdFQoAUDR0mjoKBQNCKBpAACt5+zhC1u6u3mzKeuwGnzrF4HDm4wA2nX+1db5B4QbZkiMw29AdKx5njqVH2UnH8EwMso/wBw0NZS6+u1d14jwpHEEVkcfyokkgVxL6TazndlZqPxnCkpI3Gvy61uTwDL00qm5hw4tWySNToo9TVwk+yaJejEpblSfX8vsin+HOJI76j5Vd43ADD4Tzj+Jc6ddd/oAfmR2NZhATtXoNWjAt2FAVW2cSynv6HX/qpFvGyfMIntWL42gTH4pLU5TZFShhRSHpZNIY1SExhqQacYUgitUAmaFChTEFRTQoqYBzQmioUAGKUtKsYdnOVQSd4HYbn0HrU7G8N8HRypcqDE/DPQg9fv0pNoaIDXKPD2GuMANZp7h+EN24EUanoK61ypyctoBmHn/T2rPk5OpSjZV8m8pkQ1wR2X+9dP4ZggsUeCwgEACrzD4asEnLLNNDH7vNV/Eks29bhA9Ov0q34viRYss+gIECe5+yflXDuceZZBAW48z5zIX5Tq3v8ArWn6aFZqOJc84C0SpLlh0CMRPvtXMsfzQl3EeM6lgpm3b0Cr2OvXSs85a42ikk9ACTVmnK98BTdAshiAA/xkfiYWx5jAkxptVx4oxIlNsbu37uNvjQknQKNQqzr/AJP+BU67wg4W+UuiQyAqRsSfMqz38pEVpuWL7YW0q2rSsWus2cqxe9azqqR5cwHnOuXTKdDmAM/iWCbiDhQuTLbFyA8FvKGScshYa6xGYwMoIkMRTbz9iTmvFsCbTkERqY9QCYI+UUzbYZZ07QZ6CSPhiTMjXTr6XHNWFv2zat4hIcLlBBDK6qSA6kdCCu+umtMcrcKGJum0xYAAv5RJ0gEekg/p6VXZKNsKyQExgO4injcrR8e5WVV/hqfKOhYmPZqx+VlMflWcestBlEwuKQxpAnrRGnQAam2oE0Rq0gCoUKFUIKhQiioAOgBT2Cwb3XCW1LMTt/U9hWn4ryicMLOdpNzNO2hDW1CjWBJuDUnYH2MuSToaRqOV+F27GCV/KXvAF2MSoKzk7iB+ZNYLmK6jXny7TodNZ/P56z611jkqwr27iOPEXUAsSQULMQFJg6Axm/7ObfhODGIdVQq6uRGr5QCUgljM6bdCdAawUqbstK6J37MuUwoF+4Jc7dQBP61057QUVC4F4aWliQNgZB20MgVLxmrLqI9dN9v1H1qHbyy1RMwNuTV1aSBVDbxi21kk7gbHUnYDoTv9D2qk4xxphmLGRGgmRmOkRMGDI2Gx366KSihPI/8AtDx9s2wpYZUBvO0jKAugU95JP0jrXBuYOOG+WObMvSVAPyNdQ4lhFx2EvFLuVQCHYq0aS+kjzDf4Z2rmvCOCkXFYOsglgMy5gufw1YSRmYuQIHqdcpFWvq2Q3RuP2Tct3LSPeuJ5rpARSNQi/ij1J/KmOYQ1w3Ll1LvlGiIzaFQfKwUsjqGiZE5w05lUhBwniWItNKXXZs50m5ctBAw7IQzNncDqMqzEgNfcscB/eS5Y2gILMGUs0s4NtkAeILWy5Yl5zbk60fF2yd4RnOIDOVtWxdkKSzEznRFV7aMDGRs7jUEJCpOaRTPCeYfBcXHFq4FRtVZkBJK5S4NskEK0iTC+YFhEDVJyhdt4oG4GuW5DNf8AEUBggJGazEK5bIfKseQkkloCuNck4S8kZSojTKxzCABOsydBqQZgUSmlgFFlDzm1nEthrloo7NbuAFGVxrEiRpIMj/lXP+WXZMcgVipLlCR6yCPXUCrPjnJN/CsDZuhgZEiUcDQQY336VS8ugpjLMn4bg2+mmlCpxeR5s6pxd3W07vbz5Rq6AzoJkjcaa1yPG44XXmMvbuR0JPeu8peAU5uvT7+9K5pzVwXBFmdH8Jz0XLkLd8p26bEVhxdYMp29GPkGkNSb1rIfK4b1H9qSb0710peiLCNCjNJNUIKhQoUwCpzD2GuMqICWYwAOpputn+zQ2BfJumLn4CQMqjrBOzHX5D1qZy6xsaVs3HJPJQw65m810gZjpC9co+5NSuecEr2rThgptXMx1XMUkIxSdCQ/hMJ0JUDWYNvh8Wbj+FaEIPibt6n1PbrWN5yuFsaLcnKq2soZRlMsWLMdWJnMR5cvlPWuXiucrLlhE7lvi6WrDBiM8rbVRIJOX4UVhnALFviJMmSVnKuCHErl5rt45xDkEKDmQSSkxsAd57DUaVYXrpdi5ML/ABEYAvbnMxfM6qrKsJkzEEwtyZBkiFwW4oxRXRrV4NBYg54f4iIkNOWZkypIJEVvKNJslSvBtuE8yuFXMUIDqGQGSwbKhYCdIuFhr1U7TAsX5iT4yWgZVDJBUrBZXBYgGU1nNBEdd8NxDBrYJKNfB1ZUtsfMoC5yS0/CBsNfKuohSspWGJa3bTEXLvigm62TI1u0ioAEMZZ0ybEzkJpKEXkO7L65zhnbyhFhSRmcM7SMzM2XQabRmEQ06xUOxcu3oNhGvZQSMis5QuCocopzxlJ2UK2o2nNo+BcoWoAfMTM5ka4jkjYnzkhgfxCDt1FaniPHrPD0RMpZm2UuMxghRnuOe7qJY6T7AijG7QOUjJcN4Net4LENdCy+RRbQDMtsPJV8ygPcGYySskAZpNZPH4dbivbVjbTyjMCXfVk8gbOfCJcOsOZLGCo0rVWecFutdVrSFHzSviqRcDKsqixmdiWuABQZyE6AiqS3w1//AG3LpcunKc5AAnw1TLmZXh30ICq0aCfLaxsl/YriyPKnIotsiB2yhQSp/BdALhcuSWAAKICD5i2x/Z+cly6zKyiFYQpCtm8uw00KHQFoy7wRNbgeBXbmIDDDksrknxfE8JiEGViSVLDxM2ZZIuBySQRB2nD+B/utmJDO3xEZonLGmZmMadTUcsqiyoLJatcDrKmQe1QXtgCfrTXLpm06dVuEfLKpH55vzp7FtGh+VZJpqyzD/tBUqqxGqvB9TA/Q1yjl+6ExSudQpJ1+ev1rrnPeEL4fON1zR7NpP0ri05Vjq2umwAMa/X70rWGYtITL7mTmu7dcrbYqg0kHU99azTXSZkkz6mimiIrWMUkSxWXT+tIqThxp6ztEnY6/rTeItwdfsenfb8qaY3DFiF/KjNGg0oUECaFHQoAv+W+UL2LHif6dkEjxWAIMbhBIze+3rXRuAfs8w9shy9xojUsJJ9AogfOas8CniqEC5LCqFAXSQNAgHTTp0qu5h5hXCNAOmpC9idfoK5P1JT2aqKRecR4xawiQoAUGAB1PUnvXLsZx18Ris4zMQJCK0AhTMdmIBYwRBBIqr5h4++JY/wAsz29PpVUbXxDc7RvroQI6aitYQrLE2aoIYQTbJQugznQ+Elm2VZN2JBzlZABfspmj4hinzWnaSySpHVYJYoPMRC+YAzsBoIgTsLl8ABla4xTIuVPgd3tlQWLDLDKstt/EjWTEnFYC1luBFYpCr0hfIt4sbpUoCpKoQPwhiCZIrUldVf8ARZWcWHuq+Uul0AZUhgt5UghlOhVrcHXQqGkETRcOxNu3dZbds27S3ZK73Xa3GS2xLkjzy0AxEzLMoGd5fdluhV3DG2wnNpDFYKkB/hI0MEhe9XiqExIDeYrcXw083maAqZt/KgSRl+IhCcoBiUqwTL2dl4UGCjMQDAkLrr1+U1gear4vYm8hzsMwsx5WOVHRmBzBlt28xXdTsxjUZrvAcdAtK9191B0BRCMpbNDGVUqCRJ2gyaznGMcr3S6IB5hcV5MBmygBlYrvJ1XUB2noaUPQ3or+I2JXxdVM5/MGKm42VrT27hBIclpldMvhGPMQLPlDFOmJVc5g3GVkJJyxbfbNH4rbDRVG+rQCanGYiA3mCpkOZsrZG/iK0WyBqrKNOha7l83Wk4fzB4eMt3bYZkt5hBZjKAHM6hvgGRZy7CDETpclgUFk9EYaREmAemn32o+KtFi641yo7fNFJ/pWe4HzBZxKB7NxWGgI6gnow3U+hFWF68GtXLTNAdGUf8lj9axaxRoc/wD2fc5m7jbluDkuK2p7qZH6t9a3WLfM2uxn7FcE4PmwPEAt7ysrFZ6a/C2nQj9fSup8Y5oS3bDMY9fl/epnFRVILspP2o8aNtFtoYLaabgDc/feuVIrNMAkgFiR0A3OnSrDmDijYq9m1jZR9/egroHJPBLdlRcibjLBLDSDrliNv7VcfoX3C/Zzkt4f8K8vlBnSMykjdT16abe29M3cIQCQQV6GdwfTcEdvWun808DsugDLAGiOpgpOyt/49j00B01HMr6NYuMk7GDIiR2Ze3pRCV48lWvOhrCgTBgbb95jX6z8vWivPJbrrv399fTvUkWVYFwQhEyPWCRk19IjpNN34HUmDroMsxJAIPeenT6aJ2wapVZEX0pdGyTt9mJilXLY3XvVMhRbG6FGGoUEHX+Yeb0s6Iw7ADf5CuacSxVzE3CxB2LR1IiZ94FWv/oQBlpIKjM51KmBLHuATPsprQ2+XPCYXroy24dGA3tkAyxP8oZZkHQZtxFc8aWi2zK8J4KzsoEedCVY7FtSqA92IgD0p7mayqXVthQTbHhsf5oHlcxvmEN7k1sbtvD4YXsK43AaxcbTNnBdrWg0OYlfQqsbSOcY/FNdYu7FmGYFtixBOUsOhJirWxF5h0RgjrdZUUMMqGCpuBlCgoSwlLbEwskaHZVEniFnOj+CSwDHOjt5fKv8IKMpUpFp4BYj+HIMAVmOH4oropCyPMCSA4GgBOuvSANQzA7wdLbKm3bZCpcAnzMdXMqdWgwWLqoLCBqRqWGhNGYkpelx8Z1BEalg2o7BgDHb3rUYZTbbxrahwdxZZgD5mUGLcQrMbQzOJBOoMpNRjuH3ERGWQ6yxjMXUmc2aBlA6TOpkCYJq04fIthiGJRVLKua3kUz4upYC18ZJyx/pjQB/KlkvkrwWgF7/AFD4SQbj51IRfMVuuFOabYLtdIEroyEhYAWbhxYexevFLWdxk8mUpoXDOAGIJZB5mkzBEjKQK2+x8IANmt3WRvBcNFy4TlzWzcKz8CkAznGuVYEShwN2Vrt53tzqF+FmygeWWQMINtYbeCQNCYJaIRiuL4lsxRixUO6hZIUEMZ0GmskSNYJHarXAcNVnbYzmWBqVV1mJ3nKxWe9VPMVkrdug/wDuu3yaGB9h5qsMLxgWzbIk2jKxqY3Ekk7iEOo1lj1IqeRNwxs0hJKWdAt/veEJW2VgGQ+ZRpM7FgYMbHTfvJ6Fy3jL2LsKyi2SNGhjo3UbGfrXOeY7/iOSTpJA9UVRlYHsWNyPerP9mfMX7tiPCJ/h3SN9g4EA/nURTlFN7K5EovDNJzTyjdvwbq21ZdBcUktG8HoRUNuR7922AbqsEEAGfrtv01NdRxCi4vrVdYQoYrFuWrFZyDB8G8C7kxCGP5o2ronCsNlQZSCvRquePcJS+gMeYag1mbVh8PsRlO4Ox9x39RT7O/qJZZY+xmWCBqNe0fcVzjnTgbBRdUSqaEDcL0J9tBNb23jp0O+2vX09aaxL6d+kHXTsad01JB4o4sjxqKmq3ids38pJBJHrtt3I2q14zwVWLPZ8pB1t9P8Aj29v0rPCVPqK6VJSWATrDJhtQp7+UZdDqZ17aRH/AC+rVxGBGhB9R1jUfpUiywfSNfzOw+wNqF1QIUkidDMlY6ERrPy6/OkpeGbPjxaIJb0H1oUtgZ+/70KrBFP8R27A4EKJGUvHj21bZypOa028qwZ1jtcB3FJ4txjI5ZQGwzQsTDFbqKLZIOhkQu+8g/HIor3FfDTws6loz2LvUKraZ+/lJV16hpB7UvFOMI6EsPLcLB03yvIYx0jMkHp5UP4iaxXozogcexLfBcJMABWJJzKphWn+aAA3WZnes9fby5ifMWKka6wASe3UVLxmMJGVmzCZ9Z/m9G9dj1qHjnPkU/hQH/8ApD/oV+lawRLECyTbLj8LgH0DDQ/VT9avuGW2uZTaCeIToWUtLSG8OQDE5GHqCRsxqPytYF3x7J//ACWvL/vUhl/MU42GawSVV8hQ5whVsguqAqkwSB/EGumbpB2Ty/2NIz6xa9o0uBv3QQRatXHlnkscxyolpmZ5ChgbOYAsZggifNWT49jX/eHdcyozSqlQBC5RliMpAKA7QYBitD+7yiWyq5UFy8ALltzlUujALZGgDFoIgF7hHmCiIOGw63EueRBsGyqrKreE4zWwIEaklh1IKg6OKM0W/AMHbuBbxVDlKscly4CSgITMpEQsKe8pqZBrXcQxPiWSF1kj1O36zGlcg4JxV8O41gGJBmIMa+xEfQHpXUcLjluWPEs/EBDId1b/AI9NZBmDNZSTWy8eDB80WIZyInLh3nr/AKZtXBO4HiL+dQ1XPhidFKrGpJ+CSSNOuUqADuddNau+YRnXMU18N7JIJ3DeNbMf73jUjpEwRWe4OisrgmTDZVLECGQq7DQww8pnsNQQDGsfiiHsh4a5JGfVV0GbzACSSAP+TGO5oYnQyIkGQRpHUaSY+tMKSD2O3zo794t9PQfkKoR1r9n/ADn4qi1dP8RRH+5R+L+9dBv2wwzLXn3lG0xe4ykAqo1MnQmdAOvlncbfKutcn8wMwi5JG2aIDaduh7iuecaZcXgtcZxE2QGIlOoG4A3jv3j0py9aR1DrBBE+4Pai47ZDK5XYjOPcbj5zVHyjxIBTZJ1tmB6odVI+RrnjfZxZT0M8S4YBJXY9KrhfNr/U1Xv/AH/vWyvoDr0/Ks/xLCjaJmqr0Iz3EeD+OC+HYBx0nQ+h7Guf8Uw7I5DKVPUHvW2DPh7mYaMNPR7Z/CfroelFzTw5L+FGJTR1JDD0zHU/UfU0+OfWWR0YG00GrJVFwTu+sjvAJzDuYGvt61VGnLd3611TjeS+LkrDHzYNFVxb4ragZrWZoEt5dT1PzNCsO8/+TqqHsj8Sxc+XYKZUSTk9ifiX/G+9QLl4kn13HQ+tMlvX5UjNW6jRwWKn3j7mk3bmZiT1P/Q+W1KtNrMDSTDRBjpHXXpTQq0Qy25YvZb4PzHuP8E1pXx6JeKuSMxOXL8YDBZKSoAbxFkZnyyskaLWKwbwwI3BBHy6VtLGKtlQ+WWIgaZrgKsjMltSCASFyZogeKRIzebN4kV/qOcRAsRYDF2OV7ZUt4dtHBdvCWJQlhdOUA6HQ54FV3Nd4KImSWGsqXObz3LjZWbzfCvlIGrfFJNT+NXxctpdOU5igZQAFuZMwtwCvlGVmIRgDle20KBWZ4opusChVgBoFLHKNWyAsMxiSJY5jGu1NayJJt4F42xnQQNVjKREFSJy+g1ke/rTXBuKvaMqSCBt/Mg1KH21I7ajrTXDMTByNt099fL+f3NM3rvmVwIO59xofrrUpNXFnTyOMkpr+UaC5jA4vHTW1nE5ZLW2BhZ6+aTB2Q7xFU/CSyX8okE5l8pB0idxM7CY3EiRMiOL0EL0kg7bMMp/InX1phiQex39jVxjSo55E/jqZbxMzm8w0On4YMiCfL079DIFe5kz9+tT8bfV0B0zLlAPmkqAZEbTJBmB86rqpEF3y6LuW6LSCGyqXbRVAJJWYOpkbdBW64BcvpbKZsN1JPlYxprJXNpp2A11GtU3CwLK27PjJmWcwAUrmYy0llPtPpFbLg+ElpJcKfxW7EmJHlUi0RrO50HY9cm7ZRV8f5juWcK2aM8qEYGVYOdYMn9dYqn5PF24n7wpkq5UjusTPvM0rnjCFrdwowdQ2ckMr/CSDqgAkaiIEdhUb9m3MKWM1p9Az5pMZdQoA9Nt9tfrEoLraKUmdBw+PzLB/wAVAv3Ch7r+lTcRYVgSnvFVTuZg7/e9ZNsYniGHS8IPuJj2NZXHk4a1cRiSjEx21Ugj31+orQ3XKnbr9/LSncdwpMTaKnqI9Qeh9waXW9hZyCaMCpnF+F3MPcKXBB6How7g/cVDBruTvRmKDmhSaFA+zHCPSiYa6VOvWgum5+96PCoCVE5QSJaMxVRqzRImBrA396hSvRTiiObZCsToCAACdfiU+XvtUaKs8YB4XeCPNtMsw667Ce9VpNUiQlNW1niDZWAiCuVhtIiDB3BiRI6EjYmqkCnFNMRrOHtZuYS+7hiAoZvKUVLgZLaNNvNAYOklgSWUywLENm3x7MXzx5mzFgANfWBB77dz1p3B8KNzXNkHVirFYHQkf+WQf8h6Tp8DyjavoiBityYzCWnfUrA9t+2uhpNJlQk4u0zJ420ZDDffQyJ/mB+lM5GcMwGi+ZugH32q347wG1hyLa4g3b8CbaWtFJiVZ/E330ie4E1XfurhddAQxYQwjJ0fTQkxA9R3paRbfZt1RGFonXb3pLAmSB6mOn3NKa8doHaDP96vOCcQRbeW5aDmXtgknKEursUXVtS5nUiRGoWHkmXXwVGDsqwbMSIEqANz11Og0B9T0qVwHhpvXgsaL5m1jRSNJjSTA+dQsJiChMEiRB7a9xseuhrV8q4NSr3CrMWYD4TkhQCx6AnMT3+H3ok6INNhldYyWwNfVF9/hJP0mtThJUA5WkklWDvEwQwBKGRr8UEis1h1VRJtMw9rUfJRc1+4qxxOJsJbLG+UzjVHe5YgjSMj5dZ6wR3IrJDMnzUuS61xS6sdSjLOcHTMCpIYEbz66CTWPDeExKQ1thHqI6EdD71fccx10Eg5WImCUjMp1zLESOvz66Vl8TdBM7T8/wA/71UcjNVy1zi1lgl0lrR0DH47f/2X03+kV0EKroWUg9QR2MVw+dK1nJPMnhMLF0/w20Vj+EnofQ/l+i5IYtCTNZiUkHuD+dO4HEZD7QPcdKd4jZjzKD0n27/Kqm/iQjCTAOnoO09hXOmWTeZsAmIt6idNPQ9PY1yvF4U22KtW5PGmRmkEr6bMvRveRv61D49wpbqeNajUZiO4idK0hPqJqzGUKUUNCuiyaJt/4J6lt+u21M2jp8jv7UKFStD8l1x4Th7LHViLbEncl1uZifU+Gk94rOmhQqyRyyN6ctrqKFCkV4LPDDXTTfbT4ZjbtVxxbFOuGfKxBOUT16Dc6jQAUKFPwJbMlgmgyN8yf/IH9RXfLeCtf+kC54NnxBg2bP4VvNKKcpnLJOlChWPJv8+xqvivzyzgafEPn+lFbaBI3kfoT/ShQqxz1+ekMjf5103l85kS2Yyi2kCAD5hLajXU+tChRMwRdcugNintMAUTJlECRmcg+bc6dzVNzJiGuWL3iMW8MgJOpUbwDv8AiNChWbGjmt1yNATAJgToPYdKQxoUK3AKioUKZJ1bkjENcwtvOc2jLr2ViF/ICmONWRmiNCDI70KFcfJ8jRaK3l0TZuA6iGHyG1McusYvL0VmgdpAJj50KFSvlL+BlNirYDuAPxH9TQoUKsD/2Q=="/>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606" name="AutoShape 6" descr="data:image/jpeg;base64,/9j/4AAQSkZJRgABAQAAAQABAAD/2wCEAAkGBxQTEhQUEhQUFhQXFRcVGBUVFxUXFRcVFBQXFhUUFRgYHCggGBwlGxQVITEhJSksLi4uFx81ODMsNygtLisBCgoKDg0OGhAQGiwkICUsLCwsLCwsLCwsLCwsLCwsLCwsLCwsLCwsLCwsLCwsLCwsLCwsLCwsLCwsLCwsLCwsLP/AABEIAQMAwgMBIgACEQEDEQH/xAAcAAAABwEBAAAAAAAAAAAAAAAAAQIDBAUGBwj/xAA+EAACAQIEBAQEAwcEAQQDAAABAhEAAwQSITEFBkFREyJhcTKBkfBCobEHFCNSwdHhM3KC8WIVU7LSQ4OT/8QAGQEAAwEBAQAAAAAAAAAAAAAAAAECAwQF/8QAKBEAAgICAgIBAwQDAAAAAAAAAAECESExAxJBUTIiYfATcYGhBEJS/9oADAMBAAIRAxEAPwDkC0ZaiIimzWZoGTSSaBNCmAkUUUqipiEmiIpZojQITQo6UBQMTFFFLpy3hmbLA+IwCYUEkhdCeksuvrQAoYWUDSPx77DIuYL3zH6eZddTEatDYwFs2IhvFOZVUWwSzoxzPnJlEjSYIlDPWKU4RsuaPLrrpBglSR/MJB1EjQ9jTEMUKXk6devpFGbTRMGO8GN4NIKEUKEUYFAxJoqUaKgQVFRmhTEJoUcUKABRUdCgCW9IpUUmKgsKhFHQpgJoRSooqAE0VKoooEEKesWixj2/MwAPWm0SdqtOFYJmINshiDsskAwfiYCBQxMXhMAouifMiwGJkKpIAliAdiT2+E9q0PDr3jElFbOih2Cprky+EEzhR4YA8SCQIz2+zBncNy6VXNcJZmOqp5Vn/d8RgQKsOFcurbL3CoBMBQdYPVyWknpAJjSYkKalMFF+Sl5hS1bVcz22DxKWoZoGVzaLLc8rEFGb4RBhSSCFiYvF2785SbZFvND2/L5dP4YUkA+bQuYEDzSKtOPlrrhdBZWfwhmI6n5/IaT61neGcKvX28Nc0L5pcwltSYEnXvEDee0mnYOLRX4u20gZpIkDKcwMlj8XfUDTfSowvPB8zSI0k6AAgR2gfr9dFxDlm5aGbNmI/lUgDrrBMH5VQm6PNIElY9vUffX0p2LKGTdM660rL2p3E4MhEc6AgfmAR841j1osEJB96TwrKGStJipL26aKUKVhQ2RRRSyKBFUIRFAijihFACYoUqhQA+aI0OtCoKCoAUZoCnYBxRRSoo4pWMbIoUDQimIdw2HNx0QfiaPluT66A11LhfCVtqiqIUT8zrJPrWZ5e4HkNt2EsQT7RG31NdEwFmQIH2d6VjSFYawNJHy+dIxNvMYH0FW9vh7blaZu4UqCY3kD+9IZnr+FCmAP7e/61V8RcWkKjQ5szkdSJj9Yq14hfyAkCW/r0rLPYuXWBJhQZM9TO57Cf60CGOKccNq2TlVyfKocSBI3jsIOnU71hr14uSWid9Aq/koAFW/M98Ncyrqq6f3qpS3pJPWKtEseuY4m0lvosyTqTJ0A7ACNPehw0eY+39f8VFapXDbkNHQj8xt/WifxYiY4ph0qa5EVGc1zxZREuLSDUl6aIrVMBo0VOEUkiqsVCJo6FHTCh5VoiKdApLVFlDcUpRR0YNMBMUGpYFJIikA0aewQ86/7h+tNmnMO0Mp7EfrVCOtcGQMqj7j7mt7wXAgKNKwHKTZyOx1P37mur8MQQKwk80jSI/awk9KZxmEAGoq3UAVX8RftRKNIcZWzn/MeHUSYrDcYBiZ065YHrW65rkAmsGOKZJ36yCDBisuOT7UOaMPxUjMQqx1+v61Ft4ckgHtJ9BWzuYrDu8tbOmpCgAHf4ifNG+xFZvjPEgxZUGUE6nqY2GgAA9K7IsxZUTVhgLMZiRrMajUQNx9RVe1aPLU8sqVEojmaae2TUomm3SsEyiKUpDinmWm2StEwI7Uk0u5TdaIAZaOhR07GSmpomnW2pk1IAo6TQFMBYNJaimkk0CCNLskZhO0ifaabNAVQHWv2f+ZviAUQM0jr0Hvp9mtJxPF5LwFnFjMsE21uW2aP/K3OYDXfKKz/AOyLgy38Hcz5v9ZiIMahQp23EEiPWtzb5PtfvBvm3BIhiSSIA2RdMsyfSSTvXK43Jm6dJE/mXjRw2FFxmgkCD6n/ALrD2LGPLeK2Jc2yZykdPSFq856UX8RZtNqieYr0J6A+m9Mc38q28RbtFcw8M5gQRLE5T5iYJIKiDP8ASJdSk86KuloqOZzcazmVgxA12kjuIrCYy2csjczodt62XBuW7o8VrzMLU6KTLe89OneayXNJVGZV2APWoWHgGrKI8ZVVI8OSdN4+uk/SKonaTsB9f609ddpJIGv4j+u+9MZSa9BHIxzBJmuL7z8hrV+WEVS8PYBo0kjQ/wBKslNYcryNaFXLkUlmkUhqW7CNKyoZHaku1Kem2ArRAMPSKW9IrVAChRxQp2BJdqYJoE0ljSSAOaKaTNHVAAmgTRRQIooApo6TSqAO2fsbxYTBf/tufqP8V0EcRDEEk+GCAxAJgnq0bLvqdK4z+ym7nt3rMwQwcezrH6oa6RgeInDW4Nu4UJy+IsNJIlpA10ntHr245Tam0d0UpQiorJl+cObMOmLJS7mZGUED4RDeaT7Guk2sWhQEbRtoRXJuPXeGpiDfWy2YmZyOtsuNyqnT/NaPgPEzeseIuYIJBUiCCD/UQahSrKKlBp1JUTOcOOBbbAdj9K4visQXJY6zr8prV84YosrCfSaxN2/4cH0O3tRC5uw5escEHHiMi9Qon31+uhH0qMDMD7+9aJ3kknrT2DSTPb9a7/jHJ50ncrHrNjzA9t/6VPApkU8prnm7GJakmg1AipAaYUhhSmpJrRAxhxSaW4pDVqgBR0mhRQCppJoUU0xWChNFQpgKNEaOipDCFHRUBTA037PeJeDi1BMLcUp891/Qj513TCPntZRof0PevM6OQQQYIIIPqNRXY+U+ZS9hLg1IEOvUEaEjv39jXJzxp9jbil4Lbj3CmfRiT3JqCMWLVl7S/ZqPzJzqCkIGLHQaQB7msovFCFlz5j0rm0bu3th8fvCFTc9feshxhvMB6Gri/fLNmPXaqbi6QV9o+h/zXR/jqpGPLK0QKmYIaH3qIanYD4W+VdU9HMh0ClrQilKK52UhtqTmpw02RTQxJojR0RqyWM3KRNLemzWiAFCioUwsBNFQoUxBUdFQoAUDR0mjoKBQNCKBpAACt5+zhC1u6u3mzKeuwGnzrF4HDm4wA2nX+1db5B4QbZkiMw29AdKx5njqVH2UnH8EwMso/wBw0NZS6+u1d14jwpHEEVkcfyokkgVxL6TazndlZqPxnCkpI3Gvy61uTwDL00qm5hw4tWySNToo9TVwk+yaJejEpblSfX8vsin+HOJI76j5Vd43ADD4Tzj+Jc6ddd/oAfmR2NZhATtXoNWjAt2FAVW2cSynv6HX/qpFvGyfMIntWL42gTH4pLU5TZFShhRSHpZNIY1SExhqQacYUgitUAmaFChTEFRTQoqYBzQmioUAGKUtKsYdnOVQSd4HYbn0HrU7G8N8HRypcqDE/DPQg9fv0pNoaIDXKPD2GuMANZp7h+EN24EUanoK61ypyctoBmHn/T2rPk5OpSjZV8m8pkQ1wR2X+9dP4ZggsUeCwgEACrzD4asEnLLNNDH7vNV/Eks29bhA9Ov0q34viRYss+gIECe5+yflXDuceZZBAW48z5zIX5Tq3v8ArWn6aFZqOJc84C0SpLlh0CMRPvtXMsfzQl3EeM6lgpm3b0Cr2OvXSs85a42ikk9ACTVmnK98BTdAshiAA/xkfiYWx5jAkxptVx4oxIlNsbu37uNvjQknQKNQqzr/AJP+BU67wg4W+UuiQyAqRsSfMqz38pEVpuWL7YW0q2rSsWus2cqxe9azqqR5cwHnOuXTKdDmAM/iWCbiDhQuTLbFyA8FvKGScshYa6xGYwMoIkMRTbz9iTmvFsCbTkERqY9QCYI+UUzbYZZ07QZ6CSPhiTMjXTr6XHNWFv2zat4hIcLlBBDK6qSA6kdCCu+umtMcrcKGJum0xYAAv5RJ0gEekg/p6VXZKNsKyQExgO4injcrR8e5WVV/hqfKOhYmPZqx+VlMflWcestBlEwuKQxpAnrRGnQAam2oE0Rq0gCoUKFUIKhQiioAOgBT2Cwb3XCW1LMTt/U9hWn4ryicMLOdpNzNO2hDW1CjWBJuDUnYH2MuSToaRqOV+F27GCV/KXvAF2MSoKzk7iB+ZNYLmK6jXny7TodNZ/P56z611jkqwr27iOPEXUAsSQULMQFJg6Axm/7ObfhODGIdVQq6uRGr5QCUgljM6bdCdAawUqbstK6J37MuUwoF+4Jc7dQBP61057QUVC4F4aWliQNgZB20MgVLxmrLqI9dN9v1H1qHbyy1RMwNuTV1aSBVDbxi21kk7gbHUnYDoTv9D2qk4xxphmLGRGgmRmOkRMGDI2Gx366KSihPI/8AtDx9s2wpYZUBvO0jKAugU95JP0jrXBuYOOG+WObMvSVAPyNdQ4lhFx2EvFLuVQCHYq0aS+kjzDf4Z2rmvCOCkXFYOsglgMy5gufw1YSRmYuQIHqdcpFWvq2Q3RuP2Tct3LSPeuJ5rpARSNQi/ij1J/KmOYQ1w3Ll1LvlGiIzaFQfKwUsjqGiZE5w05lUhBwniWItNKXXZs50m5ctBAw7IQzNncDqMqzEgNfcscB/eS5Y2gILMGUs0s4NtkAeILWy5Yl5zbk60fF2yd4RnOIDOVtWxdkKSzEznRFV7aMDGRs7jUEJCpOaRTPCeYfBcXHFq4FRtVZkBJK5S4NskEK0iTC+YFhEDVJyhdt4oG4GuW5DNf8AEUBggJGazEK5bIfKseQkkloCuNck4S8kZSojTKxzCABOsydBqQZgUSmlgFFlDzm1nEthrloo7NbuAFGVxrEiRpIMj/lXP+WXZMcgVipLlCR6yCPXUCrPjnJN/CsDZuhgZEiUcDQQY336VS8ugpjLMn4bg2+mmlCpxeR5s6pxd3W07vbz5Rq6AzoJkjcaa1yPG44XXmMvbuR0JPeu8peAU5uvT7+9K5pzVwXBFmdH8Jz0XLkLd8p26bEVhxdYMp29GPkGkNSb1rIfK4b1H9qSb0710peiLCNCjNJNUIKhQoUwCpzD2GuMqICWYwAOpputn+zQ2BfJumLn4CQMqjrBOzHX5D1qZy6xsaVs3HJPJQw65m810gZjpC9co+5NSuecEr2rThgptXMx1XMUkIxSdCQ/hMJ0JUDWYNvh8Wbj+FaEIPibt6n1PbrWN5yuFsaLcnKq2soZRlMsWLMdWJnMR5cvlPWuXiucrLlhE7lvi6WrDBiM8rbVRIJOX4UVhnALFviJMmSVnKuCHErl5rt45xDkEKDmQSSkxsAd57DUaVYXrpdi5ML/ABEYAvbnMxfM6qrKsJkzEEwtyZBkiFwW4oxRXRrV4NBYg54f4iIkNOWZkypIJEVvKNJslSvBtuE8yuFXMUIDqGQGSwbKhYCdIuFhr1U7TAsX5iT4yWgZVDJBUrBZXBYgGU1nNBEdd8NxDBrYJKNfB1ZUtsfMoC5yS0/CBsNfKuohSspWGJa3bTEXLvigm62TI1u0ioAEMZZ0ybEzkJpKEXkO7L65zhnbyhFhSRmcM7SMzM2XQabRmEQ06xUOxcu3oNhGvZQSMis5QuCocopzxlJ2UK2o2nNo+BcoWoAfMTM5ka4jkjYnzkhgfxCDt1FaniPHrPD0RMpZm2UuMxghRnuOe7qJY6T7AijG7QOUjJcN4Net4LENdCy+RRbQDMtsPJV8ygPcGYySskAZpNZPH4dbivbVjbTyjMCXfVk8gbOfCJcOsOZLGCo0rVWecFutdVrSFHzSviqRcDKsqixmdiWuABQZyE6AiqS3w1//AG3LpcunKc5AAnw1TLmZXh30ICq0aCfLaxsl/YriyPKnIotsiB2yhQSp/BdALhcuSWAAKICD5i2x/Z+cly6zKyiFYQpCtm8uw00KHQFoy7wRNbgeBXbmIDDDksrknxfE8JiEGViSVLDxM2ZZIuBySQRB2nD+B/utmJDO3xEZonLGmZmMadTUcsqiyoLJatcDrKmQe1QXtgCfrTXLpm06dVuEfLKpH55vzp7FtGh+VZJpqyzD/tBUqqxGqvB9TA/Q1yjl+6ExSudQpJ1+ev1rrnPeEL4fON1zR7NpP0ri05Vjq2umwAMa/X70rWGYtITL7mTmu7dcrbYqg0kHU99azTXSZkkz6mimiIrWMUkSxWXT+tIqThxp6ztEnY6/rTeItwdfsenfb8qaY3DFiF/KjNGg0oUECaFHQoAv+W+UL2LHif6dkEjxWAIMbhBIze+3rXRuAfs8w9shy9xojUsJJ9AogfOas8CniqEC5LCqFAXSQNAgHTTp0qu5h5hXCNAOmpC9idfoK5P1JT2aqKRecR4xawiQoAUGAB1PUnvXLsZx18Ris4zMQJCK0AhTMdmIBYwRBBIqr5h4++JY/wAsz29PpVUbXxDc7RvroQI6aitYQrLE2aoIYQTbJQugznQ+Elm2VZN2JBzlZABfspmj4hinzWnaSySpHVYJYoPMRC+YAzsBoIgTsLl8ABla4xTIuVPgd3tlQWLDLDKstt/EjWTEnFYC1luBFYpCr0hfIt4sbpUoCpKoQPwhiCZIrUldVf8ARZWcWHuq+Uul0AZUhgt5UghlOhVrcHXQqGkETRcOxNu3dZbds27S3ZK73Xa3GS2xLkjzy0AxEzLMoGd5fdluhV3DG2wnNpDFYKkB/hI0MEhe9XiqExIDeYrcXw083maAqZt/KgSRl+IhCcoBiUqwTL2dl4UGCjMQDAkLrr1+U1gear4vYm8hzsMwsx5WOVHRmBzBlt28xXdTsxjUZrvAcdAtK9191B0BRCMpbNDGVUqCRJ2gyaznGMcr3S6IB5hcV5MBmygBlYrvJ1XUB2noaUPQ3or+I2JXxdVM5/MGKm42VrT27hBIclpldMvhGPMQLPlDFOmJVc5g3GVkJJyxbfbNH4rbDRVG+rQCanGYiA3mCpkOZsrZG/iK0WyBqrKNOha7l83Wk4fzB4eMt3bYZkt5hBZjKAHM6hvgGRZy7CDETpclgUFk9EYaREmAemn32o+KtFi641yo7fNFJ/pWe4HzBZxKB7NxWGgI6gnow3U+hFWF68GtXLTNAdGUf8lj9axaxRoc/wD2fc5m7jbluDkuK2p7qZH6t9a3WLfM2uxn7FcE4PmwPEAt7ysrFZ6a/C2nQj9fSup8Y5oS3bDMY9fl/epnFRVILspP2o8aNtFtoYLaabgDc/feuVIrNMAkgFiR0A3OnSrDmDijYq9m1jZR9/egroHJPBLdlRcibjLBLDSDrliNv7VcfoX3C/Zzkt4f8K8vlBnSMykjdT16abe29M3cIQCQQV6GdwfTcEdvWun808DsugDLAGiOpgpOyt/49j00B01HMr6NYuMk7GDIiR2Ze3pRCV48lWvOhrCgTBgbb95jX6z8vWivPJbrrv399fTvUkWVYFwQhEyPWCRk19IjpNN34HUmDroMsxJAIPeenT6aJ2wapVZEX0pdGyTt9mJilXLY3XvVMhRbG6FGGoUEHX+Yeb0s6Iw7ADf5CuacSxVzE3CxB2LR1IiZ94FWv/oQBlpIKjM51KmBLHuATPsprQ2+XPCYXroy24dGA3tkAyxP8oZZkHQZtxFc8aWi2zK8J4KzsoEedCVY7FtSqA92IgD0p7mayqXVthQTbHhsf5oHlcxvmEN7k1sbtvD4YXsK43AaxcbTNnBdrWg0OYlfQqsbSOcY/FNdYu7FmGYFtixBOUsOhJirWxF5h0RgjrdZUUMMqGCpuBlCgoSwlLbEwskaHZVEniFnOj+CSwDHOjt5fKv8IKMpUpFp4BYj+HIMAVmOH4oropCyPMCSA4GgBOuvSANQzA7wdLbKm3bZCpcAnzMdXMqdWgwWLqoLCBqRqWGhNGYkpelx8Z1BEalg2o7BgDHb3rUYZTbbxrahwdxZZgD5mUGLcQrMbQzOJBOoMpNRjuH3ERGWQ6yxjMXUmc2aBlA6TOpkCYJq04fIthiGJRVLKua3kUz4upYC18ZJyx/pjQB/KlkvkrwWgF7/AFD4SQbj51IRfMVuuFOabYLtdIEroyEhYAWbhxYexevFLWdxk8mUpoXDOAGIJZB5mkzBEjKQK2+x8IANmt3WRvBcNFy4TlzWzcKz8CkAznGuVYEShwN2Vrt53tzqF+FmygeWWQMINtYbeCQNCYJaIRiuL4lsxRixUO6hZIUEMZ0GmskSNYJHarXAcNVnbYzmWBqVV1mJ3nKxWe9VPMVkrdug/wDuu3yaGB9h5qsMLxgWzbIk2jKxqY3Ekk7iEOo1lj1IqeRNwxs0hJKWdAt/veEJW2VgGQ+ZRpM7FgYMbHTfvJ6Fy3jL2LsKyi2SNGhjo3UbGfrXOeY7/iOSTpJA9UVRlYHsWNyPerP9mfMX7tiPCJ/h3SN9g4EA/nURTlFN7K5EovDNJzTyjdvwbq21ZdBcUktG8HoRUNuR7922AbqsEEAGfrtv01NdRxCi4vrVdYQoYrFuWrFZyDB8G8C7kxCGP5o2ronCsNlQZSCvRquePcJS+gMeYag1mbVh8PsRlO4Ox9x39RT7O/qJZZY+xmWCBqNe0fcVzjnTgbBRdUSqaEDcL0J9tBNb23jp0O+2vX09aaxL6d+kHXTsad01JB4o4sjxqKmq3ids38pJBJHrtt3I2q14zwVWLPZ8pB1t9P8Aj29v0rPCVPqK6VJSWATrDJhtQp7+UZdDqZ17aRH/AC+rVxGBGhB9R1jUfpUiywfSNfzOw+wNqF1QIUkidDMlY6ERrPy6/OkpeGbPjxaIJb0H1oUtgZ+/70KrBFP8R27A4EKJGUvHj21bZypOa028qwZ1jtcB3FJ4txjI5ZQGwzQsTDFbqKLZIOhkQu+8g/HIor3FfDTws6loz2LvUKraZ+/lJV16hpB7UvFOMI6EsPLcLB03yvIYx0jMkHp5UP4iaxXozogcexLfBcJMABWJJzKphWn+aAA3WZnes9fby5ifMWKka6wASe3UVLxmMJGVmzCZ9Z/m9G9dj1qHjnPkU/hQH/8ApD/oV+lawRLECyTbLj8LgH0DDQ/VT9avuGW2uZTaCeIToWUtLSG8OQDE5GHqCRsxqPytYF3x7J//ACWvL/vUhl/MU42GawSVV8hQ5whVsguqAqkwSB/EGumbpB2Ty/2NIz6xa9o0uBv3QQRatXHlnkscxyolpmZ5ChgbOYAsZggifNWT49jX/eHdcyozSqlQBC5RliMpAKA7QYBitD+7yiWyq5UFy8ALltzlUujALZGgDFoIgF7hHmCiIOGw63EueRBsGyqrKreE4zWwIEaklh1IKg6OKM0W/AMHbuBbxVDlKscly4CSgITMpEQsKe8pqZBrXcQxPiWSF1kj1O36zGlcg4JxV8O41gGJBmIMa+xEfQHpXUcLjluWPEs/EBDId1b/AI9NZBmDNZSTWy8eDB80WIZyInLh3nr/AKZtXBO4HiL+dQ1XPhidFKrGpJ+CSSNOuUqADuddNau+YRnXMU18N7JIJ3DeNbMf73jUjpEwRWe4OisrgmTDZVLECGQq7DQww8pnsNQQDGsfiiHsh4a5JGfVV0GbzACSSAP+TGO5oYnQyIkGQRpHUaSY+tMKSD2O3zo794t9PQfkKoR1r9n/ADn4qi1dP8RRH+5R+L+9dBv2wwzLXn3lG0xe4ykAqo1MnQmdAOvlncbfKutcn8wMwi5JG2aIDaduh7iuecaZcXgtcZxE2QGIlOoG4A3jv3j0py9aR1DrBBE+4Pai47ZDK5XYjOPcbj5zVHyjxIBTZJ1tmB6odVI+RrnjfZxZT0M8S4YBJXY9KrhfNr/U1Xv/AH/vWyvoDr0/Ks/xLCjaJmqr0Iz3EeD+OC+HYBx0nQ+h7Guf8Uw7I5DKVPUHvW2DPh7mYaMNPR7Z/CfroelFzTw5L+FGJTR1JDD0zHU/UfU0+OfWWR0YG00GrJVFwTu+sjvAJzDuYGvt61VGnLd3611TjeS+LkrDHzYNFVxb4ragZrWZoEt5dT1PzNCsO8/+TqqHsj8Sxc+XYKZUSTk9ifiX/G+9QLl4kn13HQ+tMlvX5UjNW6jRwWKn3j7mk3bmZiT1P/Q+W1KtNrMDSTDRBjpHXXpTQq0Qy25YvZb4PzHuP8E1pXx6JeKuSMxOXL8YDBZKSoAbxFkZnyyskaLWKwbwwI3BBHy6VtLGKtlQ+WWIgaZrgKsjMltSCASFyZogeKRIzebN4kV/qOcRAsRYDF2OV7ZUt4dtHBdvCWJQlhdOUA6HQ54FV3Nd4KImSWGsqXObz3LjZWbzfCvlIGrfFJNT+NXxctpdOU5igZQAFuZMwtwCvlGVmIRgDle20KBWZ4opusChVgBoFLHKNWyAsMxiSJY5jGu1NayJJt4F42xnQQNVjKREFSJy+g1ke/rTXBuKvaMqSCBt/Mg1KH21I7ajrTXDMTByNt099fL+f3NM3rvmVwIO59xofrrUpNXFnTyOMkpr+UaC5jA4vHTW1nE5ZLW2BhZ6+aTB2Q7xFU/CSyX8okE5l8pB0idxM7CY3EiRMiOL0EL0kg7bMMp/InX1phiQex39jVxjSo55E/jqZbxMzm8w0On4YMiCfL079DIFe5kz9+tT8bfV0B0zLlAPmkqAZEbTJBmB86rqpEF3y6LuW6LSCGyqXbRVAJJWYOpkbdBW64BcvpbKZsN1JPlYxprJXNpp2A11GtU3CwLK27PjJmWcwAUrmYy0llPtPpFbLg+ElpJcKfxW7EmJHlUi0RrO50HY9cm7ZRV8f5juWcK2aM8qEYGVYOdYMn9dYqn5PF24n7wpkq5UjusTPvM0rnjCFrdwowdQ2ckMr/CSDqgAkaiIEdhUb9m3MKWM1p9Az5pMZdQoA9Nt9tfrEoLraKUmdBw+PzLB/wAVAv3Ch7r+lTcRYVgSnvFVTuZg7/e9ZNsYniGHS8IPuJj2NZXHk4a1cRiSjEx21Ugj31+orQ3XKnbr9/LSncdwpMTaKnqI9Qeh9waXW9hZyCaMCpnF+F3MPcKXBB6How7g/cVDBruTvRmKDmhSaFA+zHCPSiYa6VOvWgum5+96PCoCVE5QSJaMxVRqzRImBrA396hSvRTiiObZCsToCAACdfiU+XvtUaKs8YB4XeCPNtMsw667Ce9VpNUiQlNW1niDZWAiCuVhtIiDB3BiRI6EjYmqkCnFNMRrOHtZuYS+7hiAoZvKUVLgZLaNNvNAYOklgSWUywLENm3x7MXzx5mzFgANfWBB77dz1p3B8KNzXNkHVirFYHQkf+WQf8h6Tp8DyjavoiBityYzCWnfUrA9t+2uhpNJlQk4u0zJ420ZDDffQyJ/mB+lM5GcMwGi+ZugH32q347wG1hyLa4g3b8CbaWtFJiVZ/E330ie4E1XfurhddAQxYQwjJ0fTQkxA9R3paRbfZt1RGFonXb3pLAmSB6mOn3NKa8doHaDP96vOCcQRbeW5aDmXtgknKEursUXVtS5nUiRGoWHkmXXwVGDsqwbMSIEqANz11Og0B9T0qVwHhpvXgsaL5m1jRSNJjSTA+dQsJiChMEiRB7a9xseuhrV8q4NSr3CrMWYD4TkhQCx6AnMT3+H3ok6INNhldYyWwNfVF9/hJP0mtThJUA5WkklWDvEwQwBKGRr8UEis1h1VRJtMw9rUfJRc1+4qxxOJsJbLG+UzjVHe5YgjSMj5dZ6wR3IrJDMnzUuS61xS6sdSjLOcHTMCpIYEbz66CTWPDeExKQ1thHqI6EdD71fccx10Eg5WImCUjMp1zLESOvz66Vl8TdBM7T8/wA/71UcjNVy1zi1lgl0lrR0DH47f/2X03+kV0EKroWUg9QR2MVw+dK1nJPMnhMLF0/w20Vj+EnofQ/l+i5IYtCTNZiUkHuD+dO4HEZD7QPcdKd4jZjzKD0n27/Kqm/iQjCTAOnoO09hXOmWTeZsAmIt6idNPQ9PY1yvF4U22KtW5PGmRmkEr6bMvRveRv61D49wpbqeNajUZiO4idK0hPqJqzGUKUUNCuiyaJt/4J6lt+u21M2jp8jv7UKFStD8l1x4Th7LHViLbEncl1uZifU+Gk94rOmhQqyRyyN6ctrqKFCkV4LPDDXTTfbT4ZjbtVxxbFOuGfKxBOUT16Dc6jQAUKFPwJbMlgmgyN8yf/IH9RXfLeCtf+kC54NnxBg2bP4VvNKKcpnLJOlChWPJv8+xqvivzyzgafEPn+lFbaBI3kfoT/ShQqxz1+ekMjf5103l85kS2Yyi2kCAD5hLajXU+tChRMwRdcugNintMAUTJlECRmcg+bc6dzVNzJiGuWL3iMW8MgJOpUbwDv8AiNChWbGjmt1yNATAJgToPYdKQxoUK3AKioUKZJ1bkjENcwtvOc2jLr2ViF/ICmONWRmiNCDI70KFcfJ8jRaK3l0TZuA6iGHyG1McusYvL0VmgdpAJj50KFSvlL+BlNirYDuAPxH9TQoUKsD/2Q=="/>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3607" name="Picture 7" descr="C:\Users\Елена\Desktop\untitled.png"/>
          <p:cNvPicPr>
            <a:picLocks noChangeAspect="1" noChangeArrowheads="1"/>
          </p:cNvPicPr>
          <p:nvPr/>
        </p:nvPicPr>
        <p:blipFill>
          <a:blip r:embed="rId2" cstate="print"/>
          <a:srcRect/>
          <a:stretch>
            <a:fillRect/>
          </a:stretch>
        </p:blipFill>
        <p:spPr bwMode="auto">
          <a:xfrm>
            <a:off x="0" y="0"/>
            <a:ext cx="1905000" cy="231457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ru-RU" sz="4000" dirty="0" smtClean="0"/>
              <a:t> </a:t>
            </a:r>
            <a:r>
              <a:rPr lang="en-US" sz="3200" dirty="0" smtClean="0"/>
              <a:t> </a:t>
            </a:r>
            <a:r>
              <a:rPr lang="en-US" sz="3200" dirty="0" err="1" smtClean="0">
                <a:solidFill>
                  <a:schemeClr val="tx2"/>
                </a:solidFill>
              </a:rPr>
              <a:t>ARMin</a:t>
            </a:r>
            <a:r>
              <a:rPr lang="en-US" sz="3200" dirty="0" smtClean="0">
                <a:solidFill>
                  <a:schemeClr val="tx2"/>
                </a:solidFill>
              </a:rPr>
              <a:t> - four active degrees of freedom of movement in the shoulder and elbow </a:t>
            </a:r>
            <a:r>
              <a:rPr lang="en-US" sz="3200" dirty="0" smtClean="0">
                <a:solidFill>
                  <a:schemeClr val="tx2"/>
                </a:solidFill>
              </a:rPr>
              <a:t>joints</a:t>
            </a:r>
            <a:r>
              <a:rPr lang="ru-RU" sz="3200" dirty="0" smtClean="0">
                <a:solidFill>
                  <a:schemeClr val="tx2"/>
                </a:solidFill>
              </a:rPr>
              <a:t> </a:t>
            </a:r>
            <a:endParaRPr lang="ru-RU" sz="3200" dirty="0" smtClean="0">
              <a:solidFill>
                <a:schemeClr val="tx2"/>
              </a:solidFill>
            </a:endParaRPr>
          </a:p>
        </p:txBody>
      </p:sp>
      <p:pic>
        <p:nvPicPr>
          <p:cNvPr id="23555" name="Picture 3" descr="ARMinMechanics"/>
          <p:cNvPicPr>
            <a:picLocks noGrp="1" noChangeAspect="1" noChangeArrowheads="1"/>
          </p:cNvPicPr>
          <p:nvPr>
            <p:ph idx="1"/>
          </p:nvPr>
        </p:nvPicPr>
        <p:blipFill>
          <a:blip r:embed="rId2" cstate="print"/>
          <a:srcRect/>
          <a:stretch>
            <a:fillRect/>
          </a:stretch>
        </p:blipFill>
        <p:spPr>
          <a:xfrm>
            <a:off x="889000" y="1628775"/>
            <a:ext cx="3730625" cy="4824413"/>
          </a:xfrm>
          <a:noFill/>
        </p:spPr>
      </p:pic>
      <p:sp>
        <p:nvSpPr>
          <p:cNvPr id="23556" name="Rectangle 4"/>
          <p:cNvSpPr>
            <a:spLocks noChangeArrowheads="1"/>
          </p:cNvSpPr>
          <p:nvPr/>
        </p:nvSpPr>
        <p:spPr bwMode="auto">
          <a:xfrm>
            <a:off x="5364163" y="3933825"/>
            <a:ext cx="3443287" cy="1217613"/>
          </a:xfrm>
          <a:prstGeom prst="rect">
            <a:avLst/>
          </a:prstGeom>
          <a:noFill/>
          <a:ln w="9525">
            <a:noFill/>
            <a:miter lim="800000"/>
            <a:headEnd/>
            <a:tailEnd/>
          </a:ln>
        </p:spPr>
        <p:txBody>
          <a:bodyPr>
            <a:spAutoFit/>
          </a:bodyPr>
          <a:lstStyle/>
          <a:p>
            <a:pPr algn="l"/>
            <a:r>
              <a:rPr lang="en-US"/>
              <a:t> </a:t>
            </a:r>
            <a:r>
              <a:rPr lang="en-US" sz="1400" i="1">
                <a:solidFill>
                  <a:schemeClr val="accent2"/>
                </a:solidFill>
              </a:rPr>
              <a:t>R. Riener, T. Nef, G. Colombo "ARMin - Robot-aided Neurorehabilitation for the Upper Extremities.", Medical &amp; Biological Engineering &amp; Computing, 43, pp. 2-10, 2005.</a:t>
            </a:r>
            <a:endParaRPr lang="ru-RU" sz="1400" i="1">
              <a:solidFill>
                <a:schemeClr val="accent2"/>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ru-RU" smtClean="0"/>
          </a:p>
        </p:txBody>
      </p:sp>
      <p:sp>
        <p:nvSpPr>
          <p:cNvPr id="26627" name="Rectangle 3"/>
          <p:cNvSpPr>
            <a:spLocks noGrp="1" noChangeArrowheads="1"/>
          </p:cNvSpPr>
          <p:nvPr>
            <p:ph idx="1"/>
          </p:nvPr>
        </p:nvSpPr>
        <p:spPr/>
        <p:txBody>
          <a:bodyPr/>
          <a:lstStyle/>
          <a:p>
            <a:pPr eaLnBrk="1" hangingPunct="1"/>
            <a:endParaRPr lang="ru-RU" smtClean="0"/>
          </a:p>
        </p:txBody>
      </p:sp>
      <p:pic>
        <p:nvPicPr>
          <p:cNvPr id="26628" name="Picture 4" descr="Picture 006"/>
          <p:cNvPicPr>
            <a:picLocks noChangeAspect="1" noChangeArrowheads="1"/>
          </p:cNvPicPr>
          <p:nvPr/>
        </p:nvPicPr>
        <p:blipFill>
          <a:blip r:embed="rId2" cstate="print"/>
          <a:srcRect/>
          <a:stretch>
            <a:fillRect/>
          </a:stretch>
        </p:blipFill>
        <p:spPr bwMode="auto">
          <a:xfrm>
            <a:off x="-3230563" y="-2422525"/>
            <a:ext cx="15605126" cy="1170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6"/>
          <p:cNvSpPr>
            <a:spLocks noGrp="1" noChangeArrowheads="1"/>
          </p:cNvSpPr>
          <p:nvPr>
            <p:ph type="title" idx="4294967295"/>
          </p:nvPr>
        </p:nvSpPr>
        <p:spPr>
          <a:xfrm>
            <a:off x="793750" y="188913"/>
            <a:ext cx="5829300" cy="935831"/>
          </a:xfrm>
        </p:spPr>
        <p:txBody>
          <a:bodyPr/>
          <a:lstStyle/>
          <a:p>
            <a:r>
              <a:rPr lang="en-US" b="1" dirty="0" err="1" smtClean="0">
                <a:solidFill>
                  <a:schemeClr val="tx2"/>
                </a:solidFill>
              </a:rPr>
              <a:t>Exo</a:t>
            </a:r>
            <a:r>
              <a:rPr lang="en-US" b="1" dirty="0" smtClean="0">
                <a:solidFill>
                  <a:schemeClr val="tx2"/>
                </a:solidFill>
              </a:rPr>
              <a:t> </a:t>
            </a:r>
            <a:r>
              <a:rPr lang="en-US" b="1" dirty="0" smtClean="0">
                <a:solidFill>
                  <a:schemeClr val="tx2"/>
                </a:solidFill>
              </a:rPr>
              <a:t>GT</a:t>
            </a:r>
            <a:endParaRPr lang="en-GB" altLang="it-IT" b="1" dirty="0">
              <a:solidFill>
                <a:schemeClr val="tx2"/>
              </a:solidFill>
            </a:endParaRPr>
          </a:p>
        </p:txBody>
      </p:sp>
      <p:sp>
        <p:nvSpPr>
          <p:cNvPr id="155650" name="Rettangolo 5"/>
          <p:cNvSpPr>
            <a:spLocks noChangeArrowheads="1"/>
          </p:cNvSpPr>
          <p:nvPr/>
        </p:nvSpPr>
        <p:spPr bwMode="auto">
          <a:xfrm>
            <a:off x="611560" y="1268760"/>
            <a:ext cx="6480175" cy="4596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a:spcBef>
                <a:spcPct val="0"/>
              </a:spcBef>
              <a:buNone/>
            </a:pPr>
            <a:r>
              <a:rPr lang="en-US" sz="1800" b="1" u="sng" dirty="0" smtClean="0">
                <a:solidFill>
                  <a:schemeClr val="tx2"/>
                </a:solidFill>
                <a:latin typeface="Segoe Print" pitchFamily="2" charset="0"/>
              </a:rPr>
              <a:t>Specifications::</a:t>
            </a:r>
            <a:endParaRPr lang="ru-RU" altLang="it-IT" sz="1800" b="1" u="sng" dirty="0">
              <a:solidFill>
                <a:schemeClr val="tx2"/>
              </a:solidFill>
              <a:latin typeface="Segoe Print" pitchFamily="2" charset="0"/>
              <a:ea typeface="ＭＳ Ｐゴシック" charset="0"/>
            </a:endParaRPr>
          </a:p>
          <a:p>
            <a:pPr>
              <a:spcBef>
                <a:spcPct val="0"/>
              </a:spcBef>
              <a:buNone/>
            </a:pPr>
            <a:r>
              <a:rPr lang="en-US" sz="1800" b="1" dirty="0" smtClean="0">
                <a:solidFill>
                  <a:schemeClr val="tx2"/>
                </a:solidFill>
                <a:latin typeface="Segoe Print" pitchFamily="2" charset="0"/>
              </a:rPr>
              <a:t>4 </a:t>
            </a:r>
            <a:r>
              <a:rPr lang="en-US" sz="1800" b="1" dirty="0" smtClean="0">
                <a:solidFill>
                  <a:schemeClr val="tx2"/>
                </a:solidFill>
                <a:latin typeface="Segoe Print" pitchFamily="2" charset="0"/>
              </a:rPr>
              <a:t>electric motors (2 hips, 2 knees)</a:t>
            </a:r>
            <a:endParaRPr lang="ru-RU" altLang="it-IT" sz="1800" b="1" dirty="0">
              <a:solidFill>
                <a:schemeClr val="tx2"/>
              </a:solidFill>
              <a:latin typeface="Segoe Print" pitchFamily="2" charset="0"/>
              <a:ea typeface="ＭＳ Ｐゴシック" charset="0"/>
            </a:endParaRPr>
          </a:p>
          <a:p>
            <a:pPr>
              <a:spcBef>
                <a:spcPct val="0"/>
              </a:spcBef>
              <a:buNone/>
            </a:pPr>
            <a:r>
              <a:rPr lang="en-US" sz="1800" b="1" dirty="0" smtClean="0">
                <a:solidFill>
                  <a:schemeClr val="tx2"/>
                </a:solidFill>
                <a:latin typeface="Segoe Print" pitchFamily="2" charset="0"/>
              </a:rPr>
              <a:t>2 Lithium Ion Batteries (48V)</a:t>
            </a:r>
            <a:endParaRPr lang="ru-RU" altLang="it-IT" sz="1800" b="1" dirty="0">
              <a:solidFill>
                <a:schemeClr val="tx2"/>
              </a:solidFill>
              <a:latin typeface="Segoe Print" pitchFamily="2" charset="0"/>
              <a:ea typeface="ＭＳ Ｐゴシック" charset="0"/>
            </a:endParaRPr>
          </a:p>
          <a:p>
            <a:pPr>
              <a:spcBef>
                <a:spcPct val="0"/>
              </a:spcBef>
              <a:buNone/>
            </a:pPr>
            <a:r>
              <a:rPr lang="en-US" sz="1800" b="1" dirty="0" smtClean="0">
                <a:solidFill>
                  <a:schemeClr val="tx2"/>
                </a:solidFill>
                <a:latin typeface="Segoe Print" pitchFamily="2" charset="0"/>
              </a:rPr>
              <a:t>Height </a:t>
            </a:r>
            <a:r>
              <a:rPr lang="en-US" sz="1800" b="1" dirty="0" smtClean="0">
                <a:solidFill>
                  <a:schemeClr val="tx2"/>
                </a:solidFill>
                <a:latin typeface="Segoe Print" pitchFamily="2" charset="0"/>
              </a:rPr>
              <a:t>range: </a:t>
            </a:r>
            <a:r>
              <a:rPr lang="en-US" sz="1800" b="1" dirty="0" smtClean="0">
                <a:solidFill>
                  <a:srgbClr val="FF0000"/>
                </a:solidFill>
                <a:latin typeface="Segoe Print" pitchFamily="2" charset="0"/>
              </a:rPr>
              <a:t>150-190</a:t>
            </a:r>
            <a:r>
              <a:rPr lang="en-US" sz="1800" b="1" dirty="0" smtClean="0">
                <a:solidFill>
                  <a:schemeClr val="tx2"/>
                </a:solidFill>
                <a:latin typeface="Segoe Print" pitchFamily="2" charset="0"/>
              </a:rPr>
              <a:t>cm</a:t>
            </a:r>
            <a:endParaRPr lang="ru-RU" altLang="it-IT" sz="1800" b="1" dirty="0">
              <a:solidFill>
                <a:schemeClr val="tx2"/>
              </a:solidFill>
              <a:latin typeface="Segoe Print" pitchFamily="2" charset="0"/>
              <a:ea typeface="ＭＳ Ｐゴシック" charset="0"/>
            </a:endParaRPr>
          </a:p>
          <a:p>
            <a:pPr>
              <a:spcBef>
                <a:spcPct val="0"/>
              </a:spcBef>
              <a:buNone/>
            </a:pPr>
            <a:r>
              <a:rPr lang="en-US" sz="1800" b="1" dirty="0" smtClean="0">
                <a:solidFill>
                  <a:schemeClr val="tx2"/>
                </a:solidFill>
                <a:latin typeface="Segoe Print" pitchFamily="2" charset="0"/>
              </a:rPr>
              <a:t>Maximum </a:t>
            </a:r>
            <a:r>
              <a:rPr lang="en-US" sz="1800" b="1" dirty="0" smtClean="0">
                <a:solidFill>
                  <a:schemeClr val="tx2"/>
                </a:solidFill>
                <a:latin typeface="Segoe Print" pitchFamily="2" charset="0"/>
              </a:rPr>
              <a:t>weight: </a:t>
            </a:r>
            <a:r>
              <a:rPr lang="en-US" sz="1800" b="1" dirty="0" smtClean="0">
                <a:solidFill>
                  <a:srgbClr val="FF0000"/>
                </a:solidFill>
                <a:latin typeface="Segoe Print" pitchFamily="2" charset="0"/>
              </a:rPr>
              <a:t>100</a:t>
            </a:r>
            <a:r>
              <a:rPr lang="en-US" sz="1800" b="1" dirty="0" smtClean="0">
                <a:solidFill>
                  <a:schemeClr val="tx2"/>
                </a:solidFill>
                <a:latin typeface="Segoe Print" pitchFamily="2" charset="0"/>
              </a:rPr>
              <a:t> kg</a:t>
            </a:r>
            <a:endParaRPr lang="ru-RU" altLang="it-IT" sz="1800" b="1" dirty="0">
              <a:solidFill>
                <a:schemeClr val="tx2"/>
              </a:solidFill>
              <a:latin typeface="Segoe Print" pitchFamily="2" charset="0"/>
              <a:ea typeface="ＭＳ Ｐゴシック" charset="0"/>
            </a:endParaRPr>
          </a:p>
          <a:p>
            <a:pPr fontAlgn="base">
              <a:spcBef>
                <a:spcPct val="0"/>
              </a:spcBef>
              <a:spcAft>
                <a:spcPct val="0"/>
              </a:spcAft>
              <a:buFontTx/>
              <a:buNone/>
            </a:pPr>
            <a:r>
              <a:rPr lang="en-US" sz="1800" b="1" dirty="0" smtClean="0">
                <a:solidFill>
                  <a:schemeClr val="tx2"/>
                </a:solidFill>
                <a:latin typeface="Segoe Print" pitchFamily="2" charset="0"/>
              </a:rPr>
              <a:t>Max hip width</a:t>
            </a:r>
            <a:r>
              <a:rPr lang="en-US" sz="1800" b="1" dirty="0" smtClean="0">
                <a:solidFill>
                  <a:schemeClr val="tx2"/>
                </a:solidFill>
                <a:latin typeface="Segoe Print" pitchFamily="2" charset="0"/>
              </a:rPr>
              <a:t>: </a:t>
            </a:r>
            <a:r>
              <a:rPr lang="en-US" sz="1800" b="1" dirty="0" smtClean="0">
                <a:solidFill>
                  <a:srgbClr val="FF0000"/>
                </a:solidFill>
                <a:latin typeface="Segoe Print" pitchFamily="2" charset="0"/>
              </a:rPr>
              <a:t>46</a:t>
            </a:r>
            <a:r>
              <a:rPr lang="en-US" sz="1800" b="1" dirty="0" smtClean="0">
                <a:solidFill>
                  <a:schemeClr val="tx2"/>
                </a:solidFill>
                <a:latin typeface="Segoe Print" pitchFamily="2" charset="0"/>
              </a:rPr>
              <a:t>cm </a:t>
            </a:r>
            <a:endParaRPr lang="en-US" sz="1800" b="1" dirty="0" smtClean="0">
              <a:solidFill>
                <a:schemeClr val="tx2"/>
              </a:solidFill>
              <a:latin typeface="Segoe Print" pitchFamily="2" charset="0"/>
            </a:endParaRPr>
          </a:p>
          <a:p>
            <a:pPr fontAlgn="base">
              <a:spcBef>
                <a:spcPct val="0"/>
              </a:spcBef>
              <a:spcAft>
                <a:spcPct val="0"/>
              </a:spcAft>
              <a:buFontTx/>
              <a:buNone/>
            </a:pPr>
            <a:r>
              <a:rPr lang="en-US" sz="1800" b="1" dirty="0" smtClean="0">
                <a:solidFill>
                  <a:schemeClr val="tx2"/>
                </a:solidFill>
                <a:latin typeface="Segoe Print" pitchFamily="2" charset="0"/>
              </a:rPr>
              <a:t>23 </a:t>
            </a:r>
            <a:r>
              <a:rPr lang="en-US" sz="1800" b="1" dirty="0" smtClean="0">
                <a:solidFill>
                  <a:schemeClr val="tx2"/>
                </a:solidFill>
                <a:latin typeface="Segoe Print" pitchFamily="2" charset="0"/>
              </a:rPr>
              <a:t>kg in weight</a:t>
            </a:r>
            <a:r>
              <a:rPr lang="ru-RU" altLang="it-IT" sz="1800" b="1" dirty="0" smtClean="0">
                <a:solidFill>
                  <a:srgbClr val="000000"/>
                </a:solidFill>
                <a:latin typeface="Segoe Print" charset="0"/>
                <a:ea typeface="ＭＳ Ｐゴシック" charset="0"/>
              </a:rPr>
              <a:t>е</a:t>
            </a:r>
            <a:endParaRPr lang="en-US" altLang="it-IT" sz="1800" b="1" dirty="0">
              <a:solidFill>
                <a:schemeClr val="tx2"/>
              </a:solidFill>
              <a:latin typeface="Segoe Print" pitchFamily="2" charset="0"/>
              <a:ea typeface="ＭＳ Ｐゴシック" charset="0"/>
            </a:endParaRPr>
          </a:p>
          <a:p>
            <a:pPr algn="ctr">
              <a:spcBef>
                <a:spcPct val="0"/>
              </a:spcBef>
              <a:buNone/>
            </a:pPr>
            <a:endParaRPr lang="en-US" sz="1800" b="1" dirty="0" smtClean="0">
              <a:solidFill>
                <a:srgbClr val="000000"/>
              </a:solidFill>
              <a:latin typeface="Segoe Print" charset="0"/>
              <a:ea typeface="ＭＳ Ｐゴシック" charset="0"/>
            </a:endParaRPr>
          </a:p>
          <a:p>
            <a:pPr algn="ctr">
              <a:spcBef>
                <a:spcPct val="0"/>
              </a:spcBef>
              <a:buNone/>
            </a:pPr>
            <a:r>
              <a:rPr lang="en-US" sz="1800" b="1" dirty="0" smtClean="0">
                <a:solidFill>
                  <a:schemeClr val="tx2"/>
                </a:solidFill>
                <a:latin typeface="Segoe Print" pitchFamily="2" charset="0"/>
              </a:rPr>
              <a:t>Numerous </a:t>
            </a:r>
            <a:r>
              <a:rPr lang="en-US" sz="1800" b="1" dirty="0" smtClean="0">
                <a:solidFill>
                  <a:schemeClr val="tx2"/>
                </a:solidFill>
                <a:latin typeface="Segoe Print" pitchFamily="2" charset="0"/>
              </a:rPr>
              <a:t>sensors and gyroscopes in the legs and help with balance and </a:t>
            </a:r>
            <a:r>
              <a:rPr lang="en-US" sz="1800" b="1" dirty="0" smtClean="0">
                <a:solidFill>
                  <a:schemeClr val="tx2"/>
                </a:solidFill>
                <a:latin typeface="Segoe Print" pitchFamily="2" charset="0"/>
              </a:rPr>
              <a:t>walking</a:t>
            </a:r>
            <a:endParaRPr lang="it-IT" altLang="it-IT" sz="1800" b="1" dirty="0">
              <a:solidFill>
                <a:schemeClr val="tx2"/>
              </a:solidFill>
              <a:latin typeface="Segoe Print" pitchFamily="2" charset="0"/>
              <a:ea typeface="ＭＳ Ｐゴシック" charset="0"/>
            </a:endParaRPr>
          </a:p>
          <a:p>
            <a:pPr algn="just" fontAlgn="base">
              <a:spcBef>
                <a:spcPct val="0"/>
              </a:spcBef>
              <a:spcAft>
                <a:spcPct val="0"/>
              </a:spcAft>
              <a:buFontTx/>
              <a:buNone/>
            </a:pPr>
            <a:endParaRPr lang="it-IT" altLang="it-IT" sz="1800" b="1" dirty="0">
              <a:solidFill>
                <a:srgbClr val="000000"/>
              </a:solidFill>
              <a:latin typeface="Segoe Print" charset="0"/>
              <a:ea typeface="ＭＳ Ｐゴシック" charset="0"/>
            </a:endParaRPr>
          </a:p>
          <a:p>
            <a:pPr algn="ctr" fontAlgn="base">
              <a:spcBef>
                <a:spcPct val="0"/>
              </a:spcBef>
              <a:spcAft>
                <a:spcPct val="0"/>
              </a:spcAft>
              <a:buFontTx/>
              <a:buNone/>
            </a:pPr>
            <a:endParaRPr lang="ru-RU" altLang="it-IT" sz="1800" b="1" dirty="0" smtClean="0">
              <a:solidFill>
                <a:srgbClr val="000000"/>
              </a:solidFill>
              <a:latin typeface="Segoe Print" charset="0"/>
              <a:ea typeface="ＭＳ Ｐゴシック" charset="0"/>
            </a:endParaRPr>
          </a:p>
          <a:p>
            <a:pPr algn="ctr">
              <a:spcBef>
                <a:spcPct val="0"/>
              </a:spcBef>
              <a:buNone/>
            </a:pPr>
            <a:r>
              <a:rPr lang="en-US" sz="1800" dirty="0" smtClean="0"/>
              <a:t> </a:t>
            </a:r>
            <a:r>
              <a:rPr lang="en-US" sz="1800" b="1" dirty="0" smtClean="0">
                <a:solidFill>
                  <a:srgbClr val="FF0000"/>
                </a:solidFill>
                <a:latin typeface="Segoe Print" pitchFamily="2" charset="0"/>
              </a:rPr>
              <a:t>Walking is achieved by changing the weight to activate the sensors</a:t>
            </a:r>
            <a:r>
              <a:rPr lang="ru-RU" altLang="it-IT" sz="1800" b="1" dirty="0" smtClean="0">
                <a:solidFill>
                  <a:srgbClr val="FF0000"/>
                </a:solidFill>
                <a:latin typeface="Segoe Print" pitchFamily="2" charset="0"/>
                <a:ea typeface="ＭＳ Ｐゴシック" charset="0"/>
              </a:rPr>
              <a:t> </a:t>
            </a:r>
            <a:r>
              <a:rPr lang="en-US" sz="1800" b="1" dirty="0" smtClean="0">
                <a:solidFill>
                  <a:schemeClr val="tx2"/>
                </a:solidFill>
                <a:latin typeface="Segoe Print" pitchFamily="2" charset="0"/>
              </a:rPr>
              <a:t>in the device that initiates the </a:t>
            </a:r>
            <a:r>
              <a:rPr lang="en-US" sz="1800" b="1" dirty="0" smtClean="0">
                <a:solidFill>
                  <a:schemeClr val="tx2"/>
                </a:solidFill>
                <a:latin typeface="Segoe Print" pitchFamily="2" charset="0"/>
              </a:rPr>
              <a:t>actions. </a:t>
            </a:r>
            <a:r>
              <a:rPr lang="en-US" sz="1800" b="1" dirty="0" smtClean="0">
                <a:solidFill>
                  <a:schemeClr val="tx2"/>
                </a:solidFill>
                <a:latin typeface="Segoe Print" pitchFamily="2" charset="0"/>
              </a:rPr>
              <a:t>Battery-powered motors drive the legs, replacing deficient </a:t>
            </a:r>
            <a:r>
              <a:rPr lang="en-US" sz="1800" b="1" dirty="0" smtClean="0">
                <a:solidFill>
                  <a:schemeClr val="tx2"/>
                </a:solidFill>
                <a:latin typeface="Segoe Print" pitchFamily="2" charset="0"/>
              </a:rPr>
              <a:t>of neuromuscular </a:t>
            </a:r>
            <a:r>
              <a:rPr lang="en-US" sz="1800" b="1" dirty="0" smtClean="0">
                <a:solidFill>
                  <a:schemeClr val="tx2"/>
                </a:solidFill>
                <a:latin typeface="Segoe Print" pitchFamily="2" charset="0"/>
              </a:rPr>
              <a:t>function. </a:t>
            </a:r>
            <a:endParaRPr lang="en-US" altLang="it-IT" sz="1800" b="1" dirty="0">
              <a:solidFill>
                <a:schemeClr val="tx2"/>
              </a:solidFill>
              <a:latin typeface="Segoe Print" pitchFamily="2" charset="0"/>
              <a:ea typeface="ＭＳ Ｐゴシック" charset="0"/>
            </a:endParaRPr>
          </a:p>
        </p:txBody>
      </p:sp>
      <p:sp>
        <p:nvSpPr>
          <p:cNvPr id="155651" name="AutoShape 7"/>
          <p:cNvSpPr>
            <a:spLocks noChangeArrowheads="1"/>
          </p:cNvSpPr>
          <p:nvPr/>
        </p:nvSpPr>
        <p:spPr bwMode="auto">
          <a:xfrm>
            <a:off x="3563888" y="4077072"/>
            <a:ext cx="649287" cy="576263"/>
          </a:xfrm>
          <a:prstGeom prst="downArrow">
            <a:avLst>
              <a:gd name="adj1" fmla="val 50000"/>
              <a:gd name="adj2" fmla="val 25000"/>
            </a:avLst>
          </a:prstGeom>
          <a:solidFill>
            <a:srgbClr val="205595"/>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charset="0"/>
              </a:defRPr>
            </a:lvl1pPr>
            <a:lvl2pPr marL="742950" indent="-285750">
              <a:spcBef>
                <a:spcPct val="20000"/>
              </a:spcBef>
              <a:buChar char="–"/>
              <a:defRPr sz="2800">
                <a:solidFill>
                  <a:schemeClr val="tx1"/>
                </a:solidFill>
                <a:latin typeface="Times" charset="0"/>
              </a:defRPr>
            </a:lvl2pPr>
            <a:lvl3pPr marL="1143000" indent="-228600">
              <a:spcBef>
                <a:spcPct val="20000"/>
              </a:spcBef>
              <a:buChar char="•"/>
              <a:defRPr sz="2400">
                <a:solidFill>
                  <a:schemeClr val="tx1"/>
                </a:solidFill>
                <a:latin typeface="Times" charset="0"/>
              </a:defRPr>
            </a:lvl3pPr>
            <a:lvl4pPr marL="1600200"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eaLnBrk="0" fontAlgn="base" hangingPunct="0">
              <a:spcBef>
                <a:spcPct val="0"/>
              </a:spcBef>
              <a:spcAft>
                <a:spcPct val="0"/>
              </a:spcAft>
              <a:buFontTx/>
              <a:buNone/>
            </a:pPr>
            <a:endParaRPr lang="en-GB" altLang="it-IT" sz="2400">
              <a:solidFill>
                <a:srgbClr val="000000"/>
              </a:solidFill>
              <a:ea typeface="ＭＳ Ｐゴシック" charset="0"/>
            </a:endParaRPr>
          </a:p>
        </p:txBody>
      </p:sp>
      <p:pic>
        <p:nvPicPr>
          <p:cNvPr id="15565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65328" y="188913"/>
            <a:ext cx="2469122" cy="4392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r>
              <a:rPr lang="it-IT" smtClean="0">
                <a:solidFill>
                  <a:srgbClr val="006633"/>
                </a:solidFill>
              </a:rPr>
              <a:t>Moscow - December 2015</a:t>
            </a:r>
            <a:endParaRPr lang="it-IT">
              <a:solidFill>
                <a:srgbClr val="006633"/>
              </a:solidFill>
            </a:endParaRPr>
          </a:p>
        </p:txBody>
      </p:sp>
      <p:sp>
        <p:nvSpPr>
          <p:cNvPr id="3" name="Segnaposto piè di pagina 2"/>
          <p:cNvSpPr>
            <a:spLocks noGrp="1"/>
          </p:cNvSpPr>
          <p:nvPr>
            <p:ph type="ftr" sz="quarter" idx="11"/>
          </p:nvPr>
        </p:nvSpPr>
        <p:spPr/>
        <p:txBody>
          <a:bodyPr/>
          <a:lstStyle/>
          <a:p>
            <a:pPr>
              <a:defRPr/>
            </a:pPr>
            <a:r>
              <a:rPr lang="it-IT" smtClean="0">
                <a:solidFill>
                  <a:srgbClr val="006633"/>
                </a:solidFill>
              </a:rPr>
              <a:t>European Experts Physical and Rehabilitation Medicine and  Russian public organization “All-Russian Union Rehabilitators”  </a:t>
            </a:r>
            <a:endParaRPr lang="it-IT">
              <a:solidFill>
                <a:srgbClr val="006633"/>
              </a:solidFill>
            </a:endParaRPr>
          </a:p>
        </p:txBody>
      </p:sp>
    </p:spTree>
    <p:extLst>
      <p:ext uri="{BB962C8B-B14F-4D97-AF65-F5344CB8AC3E}">
        <p14:creationId xmlns:p14="http://schemas.microsoft.com/office/powerpoint/2010/main" xmlns="" val="427945940"/>
      </p:ext>
    </p:extLst>
  </p:cSld>
  <p:clrMapOvr>
    <a:masterClrMapping/>
  </p:clrMapOvr>
  <p:transition spd="med">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1"/>
          <p:cNvSpPr>
            <a:spLocks noGrp="1"/>
          </p:cNvSpPr>
          <p:nvPr>
            <p:ph type="title" idx="4294967295"/>
          </p:nvPr>
        </p:nvSpPr>
        <p:spPr>
          <a:xfrm>
            <a:off x="285750" y="214313"/>
            <a:ext cx="8686800" cy="1143000"/>
          </a:xfrm>
          <a:solidFill>
            <a:schemeClr val="accent1"/>
          </a:solidFill>
        </p:spPr>
        <p:txBody>
          <a:bodyPr anchor="ctr"/>
          <a:lstStyle/>
          <a:p>
            <a:r>
              <a:rPr lang="en-US" sz="3200" b="1" dirty="0" err="1" smtClean="0">
                <a:solidFill>
                  <a:schemeClr val="tx1">
                    <a:lumMod val="50000"/>
                  </a:schemeClr>
                </a:solidFill>
              </a:rPr>
              <a:t>Transcranial</a:t>
            </a:r>
            <a:r>
              <a:rPr lang="en-US" sz="3200" b="1" dirty="0" smtClean="0">
                <a:solidFill>
                  <a:schemeClr val="tx1">
                    <a:lumMod val="50000"/>
                  </a:schemeClr>
                </a:solidFill>
              </a:rPr>
              <a:t> </a:t>
            </a:r>
            <a:r>
              <a:rPr lang="en-US" sz="3200" b="1" dirty="0" smtClean="0">
                <a:solidFill>
                  <a:schemeClr val="tx1">
                    <a:lumMod val="50000"/>
                  </a:schemeClr>
                </a:solidFill>
              </a:rPr>
              <a:t>magnetic stimulation of the </a:t>
            </a:r>
            <a:r>
              <a:rPr lang="en-US" sz="3200" b="1" dirty="0" smtClean="0">
                <a:solidFill>
                  <a:schemeClr val="tx1">
                    <a:lumMod val="50000"/>
                  </a:schemeClr>
                </a:solidFill>
              </a:rPr>
              <a:t>brain</a:t>
            </a:r>
            <a:endParaRPr lang="ru-RU" sz="3200" b="1" dirty="0" smtClean="0">
              <a:solidFill>
                <a:schemeClr val="tx1">
                  <a:lumMod val="50000"/>
                </a:schemeClr>
              </a:solidFill>
            </a:endParaRPr>
          </a:p>
        </p:txBody>
      </p:sp>
      <p:pic>
        <p:nvPicPr>
          <p:cNvPr id="75779" name="Picture 2"/>
          <p:cNvPicPr>
            <a:picLocks noChangeAspect="1" noChangeArrowheads="1"/>
          </p:cNvPicPr>
          <p:nvPr/>
        </p:nvPicPr>
        <p:blipFill>
          <a:blip r:embed="rId2" cstate="print"/>
          <a:srcRect/>
          <a:stretch>
            <a:fillRect/>
          </a:stretch>
        </p:blipFill>
        <p:spPr bwMode="auto">
          <a:xfrm>
            <a:off x="214313" y="1571625"/>
            <a:ext cx="4429125" cy="4081463"/>
          </a:xfrm>
          <a:prstGeom prst="rect">
            <a:avLst/>
          </a:prstGeom>
          <a:noFill/>
          <a:ln w="9525">
            <a:noFill/>
            <a:miter lim="800000"/>
            <a:headEnd/>
            <a:tailEnd/>
          </a:ln>
        </p:spPr>
      </p:pic>
      <p:pic>
        <p:nvPicPr>
          <p:cNvPr id="75780" name="Picture 3"/>
          <p:cNvPicPr>
            <a:picLocks noChangeAspect="1" noChangeArrowheads="1"/>
          </p:cNvPicPr>
          <p:nvPr/>
        </p:nvPicPr>
        <p:blipFill>
          <a:blip r:embed="rId3" cstate="print"/>
          <a:srcRect/>
          <a:stretch>
            <a:fillRect/>
          </a:stretch>
        </p:blipFill>
        <p:spPr bwMode="auto">
          <a:xfrm>
            <a:off x="4714875" y="1571625"/>
            <a:ext cx="4191000" cy="4071938"/>
          </a:xfrm>
          <a:prstGeom prst="rect">
            <a:avLst/>
          </a:prstGeom>
          <a:noFill/>
          <a:ln w="9525">
            <a:noFill/>
            <a:miter lim="800000"/>
            <a:headEnd/>
            <a:tailEnd/>
          </a:ln>
        </p:spPr>
      </p:pic>
      <p:sp>
        <p:nvSpPr>
          <p:cNvPr id="75781" name="TextBox 9"/>
          <p:cNvSpPr txBox="1">
            <a:spLocks noChangeArrowheads="1"/>
          </p:cNvSpPr>
          <p:nvPr/>
        </p:nvSpPr>
        <p:spPr bwMode="auto">
          <a:xfrm>
            <a:off x="357188" y="5733256"/>
            <a:ext cx="8572500" cy="1015663"/>
          </a:xfrm>
          <a:prstGeom prst="rect">
            <a:avLst/>
          </a:prstGeom>
          <a:noFill/>
          <a:ln w="9525">
            <a:noFill/>
            <a:miter lim="800000"/>
            <a:headEnd/>
            <a:tailEnd/>
          </a:ln>
        </p:spPr>
        <p:txBody>
          <a:bodyPr wrap="square">
            <a:spAutoFit/>
          </a:bodyPr>
          <a:lstStyle/>
          <a:p>
            <a:r>
              <a:rPr lang="en-US" sz="2000" b="1" dirty="0" smtClean="0">
                <a:latin typeface="+mj-lt"/>
              </a:rPr>
              <a:t>It </a:t>
            </a:r>
            <a:r>
              <a:rPr lang="en-US" sz="2000" b="1" dirty="0" smtClean="0">
                <a:latin typeface="+mj-lt"/>
              </a:rPr>
              <a:t>is </a:t>
            </a:r>
            <a:r>
              <a:rPr lang="en-US" sz="2000" b="1" dirty="0" smtClean="0">
                <a:latin typeface="+mj-lt"/>
              </a:rPr>
              <a:t>supposed </a:t>
            </a:r>
            <a:r>
              <a:rPr lang="en-US" sz="2000" b="1" dirty="0" smtClean="0">
                <a:latin typeface="+mj-lt"/>
              </a:rPr>
              <a:t>that TMS induces synaptic </a:t>
            </a:r>
            <a:r>
              <a:rPr lang="en-US" sz="2000" b="1" dirty="0" err="1" smtClean="0">
                <a:latin typeface="+mj-lt"/>
              </a:rPr>
              <a:t>potentiation</a:t>
            </a:r>
            <a:r>
              <a:rPr lang="en-US" sz="2000" b="1" dirty="0" smtClean="0">
                <a:latin typeface="+mj-lt"/>
              </a:rPr>
              <a:t> or synaptic depression as a result of repeated stimulation. And this, as has been shown, can facilitate learning in humans</a:t>
            </a:r>
            <a:r>
              <a:rPr lang="en-US" sz="2000" b="1" dirty="0" smtClean="0">
                <a:latin typeface="+mj-lt"/>
              </a:rPr>
              <a:t>.</a:t>
            </a:r>
            <a:r>
              <a:rPr lang="ru-RU" sz="2000" b="1" dirty="0" smtClean="0">
                <a:latin typeface="+mj-lt"/>
              </a:rPr>
              <a:t>. </a:t>
            </a:r>
            <a:endParaRPr lang="ru-RU" sz="2000" b="1" dirty="0">
              <a:latin typeface="+mj-lt"/>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ru-RU" sz="3200" dirty="0" smtClean="0"/>
              <a:t>Р</a:t>
            </a:r>
            <a:r>
              <a:rPr lang="en-US" sz="3200" b="1" dirty="0" smtClean="0"/>
              <a:t>PROBLEMS AND PROSPECTS OF </a:t>
            </a:r>
            <a:r>
              <a:rPr lang="en-US" sz="3200" b="1" dirty="0" smtClean="0"/>
              <a:t>NEUROREHABILITATION</a:t>
            </a:r>
            <a:endParaRPr lang="ru-RU" sz="3200" b="1" dirty="0" smtClean="0"/>
          </a:p>
        </p:txBody>
      </p:sp>
      <p:sp>
        <p:nvSpPr>
          <p:cNvPr id="35843" name="Rectangle 3"/>
          <p:cNvSpPr>
            <a:spLocks noGrp="1" noChangeArrowheads="1"/>
          </p:cNvSpPr>
          <p:nvPr>
            <p:ph idx="1"/>
          </p:nvPr>
        </p:nvSpPr>
        <p:spPr/>
        <p:txBody>
          <a:bodyPr/>
          <a:lstStyle/>
          <a:p>
            <a:pPr>
              <a:buNone/>
            </a:pPr>
            <a:r>
              <a:rPr lang="en-US" sz="2800" dirty="0" smtClean="0">
                <a:solidFill>
                  <a:schemeClr val="tx1">
                    <a:lumMod val="75000"/>
                  </a:schemeClr>
                </a:solidFill>
              </a:rPr>
              <a:t>The specialty </a:t>
            </a:r>
            <a:r>
              <a:rPr lang="en-US" sz="2800" dirty="0" smtClean="0">
                <a:solidFill>
                  <a:schemeClr val="tx1">
                    <a:lumMod val="75000"/>
                  </a:schemeClr>
                </a:solidFill>
              </a:rPr>
              <a:t>"doctor in physical, rehabilitation </a:t>
            </a:r>
            <a:r>
              <a:rPr lang="en-US" sz="2800" dirty="0" smtClean="0">
                <a:solidFill>
                  <a:schemeClr val="tx1">
                    <a:lumMod val="75000"/>
                  </a:schemeClr>
                </a:solidFill>
              </a:rPr>
              <a:t>medicine” </a:t>
            </a:r>
            <a:r>
              <a:rPr lang="ru-RU" sz="2800" dirty="0" smtClean="0">
                <a:solidFill>
                  <a:schemeClr val="tx1">
                    <a:lumMod val="75000"/>
                  </a:schemeClr>
                </a:solidFill>
              </a:rPr>
              <a:t> </a:t>
            </a:r>
            <a:r>
              <a:rPr lang="en-US" sz="2800" dirty="0" smtClean="0">
                <a:solidFill>
                  <a:schemeClr val="tx1">
                    <a:lumMod val="75000"/>
                  </a:schemeClr>
                </a:solidFill>
              </a:rPr>
              <a:t>has appeared</a:t>
            </a:r>
            <a:endParaRPr lang="ru-RU" sz="2800" dirty="0" smtClean="0">
              <a:solidFill>
                <a:schemeClr val="tx1">
                  <a:lumMod val="75000"/>
                </a:schemeClr>
              </a:solidFill>
            </a:endParaRPr>
          </a:p>
          <a:p>
            <a:pPr>
              <a:buNone/>
            </a:pPr>
            <a:r>
              <a:rPr lang="en-US" sz="2800" dirty="0" smtClean="0">
                <a:solidFill>
                  <a:schemeClr val="tx1">
                    <a:lumMod val="75000"/>
                  </a:schemeClr>
                </a:solidFill>
              </a:rPr>
              <a:t>Improving </a:t>
            </a:r>
            <a:r>
              <a:rPr lang="en-US" sz="2800" dirty="0" smtClean="0">
                <a:solidFill>
                  <a:schemeClr val="tx1">
                    <a:lumMod val="75000"/>
                  </a:schemeClr>
                </a:solidFill>
              </a:rPr>
              <a:t>inpatient rehabilitation services, increasing its accessibility</a:t>
            </a:r>
            <a:endParaRPr lang="ru-RU" sz="2800" dirty="0" smtClean="0">
              <a:solidFill>
                <a:schemeClr val="tx1">
                  <a:lumMod val="75000"/>
                </a:schemeClr>
              </a:solidFill>
            </a:endParaRPr>
          </a:p>
          <a:p>
            <a:pPr>
              <a:buNone/>
            </a:pPr>
            <a:r>
              <a:rPr lang="en-US" sz="2800" dirty="0" smtClean="0">
                <a:solidFill>
                  <a:schemeClr val="tx1">
                    <a:lumMod val="75000"/>
                  </a:schemeClr>
                </a:solidFill>
              </a:rPr>
              <a:t>Organization </a:t>
            </a:r>
            <a:r>
              <a:rPr lang="en-US" sz="2800" dirty="0" smtClean="0">
                <a:solidFill>
                  <a:schemeClr val="tx1">
                    <a:lumMod val="75000"/>
                  </a:schemeClr>
                </a:solidFill>
              </a:rPr>
              <a:t>of complex rehabilitation treatment at the outpatient and sanatorium </a:t>
            </a:r>
            <a:r>
              <a:rPr lang="en-US" sz="2800" dirty="0" smtClean="0">
                <a:solidFill>
                  <a:schemeClr val="tx1">
                    <a:lumMod val="75000"/>
                  </a:schemeClr>
                </a:solidFill>
              </a:rPr>
              <a:t>levels</a:t>
            </a:r>
            <a:endParaRPr lang="ru-RU" sz="2800" dirty="0" smtClean="0">
              <a:solidFill>
                <a:schemeClr val="tx1">
                  <a:lumMod val="75000"/>
                </a:schemeClr>
              </a:solidFill>
            </a:endParaRPr>
          </a:p>
          <a:p>
            <a:pPr>
              <a:buNone/>
            </a:pPr>
            <a:r>
              <a:rPr lang="en-US" sz="2800" dirty="0" smtClean="0">
                <a:solidFill>
                  <a:schemeClr val="tx1">
                    <a:lumMod val="75000"/>
                  </a:schemeClr>
                </a:solidFill>
              </a:rPr>
              <a:t>Development </a:t>
            </a:r>
            <a:r>
              <a:rPr lang="en-US" sz="2800" dirty="0" smtClean="0">
                <a:solidFill>
                  <a:schemeClr val="tx1">
                    <a:lumMod val="75000"/>
                  </a:schemeClr>
                </a:solidFill>
              </a:rPr>
              <a:t>of remote types of </a:t>
            </a:r>
            <a:r>
              <a:rPr lang="en-US" sz="2800" dirty="0" smtClean="0">
                <a:solidFill>
                  <a:schemeClr val="tx1">
                    <a:lumMod val="75000"/>
                  </a:schemeClr>
                </a:solidFill>
              </a:rPr>
              <a:t>rehabilitation</a:t>
            </a:r>
            <a:endParaRPr lang="ru-RU" sz="2800" dirty="0" smtClean="0">
              <a:solidFill>
                <a:schemeClr val="tx1">
                  <a:lumMod val="75000"/>
                </a:scheme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8" descr="fon-ma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63" y="357188"/>
            <a:ext cx="8424862" cy="631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Прямоугольник 2"/>
          <p:cNvSpPr/>
          <p:nvPr/>
        </p:nvSpPr>
        <p:spPr>
          <a:xfrm>
            <a:off x="1143000" y="1643063"/>
            <a:ext cx="4000500" cy="2143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smtClean="0">
                <a:solidFill>
                  <a:srgbClr val="C00000"/>
                </a:solidFill>
                <a:latin typeface="Georgia" pitchFamily="18" charset="0"/>
              </a:rPr>
              <a:t>Thank </a:t>
            </a:r>
            <a:r>
              <a:rPr lang="en-US" sz="3600" b="1" dirty="0" smtClean="0">
                <a:solidFill>
                  <a:srgbClr val="C00000"/>
                </a:solidFill>
                <a:latin typeface="Georgia" pitchFamily="18" charset="0"/>
              </a:rPr>
              <a:t>you for your attention</a:t>
            </a:r>
            <a:endParaRPr lang="ru-RU" sz="3600" b="1" dirty="0">
              <a:solidFill>
                <a:srgbClr val="C00000"/>
              </a:solidFill>
              <a:latin typeface="Georgia" pitchFamily="18" charset="0"/>
              <a:ea typeface="Arial" charset="0"/>
            </a:endParaRPr>
          </a:p>
        </p:txBody>
      </p:sp>
    </p:spTree>
    <p:extLst>
      <p:ext uri="{BB962C8B-B14F-4D97-AF65-F5344CB8AC3E}">
        <p14:creationId xmlns:p14="http://schemas.microsoft.com/office/powerpoint/2010/main" xmlns="" val="298842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t>History of medical rehabilitation</a:t>
            </a:r>
            <a:endParaRPr lang="ru-RU" sz="3600" dirty="0"/>
          </a:p>
        </p:txBody>
      </p:sp>
      <p:sp>
        <p:nvSpPr>
          <p:cNvPr id="3" name="Содержимое 2"/>
          <p:cNvSpPr>
            <a:spLocks noGrp="1"/>
          </p:cNvSpPr>
          <p:nvPr>
            <p:ph idx="1"/>
          </p:nvPr>
        </p:nvSpPr>
        <p:spPr>
          <a:xfrm>
            <a:off x="107504" y="1132709"/>
            <a:ext cx="8928992" cy="5176611"/>
          </a:xfrm>
        </p:spPr>
        <p:txBody>
          <a:bodyPr/>
          <a:lstStyle/>
          <a:p>
            <a:pPr marL="0" indent="0" algn="ctr">
              <a:buNone/>
            </a:pPr>
            <a:r>
              <a:rPr lang="en-US" dirty="0">
                <a:latin typeface="Times New Roman" panose="02020603050405020304" pitchFamily="18" charset="0"/>
                <a:cs typeface="Times New Roman" panose="02020603050405020304" pitchFamily="18" charset="0"/>
              </a:rPr>
              <a:t>During the wars of the 19th-20th centuries:</a:t>
            </a:r>
          </a:p>
          <a:p>
            <a:pPr algn="just"/>
            <a:r>
              <a:rPr lang="en-US" sz="2400" dirty="0">
                <a:latin typeface="Times New Roman" panose="02020603050405020304" pitchFamily="18" charset="0"/>
                <a:cs typeface="Times New Roman" panose="02020603050405020304" pitchFamily="18" charset="0"/>
              </a:rPr>
              <a:t>In the Crimean, Russian-Turkish and Russian-Japanese wars, </a:t>
            </a:r>
            <a:r>
              <a:rPr lang="en-US" sz="2400" b="1" dirty="0">
                <a:latin typeface="Times New Roman" panose="02020603050405020304" pitchFamily="18" charset="0"/>
                <a:cs typeface="Times New Roman" panose="02020603050405020304" pitchFamily="18" charset="0"/>
              </a:rPr>
              <a:t>S</a:t>
            </a:r>
            <a:r>
              <a:rPr lang="en-US" sz="2400" b="1" dirty="0" smtClean="0">
                <a:latin typeface="Times New Roman" panose="02020603050405020304" pitchFamily="18" charset="0"/>
                <a:cs typeface="Times New Roman" panose="02020603050405020304" pitchFamily="18" charset="0"/>
              </a:rPr>
              <a:t>isters </a:t>
            </a:r>
            <a:r>
              <a:rPr lang="en-US" sz="2400" b="1" dirty="0">
                <a:latin typeface="Times New Roman" panose="02020603050405020304" pitchFamily="18" charset="0"/>
                <a:cs typeface="Times New Roman" panose="02020603050405020304" pitchFamily="18" charset="0"/>
              </a:rPr>
              <a:t>of </a:t>
            </a:r>
            <a:r>
              <a:rPr lang="en-US" sz="2400" b="1" dirty="0" smtClean="0">
                <a:latin typeface="Times New Roman" panose="02020603050405020304" pitchFamily="18" charset="0"/>
                <a:cs typeface="Times New Roman" panose="02020603050405020304" pitchFamily="18" charset="0"/>
              </a:rPr>
              <a:t>Mercy Communities </a:t>
            </a:r>
            <a:r>
              <a:rPr lang="en-US" sz="2400" dirty="0" smtClean="0">
                <a:latin typeface="Times New Roman" panose="02020603050405020304" pitchFamily="18" charset="0"/>
                <a:cs typeface="Times New Roman" panose="02020603050405020304" pitchFamily="18" charset="0"/>
              </a:rPr>
              <a:t>started to appear.</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Grand Duchess Elena </a:t>
            </a:r>
            <a:r>
              <a:rPr lang="en-US" sz="2400" dirty="0" err="1">
                <a:latin typeface="Times New Roman" panose="02020603050405020304" pitchFamily="18" charset="0"/>
                <a:cs typeface="Times New Roman" panose="02020603050405020304" pitchFamily="18" charset="0"/>
              </a:rPr>
              <a:t>Pavlovna</a:t>
            </a:r>
            <a:r>
              <a:rPr lang="en-US" sz="2400" dirty="0">
                <a:latin typeface="Times New Roman" panose="02020603050405020304" pitchFamily="18" charset="0"/>
                <a:cs typeface="Times New Roman" panose="02020603050405020304" pitchFamily="18" charset="0"/>
              </a:rPr>
              <a:t> and the famous surgeon I. Pirogov stood at the origins of the first of them </a:t>
            </a:r>
            <a:r>
              <a:rPr lang="en-US" sz="2400" dirty="0" smtClean="0">
                <a:latin typeface="Times New Roman" panose="02020603050405020304" pitchFamily="18" charset="0"/>
                <a:cs typeface="Times New Roman" panose="02020603050405020304" pitchFamily="18" charset="0"/>
              </a:rPr>
              <a:t>– the</a:t>
            </a: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Community of  </a:t>
            </a:r>
            <a:r>
              <a:rPr lang="en-US" sz="2400" dirty="0">
                <a:latin typeface="Times New Roman" panose="02020603050405020304" pitchFamily="18" charset="0"/>
                <a:cs typeface="Times New Roman" panose="02020603050405020304" pitchFamily="18" charset="0"/>
              </a:rPr>
              <a:t>Exaltation of the </a:t>
            </a:r>
            <a:r>
              <a:rPr lang="en-US" sz="2400" dirty="0" smtClean="0">
                <a:latin typeface="Times New Roman" panose="02020603050405020304" pitchFamily="18" charset="0"/>
                <a:cs typeface="Times New Roman" panose="02020603050405020304" pitchFamily="18" charset="0"/>
              </a:rPr>
              <a:t>Holly Cross</a:t>
            </a:r>
            <a:r>
              <a:rPr lang="en-US" sz="2400" dirty="0">
                <a:latin typeface="Times New Roman" panose="02020603050405020304" pitchFamily="18" charset="0"/>
                <a:cs typeface="Times New Roman" panose="02020603050405020304" pitchFamily="18" charset="0"/>
              </a:rPr>
              <a:t>, where sisters of mercy were trained to help wounded soldiers in hospitals and on the battlefield.</a:t>
            </a:r>
          </a:p>
          <a:p>
            <a:pPr algn="just"/>
            <a:r>
              <a:rPr lang="en-US" sz="2400" dirty="0">
                <a:latin typeface="Times New Roman" panose="02020603050405020304" pitchFamily="18" charset="0"/>
                <a:cs typeface="Times New Roman" panose="02020603050405020304" pitchFamily="18" charset="0"/>
              </a:rPr>
              <a:t>Subsequently, this experience was </a:t>
            </a:r>
            <a:r>
              <a:rPr lang="en-US" sz="2400" dirty="0" smtClean="0">
                <a:latin typeface="Times New Roman" panose="02020603050405020304" pitchFamily="18" charset="0"/>
                <a:cs typeface="Times New Roman" panose="02020603050405020304" pitchFamily="18" charset="0"/>
              </a:rPr>
              <a:t>extended; </a:t>
            </a:r>
            <a:r>
              <a:rPr lang="en-US" sz="2400" dirty="0">
                <a:latin typeface="Times New Roman" panose="02020603050405020304" pitchFamily="18" charset="0"/>
                <a:cs typeface="Times New Roman" panose="02020603050405020304" pitchFamily="18" charset="0"/>
              </a:rPr>
              <a:t>many of their functions were transferred to the Red Cross Society.</a:t>
            </a:r>
          </a:p>
          <a:p>
            <a:pPr algn="just"/>
            <a:r>
              <a:rPr lang="en-US" sz="2400" dirty="0">
                <a:latin typeface="Times New Roman" panose="02020603050405020304" pitchFamily="18" charset="0"/>
                <a:cs typeface="Times New Roman" panose="02020603050405020304" pitchFamily="18" charset="0"/>
              </a:rPr>
              <a:t>During the First World War, wounded soldiers were sent to military nursing homes and almshouses, which were under the jurisdiction of the Committee of the Imperial Humanitarian Society</a:t>
            </a:r>
            <a:r>
              <a:rPr lang="en-US" sz="2400" dirty="0" smtClean="0">
                <a:latin typeface="Times New Roman" panose="02020603050405020304" pitchFamily="18" charset="0"/>
                <a:cs typeface="Times New Roman" panose="02020603050405020304" pitchFamily="18" charset="0"/>
              </a:rPr>
              <a:t>.</a:t>
            </a:r>
          </a:p>
          <a:p>
            <a:pPr marL="0" indent="0" algn="just">
              <a:buNone/>
            </a:pP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a:p>
            <a:endParaRPr lang="ru-RU" b="1" dirty="0"/>
          </a:p>
        </p:txBody>
      </p:sp>
    </p:spTree>
  </p:cSld>
  <p:clrMapOvr>
    <a:masterClrMapping/>
  </p:clrMapOvr>
</p:sld>
</file>

<file path=ppt/theme/theme1.xml><?xml version="1.0" encoding="utf-8"?>
<a:theme xmlns:a="http://schemas.openxmlformats.org/drawingml/2006/main" name="Тема2">
  <a:themeElements>
    <a:clrScheme name="Шаблон оформления с слайдом-разделителем 'Сине-сиреневая абстракция' 13">
      <a:dk1>
        <a:srgbClr val="205FF6"/>
      </a:dk1>
      <a:lt1>
        <a:srgbClr val="FFFFFF"/>
      </a:lt1>
      <a:dk2>
        <a:srgbClr val="000000"/>
      </a:dk2>
      <a:lt2>
        <a:srgbClr val="808080"/>
      </a:lt2>
      <a:accent1>
        <a:srgbClr val="BBE0E3"/>
      </a:accent1>
      <a:accent2>
        <a:srgbClr val="333399"/>
      </a:accent2>
      <a:accent3>
        <a:srgbClr val="FFFFFF"/>
      </a:accent3>
      <a:accent4>
        <a:srgbClr val="1A50D2"/>
      </a:accent4>
      <a:accent5>
        <a:srgbClr val="DAEDEF"/>
      </a:accent5>
      <a:accent6>
        <a:srgbClr val="2D2D8A"/>
      </a:accent6>
      <a:hlink>
        <a:srgbClr val="009999"/>
      </a:hlink>
      <a:folHlink>
        <a:srgbClr val="99CC00"/>
      </a:folHlink>
    </a:clrScheme>
    <a:fontScheme name="Шаблон оформления с слайдом-разделителем 'Сине-сиреневая абстракция'">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Шаблон оформления с слайдом-разделителем 'Сине-сиреневая абстракц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Шаблон оформления с слайдом-разделителем 'Сине-сиреневая абстракция' 13">
        <a:dk1>
          <a:srgbClr val="205FF6"/>
        </a:dk1>
        <a:lt1>
          <a:srgbClr val="FFFFFF"/>
        </a:lt1>
        <a:dk2>
          <a:srgbClr val="000000"/>
        </a:dk2>
        <a:lt2>
          <a:srgbClr val="808080"/>
        </a:lt2>
        <a:accent1>
          <a:srgbClr val="BBE0E3"/>
        </a:accent1>
        <a:accent2>
          <a:srgbClr val="333399"/>
        </a:accent2>
        <a:accent3>
          <a:srgbClr val="FFFFFF"/>
        </a:accent3>
        <a:accent4>
          <a:srgbClr val="1A50D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12798</TotalTime>
  <Words>6134</Words>
  <Application>Microsoft Office PowerPoint</Application>
  <PresentationFormat>Экран (4:3)</PresentationFormat>
  <Paragraphs>774</Paragraphs>
  <Slides>85</Slides>
  <Notes>12</Notes>
  <HiddenSlides>2</HiddenSlides>
  <MMClips>2</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0</vt:i4>
      </vt:variant>
      <vt:variant>
        <vt:lpstr>Заголовки слайдов</vt:lpstr>
      </vt:variant>
      <vt:variant>
        <vt:i4>85</vt:i4>
      </vt:variant>
    </vt:vector>
  </HeadingPairs>
  <TitlesOfParts>
    <vt:vector size="96" baseType="lpstr">
      <vt:lpstr>Times New Roman</vt:lpstr>
      <vt:lpstr>Arial</vt:lpstr>
      <vt:lpstr>Georgia</vt:lpstr>
      <vt:lpstr>Wingdings</vt:lpstr>
      <vt:lpstr>MinioMM_367 RG 585 NO 11 OP</vt:lpstr>
      <vt:lpstr>Wingdings 2</vt:lpstr>
      <vt:lpstr>Calibri</vt:lpstr>
      <vt:lpstr>SimSun</vt:lpstr>
      <vt:lpstr>Corbel</vt:lpstr>
      <vt:lpstr>MS PGothic</vt:lpstr>
      <vt:lpstr>Тема2</vt:lpstr>
      <vt:lpstr>Слайд 1</vt:lpstr>
      <vt:lpstr>Слайд 2</vt:lpstr>
      <vt:lpstr>The relevance of medical rehabilitation</vt:lpstr>
      <vt:lpstr>The relevance of medical rehabilitation</vt:lpstr>
      <vt:lpstr>Слайд 5</vt:lpstr>
      <vt:lpstr>History of medical rehabilitation</vt:lpstr>
      <vt:lpstr>History of medical rehabilitation</vt:lpstr>
      <vt:lpstr>History of medical rehabilitation</vt:lpstr>
      <vt:lpstr>History of medical rehabilitation</vt:lpstr>
      <vt:lpstr>Assistance to the sick and disabled in the Soviet period:</vt:lpstr>
      <vt:lpstr>Features of medical rehabilitation nowadays</vt:lpstr>
      <vt:lpstr>The ideology of medical rehabilitation</vt:lpstr>
      <vt:lpstr>Three fundamental activities to be taken  when  disability imposes limitations that make a person less able:</vt:lpstr>
      <vt:lpstr>Basic concepts of rehabilitation measures:</vt:lpstr>
      <vt:lpstr>Слайд 15</vt:lpstr>
      <vt:lpstr>Medical rehabilitation</vt:lpstr>
      <vt:lpstr>Слайд 17</vt:lpstr>
      <vt:lpstr>Слайд 18</vt:lpstr>
      <vt:lpstr>International concept of functioning, disability and health.</vt:lpstr>
      <vt:lpstr>Слайд 20</vt:lpstr>
      <vt:lpstr> LEVELS OF DISEASE CONSEQUENCES: </vt:lpstr>
      <vt:lpstr>Слайд 22</vt:lpstr>
      <vt:lpstr>General contraindications for rehabilitation measures</vt:lpstr>
      <vt:lpstr>Слайд 24</vt:lpstr>
      <vt:lpstr>Conditions for MR help provision :</vt:lpstr>
      <vt:lpstr>Principles of medical rehabilitation:</vt:lpstr>
      <vt:lpstr>Stages of MR help provision</vt:lpstr>
      <vt:lpstr>MR principles:</vt:lpstr>
      <vt:lpstr>Rehabilitation diagnosis</vt:lpstr>
      <vt:lpstr>Rehabilitation potential (rehabilitation prognosis)</vt:lpstr>
      <vt:lpstr>What is rehabilitation potential?</vt:lpstr>
      <vt:lpstr>‘Medically Grounded Probability’</vt:lpstr>
      <vt:lpstr>What kind of rehabilitation potential might it be?</vt:lpstr>
      <vt:lpstr>Rehabilitation ability:</vt:lpstr>
      <vt:lpstr>Rehabilitative ability and factors determining it </vt:lpstr>
      <vt:lpstr>Factors of rehabilitation potential</vt:lpstr>
      <vt:lpstr>“Achieving specific rehabilitation goals"</vt:lpstr>
      <vt:lpstr>Rehabilitation goal -</vt:lpstr>
      <vt:lpstr>Conditions for effective and successful rehabilitation</vt:lpstr>
      <vt:lpstr>Слайд 40</vt:lpstr>
      <vt:lpstr>Who Should Conduct Neurorehabilitation?</vt:lpstr>
      <vt:lpstr>Multidisciplinary approach is carried out by members of a multidisciplinary team including:  </vt:lpstr>
      <vt:lpstr>Слайд 43</vt:lpstr>
      <vt:lpstr>Слайд 44</vt:lpstr>
      <vt:lpstr>Слайд 45</vt:lpstr>
      <vt:lpstr>International Classification of Functioning, Disability and Health</vt:lpstr>
      <vt:lpstr>Слайд 47</vt:lpstr>
      <vt:lpstr>An example of using classification</vt:lpstr>
      <vt:lpstr>Слайд 49</vt:lpstr>
      <vt:lpstr>МКФ</vt:lpstr>
      <vt:lpstr>Слайд 51</vt:lpstr>
      <vt:lpstr>ACTIVITY AND PARTICIPATION </vt:lpstr>
      <vt:lpstr>ENVIRONMENTAL FACTORS</vt:lpstr>
      <vt:lpstr>Слайд 54</vt:lpstr>
      <vt:lpstr>Basic groups of methods</vt:lpstr>
      <vt:lpstr>Venue for rehabilitation activities</vt:lpstr>
      <vt:lpstr>What is to be done?</vt:lpstr>
      <vt:lpstr>Basic Strategies of rehabilitation</vt:lpstr>
      <vt:lpstr>Слайд 59</vt:lpstr>
      <vt:lpstr>Слайд 60</vt:lpstr>
      <vt:lpstr>The main components of motor activity</vt:lpstr>
      <vt:lpstr>Слайд 62</vt:lpstr>
      <vt:lpstr>1. Define the intensity of the load</vt:lpstr>
      <vt:lpstr>Слайд 64</vt:lpstr>
      <vt:lpstr>  The leading indicators of the functional state are indicators characterizing the consumption, transport and utilization of oxygen per unit of time.  The most commonly determined indicators are:  - The level and changes in blood pressure and heart rate;  - ECG parameters (R shape and total amplitude, T shape and amplitude, ST deviation; R-R duration, rhythm and conduction disturbances);  - Ventilation equivalent (VE);  - Maximum oxygen consumption (MOC);  - Concentration of lactic acid in the blood,  - Threshold of anaerobic metabolism (AT);  - Physical performance (PWC 170);  - Tolerance to physical activity;  - The total amount of work performed, the total time of work,  - The recovery time of the studied indicators to the level of the initial values.   </vt:lpstr>
      <vt:lpstr>Слайд 66</vt:lpstr>
      <vt:lpstr>Слайд 67</vt:lpstr>
      <vt:lpstr>Слайд 68</vt:lpstr>
      <vt:lpstr>Rehabilitation at the inpatient (hospital) stage </vt:lpstr>
      <vt:lpstr> Rehabilitation of patients at the outpatient stage</vt:lpstr>
      <vt:lpstr>New methods of neurorehabilitation</vt:lpstr>
      <vt:lpstr>Слайд 72</vt:lpstr>
      <vt:lpstr>Методы и средства вертикализации</vt:lpstr>
      <vt:lpstr>Комплекс ARMEO позволяет пациентам с гемипарезом, используя остаточные функциональные возможности поврежденной верхней конечности, развивать и усиливать локомоторную и хватательную функции</vt:lpstr>
      <vt:lpstr>Robotic devices for the rehabilitation of the upper limbs:</vt:lpstr>
      <vt:lpstr>RECOVERY OF MOTOR SKILLS USING COMPUTER GAMES</vt:lpstr>
      <vt:lpstr>Use of virtual reality</vt:lpstr>
      <vt:lpstr> Biofeedback training based on stabilometric parameters</vt:lpstr>
      <vt:lpstr>BFB-training based on sensory organization parameters</vt:lpstr>
      <vt:lpstr>  ARMin - four active degrees of freedom of movement in the shoulder and elbow joints </vt:lpstr>
      <vt:lpstr>Слайд 81</vt:lpstr>
      <vt:lpstr>Exo GT</vt:lpstr>
      <vt:lpstr>Transcranial magnetic stimulation of the brain</vt:lpstr>
      <vt:lpstr>РPROBLEMS AND PROSPECTS OF NEUROREHABILITATION</vt:lpstr>
      <vt:lpstr>Слайд 85</vt:lpstr>
    </vt:vector>
  </TitlesOfParts>
  <Company>Dnsoft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OEM_User</dc:creator>
  <cp:lastModifiedBy>KKK</cp:lastModifiedBy>
  <cp:revision>315</cp:revision>
  <dcterms:created xsi:type="dcterms:W3CDTF">2008-04-10T11:07:24Z</dcterms:created>
  <dcterms:modified xsi:type="dcterms:W3CDTF">2023-02-09T17:38:39Z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TC011408341049</vt:lpwstr>
  </property>
</Properties>
</file>