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8" r:id="rId2"/>
    <p:sldId id="256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57" r:id="rId11"/>
    <p:sldId id="265" r:id="rId12"/>
    <p:sldId id="266" r:id="rId13"/>
    <p:sldId id="270" r:id="rId14"/>
    <p:sldId id="271" r:id="rId15"/>
    <p:sldId id="272" r:id="rId16"/>
    <p:sldId id="274" r:id="rId17"/>
    <p:sldId id="275" r:id="rId18"/>
    <p:sldId id="276" r:id="rId19"/>
    <p:sldId id="278" r:id="rId20"/>
    <p:sldId id="279" r:id="rId21"/>
    <p:sldId id="280" r:id="rId22"/>
    <p:sldId id="267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2" r:id="rId39"/>
    <p:sldId id="30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33"/>
    <a:srgbClr val="009900"/>
    <a:srgbClr val="FFCC00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EF21-77BB-4329-B9DD-B8D398F6ED3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E0301-E56D-46C1-A809-89F19D0E7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D33-E33C-4E5F-A89A-3BB8774C3DB4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8AF1-9EFB-4138-9041-68375ED43BE8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871-66DA-4A8F-B73A-FE5893646849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CE6-7F1B-460B-85B4-835D43C98902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AA9-F445-4CA0-9B59-44455CDFEBCF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97F1-2B29-4F99-998A-B10118ABB3F4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7883-8824-4F47-B854-221C2CEAA915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7AD9-7F64-4135-9657-4FED86068127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8F26-C39B-4C5B-86AF-77A1159E7A99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C174-75B4-467A-89E1-29E3841E59A2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235-2847-4537-BCD3-F6C1FEF84474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2395DA-1765-457F-B591-A2AE38A69C4C}" type="datetime1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72;&#1090;&#1072;\Desktop\&#1083;&#1077;&#1082;&#1094;&#1080;&#1080;,&#1059;&#1052;&#1050;\&#1051;&#1077;&#1082;&#1094;&#1080;&#1103;%20&#8470;%209\&#1092;&#1077;&#1085;&#1086;&#1083;%20&#1089;%20&#1085;&#1072;&#1090;&#1088;&#1080;&#1077;&#1084;.mp4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72;&#1090;&#1072;\Desktop\&#1083;&#1077;&#1082;&#1094;&#1080;&#1080;,&#1059;&#1052;&#1050;\&#1051;&#1077;&#1082;&#1094;&#1080;&#1103;%20&#8470;%209\&#1092;&#1077;&#1085;&#1086;&#1083;%20&#1089;%20&#1075;&#1080;&#1076;&#1088;&#1086;&#1082;&#1089;&#1080;&#1076;&#1086;&#1084;%20&#1085;&#1072;&#1090;&#1088;&#1080;&#1103;.mp4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72;&#1090;&#1072;\Desktop\&#1083;&#1077;&#1082;&#1094;&#1080;&#1080;,&#1059;&#1052;&#1050;\&#1051;&#1077;&#1082;&#1094;&#1080;&#1103;%20&#8470;%209\&#1050;&#1072;&#1095;&#1077;&#1089;&#1090;&#1074;&#1077;&#1085;&#1085;&#1072;&#1103;%20&#1088;&#1077;&#1072;&#1082;&#1094;&#1080;&#1103;%20&#1085;&#1072;%20&#1092;&#1077;&#1085;&#1086;&#1083;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72;&#1090;&#1072;\Desktop\&#1083;&#1077;&#1082;&#1094;&#1080;&#1080;,&#1059;&#1052;&#1050;\&#1051;&#1077;&#1082;&#1094;&#1080;&#1103;%20&#8470;%209\&#1089;%20&#1073;&#1088;&#1086;&#1084;&#1085;&#1086;&#1081;%20&#1074;&#1086;&#1076;&#1086;&#1081;.mp4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72;&#1090;&#1072;\Desktop\&#1083;&#1077;&#1082;&#1094;&#1080;&#1080;,&#1059;&#1052;&#1050;\&#1051;&#1077;&#1082;&#1094;&#1080;&#1103;%20&#8470;%209\&#1060;&#1077;&#1085;&#1086;&#1083;.avi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691680" y="2708920"/>
            <a:ext cx="8786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Фенолы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2" descr="Картинка 1 из 2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151252" cy="276069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TextBox 4"/>
          <p:cNvSpPr txBox="1"/>
          <p:nvPr/>
        </p:nvSpPr>
        <p:spPr>
          <a:xfrm>
            <a:off x="357158" y="188640"/>
            <a:ext cx="8358246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ФГБОУ ВО Красноярский государственный медицинский университет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им. проф.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Минздрава России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5593230"/>
            <a:ext cx="8501122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Преподаватель химии: Агафонова Н.В.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-24"/>
            <a:ext cx="8501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Химические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свойства</a:t>
            </a:r>
            <a:endParaRPr lang="ru-RU" sz="8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8915" name="Picture 3" descr="Картинка 8 из 9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381" y="2924944"/>
            <a:ext cx="5076825" cy="380047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-24"/>
            <a:ext cx="850112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Химические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свойства обусловлены наличием: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Гидроксильной группы.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Бензольного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кольца.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0"/>
            <a:ext cx="8715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Химические свойства обусловленные наличием гидроксильной группы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1556792"/>
            <a:ext cx="8858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Диссоциация фенола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U21_11"/>
          <p:cNvPicPr/>
          <p:nvPr/>
        </p:nvPicPr>
        <p:blipFill>
          <a:blip r:embed="rId2" cstate="print">
            <a:lum bright="-14000" contrast="25000"/>
          </a:blip>
          <a:srcRect/>
          <a:stretch>
            <a:fillRect/>
          </a:stretch>
        </p:blipFill>
        <p:spPr bwMode="auto">
          <a:xfrm>
            <a:off x="2267744" y="2852936"/>
            <a:ext cx="4643470" cy="30003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0698" y="437763"/>
            <a:ext cx="88290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Взаимодействие с натрием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U21_10"/>
          <p:cNvPicPr/>
          <p:nvPr/>
        </p:nvPicPr>
        <p:blipFill>
          <a:blip r:embed="rId3" cstate="print">
            <a:lum bright="-14000" contrast="25000"/>
          </a:blip>
          <a:srcRect/>
          <a:stretch>
            <a:fillRect/>
          </a:stretch>
        </p:blipFill>
        <p:spPr bwMode="auto">
          <a:xfrm>
            <a:off x="467544" y="1340768"/>
            <a:ext cx="51125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фенол с натрие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2708920"/>
            <a:ext cx="6216352" cy="3942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-142908" y="47667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Взаимодействие с щелочами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U21_50"/>
          <p:cNvPicPr/>
          <p:nvPr/>
        </p:nvPicPr>
        <p:blipFill>
          <a:blip r:embed="rId3" cstate="print">
            <a:lum bright="-14000" contrast="25000"/>
          </a:blip>
          <a:srcRect/>
          <a:stretch>
            <a:fillRect/>
          </a:stretch>
        </p:blipFill>
        <p:spPr bwMode="auto">
          <a:xfrm>
            <a:off x="323528" y="1412776"/>
            <a:ext cx="5184576" cy="122413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фенол с гидроксидом натр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2780928"/>
            <a:ext cx="626469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90896"/>
            <a:ext cx="85725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действии кислот фенолята разлагаются с образованием фенола и соли: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-285784" y="2714620"/>
            <a:ext cx="9429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ONa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OH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NaCl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8132" name="Picture 4" descr="http://img1.chemnet.com/showimg/product_en/160-160-1/1187638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3000"/>
          </a:blip>
          <a:srcRect b="48437"/>
          <a:stretch>
            <a:fillRect/>
          </a:stretch>
        </p:blipFill>
        <p:spPr bwMode="auto">
          <a:xfrm>
            <a:off x="357158" y="3786190"/>
            <a:ext cx="3602182" cy="250033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0"/>
            <a:ext cx="87154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Взаимодействие с солями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692696"/>
            <a:ext cx="87154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хлоридом железа (III)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(качественная реакция на фенол)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28800"/>
            <a:ext cx="8584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36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sz="36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+ FeCl</a:t>
            </a:r>
            <a:r>
              <a:rPr lang="ru-RU" sz="36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[C</a:t>
            </a:r>
            <a:r>
              <a:rPr lang="ru-RU" sz="36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sz="36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OFe](</a:t>
            </a:r>
            <a:r>
              <a:rPr lang="ru-RU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6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HCl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" name="Качественная реакция на фено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684076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0011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Химические свойства обусловленные наличием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бензольного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ядра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214422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Реакции окисления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3120940"/>
            <a:ext cx="48577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 окисляется кислородом воздуха, приобретая розовую окраску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5060" name="Picture 4" descr="Картинка 55 из 1237"/>
          <p:cNvPicPr>
            <a:picLocks noChangeAspect="1" noChangeArrowheads="1"/>
          </p:cNvPicPr>
          <p:nvPr/>
        </p:nvPicPr>
        <p:blipFill>
          <a:blip r:embed="rId2" cstate="print"/>
          <a:srcRect b="4660"/>
          <a:stretch>
            <a:fillRect/>
          </a:stretch>
        </p:blipFill>
        <p:spPr bwMode="auto">
          <a:xfrm>
            <a:off x="4730146" y="2143116"/>
            <a:ext cx="4271010" cy="450059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488666"/>
            <a:ext cx="70101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Реакции замещения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157843"/>
            <a:ext cx="6117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Галогенирование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U21_52"/>
          <p:cNvPicPr/>
          <p:nvPr/>
        </p:nvPicPr>
        <p:blipFill>
          <a:blip r:embed="rId3" cstate="print">
            <a:lum bright="-14000" contrast="25000"/>
          </a:blip>
          <a:srcRect r="51200"/>
          <a:stretch>
            <a:fillRect/>
          </a:stretch>
        </p:blipFill>
        <p:spPr bwMode="auto">
          <a:xfrm>
            <a:off x="539552" y="2348880"/>
            <a:ext cx="2232248" cy="136815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с бромной водо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07904" y="2204864"/>
            <a:ext cx="5203017" cy="4104456"/>
          </a:xfrm>
          <a:prstGeom prst="rect">
            <a:avLst/>
          </a:prstGeom>
        </p:spPr>
      </p:pic>
      <p:pic>
        <p:nvPicPr>
          <p:cNvPr id="8" name="Рисунок 7" descr="U21_52"/>
          <p:cNvPicPr/>
          <p:nvPr/>
        </p:nvPicPr>
        <p:blipFill>
          <a:blip r:embed="rId3" cstate="print">
            <a:lum bright="-14000" contrast="25000"/>
          </a:blip>
          <a:srcRect l="34632"/>
          <a:stretch>
            <a:fillRect/>
          </a:stretch>
        </p:blipFill>
        <p:spPr bwMode="auto">
          <a:xfrm>
            <a:off x="539552" y="3717032"/>
            <a:ext cx="2990136" cy="136815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476672"/>
            <a:ext cx="68660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Нитрование фенола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U21_14_"/>
          <p:cNvPicPr/>
          <p:nvPr/>
        </p:nvPicPr>
        <p:blipFill>
          <a:blip r:embed="rId2" cstate="print">
            <a:lum bright="-14000" contrast="23000"/>
          </a:blip>
          <a:srcRect/>
          <a:stretch>
            <a:fillRect/>
          </a:stretch>
        </p:blipFill>
        <p:spPr bwMode="auto">
          <a:xfrm>
            <a:off x="467544" y="1988840"/>
            <a:ext cx="8319298" cy="42148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7158" y="278950"/>
            <a:ext cx="85010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лекции: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свойства.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Химические свойства.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полного нитрования фенола образуется 2,4,6-тринитрофенол (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пикриновая кислота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–взрывчатое вещество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U21_15"/>
          <p:cNvPicPr/>
          <p:nvPr/>
        </p:nvPicPr>
        <p:blipFill>
          <a:blip r:embed="rId2" cstate="print">
            <a:lum bright="-14000" contrast="25000"/>
          </a:blip>
          <a:srcRect t="8811"/>
          <a:stretch>
            <a:fillRect/>
          </a:stretch>
        </p:blipFill>
        <p:spPr bwMode="auto">
          <a:xfrm>
            <a:off x="285720" y="1714488"/>
            <a:ext cx="8572560" cy="257176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314" y="4436755"/>
            <a:ext cx="87154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столетии её применяли в качестве жёлтого красителя до случая, когда в Париже (1871) одно текстильное предприятие в результате взрыва было снесено с поверхности земли.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21_16"/>
          <p:cNvPicPr/>
          <p:nvPr/>
        </p:nvPicPr>
        <p:blipFill>
          <a:blip r:embed="rId2" cstate="print">
            <a:lum bright="-14000" contrast="25000"/>
          </a:blip>
          <a:srcRect l="89959" r="1335" b="21564"/>
          <a:stretch>
            <a:fillRect/>
          </a:stretch>
        </p:blipFill>
        <p:spPr bwMode="auto">
          <a:xfrm>
            <a:off x="214282" y="2204864"/>
            <a:ext cx="2857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3266" y="365755"/>
            <a:ext cx="7257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Реакция гидрирования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U21_16"/>
          <p:cNvPicPr/>
          <p:nvPr/>
        </p:nvPicPr>
        <p:blipFill>
          <a:blip r:embed="rId2" cstate="print">
            <a:lum bright="-14000" contrast="25000"/>
          </a:blip>
          <a:srcRect/>
          <a:stretch>
            <a:fillRect/>
          </a:stretch>
        </p:blipFill>
        <p:spPr bwMode="auto">
          <a:xfrm>
            <a:off x="357158" y="2204864"/>
            <a:ext cx="86439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85918" y="253097"/>
            <a:ext cx="5889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ubhead" pitchFamily="18" charset="0"/>
                <a:ea typeface="Times New Roman" pitchFamily="18" charset="0"/>
                <a:cs typeface="Times New Roman" pitchFamily="18" charset="0"/>
              </a:rPr>
              <a:t>Получение фенола</a:t>
            </a:r>
            <a:endParaRPr kumimoji="0" lang="ru-RU" sz="60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ubhead" pitchFamily="18" charset="0"/>
            </a:endParaRPr>
          </a:p>
        </p:txBody>
      </p:sp>
      <p:pic>
        <p:nvPicPr>
          <p:cNvPr id="28676" name="Picture 4" descr="http://img.webme.com/pic/n/nazge/boychem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752528" cy="490232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297" name="Рисунок 20" descr="U21_17"/>
          <p:cNvPicPr>
            <a:picLocks noChangeAspect="1" noChangeArrowheads="1"/>
          </p:cNvPicPr>
          <p:nvPr/>
        </p:nvPicPr>
        <p:blipFill>
          <a:blip r:embed="rId2" cstate="print">
            <a:lum bright="-14000" contrast="24000"/>
          </a:blip>
          <a:srcRect/>
          <a:stretch>
            <a:fillRect/>
          </a:stretch>
        </p:blipFill>
        <p:spPr bwMode="auto">
          <a:xfrm>
            <a:off x="488226" y="1643050"/>
            <a:ext cx="8370054" cy="50720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лаборатории фенол можно получить из бензола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3464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81740" y="900997"/>
            <a:ext cx="84107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 в больших количествах используется изготовления пластмасс, красителей, лекарственных веществ.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951" y="2285992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антисептическое и дезинфицирующее средство. Применяемое для лечения некоторых кожных заболеваний. Используется в синтезе многих лекарственных средств.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5" name="Picture 3" descr="Картинка 16 из 59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149080"/>
            <a:ext cx="3885582" cy="248027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000100" y="142852"/>
            <a:ext cx="68121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Салициловая кислота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алициловая кислота: химическая форму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464496" cy="50405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53252" name="Picture 4" descr="Картинка 22 из 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08920"/>
            <a:ext cx="3635896" cy="251459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000232" y="142852"/>
            <a:ext cx="5426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Метилсалицилат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i-main-pic" descr="Картинка 76 из 1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4721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Картинка 66 из 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384376" cy="3045938"/>
          </a:xfrm>
          <a:prstGeom prst="rect">
            <a:avLst/>
          </a:prstGeom>
          <a:noFill/>
        </p:spPr>
      </p:pic>
      <p:pic>
        <p:nvPicPr>
          <p:cNvPr id="52230" name="Picture 6" descr="Картинка 85 из 1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4572032" cy="1971676"/>
          </a:xfrm>
          <a:prstGeom prst="rect">
            <a:avLst/>
          </a:prstGeom>
          <a:noFill/>
        </p:spPr>
      </p:pic>
      <p:pic>
        <p:nvPicPr>
          <p:cNvPr id="52232" name="Picture 8" descr="Картинка 154 из 1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4536500" cy="216024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8858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Салол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(фениловый эфир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салициловой кислоты)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i-main-pic" descr="Картинка 7 из 26"/>
          <p:cNvPicPr/>
          <p:nvPr/>
        </p:nvPicPr>
        <p:blipFill>
          <a:blip r:embed="rId2" cstate="print"/>
          <a:srcRect l="19622"/>
          <a:stretch>
            <a:fillRect/>
          </a:stretch>
        </p:blipFill>
        <p:spPr bwMode="auto">
          <a:xfrm>
            <a:off x="1403648" y="2564904"/>
            <a:ext cx="6696744" cy="344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Аспирин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(ацетилсалициловая кислота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Ацетилсалициловая кислота"/>
          <p:cNvPicPr/>
          <p:nvPr/>
        </p:nvPicPr>
        <p:blipFill>
          <a:blip r:embed="rId2" cstate="print">
            <a:lum bright="-15000" contrast="25000"/>
          </a:blip>
          <a:srcRect/>
          <a:stretch>
            <a:fillRect/>
          </a:stretch>
        </p:blipFill>
        <p:spPr bwMode="auto">
          <a:xfrm>
            <a:off x="214282" y="2440268"/>
            <a:ext cx="3286148" cy="22860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8611" name="Picture 3" descr="Картинка 23 из 31172"/>
          <p:cNvPicPr>
            <a:picLocks noChangeAspect="1" noChangeArrowheads="1"/>
          </p:cNvPicPr>
          <p:nvPr/>
        </p:nvPicPr>
        <p:blipFill>
          <a:blip r:embed="rId3" cstate="print">
            <a:lum bright="-11000" contrast="26000"/>
          </a:blip>
          <a:srcRect/>
          <a:stretch>
            <a:fillRect/>
          </a:stretch>
        </p:blipFill>
        <p:spPr bwMode="auto">
          <a:xfrm>
            <a:off x="4071934" y="2368830"/>
            <a:ext cx="4643470" cy="250033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285984" y="142852"/>
            <a:ext cx="4351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Парацетамол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http://www.reles.ru/img/struct2/00001134.gif"/>
          <p:cNvPicPr/>
          <p:nvPr/>
        </p:nvPicPr>
        <p:blipFill>
          <a:blip r:embed="rId2" cstate="print"/>
          <a:srcRect l="13789" r="14444"/>
          <a:stretch>
            <a:fillRect/>
          </a:stretch>
        </p:blipFill>
        <p:spPr bwMode="auto">
          <a:xfrm>
            <a:off x="1142976" y="1071546"/>
            <a:ext cx="70021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 descr="Картинка 3 из 776"/>
          <p:cNvPicPr>
            <a:picLocks noChangeAspect="1" noChangeArrowheads="1"/>
          </p:cNvPicPr>
          <p:nvPr/>
        </p:nvPicPr>
        <p:blipFill>
          <a:blip r:embed="rId3" cstate="print">
            <a:lum bright="-4000" contrast="13000"/>
          </a:blip>
          <a:srcRect/>
          <a:stretch>
            <a:fillRect/>
          </a:stretch>
        </p:blipFill>
        <p:spPr bwMode="auto">
          <a:xfrm>
            <a:off x="2428860" y="3714776"/>
            <a:ext cx="4071966" cy="300037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wikia.com/diabetesindogs/images/e/e6/352px-Phenol-2D-skeleta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81128"/>
            <a:ext cx="1985982" cy="2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20" y="357166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Фенол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– органическое соединение, содержащее гидроксильную группу, непосредственно связанную с бензольным кольцом.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14380" y="2398936"/>
            <a:ext cx="79295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фенолы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– производные ароматических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углеводородов;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фенолы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– спирты, в которых группа –ОН связан</a:t>
            </a: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 бензольным кольцом.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9670" y="4293096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Фенол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5422" y="4916273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OH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Фенол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4365104"/>
            <a:ext cx="2808312" cy="224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9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000100" y="142852"/>
            <a:ext cx="74364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Фенолфталеин (пурген)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4800" b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4800" b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4800" b="1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Файл:Phenolphthalei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Картинка 1 из 47"/>
          <p:cNvPicPr>
            <a:picLocks noChangeAspect="1" noChangeArrowheads="1"/>
          </p:cNvPicPr>
          <p:nvPr/>
        </p:nvPicPr>
        <p:blipFill>
          <a:blip r:embed="rId3" cstate="print">
            <a:lum contrast="23000"/>
          </a:blip>
          <a:srcRect/>
          <a:stretch>
            <a:fillRect/>
          </a:stretch>
        </p:blipFill>
        <p:spPr bwMode="auto">
          <a:xfrm>
            <a:off x="4214810" y="3357562"/>
            <a:ext cx="4429156" cy="331563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2782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Резорцин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Резорцин: химическая форму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00496" cy="24288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5538" name="Picture 2" descr="Картинка 0 из 135"/>
          <p:cNvPicPr>
            <a:picLocks noChangeAspect="1" noChangeArrowheads="1"/>
          </p:cNvPicPr>
          <p:nvPr/>
        </p:nvPicPr>
        <p:blipFill>
          <a:blip r:embed="rId3" cstate="print">
            <a:lum bright="-4000" contrast="25000"/>
          </a:blip>
          <a:srcRect/>
          <a:stretch>
            <a:fillRect/>
          </a:stretch>
        </p:blipFill>
        <p:spPr bwMode="auto">
          <a:xfrm>
            <a:off x="4788024" y="3645024"/>
            <a:ext cx="3786214" cy="271357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329757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 является одним из наиболее опасных для здоровья человека веществ, и, к сожалению достаточно широко распространенным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0" name="Picture 2" descr="Картинка 88 из 129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9308"/>
            <a:ext cx="3143272" cy="1963808"/>
          </a:xfrm>
          <a:prstGeom prst="rect">
            <a:avLst/>
          </a:prstGeom>
          <a:noFill/>
        </p:spPr>
      </p:pic>
      <p:pic>
        <p:nvPicPr>
          <p:cNvPr id="63492" name="Picture 4" descr="Картинка 86 из 14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786190"/>
            <a:ext cx="2357453" cy="2881306"/>
          </a:xfrm>
          <a:prstGeom prst="rect">
            <a:avLst/>
          </a:prstGeom>
          <a:noFill/>
        </p:spPr>
      </p:pic>
      <p:pic>
        <p:nvPicPr>
          <p:cNvPr id="63494" name="Picture 6" descr="Картинка 30 из 131741"/>
          <p:cNvPicPr>
            <a:picLocks noChangeAspect="1" noChangeArrowheads="1"/>
          </p:cNvPicPr>
          <p:nvPr/>
        </p:nvPicPr>
        <p:blipFill>
          <a:blip r:embed="rId4" cstate="print">
            <a:lum bright="-4000" contrast="22000"/>
          </a:blip>
          <a:srcRect/>
          <a:stretch>
            <a:fillRect/>
          </a:stretch>
        </p:blipFill>
        <p:spPr bwMode="auto">
          <a:xfrm>
            <a:off x="142844" y="3714752"/>
            <a:ext cx="2032234" cy="3044546"/>
          </a:xfrm>
          <a:prstGeom prst="rect">
            <a:avLst/>
          </a:prstGeom>
          <a:noFill/>
        </p:spPr>
      </p:pic>
      <p:pic>
        <p:nvPicPr>
          <p:cNvPr id="63496" name="Picture 8" descr="http://manol-group.ru/manol_group/img/066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42852"/>
            <a:ext cx="3214710" cy="2255298"/>
          </a:xfrm>
          <a:prstGeom prst="rect">
            <a:avLst/>
          </a:prstGeom>
          <a:noFill/>
        </p:spPr>
      </p:pic>
      <p:pic>
        <p:nvPicPr>
          <p:cNvPr id="63498" name="Picture 10" descr="Картинка 143 из 124004"/>
          <p:cNvPicPr>
            <a:picLocks noChangeAspect="1" noChangeArrowheads="1"/>
          </p:cNvPicPr>
          <p:nvPr/>
        </p:nvPicPr>
        <p:blipFill>
          <a:blip r:embed="rId6" cstate="print"/>
          <a:srcRect l="15478" t="6303" r="15572" b="9663"/>
          <a:stretch>
            <a:fillRect/>
          </a:stretch>
        </p:blipFill>
        <p:spPr bwMode="auto">
          <a:xfrm>
            <a:off x="2714612" y="3857628"/>
            <a:ext cx="3500462" cy="2857520"/>
          </a:xfrm>
          <a:prstGeom prst="rect">
            <a:avLst/>
          </a:prstGeom>
          <a:noFill/>
        </p:spPr>
      </p:pic>
      <p:pic>
        <p:nvPicPr>
          <p:cNvPr id="63500" name="Picture 12" descr="Картинка 10 из 959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14290"/>
            <a:ext cx="2071702" cy="2071702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214290"/>
            <a:ext cx="8565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23528" y="1199068"/>
            <a:ext cx="835292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верное утверждение: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  фенолы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диссоциируют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большей степени, чем спирты;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  фенолы проявляют основные свойства;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  фенолы и их производные не обладают токсическим действием;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  атом водорода в гидроксильной группе фенола не может быть замещен на катион металла под действием оснований.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23528" y="1339602"/>
            <a:ext cx="856895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 не взаимодействует с: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 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метаналем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  метаном;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  азотной кислотой;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  бромной водой.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23528" y="1124161"/>
            <a:ext cx="856895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 взаимодействует c: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  соляной кислотой;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  этиленом;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 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гидроксидом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натрия;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  метаном.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23528" y="1339605"/>
            <a:ext cx="856895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 в водном растворе является: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  сильной кислотой;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  слабой кислотой;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  слабым основанием;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сильным основанием.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23528" y="1478106"/>
            <a:ext cx="8568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2800" dirty="0" smtClean="0"/>
              <a:t>фенолов состава С</a:t>
            </a:r>
            <a:r>
              <a:rPr lang="ru-RU" sz="2800" baseline="-25000" dirty="0" smtClean="0"/>
              <a:t>7</a:t>
            </a:r>
            <a:r>
              <a:rPr lang="ru-RU" sz="2800" dirty="0" smtClean="0"/>
              <a:t>Н</a:t>
            </a:r>
            <a:r>
              <a:rPr lang="ru-RU" sz="2800" baseline="-25000" dirty="0" smtClean="0"/>
              <a:t>8</a:t>
            </a:r>
            <a:r>
              <a:rPr lang="ru-RU" sz="2800" dirty="0" smtClean="0"/>
              <a:t>О </a:t>
            </a:r>
            <a:r>
              <a:rPr lang="ru-RU" sz="2800" dirty="0" err="1" smtClean="0"/>
              <a:t>существует%</a:t>
            </a:r>
            <a:endParaRPr lang="ru-RU" sz="2800" dirty="0" smtClean="0"/>
          </a:p>
          <a:p>
            <a:pPr marL="514350" indent="-514350"/>
            <a:endParaRPr lang="ru-RU" sz="2800" dirty="0" smtClean="0"/>
          </a:p>
          <a:p>
            <a:r>
              <a:rPr lang="ru-RU" sz="2800" dirty="0" smtClean="0"/>
              <a:t>1)   один; </a:t>
            </a:r>
          </a:p>
          <a:p>
            <a:r>
              <a:rPr lang="ru-RU" sz="2800" dirty="0" smtClean="0"/>
              <a:t>2)   четыре; </a:t>
            </a:r>
          </a:p>
          <a:p>
            <a:r>
              <a:rPr lang="ru-RU" sz="2800" dirty="0" smtClean="0"/>
              <a:t>3)   три; </a:t>
            </a:r>
          </a:p>
          <a:p>
            <a:r>
              <a:rPr lang="ru-RU" sz="2800" dirty="0" smtClean="0"/>
              <a:t>4)   два.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836712"/>
            <a:ext cx="8715436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Основная литература: </a:t>
            </a:r>
          </a:p>
          <a:p>
            <a:pPr marL="514350" indent="-514350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Габриелян, О. С. Химия. 10 класс. Базовый уровень : учебник / О. С. Габриелян. - 4-е изд., стер. - М. : Дрофа, 2016. - 192 с.</a:t>
            </a:r>
          </a:p>
          <a:p>
            <a:pPr marL="514350" indent="-514350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Дополнительная литература: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Грандберг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И. И. Органическая химия : учеб. для бакалавров / И. И.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Грандберг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Н. Л. Нам. - 8-е изд. - М. :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, 2013. - 608 с</a:t>
            </a:r>
          </a:p>
          <a:p>
            <a:pPr marL="514350" indent="-514350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Электронные ресурсы: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Colibris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Консультант студента ВУЗ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Консультант студента Колледж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ЭМБ Консультант врача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Айбукс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Букап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Лань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СПС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КонсультантПлюс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НЭБ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eLibrary</a:t>
            </a:r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1664" y="214290"/>
            <a:ext cx="2912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708920"/>
            <a:ext cx="5142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-71462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фенолов:</a:t>
            </a:r>
            <a:endParaRPr lang="ru-RU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U21_01"/>
          <p:cNvPicPr/>
          <p:nvPr/>
        </p:nvPicPr>
        <p:blipFill>
          <a:blip r:embed="rId2" cstate="print">
            <a:lum bright="-14000" contrast="25000"/>
          </a:blip>
          <a:srcRect/>
          <a:stretch>
            <a:fillRect/>
          </a:stretch>
        </p:blipFill>
        <p:spPr bwMode="auto">
          <a:xfrm>
            <a:off x="142844" y="1142984"/>
            <a:ext cx="45720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U21_02"/>
          <p:cNvPicPr/>
          <p:nvPr/>
        </p:nvPicPr>
        <p:blipFill>
          <a:blip r:embed="rId3" cstate="print">
            <a:lum bright="-14000" contrast="25000"/>
          </a:blip>
          <a:srcRect/>
          <a:stretch>
            <a:fillRect/>
          </a:stretch>
        </p:blipFill>
        <p:spPr bwMode="auto">
          <a:xfrm>
            <a:off x="5000628" y="1142984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-45203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Номенклатура фенолов:</a:t>
            </a:r>
            <a:endParaRPr lang="ru-RU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751344"/>
            <a:ext cx="87868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Нумерация атомов углерода в бензольном ядре начинается с атома непосредственно связанного с гидроксильной группой.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называются заместители, начиная с простейшего, с указанием номера атома углерода, при котором они находятся.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4000" contrast="28000"/>
          </a:blip>
          <a:srcRect l="1684" t="68928" r="75740"/>
          <a:stretch>
            <a:fillRect/>
          </a:stretch>
        </p:blipFill>
        <p:spPr bwMode="auto">
          <a:xfrm>
            <a:off x="4286248" y="3214686"/>
            <a:ext cx="4102176" cy="316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5720" y="716331"/>
            <a:ext cx="85725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енолы можно называть по ароматической номенклатуре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http://www.krugosvet.ru/images/1012357_image006.gif"/>
          <p:cNvPicPr/>
          <p:nvPr/>
        </p:nvPicPr>
        <p:blipFill>
          <a:blip r:embed="rId2" cstate="print">
            <a:lum bright="-72000" contrast="100000"/>
          </a:blip>
          <a:srcRect t="48676" r="28311" b="25470"/>
          <a:stretch>
            <a:fillRect/>
          </a:stretch>
        </p:blipFill>
        <p:spPr bwMode="auto">
          <a:xfrm>
            <a:off x="428596" y="2428868"/>
            <a:ext cx="4000528" cy="31432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rugosvet.ru/images/1012357_image006.gif"/>
          <p:cNvPicPr/>
          <p:nvPr/>
        </p:nvPicPr>
        <p:blipFill>
          <a:blip r:embed="rId2" cstate="print">
            <a:lum bright="-77000" contrast="100000"/>
          </a:blip>
          <a:srcRect t="75931" r="38199"/>
          <a:stretch>
            <a:fillRect/>
          </a:stretch>
        </p:blipFill>
        <p:spPr bwMode="auto">
          <a:xfrm>
            <a:off x="4857752" y="3573016"/>
            <a:ext cx="3929090" cy="30003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53727" b="73523"/>
          <a:stretch>
            <a:fillRect/>
          </a:stretch>
        </p:blipFill>
        <p:spPr bwMode="auto">
          <a:xfrm>
            <a:off x="142844" y="1214422"/>
            <a:ext cx="87868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-24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следующие вещества:</a:t>
            </a:r>
            <a:endParaRPr lang="ru-R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2769" name="Object 4"/>
          <p:cNvGraphicFramePr>
            <a:graphicFrameLocks noChangeAspect="1"/>
          </p:cNvGraphicFramePr>
          <p:nvPr/>
        </p:nvGraphicFramePr>
        <p:xfrm>
          <a:off x="428596" y="1357297"/>
          <a:ext cx="2214578" cy="2214579"/>
        </p:xfrm>
        <a:graphic>
          <a:graphicData uri="http://schemas.openxmlformats.org/presentationml/2006/ole">
            <p:oleObj spid="_x0000_s32769" name="Точечный рисунок" r:id="rId3" imgW="1457143" imgH="1476190" progId="PBrush">
              <p:embed/>
            </p:oleObj>
          </a:graphicData>
        </a:graphic>
      </p:graphicFrame>
      <p:graphicFrame>
        <p:nvGraphicFramePr>
          <p:cNvPr id="32770" name="Object 8"/>
          <p:cNvGraphicFramePr>
            <a:graphicFrameLocks noGrp="1" noChangeAspect="1"/>
          </p:cNvGraphicFramePr>
          <p:nvPr/>
        </p:nvGraphicFramePr>
        <p:xfrm>
          <a:off x="3500430" y="1357298"/>
          <a:ext cx="2214578" cy="2214578"/>
        </p:xfrm>
        <a:graphic>
          <a:graphicData uri="http://schemas.openxmlformats.org/presentationml/2006/ole">
            <p:oleObj spid="_x0000_s32770" name="Точечный рисунок" r:id="rId4" imgW="1057423" imgH="1085714" progId="PBrush">
              <p:embed/>
            </p:oleObj>
          </a:graphicData>
        </a:graphic>
      </p:graphicFrame>
      <p:graphicFrame>
        <p:nvGraphicFramePr>
          <p:cNvPr id="32771" name="Object 10"/>
          <p:cNvGraphicFramePr>
            <a:graphicFrameLocks noGrp="1" noChangeAspect="1"/>
          </p:cNvGraphicFramePr>
          <p:nvPr/>
        </p:nvGraphicFramePr>
        <p:xfrm>
          <a:off x="6643702" y="1357298"/>
          <a:ext cx="2071702" cy="2214578"/>
        </p:xfrm>
        <a:graphic>
          <a:graphicData uri="http://schemas.openxmlformats.org/presentationml/2006/ole">
            <p:oleObj spid="_x0000_s32771" name="Точечный рисунок" r:id="rId5" imgW="942857" imgH="1419048" progId="PBrush">
              <p:embed/>
            </p:oleObj>
          </a:graphicData>
        </a:graphic>
      </p:graphicFrame>
      <p:graphicFrame>
        <p:nvGraphicFramePr>
          <p:cNvPr id="32772" name="Object 9"/>
          <p:cNvGraphicFramePr>
            <a:graphicFrameLocks noGrp="1" noChangeAspect="1"/>
          </p:cNvGraphicFramePr>
          <p:nvPr/>
        </p:nvGraphicFramePr>
        <p:xfrm>
          <a:off x="1857356" y="4143380"/>
          <a:ext cx="2357454" cy="2357454"/>
        </p:xfrm>
        <a:graphic>
          <a:graphicData uri="http://schemas.openxmlformats.org/presentationml/2006/ole">
            <p:oleObj spid="_x0000_s32772" name="Точечный рисунок" r:id="rId6" imgW="1162212" imgH="1380952" progId="PBrush">
              <p:embed/>
            </p:oleObj>
          </a:graphicData>
        </a:graphic>
      </p:graphicFrame>
      <p:graphicFrame>
        <p:nvGraphicFramePr>
          <p:cNvPr id="32773" name="Object 11"/>
          <p:cNvGraphicFramePr>
            <a:graphicFrameLocks noChangeAspect="1"/>
          </p:cNvGraphicFramePr>
          <p:nvPr/>
        </p:nvGraphicFramePr>
        <p:xfrm>
          <a:off x="5214942" y="4143380"/>
          <a:ext cx="2357454" cy="2357454"/>
        </p:xfrm>
        <a:graphic>
          <a:graphicData uri="http://schemas.openxmlformats.org/presentationml/2006/ole">
            <p:oleObj spid="_x0000_s32773" name="Точечный рисунок" r:id="rId7" imgW="1438095" imgH="1343212" progId="PBrush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66" y="785794"/>
            <a:ext cx="850109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бесцветное кристаллическое вещество. Кристаллы фенола имеют игольчатую структуру. На воздухе фенол окисляется и приобретает розовый оттенок. Обладают специфическим запахом гуаши.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 плавится при температуре 43 С, а кипит при температуре 181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Мало растворяется в воде при комнатной температуре, однако быстро растворяется при 60-70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º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 ядовит, при попадании на кожу вызывает ожоги, одновременно он всасывается через кожу и может вызвать отравление.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-24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свойства фенола:</a:t>
            </a:r>
            <a:endParaRPr lang="ru-RU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29198"/>
            <a:ext cx="571472" cy="1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0" dirty="0" smtClean="0">
                <a:solidFill>
                  <a:srgbClr val="C00000"/>
                </a:solidFill>
              </a:rPr>
              <a:t>!</a:t>
            </a:r>
            <a:endParaRPr lang="ru-RU" sz="22500" dirty="0">
              <a:solidFill>
                <a:srgbClr val="C00000"/>
              </a:solidFill>
            </a:endParaRPr>
          </a:p>
        </p:txBody>
      </p:sp>
      <p:pic>
        <p:nvPicPr>
          <p:cNvPr id="31749" name="Picture 5" descr="Картинка 2 из 14065"/>
          <p:cNvPicPr>
            <a:picLocks noChangeAspect="1" noChangeArrowheads="1"/>
          </p:cNvPicPr>
          <p:nvPr/>
        </p:nvPicPr>
        <p:blipFill>
          <a:blip r:embed="rId2" cstate="print">
            <a:lum bright="-15000" contrast="49000"/>
          </a:blip>
          <a:srcRect l="5629" r="21200"/>
          <a:stretch>
            <a:fillRect/>
          </a:stretch>
        </p:blipFill>
        <p:spPr bwMode="auto">
          <a:xfrm>
            <a:off x="4429124" y="857232"/>
            <a:ext cx="4572032" cy="585791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1747" name="Picture 3" descr="http://www.asia.ru/images/target/photo/51680821/Menthol.jpg"/>
          <p:cNvPicPr>
            <a:picLocks noChangeAspect="1" noChangeArrowheads="1"/>
          </p:cNvPicPr>
          <p:nvPr/>
        </p:nvPicPr>
        <p:blipFill>
          <a:blip r:embed="rId3" cstate="print">
            <a:lum contrast="3000"/>
          </a:blip>
          <a:srcRect/>
          <a:stretch>
            <a:fillRect/>
          </a:stretch>
        </p:blipFill>
        <p:spPr bwMode="auto">
          <a:xfrm>
            <a:off x="71407" y="857232"/>
            <a:ext cx="4643469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612</TotalTime>
  <Words>774</Words>
  <Application>Microsoft Office PowerPoint</Application>
  <PresentationFormat>Экран (4:3)</PresentationFormat>
  <Paragraphs>165</Paragraphs>
  <Slides>39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Апекс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ната</cp:lastModifiedBy>
  <cp:revision>74</cp:revision>
  <dcterms:created xsi:type="dcterms:W3CDTF">2011-10-30T06:02:21Z</dcterms:created>
  <dcterms:modified xsi:type="dcterms:W3CDTF">2020-10-06T05:09:52Z</dcterms:modified>
</cp:coreProperties>
</file>