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80" r:id="rId6"/>
    <p:sldId id="281" r:id="rId7"/>
    <p:sldId id="290" r:id="rId8"/>
    <p:sldId id="279" r:id="rId9"/>
    <p:sldId id="289" r:id="rId10"/>
    <p:sldId id="262" r:id="rId11"/>
    <p:sldId id="263" r:id="rId12"/>
    <p:sldId id="291" r:id="rId13"/>
    <p:sldId id="292" r:id="rId14"/>
    <p:sldId id="264" r:id="rId15"/>
    <p:sldId id="282" r:id="rId16"/>
    <p:sldId id="293" r:id="rId17"/>
    <p:sldId id="283" r:id="rId18"/>
    <p:sldId id="284" r:id="rId19"/>
    <p:sldId id="285" r:id="rId20"/>
    <p:sldId id="286" r:id="rId21"/>
    <p:sldId id="287" r:id="rId22"/>
    <p:sldId id="288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D3233-E5BD-4814-B419-621F62058883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AD685-3883-4537-9249-2EFA17A3F2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79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D685-3883-4537-9249-2EFA17A3F2F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57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D685-3883-4537-9249-2EFA17A3F2F9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3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335-2BD2-4D24-A9B1-ADFE391C0862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9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43B-85AF-47BA-930F-6AD1C5BCAB19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92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9E24-7A96-48FB-A1B3-1F4772C638EB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63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A63E-5704-44A2-8E79-494CA4A15EB1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63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B5A3-171A-4DE9-B524-DE4146DF2295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2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FD4C-8086-4E6A-BA61-2451A212236E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5479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4082-A499-4155-B6C2-3E4FADB6C51A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2616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1EE-96D6-4517-821C-545A5D0CEB45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23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F64F-AE2D-4576-9FA5-1FFF2240EF15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889BAC-9F0F-446A-829E-710245FFE7BE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7481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8DD5-5F58-4879-A394-87650BA52133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44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81F973-B716-4E05-9AF6-F252B37E74F4}" type="datetime1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EE0D56-9DA1-4F33-AEA1-BDA02E82EC9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6945" y="1700213"/>
            <a:ext cx="9144000" cy="25987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ценность и санитарная экспертиза основных продуктов питания (молока и молочных продуктов)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395" y="4702842"/>
            <a:ext cx="9144000" cy="1741256"/>
          </a:xfrm>
        </p:spPr>
        <p:txBody>
          <a:bodyPr>
            <a:normAutofit lnSpcReduction="10000"/>
          </a:bodyPr>
          <a:lstStyle/>
          <a:p>
            <a:r>
              <a:rPr lang="ru-RU" sz="21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Ширшова Алеся</a:t>
            </a:r>
          </a:p>
          <a:p>
            <a:r>
              <a:rPr lang="ru-RU" sz="21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Ооржак Антонина Ламожаповна </a:t>
            </a:r>
          </a:p>
          <a:p>
            <a:endParaRPr lang="ru-RU" sz="21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Красноярск,2018</a:t>
            </a:r>
          </a:p>
          <a:p>
            <a:endParaRPr lang="ru-RU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395" y="109182"/>
            <a:ext cx="967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 Ф. Войно-Ясенецкого»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Лабораторная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29997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702" y="300625"/>
            <a:ext cx="10058400" cy="9106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КОРОВЬЕ. ПИЩЕВОЕ И ФИЗИОЛОГИЧЕСКОЕ ЗНАЧЕНИЕ МОЛОКА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087" y="739037"/>
            <a:ext cx="9684066" cy="5649238"/>
          </a:xfrm>
        </p:spPr>
        <p:txBody>
          <a:bodyPr>
            <a:normAutofit lnSpcReduction="10000"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молока входит более 20 витаминов, большое число ферментов, пигменты и другие вещества. 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многочисленные составные части молока создают оптимальную биологическую систему и образуют единый комплекс пищевых и биологически активных веществ, обеспечивающих всё многообразие свойств молока – пластических, ростовых антисклеротических, витаминных и др. 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молока невысокая: 1л = 2430 кДж.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изучены защитные белки молока – глобулин, лизоцим и др., изучается новый белок –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ангиогенин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(фактор роста кровеносных сосудов), который может быть использован в качестве основы многих лекарств. 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молока и его свойства делают молоко не просто питательным, но и профилактическим и лечебным продуктом. </a:t>
            </a:r>
          </a:p>
          <a:p>
            <a:pPr indent="450000" algn="just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68585" y="6377898"/>
            <a:ext cx="458047" cy="365125"/>
          </a:xfrm>
        </p:spPr>
        <p:txBody>
          <a:bodyPr/>
          <a:lstStyle/>
          <a:p>
            <a:fld id="{5EEE0D56-9DA1-4F33-AEA1-BDA02E82EC90}" type="slidenum">
              <a:rPr lang="ru-RU" sz="2800" smtClean="0">
                <a:solidFill>
                  <a:schemeClr val="tx1"/>
                </a:solidFill>
              </a:rPr>
              <a:t>10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35" y="2617937"/>
            <a:ext cx="6317605" cy="3607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806" y="475989"/>
            <a:ext cx="10058400" cy="985798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ПРОДУКТЫ И ИХ ГИГИЕНИЧЕСКАЯ ХАРАКТЕРИСТИКА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754" y="1565753"/>
            <a:ext cx="10058400" cy="4370863"/>
          </a:xfrm>
        </p:spPr>
        <p:txBody>
          <a:bodyPr>
            <a:normAutofit/>
          </a:bodyPr>
          <a:lstStyle/>
          <a:p>
            <a:pPr marL="271463" indent="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кисломолочные напитки (более 3 десятков). Несмотря на однозначность их приготовления (поместить в молоко ту или иную закваску), все они очень полезны. Это разные виды простокваши, кефир, ацидофилин, ряженка, йогурт, айран, варенец, кумыс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1463" indent="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0" indent="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68584" y="6492875"/>
            <a:ext cx="539934" cy="365125"/>
          </a:xfrm>
        </p:spPr>
        <p:txBody>
          <a:bodyPr/>
          <a:lstStyle/>
          <a:p>
            <a:fld id="{5EEE0D56-9DA1-4F33-AEA1-BDA02E82EC90}" type="slidenum">
              <a:rPr lang="ru-RU" sz="2800" smtClean="0">
                <a:solidFill>
                  <a:schemeClr val="tx1"/>
                </a:solidFill>
              </a:rPr>
              <a:t>11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520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910" y="1758052"/>
            <a:ext cx="10058400" cy="4023360"/>
          </a:xfrm>
        </p:spPr>
        <p:txBody>
          <a:bodyPr/>
          <a:lstStyle/>
          <a:p>
            <a:pPr marL="271463" indent="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Кефир – готовится из пастеризованного молока путем молочнокислого и слабого спиртового брожения. Органолептическая оценка: молочно-белый или слегка желтоватый цвет, вкус и запах – чистые, кисломолочные, освежающие. Консистенция – нежная, однородная, напоминающая сметану, без хлопьев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творожения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большого количества сыворотки, допускается небольшое газообразование, вызванное нормальной молочнокислой микрофлорой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6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63" y="2855934"/>
            <a:ext cx="6538585" cy="35448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– насчитывает несколько десятков названий: жирный, полужирный, обезжиренный, диетический и др. Содержание белка в среднем до 15%, липидов до 18%. </a:t>
            </a:r>
          </a:p>
          <a:p>
            <a:pPr marL="271463" indent="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2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18" y="851770"/>
            <a:ext cx="10058400" cy="8020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ОРГАНОЛЕПТИЧЕСКОЕ ИССЛЕДОВАНИЕ МОЛОКА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894" y="1728592"/>
            <a:ext cx="10058400" cy="4647156"/>
          </a:xfrm>
        </p:spPr>
        <p:txBody>
          <a:bodyPr>
            <a:normAutofit lnSpcReduction="10000"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 и запах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должно иметь свойственные свежему молоку вкус и запах, при наличии несвойственных привкусов и запахов оно не допускается в реализацию. Посторонние оттенки запаха молоко может приобрести при неправильном хранении (поглощения резких запахов совместно хранившихся продуктов: керосина, мыла, сельди) неприятный кормовой привкус молока наблюдается при поедании животными полыни, чеснока, лука и т.д.</a:t>
            </a:r>
          </a:p>
          <a:p>
            <a:pPr indent="450000" algn="just">
              <a:lnSpc>
                <a:spcPct val="16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и консистенция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6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должно представлять собой однородную жидкость без осадка. При развитии процессов слизистого брожения, обусловленного микроорганизмами, молоко может приобрести слизистую тягучую консистенцию. Такое молоко для реализации непригодно.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00346" y="6377899"/>
            <a:ext cx="553582" cy="365125"/>
          </a:xfrm>
        </p:spPr>
        <p:txBody>
          <a:bodyPr/>
          <a:lstStyle/>
          <a:p>
            <a:fld id="{5EEE0D56-9DA1-4F33-AEA1-BDA02E82EC90}" type="slidenum">
              <a:rPr lang="ru-RU" sz="2800" smtClean="0">
                <a:solidFill>
                  <a:schemeClr val="tx1"/>
                </a:solidFill>
              </a:rPr>
              <a:t>14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22332" y="1102289"/>
                <a:ext cx="10058400" cy="5461349"/>
              </a:xfrm>
            </p:spPr>
            <p:txBody>
              <a:bodyPr>
                <a:normAutofit fontScale="92500" lnSpcReduction="10000"/>
              </a:bodyPr>
              <a:lstStyle/>
              <a:p>
                <a:pPr indent="450000" algn="just">
                  <a:lnSpc>
                    <a:spcPct val="150000"/>
                  </a:lnSpc>
                </a:pPr>
                <a:r>
                  <a:rPr lang="ru-RU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Цвет</a:t>
                </a:r>
                <a:endPara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 algn="just">
                  <a:lnSpc>
                    <a:spcPct val="150000"/>
                  </a:lnSpc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цельного натурального молока характерен белый цвет с легким желтоватым оттенком (для обезжиренного молока характерен белый цвет с наличием слегка синеватого оттенка</a:t>
                </a:r>
                <a:r>
                  <a:rPr lang="ru-RU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indent="450000" algn="just">
                  <a:lnSpc>
                    <a:spcPct val="150000"/>
                  </a:lnSpc>
                </a:pPr>
                <a:r>
                  <a:rPr lang="ru-RU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Физико - химические показатели качества молока</a:t>
                </a:r>
                <a:endPara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 algn="just">
                  <a:lnSpc>
                    <a:spcPct val="150000"/>
                  </a:lnSpc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санитарной экспертизе молока определяют его свежесть и натуральность. В соответствии с ГОСТ 13264-67 молоко коровье при заготовках должно соответствовать следующим. показателям:</a:t>
                </a:r>
              </a:p>
              <a:p>
                <a:pPr marL="377190" lvl="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 - не менее 1,027 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77190" lvl="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Кислотность ( в градусах Тернера) 16-18 (1 сорт), 19-20 (2 сорт).</a:t>
                </a:r>
              </a:p>
              <a:p>
                <a:pPr marL="377190" lvl="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Степень чистоты по эталону- не ниже 1 группы (1 сорт), 2 группы (2 сорт). </a:t>
                </a:r>
              </a:p>
              <a:p>
                <a:pPr indent="450000" algn="just">
                  <a:lnSpc>
                    <a:spcPct val="150000"/>
                  </a:lnSpc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Натуральное молоко имеет плотность в пределах 1,027-1,034; содержание 3,2-4,5; сухой остаток 12,0-12,5 %; обезжиренный остаток 8,0-8,5.</a:t>
                </a:r>
              </a:p>
              <a:p>
                <a:pPr indent="450000" algn="just">
                  <a:lnSpc>
                    <a:spcPct val="150000"/>
                  </a:lnSpc>
                </a:pPr>
                <a:endPara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2332" y="1102289"/>
                <a:ext cx="10058400" cy="5461349"/>
              </a:xfrm>
              <a:blipFill rotWithShape="1">
                <a:blip r:embed="rId2"/>
                <a:stretch>
                  <a:fillRect l="-364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1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16</a:t>
            </a:fld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3" y="2718149"/>
            <a:ext cx="3504075" cy="348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IMG_006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3910" y="2718149"/>
            <a:ext cx="3478062" cy="348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008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308" y="150313"/>
            <a:ext cx="3377267" cy="25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008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1633" y="150313"/>
            <a:ext cx="3448118" cy="25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96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И ОСОБО ОПАСНЫЕ ИНФЕКЦИИ ВЫЗВАННЫЕ МОЛОКОМ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заболеваниями, передающимися человеку через молоко, являются туберкулез, бруцеллез, ящур и кокковые инфекции. Через молоко могут передаваться кишечные инфекции (дизентерия), полиомиелит, которые могут быть внесены в молоко на всех этапах его получения, транспортировки, переработки и распределения.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опасные инфекции.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животных, больных сибирской язвой, бешенством, инфекционной желтухой, чумой рогатого скота и другими заболеваниями подлежит уничтожению на месте в присутствии представителей ветеринарно-санитарного надзора.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2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66170"/>
            <a:ext cx="10058400" cy="4609578"/>
          </a:xfrm>
        </p:spPr>
        <p:txBody>
          <a:bodyPr>
            <a:norm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Наибольшую опасность для человека представляет молоко от животных с выраженными клиническими проявлениями болезни, особенно при туберкулезе вымени. Молоко таких животных не разрешается использовать в пищу. 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Бруцеллез.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Бруцеллезом заболевают коровы, овцы и козы. Молоко от больных бруцеллезом животных подвергается обязательному кипячению на месте получения в течение 5 минут с последующей повторной пастеризацией на молокозаводах.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Ящур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заболевание вызывается фильтрующим вирусом, который не стоек к нагреванию. Нагревание молока до 80˚С в течение 30 минут или 5-минутное кипячение уничтожает вирус. Молоко допускается для реализации внутри хозяйства только после термической обработки.</a:t>
            </a:r>
          </a:p>
          <a:p>
            <a:pPr indent="450000" algn="just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5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КРАСНОЯРСКОМУ КРАЮ.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ЦСМ ПРОВЕЛ ЭКСПЕРТИЗУ МОЛОКА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78696"/>
            <a:ext cx="10058400" cy="4090398"/>
          </a:xfrm>
        </p:spPr>
        <p:txBody>
          <a:bodyPr>
            <a:norm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обнаружили в продукции ряда компаний нарушения по микробиологическим показателям, в том числе потенциально опасные для человека бактерии группы кишечной палочки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вся продукция была изучена в аккредитованной лаборатории Красноярского ЦСМ – по физико-химическим показателям – на массовую долю жира, белка и кислотность, а также на микробиологию. На втором этапе - 16 октября молоко оценивала дегустационная комиссия в составе специалистов Центра,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Минсельхоза края, Ветнадзора,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Торгового института СФУ, Красноярского аграрного университета, предприятий-производителей.</a:t>
            </a:r>
          </a:p>
          <a:p>
            <a:pPr indent="450000" algn="just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75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832" y="2538484"/>
            <a:ext cx="9831847" cy="3330609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аключается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в современном мире очень важно довести до потребителя качественный продукт, поэтому используются специальные современные технологии для сохранения полезных свойств и качеств молока. </a:t>
            </a:r>
          </a:p>
          <a:p>
            <a:pPr marL="0" indent="450000" algn="just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7034" y="6375379"/>
            <a:ext cx="549172" cy="365125"/>
          </a:xfrm>
        </p:spPr>
        <p:txBody>
          <a:bodyPr/>
          <a:lstStyle/>
          <a:p>
            <a:fld id="{5EEE0D56-9DA1-4F33-AEA1-BDA02E82EC90}" type="slidenum">
              <a:rPr lang="ru-RU" sz="2800" smtClean="0">
                <a:solidFill>
                  <a:schemeClr val="tx1"/>
                </a:solidFill>
              </a:rPr>
              <a:t>2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16066"/>
            <a:ext cx="10058400" cy="4153028"/>
          </a:xfrm>
        </p:spPr>
        <p:txBody>
          <a:bodyPr/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было признано молоко торговых марок «33 коровы» (Назарово) – 22,4 баллов (первое место), «Молочный городок» (Ачинск) и «Веселый молочник» (Омск) – 22,2 баллов (разделили второе место). На третьем месте с 21,8 баллами продукция «Никольское здоровье»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район) и «Простоквашино» (Красноярск).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20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77" y="3031300"/>
            <a:ext cx="5767148" cy="334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21</a:t>
            </a:fld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8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702" y="0"/>
            <a:ext cx="10058400" cy="1027133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713983"/>
            <a:ext cx="10058400" cy="5924811"/>
          </a:xfrm>
        </p:spPr>
        <p:txBody>
          <a:bodyPr>
            <a:normAutofit fontScale="92500" lnSpcReduction="20000"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и молочные продукты действительно являются важными для человека продуктами. 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молоко содержит все необходимые организму пищевые вещества, питательные и биологически активные вещества в оптимально сбалансированном соотношении, которые обеспечивают нормальный рост, развитие и жизнедеятельность организма. 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я изучила статистику по Красноярскому краю и  проведённое мной исследование показало, что пищевая ценность любого продукта определяется содержанием белков, жиров, углеводов, витаминов, ферментов и других биологических веществ.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7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статистики по Красноярскому краю обнаружено в продукции ряда компаний нарушения по микробиологическим показателям, в том числе потенциально опасные для человека бактерии группы кишечной палочки. </a:t>
            </a:r>
          </a:p>
          <a:p>
            <a:pPr indent="450000" algn="just">
              <a:lnSpc>
                <a:spcPct val="17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прошли проверку образцы торговых марок и наименований «Молочные продукты из Березовки» (Березовка), «Додоновское молоко» (Железногорск), «Зорька» (село Шила Сухобузимского района) и др. </a:t>
            </a:r>
          </a:p>
          <a:p>
            <a:pPr indent="450000" algn="just">
              <a:lnSpc>
                <a:spcPct val="17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качество молока в Красноярском крае в последние годы становится хуже.</a:t>
            </a:r>
          </a:p>
          <a:p>
            <a:pPr indent="450000" algn="just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3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57683" y="6374060"/>
            <a:ext cx="1312025" cy="365125"/>
          </a:xfrm>
        </p:spPr>
        <p:txBody>
          <a:bodyPr/>
          <a:lstStyle/>
          <a:p>
            <a:fld id="{5EEE0D56-9DA1-4F33-AEA1-BDA02E82EC90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1429" y="2926391"/>
            <a:ext cx="78861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072" y="1668312"/>
            <a:ext cx="9763608" cy="4377645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– изучить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 молока и молочных продуктов.</a:t>
            </a:r>
          </a:p>
          <a:p>
            <a:pPr marL="0" indent="442913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документов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 молока и молочных продуктов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показатели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 соответствии объекта санитарным нормам и правилам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96357" y="6375379"/>
            <a:ext cx="647646" cy="365125"/>
          </a:xfrm>
        </p:spPr>
        <p:txBody>
          <a:bodyPr/>
          <a:lstStyle/>
          <a:p>
            <a:fld id="{5EEE0D56-9DA1-4F33-AEA1-BDA02E82EC90}" type="slidenum">
              <a:rPr lang="ru-RU" sz="2800" smtClean="0">
                <a:solidFill>
                  <a:schemeClr val="tx1"/>
                </a:solidFill>
              </a:rPr>
              <a:t>3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594" y="286604"/>
            <a:ext cx="10058400" cy="10781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ТЕНДЕНЦИИ В ПРОИЗВОДСТВЕ И ПОТРЕБЛЕНИИ МОЛОЧНЫХ ПРОДУКТОВ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594" y="2665150"/>
            <a:ext cx="10058400" cy="3712748"/>
          </a:xfrm>
        </p:spPr>
        <p:txBody>
          <a:bodyPr>
            <a:normAutofit/>
          </a:bodyPr>
          <a:lstStyle/>
          <a:p>
            <a:pPr marL="90000"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природе молоко – это физиологическая жидкость, вырабатываемая молочными железами женских особей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предназначенная для вскармливания новорождённых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0000" indent="450000" algn="just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«Молоко – это изумительная пища, приготовленная самой природой, отличающаяся лёгкой удобоваримостью и питательностью по сравнению с другими видами пищи», - эти слова русского физиолога  И. П. Павлова характеризуют значение молока в питании. </a:t>
            </a:r>
          </a:p>
          <a:p>
            <a:pPr indent="450000" algn="just">
              <a:lnSpc>
                <a:spcPct val="15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13994" y="6377898"/>
            <a:ext cx="580877" cy="365125"/>
          </a:xfrm>
        </p:spPr>
        <p:txBody>
          <a:bodyPr/>
          <a:lstStyle/>
          <a:p>
            <a:fld id="{5EEE0D56-9DA1-4F33-AEA1-BDA02E82EC90}" type="slidenum">
              <a:rPr lang="ru-RU" sz="2800" smtClean="0">
                <a:solidFill>
                  <a:schemeClr val="tx1"/>
                </a:solidFill>
              </a:rPr>
              <a:t>4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150000"/>
              </a:lnSpc>
              <a:spcBef>
                <a:spcPct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ПЕРЕРАБОТКИ СЫРЬЕВЫХ РЕСУРСОВ В МОЛОЧНОЙ ПРОМЫШЛЕННОСТИ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внимание при переработке молока уделяется повышению качества, вкусовых и питательных свойств, биологической ценности молочных продуктов, совершенствованию их ассортимента, повышению конкурентоспособности.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переработке молока на предприятиях образуется так называемое вторичное сырьё: обезжиренное молоко, пахта, сыворотка. Их нельзя считать отходами производства, так как они содержат полноценные белки, молочный жир и сахар, витамины, минеральные соли, молочную кислоту и другие вещества (табл.1) и могут быть использованы для выработки продуктов питания для человека и кормов для сельскохозяйственных животных. </a:t>
            </a:r>
          </a:p>
          <a:p>
            <a:pPr indent="450000" algn="just">
              <a:lnSpc>
                <a:spcPct val="150000"/>
              </a:lnSpc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0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4424622"/>
                  </p:ext>
                </p:extLst>
              </p:nvPr>
            </p:nvGraphicFramePr>
            <p:xfrm>
              <a:off x="11536" y="460920"/>
              <a:ext cx="12192003" cy="60212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10290"/>
                    <a:gridCol w="1560669"/>
                    <a:gridCol w="1100614"/>
                    <a:gridCol w="1205913"/>
                    <a:gridCol w="2151086"/>
                    <a:gridCol w="2151086"/>
                    <a:gridCol w="911330"/>
                    <a:gridCol w="801015"/>
                  </a:tblGrid>
                  <a:tr h="107771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Наименование продукта</a:t>
                          </a:r>
                        </a:p>
                        <a:p>
                          <a:pPr marL="228600"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Массовая доля, %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Витамины, мг/кг</a:t>
                          </a:r>
                        </a:p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860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Сухое вещество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gridSpan="4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 том числе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>
                                        <a:effectLst/>
                                        <a:latin typeface="Cambria Math"/>
                                      </a:rPr>
                                      <m:t>В</m:t>
                                    </m:r>
                                  </m:e>
                                  <m:sub>
                                    <m:r>
                                      <a:rPr lang="ru-RU" sz="1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rowSpan="2"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>
                                        <a:effectLst/>
                                        <a:latin typeface="Cambria Math"/>
                                      </a:rPr>
                                      <m:t>В</m:t>
                                    </m:r>
                                  </m:e>
                                  <m:sub>
                                    <m:r>
                                      <a:rPr lang="ru-RU" sz="18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  <a:tr h="195499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белки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жиры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лактоза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Минеральные вещества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41662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Цельное молоко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12,3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3,6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  <a:tr h="883324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Обезжиренное молоко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8,8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0,75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  <a:tr h="441662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Пахта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9,1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4,7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0,36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  <a:tr h="883324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Молочная сыворотка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6,3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4424622"/>
                  </p:ext>
                </p:extLst>
              </p:nvPr>
            </p:nvGraphicFramePr>
            <p:xfrm>
              <a:off x="11536" y="460920"/>
              <a:ext cx="12192003" cy="60212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10290"/>
                    <a:gridCol w="1560669"/>
                    <a:gridCol w="1100614"/>
                    <a:gridCol w="1205913"/>
                    <a:gridCol w="2151086"/>
                    <a:gridCol w="2151086"/>
                    <a:gridCol w="911330"/>
                    <a:gridCol w="801015"/>
                  </a:tblGrid>
                  <a:tr h="107771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Наименование продукта</a:t>
                          </a:r>
                        </a:p>
                        <a:p>
                          <a:pPr marL="228600" indent="45021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Массовая доля, %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Витамины, мг/кг</a:t>
                          </a:r>
                        </a:p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860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Сухое вещество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gridSpan="4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 том числе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8985" marR="48985" marT="0" marB="0">
                        <a:blipFill rotWithShape="1">
                          <a:blip r:embed="rId2"/>
                          <a:stretch>
                            <a:fillRect l="-1146667" t="-50532" r="-87333" b="-11702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8985" marR="48985" marT="0" marB="0">
                        <a:blipFill rotWithShape="1">
                          <a:blip r:embed="rId2"/>
                          <a:stretch>
                            <a:fillRect l="-1427481" t="-50532" b="-117021"/>
                          </a:stretch>
                        </a:blipFill>
                      </a:tcPr>
                    </a:tc>
                  </a:tr>
                  <a:tr h="195499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белки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жиры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лактоза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Минеральные вещества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41662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Цельное молоко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12,3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3,6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  <a:tr h="883324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Обезжиренное молоко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8,8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0,75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  <a:tr h="441662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Пахта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9,1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4,7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0,36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  <a:tr h="883324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Молочная сыворотка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6,3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ru-RU" sz="18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48985" marR="48985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88837" y="35066"/>
            <a:ext cx="6437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Химический состав молока и вторичного молочного сырья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8" y="0"/>
            <a:ext cx="10322261" cy="635069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4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805" y="488514"/>
            <a:ext cx="10058400" cy="1490597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150000"/>
              </a:lnSpc>
              <a:spcBef>
                <a:spcPct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ПОТРЕБЛЕНИЯ И МИРОВЫЕ ТЕНДЕНЦИИ В ПОТРЕБЛЕНИИ МОЛОЧНЫХ ПРОДУКТОВ</a:t>
            </a:r>
            <a:r>
              <a:rPr lang="ru-RU" b="1" dirty="0"/>
              <a:t/>
            </a:r>
            <a:br>
              <a:rPr lang="ru-RU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21" y="1553225"/>
            <a:ext cx="10058400" cy="4584527"/>
          </a:xfrm>
        </p:spPr>
        <p:txBody>
          <a:bodyPr>
            <a:norm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 сутки должен потреблять молочных продуктов (в пересчёте на молоко) 1,43 л, в том числе: молока – 500 мл, масла коровьего – 15-20 г, сыров – 18, творога – 20, сметаны – 18 г.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5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670770" y="6374060"/>
            <a:ext cx="1312025" cy="365125"/>
          </a:xfrm>
        </p:spPr>
        <p:txBody>
          <a:bodyPr/>
          <a:lstStyle/>
          <a:p>
            <a:fld id="{5EEE0D56-9DA1-4F33-AEA1-BDA02E82EC90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5" y="2492678"/>
            <a:ext cx="6985565" cy="388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7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рекомендуемых 500 мл молока половина должна приходиться на долю жидких кисломолочных напитков – кефира, кумыса, ацидофилина и др.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потребления молока дифференцированы в зависимости от возраста. Обязательным является присутствие молочных продуктов в рационе питания детей всех возрастов и пожилых людей. Для человека, физически не нагруженного, имеющего избыточную массу тела и нервно-психически перегруженного, имеет значение не столько энергетическая ценность питания, сколько его биологическая полноценность.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0D56-9DA1-4F33-AEA1-BDA02E82EC9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3880</TotalTime>
  <Words>1273</Words>
  <Application>Microsoft Office PowerPoint</Application>
  <PresentationFormat>Произвольный</PresentationFormat>
  <Paragraphs>142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Ретро</vt:lpstr>
      <vt:lpstr>КУРСОВАЯ РАБОТА   Тема: Пищевая ценность и санитарная экспертиза основных продуктов питания (молока и молочных продуктов) </vt:lpstr>
      <vt:lpstr>АКТУАЛЬНОСТЬ</vt:lpstr>
      <vt:lpstr>Презентация PowerPoint</vt:lpstr>
      <vt:lpstr>ОСНОВНЫЕ ТЕНДЕНЦИИ В ПРОИЗВОДСТВЕ И ПОТРЕБЛЕНИИ МОЛОЧНЫХ ПРОДУКТОВ</vt:lpstr>
      <vt:lpstr>СОВЕРШЕНСТВОВАНИЕ ПЕРЕРАБОТКИ СЫРЬЕВЫХ РЕСУРСОВ В МОЛОЧНОЙ ПРОМЫШЛЕННОСТИ </vt:lpstr>
      <vt:lpstr>Презентация PowerPoint</vt:lpstr>
      <vt:lpstr>Презентация PowerPoint</vt:lpstr>
      <vt:lpstr>НОРМЫ ПОТРЕБЛЕНИЯ И МИРОВЫЕ ТЕНДЕНЦИИ В ПОТРЕБЛЕНИИ МОЛОЧНЫХ ПРОДУКТОВ </vt:lpstr>
      <vt:lpstr>Презентация PowerPoint</vt:lpstr>
      <vt:lpstr>МОЛОКО КОРОВЬЕ. ПИЩЕВОЕ И ФИЗИОЛОГИЧЕСКОЕ ЗНАЧЕНИЕ МОЛОКА </vt:lpstr>
      <vt:lpstr>МОЛОЧНЫЕ ПРОДУКТЫ И ИХ ГИГИЕНИЧЕСКАЯ ХАРАКТЕРИСТИКА </vt:lpstr>
      <vt:lpstr>Презентация PowerPoint</vt:lpstr>
      <vt:lpstr>Презентация PowerPoint</vt:lpstr>
      <vt:lpstr>ОРГАНОЛЕПТИЧЕСКОЕ ИССЛЕДОВАНИЕ МОЛОКА </vt:lpstr>
      <vt:lpstr>Презентация PowerPoint</vt:lpstr>
      <vt:lpstr>Презентация PowerPoint</vt:lpstr>
      <vt:lpstr>ЗАБОЛЕВАНИЯ И ОСОБО ОПАСНЫЕ ИНФЕКЦИИ ВЫЗВАННЫЕ МОЛОКОМ </vt:lpstr>
      <vt:lpstr>Презентация PowerPoint</vt:lpstr>
      <vt:lpstr>СТАТИСТИКА ПО КРАСНОЯРСКОМУ КРАЮ. КРАСНОЯРСКИЙ ЦСМ ПРОВЕЛ ЭКСПЕРТИЗУ МОЛОКА </vt:lpstr>
      <vt:lpstr>Презентация PowerPoint</vt:lpstr>
      <vt:lpstr>Презентация PowerPoint</vt:lpstr>
      <vt:lpstr>ЗАКЛЮЧЕНИЕ </vt:lpstr>
      <vt:lpstr>Презентация PowerPoint</vt:lpstr>
    </vt:vector>
  </TitlesOfParts>
  <Company>WPI StaforceTEAM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  Государственное регулирование трудовых отношений. Порядок расчетов по оплате труда с персоналом фармацевтической организации тема Организация экономики фармации наименования междисциплинарного курса (дисциплины)</dc:title>
  <dc:creator>Виктория Кристя</dc:creator>
  <cp:lastModifiedBy>Windows User</cp:lastModifiedBy>
  <cp:revision>43</cp:revision>
  <dcterms:created xsi:type="dcterms:W3CDTF">2018-03-03T02:19:04Z</dcterms:created>
  <dcterms:modified xsi:type="dcterms:W3CDTF">2018-05-07T06:49:14Z</dcterms:modified>
</cp:coreProperties>
</file>