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3" r:id="rId4"/>
    <p:sldId id="315" r:id="rId5"/>
    <p:sldId id="316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96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13CAF-4523-4E17-93BB-23E8B2CCBEF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E56900A-1C92-47F7-A7C2-6959C1319BCC}">
      <dgm:prSet/>
      <dgm:spPr/>
      <dgm:t>
        <a:bodyPr/>
        <a:lstStyle/>
        <a:p>
          <a:r>
            <a:rPr lang="ru"/>
            <a:t>Выпускники имеют свободу выбора из широкого спектра медицинских областей.</a:t>
          </a:r>
        </a:p>
      </dgm:t>
    </dgm:pt>
    <dgm:pt modelId="{055F7A69-5BE4-4E88-BFC5-D29B59B37969}" type="parTrans" cxnId="{0530648F-3F95-49EB-BBC2-304A15DCE7BD}">
      <dgm:prSet/>
      <dgm:spPr/>
      <dgm:t>
        <a:bodyPr/>
        <a:lstStyle/>
        <a:p>
          <a:endParaRPr lang="en-US"/>
        </a:p>
      </dgm:t>
    </dgm:pt>
    <dgm:pt modelId="{89FA09A5-A24A-488D-9911-6D9B9A484B4C}" type="sibTrans" cxnId="{0530648F-3F95-49EB-BBC2-304A15DCE7BD}">
      <dgm:prSet/>
      <dgm:spPr/>
      <dgm:t>
        <a:bodyPr/>
        <a:lstStyle/>
        <a:p>
          <a:endParaRPr lang="en-US"/>
        </a:p>
      </dgm:t>
    </dgm:pt>
    <dgm:pt modelId="{79792144-CF7A-475B-9ABF-D39A2FDCDEB0}">
      <dgm:prSet/>
      <dgm:spPr/>
      <dgm:t>
        <a:bodyPr/>
        <a:lstStyle/>
        <a:p>
          <a:r>
            <a:rPr lang="ru"/>
            <a:t>Некоторые из них основаны строго на системе органов, таких как мозг (нейрохирургия и неврология), сердце (кардиология) и мужская мочеполовая система (урология).</a:t>
          </a:r>
        </a:p>
      </dgm:t>
    </dgm:pt>
    <dgm:pt modelId="{47FD8092-516E-4F72-A02C-33C1C9CF8EA1}" type="parTrans" cxnId="{F77F288D-643A-4DFC-96C4-B9CE01633A3F}">
      <dgm:prSet/>
      <dgm:spPr/>
      <dgm:t>
        <a:bodyPr/>
        <a:lstStyle/>
        <a:p>
          <a:endParaRPr lang="en-US"/>
        </a:p>
      </dgm:t>
    </dgm:pt>
    <dgm:pt modelId="{AEDCB782-A7C1-400D-98EA-7879FAC62A23}" type="sibTrans" cxnId="{F77F288D-643A-4DFC-96C4-B9CE01633A3F}">
      <dgm:prSet/>
      <dgm:spPr/>
      <dgm:t>
        <a:bodyPr/>
        <a:lstStyle/>
        <a:p>
          <a:endParaRPr lang="en-US"/>
        </a:p>
      </dgm:t>
    </dgm:pt>
    <dgm:pt modelId="{5E66B7DD-9F97-40AF-8727-D49E4200772D}">
      <dgm:prSet/>
      <dgm:spPr/>
      <dgm:t>
        <a:bodyPr/>
        <a:lstStyle/>
        <a:p>
          <a:r>
            <a:rPr lang="ru"/>
            <a:t>Другие оказывают комплексную медицинскую помощь отдельным группам населения, таким как женщины (акушерство и гинекология) и дети (педиатрия).</a:t>
          </a:r>
        </a:p>
      </dgm:t>
    </dgm:pt>
    <dgm:pt modelId="{D225B8B3-BC57-46CE-A06C-DBA83FEAB832}" type="parTrans" cxnId="{A5707041-DD8C-4A55-B2BF-81BBAA8E0A1C}">
      <dgm:prSet/>
      <dgm:spPr/>
      <dgm:t>
        <a:bodyPr/>
        <a:lstStyle/>
        <a:p>
          <a:endParaRPr lang="en-US"/>
        </a:p>
      </dgm:t>
    </dgm:pt>
    <dgm:pt modelId="{CE276AE2-FD45-4F41-84E8-5F5D4465A0D9}" type="sibTrans" cxnId="{A5707041-DD8C-4A55-B2BF-81BBAA8E0A1C}">
      <dgm:prSet/>
      <dgm:spPr/>
      <dgm:t>
        <a:bodyPr/>
        <a:lstStyle/>
        <a:p>
          <a:endParaRPr lang="en-US"/>
        </a:p>
      </dgm:t>
    </dgm:pt>
    <dgm:pt modelId="{76BE39CD-F8BB-4A65-8D68-5D13F7B1B401}" type="pres">
      <dgm:prSet presAssocID="{91613CAF-4523-4E17-93BB-23E8B2CCB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9AD485-9BED-474A-AC60-A7239CC128E1}" type="pres">
      <dgm:prSet presAssocID="{3E56900A-1C92-47F7-A7C2-6959C1319BC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0E555-7A70-45F4-B00F-4B7AD9944C78}" type="pres">
      <dgm:prSet presAssocID="{89FA09A5-A24A-488D-9911-6D9B9A484B4C}" presName="spacer" presStyleCnt="0"/>
      <dgm:spPr/>
    </dgm:pt>
    <dgm:pt modelId="{952C04AE-1CD9-4518-8999-168D77EE3B04}" type="pres">
      <dgm:prSet presAssocID="{79792144-CF7A-475B-9ABF-D39A2FDCDEB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B5A16-20C1-4DA1-B8CA-D99453541DFF}" type="pres">
      <dgm:prSet presAssocID="{AEDCB782-A7C1-400D-98EA-7879FAC62A23}" presName="spacer" presStyleCnt="0"/>
      <dgm:spPr/>
    </dgm:pt>
    <dgm:pt modelId="{4D62C392-3C03-4FF1-A2DE-4997E7A1E758}" type="pres">
      <dgm:prSet presAssocID="{5E66B7DD-9F97-40AF-8727-D49E4200772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7F288D-643A-4DFC-96C4-B9CE01633A3F}" srcId="{91613CAF-4523-4E17-93BB-23E8B2CCBEFD}" destId="{79792144-CF7A-475B-9ABF-D39A2FDCDEB0}" srcOrd="1" destOrd="0" parTransId="{47FD8092-516E-4F72-A02C-33C1C9CF8EA1}" sibTransId="{AEDCB782-A7C1-400D-98EA-7879FAC62A23}"/>
    <dgm:cxn modelId="{4542B0C0-FFB3-4D90-86CB-360467F27470}" type="presOf" srcId="{3E56900A-1C92-47F7-A7C2-6959C1319BCC}" destId="{179AD485-9BED-474A-AC60-A7239CC128E1}" srcOrd="0" destOrd="0" presId="urn:microsoft.com/office/officeart/2005/8/layout/vList2"/>
    <dgm:cxn modelId="{CEBCBE63-75FA-4F7B-A09D-54DA4D649251}" type="presOf" srcId="{79792144-CF7A-475B-9ABF-D39A2FDCDEB0}" destId="{952C04AE-1CD9-4518-8999-168D77EE3B04}" srcOrd="0" destOrd="0" presId="urn:microsoft.com/office/officeart/2005/8/layout/vList2"/>
    <dgm:cxn modelId="{2DA14EC9-6861-4F27-9643-2ED8FD3CF79F}" type="presOf" srcId="{5E66B7DD-9F97-40AF-8727-D49E4200772D}" destId="{4D62C392-3C03-4FF1-A2DE-4997E7A1E758}" srcOrd="0" destOrd="0" presId="urn:microsoft.com/office/officeart/2005/8/layout/vList2"/>
    <dgm:cxn modelId="{0530648F-3F95-49EB-BBC2-304A15DCE7BD}" srcId="{91613CAF-4523-4E17-93BB-23E8B2CCBEFD}" destId="{3E56900A-1C92-47F7-A7C2-6959C1319BCC}" srcOrd="0" destOrd="0" parTransId="{055F7A69-5BE4-4E88-BFC5-D29B59B37969}" sibTransId="{89FA09A5-A24A-488D-9911-6D9B9A484B4C}"/>
    <dgm:cxn modelId="{6BFAE176-0F8B-43C0-BFB2-E13F4EA795AC}" type="presOf" srcId="{91613CAF-4523-4E17-93BB-23E8B2CCBEFD}" destId="{76BE39CD-F8BB-4A65-8D68-5D13F7B1B401}" srcOrd="0" destOrd="0" presId="urn:microsoft.com/office/officeart/2005/8/layout/vList2"/>
    <dgm:cxn modelId="{A5707041-DD8C-4A55-B2BF-81BBAA8E0A1C}" srcId="{91613CAF-4523-4E17-93BB-23E8B2CCBEFD}" destId="{5E66B7DD-9F97-40AF-8727-D49E4200772D}" srcOrd="2" destOrd="0" parTransId="{D225B8B3-BC57-46CE-A06C-DBA83FEAB832}" sibTransId="{CE276AE2-FD45-4F41-84E8-5F5D4465A0D9}"/>
    <dgm:cxn modelId="{285EBADC-AD24-4B14-8E5F-1AD0B765FE1A}" type="presParOf" srcId="{76BE39CD-F8BB-4A65-8D68-5D13F7B1B401}" destId="{179AD485-9BED-474A-AC60-A7239CC128E1}" srcOrd="0" destOrd="0" presId="urn:microsoft.com/office/officeart/2005/8/layout/vList2"/>
    <dgm:cxn modelId="{E2F1C45D-76B5-4722-B1F4-285927D2C0D1}" type="presParOf" srcId="{76BE39CD-F8BB-4A65-8D68-5D13F7B1B401}" destId="{5F60E555-7A70-45F4-B00F-4B7AD9944C78}" srcOrd="1" destOrd="0" presId="urn:microsoft.com/office/officeart/2005/8/layout/vList2"/>
    <dgm:cxn modelId="{DF546CFF-3D34-41C7-B1EF-2E5370D04AD0}" type="presParOf" srcId="{76BE39CD-F8BB-4A65-8D68-5D13F7B1B401}" destId="{952C04AE-1CD9-4518-8999-168D77EE3B04}" srcOrd="2" destOrd="0" presId="urn:microsoft.com/office/officeart/2005/8/layout/vList2"/>
    <dgm:cxn modelId="{2433D237-7E2A-475D-9919-73C1678352EF}" type="presParOf" srcId="{76BE39CD-F8BB-4A65-8D68-5D13F7B1B401}" destId="{1E1B5A16-20C1-4DA1-B8CA-D99453541DFF}" srcOrd="3" destOrd="0" presId="urn:microsoft.com/office/officeart/2005/8/layout/vList2"/>
    <dgm:cxn modelId="{E606734C-2A28-4209-8B29-8C965DC3D20A}" type="presParOf" srcId="{76BE39CD-F8BB-4A65-8D68-5D13F7B1B401}" destId="{4D62C392-3C03-4FF1-A2DE-4997E7A1E7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10B360-6131-43F2-B945-D7E1CD6F62E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10A42AB-36DF-4AD8-BDBA-D467965D7859}">
      <dgm:prSet/>
      <dgm:spPr/>
      <dgm:t>
        <a:bodyPr/>
        <a:lstStyle/>
        <a:p>
          <a:pPr>
            <a:defRPr cap="all"/>
          </a:pPr>
          <a:r>
            <a:rPr lang="ru" dirty="0"/>
            <a:t>• тип проблем пациента, с которыми он столкнулся,</a:t>
          </a:r>
        </a:p>
      </dgm:t>
    </dgm:pt>
    <dgm:pt modelId="{67863DC7-95AD-43DB-8ED6-F9EEBC3E9A8D}" type="parTrans" cxnId="{68B75860-552F-4F78-B3A0-96FFB0E59405}">
      <dgm:prSet/>
      <dgm:spPr/>
      <dgm:t>
        <a:bodyPr/>
        <a:lstStyle/>
        <a:p>
          <a:endParaRPr lang="en-US"/>
        </a:p>
      </dgm:t>
    </dgm:pt>
    <dgm:pt modelId="{07738525-7B37-4B35-84E5-1A6ED9AF163A}" type="sibTrans" cxnId="{68B75860-552F-4F78-B3A0-96FFB0E59405}">
      <dgm:prSet/>
      <dgm:spPr/>
      <dgm:t>
        <a:bodyPr/>
        <a:lstStyle/>
        <a:p>
          <a:endParaRPr lang="en-US"/>
        </a:p>
      </dgm:t>
    </dgm:pt>
    <dgm:pt modelId="{3D1BD4DB-D8D9-471E-B020-7537010FA1A1}">
      <dgm:prSet/>
      <dgm:spPr/>
      <dgm:t>
        <a:bodyPr/>
        <a:lstStyle/>
        <a:p>
          <a:pPr>
            <a:defRPr cap="all"/>
          </a:pPr>
          <a:r>
            <a:rPr lang="ru" dirty="0"/>
            <a:t>• возможность изменить жизнь людей и помочь другим,</a:t>
          </a:r>
        </a:p>
      </dgm:t>
    </dgm:pt>
    <dgm:pt modelId="{3391236A-C5CC-4322-BDC2-35DF1CB554CB}" type="parTrans" cxnId="{26996F16-BD9F-4B60-8F38-10FDF24A257F}">
      <dgm:prSet/>
      <dgm:spPr/>
      <dgm:t>
        <a:bodyPr/>
        <a:lstStyle/>
        <a:p>
          <a:endParaRPr lang="en-US"/>
        </a:p>
      </dgm:t>
    </dgm:pt>
    <dgm:pt modelId="{576B94C3-1248-439A-8C7C-61872DFF42C6}" type="sibTrans" cxnId="{26996F16-BD9F-4B60-8F38-10FDF24A257F}">
      <dgm:prSet/>
      <dgm:spPr/>
      <dgm:t>
        <a:bodyPr/>
        <a:lstStyle/>
        <a:p>
          <a:endParaRPr lang="en-US"/>
        </a:p>
      </dgm:t>
    </dgm:pt>
    <dgm:pt modelId="{6A5FFD35-9177-40E9-82E9-F47BA62BB05D}">
      <dgm:prSet/>
      <dgm:spPr/>
      <dgm:t>
        <a:bodyPr/>
        <a:lstStyle/>
        <a:p>
          <a:pPr>
            <a:defRPr cap="all"/>
          </a:pPr>
          <a:r>
            <a:rPr lang="ru" dirty="0"/>
            <a:t>• интеллектуальное содержание специальности</a:t>
          </a:r>
        </a:p>
      </dgm:t>
    </dgm:pt>
    <dgm:pt modelId="{DBA9C76E-A869-4B31-8198-23ADAFBC62AC}" type="parTrans" cxnId="{65F639CB-1A84-4D41-8EAF-B46600B48323}">
      <dgm:prSet/>
      <dgm:spPr/>
      <dgm:t>
        <a:bodyPr/>
        <a:lstStyle/>
        <a:p>
          <a:endParaRPr lang="en-US"/>
        </a:p>
      </dgm:t>
    </dgm:pt>
    <dgm:pt modelId="{07192C1F-DD2D-417F-802E-B8505998F4B5}" type="sibTrans" cxnId="{65F639CB-1A84-4D41-8EAF-B46600B48323}">
      <dgm:prSet/>
      <dgm:spPr/>
      <dgm:t>
        <a:bodyPr/>
        <a:lstStyle/>
        <a:p>
          <a:endParaRPr lang="en-US"/>
        </a:p>
      </dgm:t>
    </dgm:pt>
    <dgm:pt modelId="{76F7F98F-0639-4090-82BA-BBE7A06EC98A}" type="pres">
      <dgm:prSet presAssocID="{8410B360-6131-43F2-B945-D7E1CD6F62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707D0E-9320-4B79-989A-8C1B6EA71D90}" type="pres">
      <dgm:prSet presAssocID="{310A42AB-36DF-4AD8-BDBA-D467965D7859}" presName="hierRoot1" presStyleCnt="0"/>
      <dgm:spPr/>
    </dgm:pt>
    <dgm:pt modelId="{CCC27BF3-1D8D-4CFF-9D8C-A5B153765FAC}" type="pres">
      <dgm:prSet presAssocID="{310A42AB-36DF-4AD8-BDBA-D467965D7859}" presName="composite" presStyleCnt="0"/>
      <dgm:spPr/>
    </dgm:pt>
    <dgm:pt modelId="{AD8050F1-537C-43FF-9C64-5AEA3CEA30AE}" type="pres">
      <dgm:prSet presAssocID="{310A42AB-36DF-4AD8-BDBA-D467965D7859}" presName="background" presStyleLbl="node0" presStyleIdx="0" presStyleCnt="3"/>
      <dgm:spPr/>
    </dgm:pt>
    <dgm:pt modelId="{D9425D7A-0C08-4BDA-B536-0DE0E34A3D97}" type="pres">
      <dgm:prSet presAssocID="{310A42AB-36DF-4AD8-BDBA-D467965D7859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87D43C-C4F1-4257-AA0B-FE5549AB759B}" type="pres">
      <dgm:prSet presAssocID="{310A42AB-36DF-4AD8-BDBA-D467965D7859}" presName="hierChild2" presStyleCnt="0"/>
      <dgm:spPr/>
    </dgm:pt>
    <dgm:pt modelId="{E519AC0D-8C88-4DD7-9EA9-1AEFF9685687}" type="pres">
      <dgm:prSet presAssocID="{3D1BD4DB-D8D9-471E-B020-7537010FA1A1}" presName="hierRoot1" presStyleCnt="0"/>
      <dgm:spPr/>
    </dgm:pt>
    <dgm:pt modelId="{04021913-507F-4AA0-B847-F407F273669D}" type="pres">
      <dgm:prSet presAssocID="{3D1BD4DB-D8D9-471E-B020-7537010FA1A1}" presName="composite" presStyleCnt="0"/>
      <dgm:spPr/>
    </dgm:pt>
    <dgm:pt modelId="{2938E564-CCC6-479D-BE24-D106A1B6E30D}" type="pres">
      <dgm:prSet presAssocID="{3D1BD4DB-D8D9-471E-B020-7537010FA1A1}" presName="background" presStyleLbl="node0" presStyleIdx="1" presStyleCnt="3"/>
      <dgm:spPr/>
    </dgm:pt>
    <dgm:pt modelId="{5CF9A55E-F9C9-4646-A172-06B252DBF3AC}" type="pres">
      <dgm:prSet presAssocID="{3D1BD4DB-D8D9-471E-B020-7537010FA1A1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8F940B-AD45-4E02-AC44-253291C123D4}" type="pres">
      <dgm:prSet presAssocID="{3D1BD4DB-D8D9-471E-B020-7537010FA1A1}" presName="hierChild2" presStyleCnt="0"/>
      <dgm:spPr/>
    </dgm:pt>
    <dgm:pt modelId="{DB745BB3-A853-4DB7-9933-9CDD729E26C0}" type="pres">
      <dgm:prSet presAssocID="{6A5FFD35-9177-40E9-82E9-F47BA62BB05D}" presName="hierRoot1" presStyleCnt="0"/>
      <dgm:spPr/>
    </dgm:pt>
    <dgm:pt modelId="{99652DE4-8FB1-41FB-9E07-F9EDA86E9533}" type="pres">
      <dgm:prSet presAssocID="{6A5FFD35-9177-40E9-82E9-F47BA62BB05D}" presName="composite" presStyleCnt="0"/>
      <dgm:spPr/>
    </dgm:pt>
    <dgm:pt modelId="{2892700E-9148-41C7-9A8C-D23756111B85}" type="pres">
      <dgm:prSet presAssocID="{6A5FFD35-9177-40E9-82E9-F47BA62BB05D}" presName="background" presStyleLbl="node0" presStyleIdx="2" presStyleCnt="3"/>
      <dgm:spPr/>
    </dgm:pt>
    <dgm:pt modelId="{10804431-9DBB-4531-A4E0-3132CE66E4B9}" type="pres">
      <dgm:prSet presAssocID="{6A5FFD35-9177-40E9-82E9-F47BA62BB05D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648B74-C7AA-43F4-8866-7831CD705FF6}" type="pres">
      <dgm:prSet presAssocID="{6A5FFD35-9177-40E9-82E9-F47BA62BB05D}" presName="hierChild2" presStyleCnt="0"/>
      <dgm:spPr/>
    </dgm:pt>
  </dgm:ptLst>
  <dgm:cxnLst>
    <dgm:cxn modelId="{65F639CB-1A84-4D41-8EAF-B46600B48323}" srcId="{8410B360-6131-43F2-B945-D7E1CD6F62EC}" destId="{6A5FFD35-9177-40E9-82E9-F47BA62BB05D}" srcOrd="2" destOrd="0" parTransId="{DBA9C76E-A869-4B31-8198-23ADAFBC62AC}" sibTransId="{07192C1F-DD2D-417F-802E-B8505998F4B5}"/>
    <dgm:cxn modelId="{AC87EC57-CFA6-431C-A92F-363FF15B2776}" type="presOf" srcId="{6A5FFD35-9177-40E9-82E9-F47BA62BB05D}" destId="{10804431-9DBB-4531-A4E0-3132CE66E4B9}" srcOrd="0" destOrd="0" presId="urn:microsoft.com/office/officeart/2005/8/layout/hierarchy1"/>
    <dgm:cxn modelId="{68B75860-552F-4F78-B3A0-96FFB0E59405}" srcId="{8410B360-6131-43F2-B945-D7E1CD6F62EC}" destId="{310A42AB-36DF-4AD8-BDBA-D467965D7859}" srcOrd="0" destOrd="0" parTransId="{67863DC7-95AD-43DB-8ED6-F9EEBC3E9A8D}" sibTransId="{07738525-7B37-4B35-84E5-1A6ED9AF163A}"/>
    <dgm:cxn modelId="{2B5DE52B-69E5-489A-ADED-9D36ABE2C075}" type="presOf" srcId="{3D1BD4DB-D8D9-471E-B020-7537010FA1A1}" destId="{5CF9A55E-F9C9-4646-A172-06B252DBF3AC}" srcOrd="0" destOrd="0" presId="urn:microsoft.com/office/officeart/2005/8/layout/hierarchy1"/>
    <dgm:cxn modelId="{2391448A-5EE1-410D-AA90-E19705B434A2}" type="presOf" srcId="{8410B360-6131-43F2-B945-D7E1CD6F62EC}" destId="{76F7F98F-0639-4090-82BA-BBE7A06EC98A}" srcOrd="0" destOrd="0" presId="urn:microsoft.com/office/officeart/2005/8/layout/hierarchy1"/>
    <dgm:cxn modelId="{26996F16-BD9F-4B60-8F38-10FDF24A257F}" srcId="{8410B360-6131-43F2-B945-D7E1CD6F62EC}" destId="{3D1BD4DB-D8D9-471E-B020-7537010FA1A1}" srcOrd="1" destOrd="0" parTransId="{3391236A-C5CC-4322-BDC2-35DF1CB554CB}" sibTransId="{576B94C3-1248-439A-8C7C-61872DFF42C6}"/>
    <dgm:cxn modelId="{6F7507FC-2E1E-4340-8B79-D8D78F407D52}" type="presOf" srcId="{310A42AB-36DF-4AD8-BDBA-D467965D7859}" destId="{D9425D7A-0C08-4BDA-B536-0DE0E34A3D97}" srcOrd="0" destOrd="0" presId="urn:microsoft.com/office/officeart/2005/8/layout/hierarchy1"/>
    <dgm:cxn modelId="{41CE0ECB-EAE7-41FA-8BAE-DAD9F4E99DA2}" type="presParOf" srcId="{76F7F98F-0639-4090-82BA-BBE7A06EC98A}" destId="{0D707D0E-9320-4B79-989A-8C1B6EA71D90}" srcOrd="0" destOrd="0" presId="urn:microsoft.com/office/officeart/2005/8/layout/hierarchy1"/>
    <dgm:cxn modelId="{FDE6B4EA-7F49-4D3A-830A-E63B9D792D28}" type="presParOf" srcId="{0D707D0E-9320-4B79-989A-8C1B6EA71D90}" destId="{CCC27BF3-1D8D-4CFF-9D8C-A5B153765FAC}" srcOrd="0" destOrd="0" presId="urn:microsoft.com/office/officeart/2005/8/layout/hierarchy1"/>
    <dgm:cxn modelId="{A14FC215-A765-4562-A4AE-F8AACB4A8708}" type="presParOf" srcId="{CCC27BF3-1D8D-4CFF-9D8C-A5B153765FAC}" destId="{AD8050F1-537C-43FF-9C64-5AEA3CEA30AE}" srcOrd="0" destOrd="0" presId="urn:microsoft.com/office/officeart/2005/8/layout/hierarchy1"/>
    <dgm:cxn modelId="{974F6419-63B9-4CA8-ACC4-B653932574E4}" type="presParOf" srcId="{CCC27BF3-1D8D-4CFF-9D8C-A5B153765FAC}" destId="{D9425D7A-0C08-4BDA-B536-0DE0E34A3D97}" srcOrd="1" destOrd="0" presId="urn:microsoft.com/office/officeart/2005/8/layout/hierarchy1"/>
    <dgm:cxn modelId="{0A9CDC6F-A779-46C9-9B09-CDCBCDB50DFD}" type="presParOf" srcId="{0D707D0E-9320-4B79-989A-8C1B6EA71D90}" destId="{7287D43C-C4F1-4257-AA0B-FE5549AB759B}" srcOrd="1" destOrd="0" presId="urn:microsoft.com/office/officeart/2005/8/layout/hierarchy1"/>
    <dgm:cxn modelId="{DBD43EBD-7344-4077-BBCC-D85B9E113DE9}" type="presParOf" srcId="{76F7F98F-0639-4090-82BA-BBE7A06EC98A}" destId="{E519AC0D-8C88-4DD7-9EA9-1AEFF9685687}" srcOrd="1" destOrd="0" presId="urn:microsoft.com/office/officeart/2005/8/layout/hierarchy1"/>
    <dgm:cxn modelId="{4B4D0821-8C01-49CA-9D62-9CDBE4CC1839}" type="presParOf" srcId="{E519AC0D-8C88-4DD7-9EA9-1AEFF9685687}" destId="{04021913-507F-4AA0-B847-F407F273669D}" srcOrd="0" destOrd="0" presId="urn:microsoft.com/office/officeart/2005/8/layout/hierarchy1"/>
    <dgm:cxn modelId="{9B65B613-3732-4CC9-89A1-359E94BE3537}" type="presParOf" srcId="{04021913-507F-4AA0-B847-F407F273669D}" destId="{2938E564-CCC6-479D-BE24-D106A1B6E30D}" srcOrd="0" destOrd="0" presId="urn:microsoft.com/office/officeart/2005/8/layout/hierarchy1"/>
    <dgm:cxn modelId="{79603C6A-2CB3-4588-B5D8-C0BC3DCF8E11}" type="presParOf" srcId="{04021913-507F-4AA0-B847-F407F273669D}" destId="{5CF9A55E-F9C9-4646-A172-06B252DBF3AC}" srcOrd="1" destOrd="0" presId="urn:microsoft.com/office/officeart/2005/8/layout/hierarchy1"/>
    <dgm:cxn modelId="{AE6E0494-17E3-4C57-AF30-1FECD35A2A48}" type="presParOf" srcId="{E519AC0D-8C88-4DD7-9EA9-1AEFF9685687}" destId="{E18F940B-AD45-4E02-AC44-253291C123D4}" srcOrd="1" destOrd="0" presId="urn:microsoft.com/office/officeart/2005/8/layout/hierarchy1"/>
    <dgm:cxn modelId="{43C1D66F-968B-4269-8D0B-1E95E1FEA526}" type="presParOf" srcId="{76F7F98F-0639-4090-82BA-BBE7A06EC98A}" destId="{DB745BB3-A853-4DB7-9933-9CDD729E26C0}" srcOrd="2" destOrd="0" presId="urn:microsoft.com/office/officeart/2005/8/layout/hierarchy1"/>
    <dgm:cxn modelId="{B4754912-134C-4D2F-930D-F25915572851}" type="presParOf" srcId="{DB745BB3-A853-4DB7-9933-9CDD729E26C0}" destId="{99652DE4-8FB1-41FB-9E07-F9EDA86E9533}" srcOrd="0" destOrd="0" presId="urn:microsoft.com/office/officeart/2005/8/layout/hierarchy1"/>
    <dgm:cxn modelId="{4D2DDBCF-17AC-4CC0-82CB-CA17F5F1CD59}" type="presParOf" srcId="{99652DE4-8FB1-41FB-9E07-F9EDA86E9533}" destId="{2892700E-9148-41C7-9A8C-D23756111B85}" srcOrd="0" destOrd="0" presId="urn:microsoft.com/office/officeart/2005/8/layout/hierarchy1"/>
    <dgm:cxn modelId="{C934C810-E01D-4B59-B7B1-739210968B7B}" type="presParOf" srcId="{99652DE4-8FB1-41FB-9E07-F9EDA86E9533}" destId="{10804431-9DBB-4531-A4E0-3132CE66E4B9}" srcOrd="1" destOrd="0" presId="urn:microsoft.com/office/officeart/2005/8/layout/hierarchy1"/>
    <dgm:cxn modelId="{3836DF07-7EF4-4BAD-AAED-EB4D2357D7CA}" type="presParOf" srcId="{DB745BB3-A853-4DB7-9933-9CDD729E26C0}" destId="{7D648B74-C7AA-43F4-8866-7831CD705F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30B4A-D952-4490-BC4E-8191E308A71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43D9E6-0020-405F-BED9-13969F323B30}">
      <dgm:prSet/>
      <dgm:spPr/>
      <dgm:t>
        <a:bodyPr/>
        <a:lstStyle/>
        <a:p>
          <a:r>
            <a:rPr lang="ru" dirty="0"/>
            <a:t>Гинекология $207,000</a:t>
          </a:r>
        </a:p>
      </dgm:t>
    </dgm:pt>
    <dgm:pt modelId="{575D8C66-5AFF-419E-B182-1BEEC911D67E}" type="parTrans" cxnId="{CCE9602E-1C07-4571-8C35-D2A7527A2EBC}">
      <dgm:prSet/>
      <dgm:spPr/>
      <dgm:t>
        <a:bodyPr/>
        <a:lstStyle/>
        <a:p>
          <a:endParaRPr lang="en-US"/>
        </a:p>
      </dgm:t>
    </dgm:pt>
    <dgm:pt modelId="{EC8AC1FF-FD66-4938-9BC0-5FE675D424D9}" type="sibTrans" cxnId="{CCE9602E-1C07-4571-8C35-D2A7527A2EBC}">
      <dgm:prSet/>
      <dgm:spPr/>
      <dgm:t>
        <a:bodyPr/>
        <a:lstStyle/>
        <a:p>
          <a:endParaRPr lang="en-US"/>
        </a:p>
      </dgm:t>
    </dgm:pt>
    <dgm:pt modelId="{C98F91EE-F4A7-4B58-8A39-EF57BFB2B817}">
      <dgm:prSet/>
      <dgm:spPr/>
      <dgm:t>
        <a:bodyPr/>
        <a:lstStyle/>
        <a:p>
          <a:r>
            <a:rPr lang="ru" dirty="0"/>
            <a:t>Акушерство $230 044</a:t>
          </a:r>
        </a:p>
      </dgm:t>
    </dgm:pt>
    <dgm:pt modelId="{BFB96AF3-494A-4211-802B-35D7DA9CB0F9}" type="parTrans" cxnId="{11B08D7A-89D1-4506-8E56-5E7A2335FAE0}">
      <dgm:prSet/>
      <dgm:spPr/>
      <dgm:t>
        <a:bodyPr/>
        <a:lstStyle/>
        <a:p>
          <a:endParaRPr lang="en-US"/>
        </a:p>
      </dgm:t>
    </dgm:pt>
    <dgm:pt modelId="{656A3617-19BA-4A4D-898D-E9E9C80D14D5}" type="sibTrans" cxnId="{11B08D7A-89D1-4506-8E56-5E7A2335FAE0}">
      <dgm:prSet/>
      <dgm:spPr/>
      <dgm:t>
        <a:bodyPr/>
        <a:lstStyle/>
        <a:p>
          <a:endParaRPr lang="en-US"/>
        </a:p>
      </dgm:t>
    </dgm:pt>
    <dgm:pt modelId="{D2364A77-150E-48D4-A4B0-2128C8097146}">
      <dgm:prSet/>
      <dgm:spPr/>
      <dgm:t>
        <a:bodyPr/>
        <a:lstStyle/>
        <a:p>
          <a:r>
            <a:rPr lang="ru" dirty="0"/>
            <a:t>Акушерство и</a:t>
          </a:r>
        </a:p>
        <a:p>
          <a:r>
            <a:rPr lang="ru" dirty="0"/>
            <a:t>Гинекология $230 804</a:t>
          </a:r>
        </a:p>
      </dgm:t>
    </dgm:pt>
    <dgm:pt modelId="{9EAEA702-F4B2-46E6-8312-46905236972F}" type="parTrans" cxnId="{648F20F4-F568-4AD4-BBF0-2E2A6CD78A31}">
      <dgm:prSet/>
      <dgm:spPr/>
      <dgm:t>
        <a:bodyPr/>
        <a:lstStyle/>
        <a:p>
          <a:endParaRPr lang="en-US"/>
        </a:p>
      </dgm:t>
    </dgm:pt>
    <dgm:pt modelId="{2BB64468-4049-4217-964C-12EE30F4ADA4}" type="sibTrans" cxnId="{648F20F4-F568-4AD4-BBF0-2E2A6CD78A31}">
      <dgm:prSet/>
      <dgm:spPr/>
      <dgm:t>
        <a:bodyPr/>
        <a:lstStyle/>
        <a:p>
          <a:endParaRPr lang="en-US"/>
        </a:p>
      </dgm:t>
    </dgm:pt>
    <dgm:pt modelId="{5759A659-D759-4BFB-BF79-9EBCE5ACD42D}">
      <dgm:prSet/>
      <dgm:spPr/>
      <dgm:t>
        <a:bodyPr/>
        <a:lstStyle/>
        <a:p>
          <a:r>
            <a:rPr lang="ru" dirty="0"/>
            <a:t>Репродуктивная эндокринология и</a:t>
          </a:r>
        </a:p>
        <a:p>
          <a:r>
            <a:rPr lang="ru" dirty="0"/>
            <a:t>Бесплодие $221,850</a:t>
          </a:r>
        </a:p>
      </dgm:t>
    </dgm:pt>
    <dgm:pt modelId="{D678CFFF-968E-4E29-A385-85F7F7C982BA}" type="parTrans" cxnId="{33D1A525-36D3-4E07-B85A-34E0445DFC10}">
      <dgm:prSet/>
      <dgm:spPr/>
      <dgm:t>
        <a:bodyPr/>
        <a:lstStyle/>
        <a:p>
          <a:endParaRPr lang="en-US"/>
        </a:p>
      </dgm:t>
    </dgm:pt>
    <dgm:pt modelId="{4E5DC446-709B-42CD-9A9F-175BCB6D1FAD}" type="sibTrans" cxnId="{33D1A525-36D3-4E07-B85A-34E0445DFC10}">
      <dgm:prSet/>
      <dgm:spPr/>
      <dgm:t>
        <a:bodyPr/>
        <a:lstStyle/>
        <a:p>
          <a:endParaRPr lang="en-US"/>
        </a:p>
      </dgm:t>
    </dgm:pt>
    <dgm:pt modelId="{D81BADC0-980C-4811-819E-EAD72A6C21BC}">
      <dgm:prSet/>
      <dgm:spPr/>
      <dgm:t>
        <a:bodyPr/>
        <a:lstStyle/>
        <a:p>
          <a:r>
            <a:rPr lang="ru" dirty="0"/>
            <a:t>Гинекологический</a:t>
          </a:r>
        </a:p>
        <a:p>
          <a:r>
            <a:rPr lang="ru" dirty="0"/>
            <a:t>Онкология $300 340</a:t>
          </a:r>
        </a:p>
      </dgm:t>
    </dgm:pt>
    <dgm:pt modelId="{D0CD86C1-7C11-4607-BA35-B49CAF924C90}" type="parTrans" cxnId="{03FE7789-94EE-4F1C-AFF1-C772E2DBE9AC}">
      <dgm:prSet/>
      <dgm:spPr/>
      <dgm:t>
        <a:bodyPr/>
        <a:lstStyle/>
        <a:p>
          <a:endParaRPr lang="en-US"/>
        </a:p>
      </dgm:t>
    </dgm:pt>
    <dgm:pt modelId="{C5C23331-A87B-4AC2-BE87-1E07B52BCA89}" type="sibTrans" cxnId="{03FE7789-94EE-4F1C-AFF1-C772E2DBE9AC}">
      <dgm:prSet/>
      <dgm:spPr/>
      <dgm:t>
        <a:bodyPr/>
        <a:lstStyle/>
        <a:p>
          <a:endParaRPr lang="en-US"/>
        </a:p>
      </dgm:t>
    </dgm:pt>
    <dgm:pt modelId="{D6DB6955-5C6C-4B79-877F-E04D7DB478A2}" type="pres">
      <dgm:prSet presAssocID="{FF330B4A-D952-4490-BC4E-8191E308A7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B69B61-BFC9-4AEF-9392-56310F69DC54}" type="pres">
      <dgm:prSet presAssocID="{5F43D9E6-0020-405F-BED9-13969F323B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F3D51-5504-4CA8-ADB3-65BDC2DE41B2}" type="pres">
      <dgm:prSet presAssocID="{EC8AC1FF-FD66-4938-9BC0-5FE675D424D9}" presName="sibTrans" presStyleCnt="0"/>
      <dgm:spPr/>
    </dgm:pt>
    <dgm:pt modelId="{C54A586B-6326-45C2-8924-4FB045CA2A89}" type="pres">
      <dgm:prSet presAssocID="{C98F91EE-F4A7-4B58-8A39-EF57BFB2B8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13336-5F70-444E-A2DE-E9137F94CAEF}" type="pres">
      <dgm:prSet presAssocID="{656A3617-19BA-4A4D-898D-E9E9C80D14D5}" presName="sibTrans" presStyleCnt="0"/>
      <dgm:spPr/>
    </dgm:pt>
    <dgm:pt modelId="{1DC0A844-8DA6-4CB3-B2BF-21EE717A11A0}" type="pres">
      <dgm:prSet presAssocID="{D2364A77-150E-48D4-A4B0-2128C809714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850E2-4098-43BE-AB74-0CACD62C29F7}" type="pres">
      <dgm:prSet presAssocID="{2BB64468-4049-4217-964C-12EE30F4ADA4}" presName="sibTrans" presStyleCnt="0"/>
      <dgm:spPr/>
    </dgm:pt>
    <dgm:pt modelId="{3C689277-4B41-48B1-AC36-6730B676355C}" type="pres">
      <dgm:prSet presAssocID="{5759A659-D759-4BFB-BF79-9EBCE5ACD4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652FC-17D1-424E-8388-37B5CEAE877E}" type="pres">
      <dgm:prSet presAssocID="{4E5DC446-709B-42CD-9A9F-175BCB6D1FAD}" presName="sibTrans" presStyleCnt="0"/>
      <dgm:spPr/>
    </dgm:pt>
    <dgm:pt modelId="{9429B178-0B7C-483F-9FAB-3DF52AEA1BD4}" type="pres">
      <dgm:prSet presAssocID="{D81BADC0-980C-4811-819E-EAD72A6C21B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8F20F4-F568-4AD4-BBF0-2E2A6CD78A31}" srcId="{FF330B4A-D952-4490-BC4E-8191E308A714}" destId="{D2364A77-150E-48D4-A4B0-2128C8097146}" srcOrd="2" destOrd="0" parTransId="{9EAEA702-F4B2-46E6-8312-46905236972F}" sibTransId="{2BB64468-4049-4217-964C-12EE30F4ADA4}"/>
    <dgm:cxn modelId="{CCE9602E-1C07-4571-8C35-D2A7527A2EBC}" srcId="{FF330B4A-D952-4490-BC4E-8191E308A714}" destId="{5F43D9E6-0020-405F-BED9-13969F323B30}" srcOrd="0" destOrd="0" parTransId="{575D8C66-5AFF-419E-B182-1BEEC911D67E}" sibTransId="{EC8AC1FF-FD66-4938-9BC0-5FE675D424D9}"/>
    <dgm:cxn modelId="{E0AE5AAA-9A8B-491A-9F00-A1E1788A188A}" type="presOf" srcId="{5F43D9E6-0020-405F-BED9-13969F323B30}" destId="{FDB69B61-BFC9-4AEF-9392-56310F69DC54}" srcOrd="0" destOrd="0" presId="urn:microsoft.com/office/officeart/2005/8/layout/default#1"/>
    <dgm:cxn modelId="{32442CEC-16FD-4155-A2EC-91234A92CF86}" type="presOf" srcId="{5759A659-D759-4BFB-BF79-9EBCE5ACD42D}" destId="{3C689277-4B41-48B1-AC36-6730B676355C}" srcOrd="0" destOrd="0" presId="urn:microsoft.com/office/officeart/2005/8/layout/default#1"/>
    <dgm:cxn modelId="{03FE7789-94EE-4F1C-AFF1-C772E2DBE9AC}" srcId="{FF330B4A-D952-4490-BC4E-8191E308A714}" destId="{D81BADC0-980C-4811-819E-EAD72A6C21BC}" srcOrd="4" destOrd="0" parTransId="{D0CD86C1-7C11-4607-BA35-B49CAF924C90}" sibTransId="{C5C23331-A87B-4AC2-BE87-1E07B52BCA89}"/>
    <dgm:cxn modelId="{11B08D7A-89D1-4506-8E56-5E7A2335FAE0}" srcId="{FF330B4A-D952-4490-BC4E-8191E308A714}" destId="{C98F91EE-F4A7-4B58-8A39-EF57BFB2B817}" srcOrd="1" destOrd="0" parTransId="{BFB96AF3-494A-4211-802B-35D7DA9CB0F9}" sibTransId="{656A3617-19BA-4A4D-898D-E9E9C80D14D5}"/>
    <dgm:cxn modelId="{15C04E10-9AFC-4629-BAC1-38AD3BA53B41}" type="presOf" srcId="{C98F91EE-F4A7-4B58-8A39-EF57BFB2B817}" destId="{C54A586B-6326-45C2-8924-4FB045CA2A89}" srcOrd="0" destOrd="0" presId="urn:microsoft.com/office/officeart/2005/8/layout/default#1"/>
    <dgm:cxn modelId="{33D1A525-36D3-4E07-B85A-34E0445DFC10}" srcId="{FF330B4A-D952-4490-BC4E-8191E308A714}" destId="{5759A659-D759-4BFB-BF79-9EBCE5ACD42D}" srcOrd="3" destOrd="0" parTransId="{D678CFFF-968E-4E29-A385-85F7F7C982BA}" sibTransId="{4E5DC446-709B-42CD-9A9F-175BCB6D1FAD}"/>
    <dgm:cxn modelId="{EA2EFAF1-7D8C-4A83-8126-B75752D26B59}" type="presOf" srcId="{FF330B4A-D952-4490-BC4E-8191E308A714}" destId="{D6DB6955-5C6C-4B79-877F-E04D7DB478A2}" srcOrd="0" destOrd="0" presId="urn:microsoft.com/office/officeart/2005/8/layout/default#1"/>
    <dgm:cxn modelId="{6725E04B-2CF6-4BA6-8821-8564E59412B9}" type="presOf" srcId="{D2364A77-150E-48D4-A4B0-2128C8097146}" destId="{1DC0A844-8DA6-4CB3-B2BF-21EE717A11A0}" srcOrd="0" destOrd="0" presId="urn:microsoft.com/office/officeart/2005/8/layout/default#1"/>
    <dgm:cxn modelId="{07691586-8CBD-4B07-8098-220DDFFC4B7B}" type="presOf" srcId="{D81BADC0-980C-4811-819E-EAD72A6C21BC}" destId="{9429B178-0B7C-483F-9FAB-3DF52AEA1BD4}" srcOrd="0" destOrd="0" presId="urn:microsoft.com/office/officeart/2005/8/layout/default#1"/>
    <dgm:cxn modelId="{FBF63CC4-4420-4BAB-B681-0D51E8866786}" type="presParOf" srcId="{D6DB6955-5C6C-4B79-877F-E04D7DB478A2}" destId="{FDB69B61-BFC9-4AEF-9392-56310F69DC54}" srcOrd="0" destOrd="0" presId="urn:microsoft.com/office/officeart/2005/8/layout/default#1"/>
    <dgm:cxn modelId="{7A45BBFE-3733-4E8C-A422-69F937C1B773}" type="presParOf" srcId="{D6DB6955-5C6C-4B79-877F-E04D7DB478A2}" destId="{51EF3D51-5504-4CA8-ADB3-65BDC2DE41B2}" srcOrd="1" destOrd="0" presId="urn:microsoft.com/office/officeart/2005/8/layout/default#1"/>
    <dgm:cxn modelId="{8008E50D-4E42-4087-B45A-AF04F00685C9}" type="presParOf" srcId="{D6DB6955-5C6C-4B79-877F-E04D7DB478A2}" destId="{C54A586B-6326-45C2-8924-4FB045CA2A89}" srcOrd="2" destOrd="0" presId="urn:microsoft.com/office/officeart/2005/8/layout/default#1"/>
    <dgm:cxn modelId="{5F16A864-ED99-40C0-B5BE-B6F4A4AEB9F7}" type="presParOf" srcId="{D6DB6955-5C6C-4B79-877F-E04D7DB478A2}" destId="{8D513336-5F70-444E-A2DE-E9137F94CAEF}" srcOrd="3" destOrd="0" presId="urn:microsoft.com/office/officeart/2005/8/layout/default#1"/>
    <dgm:cxn modelId="{51B3574D-A406-48A2-9926-B5A381448C6C}" type="presParOf" srcId="{D6DB6955-5C6C-4B79-877F-E04D7DB478A2}" destId="{1DC0A844-8DA6-4CB3-B2BF-21EE717A11A0}" srcOrd="4" destOrd="0" presId="urn:microsoft.com/office/officeart/2005/8/layout/default#1"/>
    <dgm:cxn modelId="{EBD1E718-5F49-425D-AF53-BFEB017665C7}" type="presParOf" srcId="{D6DB6955-5C6C-4B79-877F-E04D7DB478A2}" destId="{1D4850E2-4098-43BE-AB74-0CACD62C29F7}" srcOrd="5" destOrd="0" presId="urn:microsoft.com/office/officeart/2005/8/layout/default#1"/>
    <dgm:cxn modelId="{A1FB166E-3E94-4EF5-9CD4-B1CAB02E2EDA}" type="presParOf" srcId="{D6DB6955-5C6C-4B79-877F-E04D7DB478A2}" destId="{3C689277-4B41-48B1-AC36-6730B676355C}" srcOrd="6" destOrd="0" presId="urn:microsoft.com/office/officeart/2005/8/layout/default#1"/>
    <dgm:cxn modelId="{29CDE0BA-8FA3-4341-B93C-00DAE515EF94}" type="presParOf" srcId="{D6DB6955-5C6C-4B79-877F-E04D7DB478A2}" destId="{3A4652FC-17D1-424E-8388-37B5CEAE877E}" srcOrd="7" destOrd="0" presId="urn:microsoft.com/office/officeart/2005/8/layout/default#1"/>
    <dgm:cxn modelId="{DBD65F7F-B135-4BB7-AFC3-5120DCE49179}" type="presParOf" srcId="{D6DB6955-5C6C-4B79-877F-E04D7DB478A2}" destId="{9429B178-0B7C-483F-9FAB-3DF52AEA1BD4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9AD485-9BED-474A-AC60-A7239CC128E1}">
      <dsp:nvSpPr>
        <dsp:cNvPr id="0" name=""/>
        <dsp:cNvSpPr/>
      </dsp:nvSpPr>
      <dsp:spPr>
        <a:xfrm>
          <a:off x="0" y="241498"/>
          <a:ext cx="6263640" cy="16297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300" kern="1200"/>
            <a:t>Выпускники имеют свободу выбора из широкого спектра медицинских областей.</a:t>
          </a:r>
        </a:p>
      </dsp:txBody>
      <dsp:txXfrm>
        <a:off x="0" y="241498"/>
        <a:ext cx="6263640" cy="1629736"/>
      </dsp:txXfrm>
    </dsp:sp>
    <dsp:sp modelId="{952C04AE-1CD9-4518-8999-168D77EE3B04}">
      <dsp:nvSpPr>
        <dsp:cNvPr id="0" name=""/>
        <dsp:cNvSpPr/>
      </dsp:nvSpPr>
      <dsp:spPr>
        <a:xfrm>
          <a:off x="0" y="1937475"/>
          <a:ext cx="6263640" cy="162973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300" kern="1200"/>
            <a:t>Некоторые из них основаны строго на системе органов, таких как мозг (нейрохирургия и неврология), сердце (кардиология) и мужская мочеполовая система (урология).</a:t>
          </a:r>
        </a:p>
      </dsp:txBody>
      <dsp:txXfrm>
        <a:off x="0" y="1937475"/>
        <a:ext cx="6263640" cy="1629736"/>
      </dsp:txXfrm>
    </dsp:sp>
    <dsp:sp modelId="{4D62C392-3C03-4FF1-A2DE-4997E7A1E758}">
      <dsp:nvSpPr>
        <dsp:cNvPr id="0" name=""/>
        <dsp:cNvSpPr/>
      </dsp:nvSpPr>
      <dsp:spPr>
        <a:xfrm>
          <a:off x="0" y="3633452"/>
          <a:ext cx="6263640" cy="162973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300" kern="1200"/>
            <a:t>Другие оказывают комплексную медицинскую помощь отдельным группам населения, таким как женщины (акушерство и гинекология) и дети (педиатрия).</a:t>
          </a:r>
        </a:p>
      </dsp:txBody>
      <dsp:txXfrm>
        <a:off x="0" y="3633452"/>
        <a:ext cx="6263640" cy="162973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22EB0-F2C7-4BA1-A26C-CB22990D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F0C273-4611-42C8-AF5B-5AD5EF778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58CDA1-9673-470B-A914-BB1B486E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BC7F7B-03B2-49B4-BBC1-4D5CA53C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177975-F784-40D1-82AE-67C005F8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657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50B4A8-F0E6-408F-9627-B2F48E72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2F8F78-ABAE-4DF5-9020-99E85094F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E3C60-11E0-44A7-A03F-A9374803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968B3-468B-4063-BF62-07F1D110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3FE953-FD7D-4D55-9FFA-46A39E23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05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5D4416-02D3-4658-90AC-AAFB22906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FC04D8-AC9E-4A55-9407-12EA445BD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D74A0-54E8-4682-BD29-7C47D502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C9B8DE-1BDA-4CAA-8066-CCD1EBA6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C502BC-0563-4CFE-8142-EBAC958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4391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22EB0-F2C7-4BA1-A26C-CB22990D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F0C273-4611-42C8-AF5B-5AD5EF778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58CDA1-9673-470B-A914-BB1B486E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BC7F7B-03B2-49B4-BBC1-4D5CA53C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177975-F784-40D1-82AE-67C005F8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492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06D8A8-D599-4C8B-9162-B1F6DAC6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74BD00-2D2A-4951-B9A7-3E060E32C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39AE19-7AFA-40D2-B8CA-DE5C4145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4253AB-3E75-425A-8219-3F6DC953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1E744A-5FA2-4F6F-8356-20FC84B6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016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5B1D5-4403-43F6-95E7-893A78E9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34381A-2FD5-4F44-9029-696BF965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59A7ED-7465-42FE-A6BF-0FE5B58F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34A8B1-D0CE-4D8B-9CB6-468A009C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10193D-83C0-4450-9644-407186D3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064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C46813-9EF3-4A62-98B4-7161AE4C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67C331-2E71-43B2-8C8D-539FA36F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1D70A5-DDEE-49FB-B32F-8F5961959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41BD27-159C-422F-A43C-A290929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8C0D22-9CAF-4CB1-A053-DF1B968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4FA258-DD69-416F-BD13-E0A0A285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4771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4DCE98-B30C-46E8-9AC1-C0AFBA80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C566D0-D967-4271-AE7D-2802D3E4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C4422E-08CD-4D6B-AB80-586BD7D13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19784B-3024-4423-A723-C0AC7D4F4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37AAE7F-CFFC-465F-A1F4-829C488F6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BDD782C-DE75-449F-9D5E-DA0C3BD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769EE5B-6AC8-4364-82F7-E28021D8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FAD117A-4CCE-49EB-BB2F-396227FB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778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EE64FE-85CE-4817-9BD4-5F58255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C7B201-B208-4823-AD61-1B559045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0E06A2-0DD4-4EFD-9885-31CE77A8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402D8A-BAA8-4FF1-AC74-39F95B33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5784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9EEFC0-FF0E-4726-88FA-9C1036BA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278904-B7E2-46F9-9941-F26FBAFD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5BA3D1-B755-41A6-A84D-359C0148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39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385B4-D893-49A2-9485-B11C6817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B1C587-D05F-4101-89F5-E685B0B9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57BE27-1FA7-4D4E-85B6-B87A0F4A2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D9B8D8-91CC-4F65-97BF-E99CFC69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DACDC4-EB95-44B1-8D45-20ED0CC4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8781A0-8EFF-41FE-9C24-583A53A2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024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06D8A8-D599-4C8B-9162-B1F6DAC6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74BD00-2D2A-4951-B9A7-3E060E32C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39AE19-7AFA-40D2-B8CA-DE5C4145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4253AB-3E75-425A-8219-3F6DC953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1E744A-5FA2-4F6F-8356-20FC84B6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0249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C343C-9892-44B8-BA98-17A4D521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A73F9B4-7CC8-4AF8-A533-A787407E6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44E8C7-DD23-4851-98BE-7A187766C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6AC0C7-D513-44F8-8D7F-04CABEE3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FB22CC-2451-4F44-B2F2-EBD0314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836FB9-E650-41E8-A49A-8D3DF326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4510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50B4A8-F0E6-408F-9627-B2F48E72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2F8F78-ABAE-4DF5-9020-99E85094F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E3C60-11E0-44A7-A03F-A9374803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968B3-468B-4063-BF62-07F1D110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3FE953-FD7D-4D55-9FFA-46A39E23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0933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5D4416-02D3-4658-90AC-AAFB22906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FC04D8-AC9E-4A55-9407-12EA445BD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D74A0-54E8-4682-BD29-7C47D502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C9B8DE-1BDA-4CAA-8066-CCD1EBA6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C502BC-0563-4CFE-8142-EBAC958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576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5B1D5-4403-43F6-95E7-893A78E9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34381A-2FD5-4F44-9029-696BF965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59A7ED-7465-42FE-A6BF-0FE5B58F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34A8B1-D0CE-4D8B-9CB6-468A009C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10193D-83C0-4450-9644-407186D3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77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C46813-9EF3-4A62-98B4-7161AE4C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67C331-2E71-43B2-8C8D-539FA36F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1D70A5-DDEE-49FB-B32F-8F5961959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41BD27-159C-422F-A43C-A290929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8C0D22-9CAF-4CB1-A053-DF1B968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4FA258-DD69-416F-BD13-E0A0A285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829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4DCE98-B30C-46E8-9AC1-C0AFBA80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C566D0-D967-4271-AE7D-2802D3E4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C4422E-08CD-4D6B-AB80-586BD7D13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19784B-3024-4423-A723-C0AC7D4F4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37AAE7F-CFFC-465F-A1F4-829C488F6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BDD782C-DE75-449F-9D5E-DA0C3BD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769EE5B-6AC8-4364-82F7-E28021D8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FAD117A-4CCE-49EB-BB2F-396227FB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052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EE64FE-85CE-4817-9BD4-5F58255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C7B201-B208-4823-AD61-1B559045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0E06A2-0DD4-4EFD-9885-31CE77A8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402D8A-BAA8-4FF1-AC74-39F95B33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51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9EEFC0-FF0E-4726-88FA-9C1036BA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278904-B7E2-46F9-9941-F26FBAFD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5BA3D1-B755-41A6-A84D-359C0148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49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385B4-D893-49A2-9485-B11C6817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B1C587-D05F-4101-89F5-E685B0B9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57BE27-1FA7-4D4E-85B6-B87A0F4A2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D9B8D8-91CC-4F65-97BF-E99CFC69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DACDC4-EB95-44B1-8D45-20ED0CC4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8781A0-8EFF-41FE-9C24-583A53A2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558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C343C-9892-44B8-BA98-17A4D521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A73F9B4-7CC8-4AF8-A533-A787407E6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44E8C7-DD23-4851-98BE-7A187766C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6AC0C7-D513-44F8-8D7F-04CABEE3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FB22CC-2451-4F44-B2F2-EBD0314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836FB9-E650-41E8-A49A-8D3DF326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361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FC538F6-43DC-4D2D-9CC5-6A9AD7D9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"/>
              <a:t>Нажмите, чтобы изменить стиль основного заголовка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5DD770-E271-4806-8241-973296548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"/>
              <a:t>Нажмите, чтобы изменить основные стили текста</a:t>
            </a:r>
          </a:p>
          <a:p>
            <a:pPr lvl="1"/>
            <a:r>
              <a:rPr lang="ru"/>
              <a:t>Второй уровень</a:t>
            </a:r>
          </a:p>
          <a:p>
            <a:pPr lvl="2"/>
            <a:r>
              <a:rPr lang="ru"/>
              <a:t>Третий уровень</a:t>
            </a:r>
          </a:p>
          <a:p>
            <a:pPr lvl="3"/>
            <a:r>
              <a:rPr lang="ru"/>
              <a:t>Четвертый уровень</a:t>
            </a:r>
          </a:p>
          <a:p>
            <a:pPr lvl="4"/>
            <a:r>
              <a:rPr lang="ru"/>
              <a:t>Пятый уровень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3666A-9339-4789-AACB-E591BF946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D370C9-38BB-4682-A936-702079A4E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0149C6-3DBD-4C56-B729-5E777366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939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FC538F6-43DC-4D2D-9CC5-6A9AD7D9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5DD770-E271-4806-8241-973296548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3666A-9339-4789-AACB-E591BF946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D370C9-38BB-4682-A936-702079A4E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0149C6-3DBD-4C56-B729-5E777366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837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6F5A5072-7B47-4D32-B52A-4EBBF590B8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715DAF0-AE1B-46C9-8A6B-DB2AA05AB9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016219D-510E-4184-9090-6D5578A87B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FF4A713-7B75-4B21-90D7-5AB19547C7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C631C0B-6DA6-4E57-8231-CE32B3434A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29501E6-A978-4A61-9689-9085AF97A5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EBDE76-F41D-4410-B72B-00197AB41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r>
              <a:rPr lang="ru" dirty="0">
                <a:solidFill>
                  <a:srgbClr val="FFFFFF"/>
                </a:solidFill>
              </a:rPr>
              <a:t>Зачем быть акушером-гинекологом?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61C0FF-B7FB-4D27-8463-346C990FD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 fontScale="92500" lnSpcReduction="20000"/>
          </a:bodyPr>
          <a:lstStyle/>
          <a:p>
            <a:r>
              <a:rPr lang="ru" dirty="0"/>
              <a:t>Моамар Аль-Джефут,</a:t>
            </a:r>
          </a:p>
          <a:p>
            <a:r>
              <a:rPr lang="ru" dirty="0"/>
              <a:t>MD, JBOBGYN, MMED, PhD</a:t>
            </a:r>
          </a:p>
          <a:p>
            <a:r>
              <a:rPr lang="ru" dirty="0"/>
              <a:t>Эндоскопический хирург и консультант по репродуктивной медицине</a:t>
            </a:r>
            <a:endParaRPr lang="en-US" dirty="0"/>
          </a:p>
          <a:p>
            <a:r>
              <a:rPr lang="en-US" dirty="0"/>
              <a:t>2023</a:t>
            </a:r>
          </a:p>
          <a:p>
            <a:endParaRPr lang="ru" dirty="0"/>
          </a:p>
        </p:txBody>
      </p:sp>
    </p:spTree>
    <p:extLst>
      <p:ext uri="{BB962C8B-B14F-4D97-AF65-F5344CB8AC3E}">
        <p14:creationId xmlns="" xmlns:p14="http://schemas.microsoft.com/office/powerpoint/2010/main" val="200830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90FEC1-E238-4555-A433-EB7E1ACF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rgbClr val="FFFFFF"/>
                </a:solidFill>
              </a:rPr>
              <a:t>Студенты-медики имеют мало личного опыта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roup of people standing next to a person in a hospital bed&#10;&#10;Description automatically generated with medium confidence">
            <a:extLst>
              <a:ext uri="{FF2B5EF4-FFF2-40B4-BE49-F238E27FC236}">
                <a16:creationId xmlns="" xmlns:a16="http://schemas.microsoft.com/office/drawing/2014/main" id="{9166FDC4-B59E-4B58-A49B-C893271FA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03769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6DF56-FDC0-4BBD-B33D-5FE24EBA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541" y="618681"/>
            <a:ext cx="328564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solidFill>
                  <a:srgbClr val="FFFFFF"/>
                </a:solidFill>
              </a:rPr>
              <a:t>Недостаточно времени, чтобы изучить каждую специальность</a:t>
            </a:r>
            <a:r>
              <a:rPr lang="en-US" sz="3600" dirty="0">
                <a:solidFill>
                  <a:srgbClr val="FFFFFF"/>
                </a:solidFill>
              </a:rPr>
              <a:t/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617E386-6A25-4A9E-80A1-75081D674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423" r="1315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88575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2ABFA1-C422-4485-8088-B7B33CE1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0" y="1543167"/>
            <a:ext cx="4524973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ru" sz="4800" dirty="0"/>
              <a:t>Медицинские школы предлагают небольшое планирование карьеры</a:t>
            </a:r>
          </a:p>
        </p:txBody>
      </p:sp>
      <p:sp>
        <p:nvSpPr>
          <p:cNvPr id="13" name="Freeform: Shape 8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D23FB33-D513-46BC-AD5A-22232171F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242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98836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295E7F-EA66-480B-B001-C8BE7CD619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625302-752E-4F08-A12A-F93689F1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8293578" cy="1264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4100" dirty="0">
                <a:solidFill>
                  <a:srgbClr val="FFFFFF"/>
                </a:solidFill>
              </a:rPr>
              <a:t>КАК НА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ru-RU" sz="4100" dirty="0">
                <a:solidFill>
                  <a:srgbClr val="FFFFFF"/>
                </a:solidFill>
              </a:rPr>
              <a:t>счет ВЫБОРА «НЕПРАВИЛЬНОЙ» СПЕЦИАЛЬНОСТИ?</a:t>
            </a:r>
            <a:endParaRPr lang="en-US" sz="41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A246221-D41E-41DB-A0C9-CDC23E8B6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2830" r="-1" b="989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126E481-B945-4179-BD79-05E96E9B2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078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="" xmlns:a16="http://schemas.microsoft.com/office/drawing/2014/main" id="{53E60C6D-4E85-4E14-BCDF-BF15C241F7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4A6D10-C837-4C46-B033-BF6909844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7893"/>
          <a:stretch/>
        </p:blipFill>
        <p:spPr>
          <a:xfrm>
            <a:off x="698353" y="598677"/>
            <a:ext cx="2811726" cy="273329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32" name="Freeform: Shape 26">
            <a:extLst>
              <a:ext uri="{FF2B5EF4-FFF2-40B4-BE49-F238E27FC236}">
                <a16:creationId xmlns="" xmlns:a16="http://schemas.microsoft.com/office/drawing/2014/main" id="{7D42D292-4C48-479B-9E59-E29CD9871C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13C7EAF-C94B-47F8-918D-7D1C35B47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7893"/>
          <a:stretch/>
        </p:blipFill>
        <p:spPr>
          <a:xfrm>
            <a:off x="698353" y="3526029"/>
            <a:ext cx="2730117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AB5416E-3666-4CAA-A7F5-6E55B29E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ru" sz="3600" dirty="0"/>
              <a:t>Выбрать специальность — это как выйти замуж</a:t>
            </a:r>
          </a:p>
          <a:p>
            <a:r>
              <a:rPr lang="ru" sz="3600" dirty="0"/>
              <a:t>Хороший выбор или плохой выбор</a:t>
            </a:r>
          </a:p>
        </p:txBody>
      </p:sp>
      <p:sp>
        <p:nvSpPr>
          <p:cNvPr id="33" name="Arc 28">
            <a:extLst>
              <a:ext uri="{FF2B5EF4-FFF2-40B4-BE49-F238E27FC236}">
                <a16:creationId xmlns="" xmlns:a16="http://schemas.microsoft.com/office/drawing/2014/main" id="{533DF362-939D-4EEE-8DC4-6B54607E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98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7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A63AB-9F3F-4C56-995C-FEDA5655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" sz="3300" dirty="0">
                <a:solidFill>
                  <a:srgbClr val="FFFFFF"/>
                </a:solidFill>
              </a:rPr>
              <a:t>Само собой разумеется, что счастливые врачи в конечном итоге становятся лучшими врачами для своих пациентов.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person in surgical scrubs&#10;&#10;Description automatically generated with medium confidence">
            <a:extLst>
              <a:ext uri="{FF2B5EF4-FFF2-40B4-BE49-F238E27FC236}">
                <a16:creationId xmlns="" xmlns:a16="http://schemas.microsoft.com/office/drawing/2014/main" id="{329C7AB2-5EB7-4757-8D18-93F6598F7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54160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C9CBAF-EB2D-4AD0-B872-F7F9D4B8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" sz="4800" dirty="0"/>
              <a:t>Наибольшее влияние на выбор специальности оказали следующие факторы: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099E1982-5EE3-4D0E-B33D-5F6CFD8EC2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6856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Chart, bar chart&#10;&#10;Description automatically generated">
            <a:extLst>
              <a:ext uri="{FF2B5EF4-FFF2-40B4-BE49-F238E27FC236}">
                <a16:creationId xmlns="" xmlns:a16="http://schemas.microsoft.com/office/drawing/2014/main" id="{F36028D8-8C05-4643-978C-A26851A89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6686" b="17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990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a room&#10;&#10;Description automatically generated with medium confidence">
            <a:extLst>
              <a:ext uri="{FF2B5EF4-FFF2-40B4-BE49-F238E27FC236}">
                <a16:creationId xmlns="" xmlns:a16="http://schemas.microsoft.com/office/drawing/2014/main" id="{F0CD1F14-1E35-42D9-89DB-073A311CD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0208" b="13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BD08CF-1046-4ADE-A49A-F473B7FC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КОЛИЧЕСТВО КОНТАКТОВ С ПАЦИЕНТОМ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4119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964CBE2-084A-47DF-A704-CF5F6217B5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17F2FB-A565-4CAF-BD03-D3C47B93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" sz="4000" dirty="0">
                <a:solidFill>
                  <a:schemeClr val="bg1"/>
                </a:solidFill>
              </a:rPr>
              <a:t>СЛОЖНОСТЬ ПОЛУЧЕНИЯ РЕЗИДЕНЦИИ ИЛИ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ru" sz="4000" dirty="0">
                <a:solidFill>
                  <a:schemeClr val="bg1"/>
                </a:solidFill>
              </a:rPr>
              <a:t>СТИПЕНДИИ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8375F91-035E-4708-8BB5-7C9ED75C3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938" r="20695" b="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686A5CBB-E03B-4019-8BCD-78975D39E4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94993204-9792-4E61-A83C-73D4379E2B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 cstate="print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30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89B7BFD-8F45-4093-AD9C-91B15B0503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EB67CF-C7A4-4485-A161-1BA76A5E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51" y="5908299"/>
            <a:ext cx="3865212" cy="1066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CCCP 1985</a:t>
            </a:r>
          </a:p>
        </p:txBody>
      </p:sp>
      <p:grpSp>
        <p:nvGrpSpPr>
          <p:cNvPr id="18" name="Graphic 190">
            <a:extLst>
              <a:ext uri="{FF2B5EF4-FFF2-40B4-BE49-F238E27FC236}">
                <a16:creationId xmlns="" xmlns:a16="http://schemas.microsoft.com/office/drawing/2014/main" id="{66FB5A75-BDE2-4F12-A95B-C48788A76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C86CBC8-A814-4C0C-A287-7C549693D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6AA52F4F-14E6-402F-A196-668B9CA9BC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Content Placeholder 3" descr="A group of men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607231FE-62CB-4264-9936-E581C1261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243" r="-4" b="2275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sp>
        <p:nvSpPr>
          <p:cNvPr id="22" name="Graphic 212">
            <a:extLst>
              <a:ext uri="{FF2B5EF4-FFF2-40B4-BE49-F238E27FC236}">
                <a16:creationId xmlns="" xmlns:a16="http://schemas.microsoft.com/office/drawing/2014/main" id="{4D4C00DC-4DC6-4CD2-9E31-F17E6CEBC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="" xmlns:a16="http://schemas.microsoft.com/office/drawing/2014/main" id="{F778F7C6-A4AB-4CBC-8CC6-19DF9EE963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aphic 4">
            <a:extLst>
              <a:ext uri="{FF2B5EF4-FFF2-40B4-BE49-F238E27FC236}">
                <a16:creationId xmlns="" xmlns:a16="http://schemas.microsoft.com/office/drawing/2014/main" id="{63301095-70B2-49AA-8DA9-A35629AD62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D218E08C-0BEA-45C2-8C09-4141DDDA00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232F6090-14E0-44C6-B9FC-C91047BCDC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FDB9402B-335C-4892-9E7C-C400E95BE0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E7A4371D-4448-409A-93F3-0C92E3EBDC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80149CB-4B8F-4FD1-AC5E-25670C9EA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92D49A1A-35B0-4620-9D1E-A782A0E978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FF46F08-B1E4-44C1-BD4A-4191D6EAD9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8DB16610-3D81-4E5C-850D-5D1245C0DC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E05501B2-83AC-4299-BE5A-8CA16B4089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07CF1B90-3B3A-403E-A94F-8B82945D07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56A1CBA9-4AC1-4C42-9429-3FF31DF282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21318D9B-FD39-402A-ADFA-0E6CC789A7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333FB08F-B346-47C0-A7CD-1DE53E6C0D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893AD6F2-6408-4A8E-9749-CB7388EF3D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715D9D2F-1568-4BE3-A54A-69F52492B0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AB547A7-0D80-491F-98B4-C6B7CC4FC4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7E2693CD-DAF5-4B26-9A2F-17673BF318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A96EEE12-952A-4693-B161-D7071D6010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F4228DCC-1611-4BDC-90AA-231F67EB11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DA163C3C-D3DF-461F-B6A8-90C7C227D1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4D021D29-2980-41C3-AB83-DA93C105BC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AC09C1FA-1A9D-49A7-9D73-8B777140A3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0B8D8CD4-7B9B-48A5-BC59-0CB859354F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224D0A27-A8B0-4020-9399-24127726E6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168E8EBA-9F8C-4650-B9BE-38A0A56BCF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6A460BB3-2605-4AA2-AE1D-B9FB61EBF2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1E2E38EE-DBBE-4CC1-9498-E7193E1B28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BF191D5C-7D2A-4408-A8F2-389D2360F9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08F7193B-B379-4921-9F17-1841D50611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B4C5E53C-6003-4F74-B1CA-C7EA1E4993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CB97B2B1-1CF5-46A5-940D-AB8F57F590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0783F4F1-D8CE-4453-B79B-AD976E272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06A7A4C9-F24F-4F00-A2FA-29E788A091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EB694A32-59D6-46E3-8CE4-E4C485C2CB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83EBB4C-28FF-41C6-90D6-5F30FC0868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0707659D-8AE9-49B5-AB29-ECC099F495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C987ECC-9573-46EA-9C4A-7C3CAE3938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4DAF6708-18C2-4082-B024-6CEA32AE01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72CBB5AE-39E2-4D9B-A834-64D31B0032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4592DE98-77BF-4E8E-AEB4-1934207BAE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5AF5D9A0-BA94-4D2B-8479-26C55355B6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2CAA6A8E-7ACF-4EF7-AAD6-734A009DCF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D3DD3695-F212-4BAD-BBB3-EC1F624740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AB1B3ECB-7594-4C5C-B62B-E686C0A89E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5EE54C3C-D9E5-4782-B8F6-058EB2D63E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EAE78EEE-DC43-44E1-AB47-ACB80F94B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847D67EF-1141-4582-866E-FE02FB2360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99ECC931-60A1-4628-A34B-4B68DA3CC2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A587D2BE-3417-44AE-BEEF-57F88CECB4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FCEB2ED3-A08D-4286-B75D-893289F3F3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7C7DB7BB-8173-4377-85B0-032B7BDAB6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93EF69B4-3F48-4509-8BF8-926E23BC1D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C1A86650-1EF5-46E3-885D-96985105A8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47EBBDE2-BD90-481F-A671-34E2186FB0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87DAF1CB-838D-4C5C-8FB7-76BF677FEB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64573DA8-D2F3-4644-AC79-83843615C4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41AB53B8-0D5C-44BD-A2A9-ABBF659E1F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29B7FA60-B453-4877-8D47-CA1209DF91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7A6D2414-BCCC-40E8-B990-47642EFE96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B0F37C2B-B7E6-420D-AD39-3AE4A2FBE9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F6417E45-D7FC-40B8-AD49-941B28D18C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2A8D1963-0C59-476C-AAFA-A7AF4FF508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6BE777A9-EC29-46FC-AD21-AC7FD89B13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C63BA1CE-93FB-42C7-8381-765E500232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7F30F275-ADC8-4FD1-8B4B-673B37517B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DB20529C-F2DD-4607-8DEE-19A9329686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B8029A9A-DFF9-49CE-8CEE-95A6695F39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6822C2EC-B05D-4CE6-9D59-164769D0ED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53A0760F-F576-4A97-94AF-8BBE590844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CA76721C-646A-4910-AD1A-BE6B67767C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065D4766-CAEC-4074-A9E2-6110A12389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4F1A0AC6-319D-49D8-A4FB-17A70E8E89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79502B48-2B92-45BF-B9AC-1102B38078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6363AFA7-321F-431C-B2FD-ADCB4D24BD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33EDDE1B-7379-4973-8CFD-F3C737104D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1F20B58A-2DB8-46B2-9E93-9C8C817DC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5A3EF12-3DA1-4505-A44B-1B96348873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5B08812B-9264-47E7-8EC8-1233869F6B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A29F226-A243-410B-BEE4-EBA9DD76F8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9DF57348-F837-475C-A7AA-3C7210041E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1E41B89A-9A45-4947-ADB0-9400400498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6C1F1525-32BC-46E1-84E6-C2BB88730B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C73A8972-BA44-40C6-B045-83E78C4D4A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C196E956-03D1-4F79-826A-A2F5E3DEF1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ADA7B07B-EAC8-4FA5-B14F-3ABF8BA7A2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93C28672-FF9E-4FE0-AC47-2FDD26CD75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E347BAB3-EA9C-4ADD-AE5E-28F2E3C538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321920C4-EE31-4F03-A0D5-A280D3F4B1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6EBB3D05-4C78-4F10-8D03-8909DBCFB3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FC65F531-84E4-463F-8791-EB6EDFA639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A63BB6A3-D482-43F2-9F5F-20E163CC44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ABDCCD34-EB5D-4194-8A28-1424E98AE4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F058544E-163D-4FFF-9A69-0B3A3F2D66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11041486-0577-4F0E-8DD5-5E20E26729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71D11099-C84E-43AC-9F20-92460E170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E598FB87-8AFF-4C56-9E2C-776F4641E9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7701E761-16DE-4350-9718-DD81B37FB9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552E747F-E415-4348-A11A-4CABCB64B5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C6472F13-E6DE-4469-9563-F478261B6E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5C72FE15-910B-4622-A14C-AFA2DFCC02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BAB8F759-DEFA-4D35-B76E-6D3034FB77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A1BBCEBD-DCE2-4354-B878-49ABEC3679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2CBB3A18-0021-403F-8E24-8805829B4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8FDF7AAC-1EC6-4409-90AB-DBB984883D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5B9999E8-7D25-4049-8328-685B556DC6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E77FC8A9-DEAE-424D-B460-12E0F3268D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54F9C69A-0DCF-444A-B970-32B4120483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8BD94DDA-54FF-48EE-9DAC-C0EA6F91D4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E18A6989-0132-4CB7-BB68-EEBC4E0806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A1357332-D19F-4C2B-B474-21D5539B90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295C7590-8B80-428C-95A9-638B265425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CA0E8A31-7520-4726-9D96-43BA87407E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9407EEE0-5D8E-4CCC-A91B-0CB523227C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3799DFCC-868B-4257-B530-8E8D616CC5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F7F5EEB5-FE82-45A8-97C4-88460ABAFB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CD76E4C7-EB07-499D-9BC3-FF39C8B613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86EFDF8D-E5F7-4EB8-B8DA-3CC7E21D88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2CA6506B-EACA-4FB2-81AB-E028F44786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193E4771-2787-4901-93D8-7E90F3F479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0EA31773-15F1-4605-8787-6891ABB21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1302C213-2CD5-4168-9534-111E6E81A8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B9B36C24-2336-41FD-BAC4-6CD69DFD55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CA3AFAFE-D376-4A7B-928B-833531472D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7C685A00-A4F7-4250-BAAA-70978DADE4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E52682F3-EDD5-4BDC-BB19-A4540873A8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2C5E1880-CFBA-4547-9C23-6D2C433048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439AAF4F-2AAD-4A02-A7FA-FE28D52869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05614144-9309-41ED-8E05-839A6EEFF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24324D6F-A81D-45F2-BA36-C53F1AB0C6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6B00668D-07BC-47CF-9D1E-F94EC7C56F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BCF78A89-29F2-4973-8463-DF3C57EFB4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F5BCB645-FB02-40FC-99A4-06CA3F1B28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F6115A3A-2FBE-4633-A426-37D05BC071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AEFD8D2F-B95A-4C0A-AE85-53171B29F5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4DD4F397-1F35-4E06-8EC1-8F58C51912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B031E5E0-C77D-49F7-ADF2-258D23052D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3F044DE9-FE64-4C30-8191-7E1547880C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9B18BCEB-85ED-4077-ACB7-FEB2F64432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="" xmlns:a16="http://schemas.microsoft.com/office/drawing/2014/main" id="{00C0927E-2CCF-4F8E-8A54-22B8A93C97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="" xmlns:a16="http://schemas.microsoft.com/office/drawing/2014/main" id="{D0C3350E-04F5-4FED-9991-4DD964E099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="" xmlns:a16="http://schemas.microsoft.com/office/drawing/2014/main" id="{F43D0338-A6C9-4866-8D0C-072664518E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="" xmlns:a16="http://schemas.microsoft.com/office/drawing/2014/main" id="{40EA171B-27E2-4100-9D5F-123CF6E7F9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="" xmlns:a16="http://schemas.microsoft.com/office/drawing/2014/main" id="{22FD540C-F3DF-40F5-B2BE-BBD113EF43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="" xmlns:a16="http://schemas.microsoft.com/office/drawing/2014/main" id="{57768D93-FAD4-4236-969B-B8EE8E88F3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="" xmlns:a16="http://schemas.microsoft.com/office/drawing/2014/main" id="{0F5E0490-21C2-4EF6-950D-38814F32C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="" xmlns:a16="http://schemas.microsoft.com/office/drawing/2014/main" id="{8E981C9B-710F-4034-AE82-28B1B07245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="" xmlns:a16="http://schemas.microsoft.com/office/drawing/2014/main" id="{CC62C2CC-DBAE-4877-8F55-02FE00AE81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="" xmlns:a16="http://schemas.microsoft.com/office/drawing/2014/main" id="{D8F57D8B-1988-441F-9DAE-A525DA5E9D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="" xmlns:a16="http://schemas.microsoft.com/office/drawing/2014/main" id="{6715F028-3A13-4D5F-86C4-74C0AD81D6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="" xmlns:a16="http://schemas.microsoft.com/office/drawing/2014/main" id="{DC6C9B50-47B3-44E7-B897-43D010A18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="" xmlns:a16="http://schemas.microsoft.com/office/drawing/2014/main" id="{F3F602F0-702E-4D5F-A4FC-0E602C02B9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="" xmlns:a16="http://schemas.microsoft.com/office/drawing/2014/main" id="{9F379870-B34C-4DFC-9F0A-BDAB8C89FE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641092AC-FED1-4D1D-B57C-0AC883CA95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="" xmlns:a16="http://schemas.microsoft.com/office/drawing/2014/main" id="{EA8A0B5E-5BB1-46AF-AC31-7D3756F354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="" xmlns:a16="http://schemas.microsoft.com/office/drawing/2014/main" id="{1C519384-2192-432B-B768-64B4BC2DA9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="" xmlns:a16="http://schemas.microsoft.com/office/drawing/2014/main" id="{13C77A9D-44F0-4289-A611-D8AF813570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="" xmlns:a16="http://schemas.microsoft.com/office/drawing/2014/main" id="{0A54AEDC-E418-4E02-A713-6CE30C0CDD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="" xmlns:a16="http://schemas.microsoft.com/office/drawing/2014/main" id="{24FECFE3-9F31-47B0-B17F-CF2A1CEE85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="" xmlns:a16="http://schemas.microsoft.com/office/drawing/2014/main" id="{68167DF4-8B16-419B-B7BA-2FD5FF6CC8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="" xmlns:a16="http://schemas.microsoft.com/office/drawing/2014/main" id="{A543D24F-44C0-4DDF-A30E-8C8407548F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="" xmlns:a16="http://schemas.microsoft.com/office/drawing/2014/main" id="{63DEAE3C-3931-41EE-B4A1-F9385602BE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="" xmlns:a16="http://schemas.microsoft.com/office/drawing/2014/main" id="{B11945CD-32F6-4C09-82AF-5510512312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="" xmlns:a16="http://schemas.microsoft.com/office/drawing/2014/main" id="{9109F44F-512F-4792-AED2-ECA80DDE16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="" xmlns:a16="http://schemas.microsoft.com/office/drawing/2014/main" id="{29B9E19B-BC56-46F2-BFFF-1688CEA55A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="" xmlns:a16="http://schemas.microsoft.com/office/drawing/2014/main" id="{F573BDDE-4AED-43FB-B8D1-B5F3708931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="" xmlns:a16="http://schemas.microsoft.com/office/drawing/2014/main" id="{EFFDA684-6DFF-4629-830E-6F2ACAB8C3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="" xmlns:a16="http://schemas.microsoft.com/office/drawing/2014/main" id="{92E23250-6349-4726-AF61-08A57B3A2E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="" xmlns:a16="http://schemas.microsoft.com/office/drawing/2014/main" id="{8536AAE6-5497-4B0A-9C9F-4EAA1BB322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="" xmlns:a16="http://schemas.microsoft.com/office/drawing/2014/main" id="{52B72898-B9DE-4574-BB20-0C317954D4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" name="Connector: Curved 6">
            <a:extLst>
              <a:ext uri="{FF2B5EF4-FFF2-40B4-BE49-F238E27FC236}">
                <a16:creationId xmlns="" xmlns:a16="http://schemas.microsoft.com/office/drawing/2014/main" id="{9DF8C845-836D-41D9-AB7E-C7E2E8F6AD05}"/>
              </a:ext>
            </a:extLst>
          </p:cNvPr>
          <p:cNvCxnSpPr>
            <a:cxnSpLocks/>
          </p:cNvCxnSpPr>
          <p:nvPr/>
        </p:nvCxnSpPr>
        <p:spPr>
          <a:xfrm rot="5400000">
            <a:off x="7097865" y="1559718"/>
            <a:ext cx="2326590" cy="1287421"/>
          </a:xfrm>
          <a:prstGeom prst="curvedConnector3">
            <a:avLst>
              <a:gd name="adj1" fmla="val -1141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r. Moamar Ibrahim Al-Jefout – Kanad Hospital">
            <a:extLst>
              <a:ext uri="{FF2B5EF4-FFF2-40B4-BE49-F238E27FC236}">
                <a16:creationId xmlns="" xmlns:a16="http://schemas.microsoft.com/office/drawing/2014/main" id="{19DA4BD2-A32A-4D5B-B2A3-6D503180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06" y="81634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4CD72296-B3B5-71B5-6F12-76171887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490" b="34600"/>
          <a:stretch/>
        </p:blipFill>
        <p:spPr>
          <a:xfrm>
            <a:off x="630784" y="262412"/>
            <a:ext cx="3787883" cy="2714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483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71551E7-C9BA-4BD9-BF48-E6A2FDE5E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7719" r="23585" b="13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6CD5F9-8A72-4DBF-9E3C-C220139FE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" sz="4800" dirty="0"/>
              <a:t>БУДУЩИЙ ДОХОД И ПОТЕНЦИАЛ ЗАРАБОТКА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9764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octor talking to a patient&#10;&#10;Description automatically generated with medium confidence">
            <a:extLst>
              <a:ext uri="{FF2B5EF4-FFF2-40B4-BE49-F238E27FC236}">
                <a16:creationId xmlns="" xmlns:a16="http://schemas.microsoft.com/office/drawing/2014/main" id="{DEF81807-19F3-4BF7-BC5E-5269EB5E1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320" b="124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4D499-47CB-4A84-A965-FD1673F7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az-Cyrl-A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ТИП ОБНАРУЖЕННЫХ ПАЦИЕНТОВ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872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22C34-A73C-4A5D-8666-A15AD3D8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>
                <a:solidFill>
                  <a:srgbClr val="FFFFFF"/>
                </a:solidFill>
              </a:rPr>
              <a:t>ПРЕСТИЖ, СТАТУС И СОЦИАЛЬНЫЕ ОЖИДАНИЯ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3D4F666-1A9E-4DBE-8103-98F4BA175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5394" r="118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63729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39AA85-FD2E-48E4-9C7D-39B39199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2400" dirty="0">
                <a:solidFill>
                  <a:srgbClr val="FFFFFF"/>
                </a:solidFill>
              </a:rPr>
              <a:t>ВОЗМОЖНОСТИ РАБОТЫ И ПРОГНОЗЫ ОТНОСИТЕЛЬНО КАДРОВ СПЕЦИАЛИСТОВ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80A25761-EE09-4C9C-81BA-1770F2F62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116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75053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A75A8-67B6-4C0D-AAA3-2B5724F5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ru" sz="3700" dirty="0">
                <a:solidFill>
                  <a:schemeClr val="bg1"/>
                </a:solidFill>
              </a:rPr>
              <a:t>ОДНА ЖЕНЩИНА — ДВЕ специальности</a:t>
            </a:r>
          </a:p>
        </p:txBody>
      </p:sp>
      <p:pic>
        <p:nvPicPr>
          <p:cNvPr id="4" name="Picture 3" descr="A doctor examining a patient&#10;&#10;Description automatically generated with low confidence">
            <a:extLst>
              <a:ext uri="{FF2B5EF4-FFF2-40B4-BE49-F238E27FC236}">
                <a16:creationId xmlns="" xmlns:a16="http://schemas.microsoft.com/office/drawing/2014/main" id="{0A381DC9-5610-4667-A68A-EBB06C91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03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045C8C-12A2-4CFF-94CF-9813164A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619" r="2118" b="-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6" name="Group 11">
            <a:extLst>
              <a:ext uri="{FF2B5EF4-FFF2-40B4-BE49-F238E27FC236}">
                <a16:creationId xmlns=""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18F741-98C1-44C7-A068-1D0D93FCE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175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BA502C-AC67-4FFC-802A-3C432139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Cyrl-AZ" sz="2500" dirty="0">
                <a:solidFill>
                  <a:srgbClr val="FFFFFF"/>
                </a:solidFill>
              </a:rPr>
              <a:t>ОБРАЗ ЖИЗНИ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4E0E536-95D8-452B-B4DB-0C331AED3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19673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0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48BE2-02F0-4466-B0A8-7014144A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70" y="618681"/>
            <a:ext cx="3388816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Cyrl-AZ" sz="2000" b="1" dirty="0">
                <a:solidFill>
                  <a:srgbClr val="FFFFFF"/>
                </a:solidFill>
              </a:rPr>
              <a:t>ПРОДОЛЖИТЕЛЬНОСТЬ ОБУЧЕНИЯ В РЕЗИДЕНЦИИ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Calendar&#10;&#10;Description automatically generated">
            <a:extLst>
              <a:ext uri="{FF2B5EF4-FFF2-40B4-BE49-F238E27FC236}">
                <a16:creationId xmlns="" xmlns:a16="http://schemas.microsoft.com/office/drawing/2014/main" id="{20703B5C-3E6F-47FD-985B-58AB0106F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06" r="455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421914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610AF1-E7D5-43CD-A709-8A3E48B9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ru" sz="3400" dirty="0">
                <a:solidFill>
                  <a:srgbClr val="FFFFFF"/>
                </a:solidFill>
              </a:rPr>
              <a:t>ЧТО ДЕЛАЕТ ХОРОШИЙ </a:t>
            </a:r>
            <a:r>
              <a:rPr lang="en-US" sz="3400" dirty="0">
                <a:solidFill>
                  <a:srgbClr val="FFFFFF"/>
                </a:solidFill>
              </a:rPr>
              <a:t/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ru" sz="3400" dirty="0">
                <a:solidFill>
                  <a:srgbClr val="FFFFFF"/>
                </a:solidFill>
              </a:rPr>
              <a:t>АККУШЕР-ГИНЕКОЛОГ?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66A621-CB31-40F3-A111-5AC0A423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1" y="649480"/>
            <a:ext cx="7230796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" sz="2000" dirty="0"/>
              <a:t>✓ Любит работать руками</a:t>
            </a:r>
            <a:endParaRPr lang="en-US" sz="2000" dirty="0"/>
          </a:p>
          <a:p>
            <a:pPr marL="0" indent="0">
              <a:buNone/>
            </a:pPr>
            <a:r>
              <a:rPr lang="ru" sz="2000" dirty="0"/>
              <a:t>✓ Может справляться с напряженными ситуациями</a:t>
            </a:r>
          </a:p>
          <a:p>
            <a:pPr marL="0" indent="0">
              <a:buNone/>
            </a:pPr>
            <a:r>
              <a:rPr lang="ru" sz="2000" dirty="0"/>
              <a:t>с участием чувствительного предмета.</a:t>
            </a:r>
          </a:p>
          <a:p>
            <a:pPr marL="0" indent="0">
              <a:buNone/>
            </a:pPr>
            <a:r>
              <a:rPr lang="ru" sz="2000" dirty="0"/>
              <a:t>✓ Любит видеть немедленные результаты</a:t>
            </a:r>
            <a:r>
              <a:rPr lang="en-US" sz="2000" dirty="0"/>
              <a:t> </a:t>
            </a:r>
            <a:r>
              <a:rPr lang="ru" sz="2000" dirty="0"/>
              <a:t>от его усилий.</a:t>
            </a:r>
          </a:p>
          <a:p>
            <a:pPr marL="0" indent="0">
              <a:buNone/>
            </a:pPr>
            <a:r>
              <a:rPr lang="ru" sz="2000" dirty="0"/>
              <a:t>✓ Имеет возможность делать быстро,</a:t>
            </a:r>
            <a:r>
              <a:rPr lang="en-US" sz="2000" dirty="0"/>
              <a:t> </a:t>
            </a:r>
            <a:r>
              <a:rPr lang="ru" sz="2000" dirty="0"/>
              <a:t>уверенные решения.</a:t>
            </a:r>
          </a:p>
          <a:p>
            <a:pPr marL="0" indent="0">
              <a:buNone/>
            </a:pPr>
            <a:r>
              <a:rPr lang="ru" sz="2000" dirty="0"/>
              <a:t>✓ Любит заботиться о</a:t>
            </a:r>
            <a:r>
              <a:rPr lang="en-US" sz="2000" dirty="0"/>
              <a:t> </a:t>
            </a:r>
            <a:r>
              <a:rPr lang="ru" sz="2000" dirty="0"/>
              <a:t>женщин</a:t>
            </a:r>
            <a:r>
              <a:rPr lang="en-US" sz="2000" dirty="0"/>
              <a:t>ax</a:t>
            </a:r>
            <a:r>
              <a:rPr lang="ru" sz="2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52720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76EFD3D9-44F0-4267-BCC1-1613E79D82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="" xmlns:a16="http://schemas.microsoft.com/office/drawing/2014/main" id="{A779A851-95D6-41AF-937A-B0E4B7F6FA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953FB2E7-B6CB-429C-81EB-D9516D6D5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EC40DB1-B719-4A13-9A4D-0966B4B278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CD2E1D-B452-4D56-88F7-181F87B8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22" y="982272"/>
            <a:ext cx="3688670" cy="4560970"/>
          </a:xfrm>
        </p:spPr>
        <p:txBody>
          <a:bodyPr>
            <a:normAutofit/>
          </a:bodyPr>
          <a:lstStyle/>
          <a:p>
            <a:pPr algn="ctr"/>
            <a:r>
              <a:rPr lang="ru" sz="4000" dirty="0">
                <a:solidFill>
                  <a:srgbClr val="FFFFFF"/>
                </a:solidFill>
              </a:rPr>
              <a:t>ЭТО ОСНОВНОЙ ИЛИ СПЕЦИАЛЬНЫЙ УХОД?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="" xmlns:a16="http://schemas.microsoft.com/office/drawing/2014/main" id="{82211336-CFF3-412D-868A-6679C1004C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AB85F0-EFC3-4CAD-8259-D2E5E778C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ru" sz="2400">
                <a:solidFill>
                  <a:srgbClr val="FEFFFF"/>
                </a:solidFill>
              </a:rPr>
              <a:t>Акушерство-гинекология уникальна тем, что является узкоспециализированной — в медицинском и хирургическом лечении женских проблем со здоровьем — и в то же время относится к категории первичной медико-санитарной помощи.</a:t>
            </a:r>
          </a:p>
        </p:txBody>
      </p:sp>
    </p:spTree>
    <p:extLst>
      <p:ext uri="{BB962C8B-B14F-4D97-AF65-F5344CB8AC3E}">
        <p14:creationId xmlns="" xmlns:p14="http://schemas.microsoft.com/office/powerpoint/2010/main" val="2360866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="" xmlns:a16="http://schemas.microsoft.com/office/drawing/2014/main" id="{33CD251C-A887-4D2F-925B-FC09719853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="" xmlns:a16="http://schemas.microsoft.com/office/drawing/2014/main" id="{B19D093C-27FB-4032-B282-42C4563F2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0">
            <a:extLst>
              <a:ext uri="{FF2B5EF4-FFF2-40B4-BE49-F238E27FC236}">
                <a16:creationId xmlns="" xmlns:a16="http://schemas.microsoft.com/office/drawing/2014/main" id="{35EE815E-1BD3-4777-B652-6D98825BF6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2" name="Freeform 5">
              <a:extLst>
                <a:ext uri="{FF2B5EF4-FFF2-40B4-BE49-F238E27FC236}">
                  <a16:creationId xmlns="" xmlns:a16="http://schemas.microsoft.com/office/drawing/2014/main" id="{E6692982-4A7D-4392-87CD-F0CD4B027D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="" xmlns:a16="http://schemas.microsoft.com/office/drawing/2014/main" id="{196485F7-F277-4123-AC53-98EA4C8587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ED28C-BD86-4B37-A5C1-67E8F772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 algn="ctr"/>
            <a:r>
              <a:rPr lang="ru" dirty="0">
                <a:solidFill>
                  <a:schemeClr val="bg1"/>
                </a:solidFill>
              </a:rPr>
              <a:t>ДАННЫЕ О ЗАНЯТОСТИ 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CFD77222-86EE-4A28-9ADC-8951C1E9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" sz="2200"/>
              <a:t>• Распределение среди всех врачей: 4,9%</a:t>
            </a:r>
          </a:p>
          <a:p>
            <a:pPr marL="0" indent="0">
              <a:buNone/>
            </a:pPr>
            <a:r>
              <a:rPr lang="ru" sz="2200"/>
              <a:t>• Тип практики: 83,3% в частной практике; 10,4% в академических кругах</a:t>
            </a:r>
          </a:p>
          <a:p>
            <a:pPr marL="0" indent="0">
              <a:buNone/>
            </a:pPr>
            <a:r>
              <a:rPr lang="ru" sz="2200"/>
              <a:t>• Среднее количество пациентов</a:t>
            </a:r>
          </a:p>
          <a:p>
            <a:pPr marL="0" indent="0">
              <a:buNone/>
            </a:pPr>
            <a:r>
              <a:rPr lang="ru" sz="2200"/>
              <a:t>часов ухода в неделю: 48,7</a:t>
            </a:r>
          </a:p>
          <a:p>
            <a:pPr marL="0" indent="0">
              <a:buNone/>
            </a:pPr>
            <a:r>
              <a:rPr lang="ru" sz="2200"/>
              <a:t>• 11,3% испытывали трудности</a:t>
            </a:r>
          </a:p>
          <a:p>
            <a:pPr marL="0" indent="0">
              <a:buNone/>
            </a:pPr>
            <a:r>
              <a:rPr lang="ru" sz="2200"/>
              <a:t>в обеспечении их предпочтительных</a:t>
            </a:r>
          </a:p>
          <a:p>
            <a:pPr marL="0" indent="0">
              <a:buNone/>
            </a:pPr>
            <a:r>
              <a:rPr lang="ru" sz="2200"/>
              <a:t>должность</a:t>
            </a:r>
          </a:p>
          <a:p>
            <a:pPr marL="0" indent="0">
              <a:buNone/>
            </a:pPr>
            <a:r>
              <a:rPr lang="ru" sz="2200"/>
              <a:t>• 55,3% сообщают, что их зарплата</a:t>
            </a:r>
          </a:p>
          <a:p>
            <a:pPr marL="0" indent="0">
              <a:buNone/>
            </a:pPr>
            <a:r>
              <a:rPr lang="ru" sz="2200"/>
              <a:t>равен или выше ожидаемого</a:t>
            </a:r>
          </a:p>
        </p:txBody>
      </p:sp>
    </p:spTree>
    <p:extLst>
      <p:ext uri="{BB962C8B-B14F-4D97-AF65-F5344CB8AC3E}">
        <p14:creationId xmlns="" xmlns:p14="http://schemas.microsoft.com/office/powerpoint/2010/main" val="156514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5A5C909-3219-4F12-B4A3-3CDE6AFC5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16225" y="643467"/>
            <a:ext cx="5488290" cy="5571065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195F74-9932-59B6-2E6C-B6AFD941DC26}"/>
              </a:ext>
            </a:extLst>
          </p:cNvPr>
          <p:cNvSpPr txBox="1"/>
          <p:nvPr/>
        </p:nvSpPr>
        <p:spPr>
          <a:xfrm>
            <a:off x="3343760" y="6326653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Старый иорданский дуб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72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78E45E-63FE-4202-843A-0DBDEF79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" sz="5400" dirty="0"/>
              <a:t>В OBGYN есть все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close-up of a key chain&#10;&#10;Description automatically generated with medium confidence">
            <a:extLst>
              <a:ext uri="{FF2B5EF4-FFF2-40B4-BE49-F238E27FC236}">
                <a16:creationId xmlns="" xmlns:a16="http://schemas.microsoft.com/office/drawing/2014/main" id="{A62B763F-956E-47E6-B06B-0C4F51F73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847997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67C0D7-A439-4401-A87B-B4767DC7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" dirty="0"/>
              <a:t>СРЕДНЯЯ </a:t>
            </a:r>
            <a:r>
              <a:rPr lang="en-US" dirty="0"/>
              <a:t/>
            </a:r>
            <a:br>
              <a:rPr lang="en-US" dirty="0"/>
            </a:br>
            <a:r>
              <a:rPr lang="ru" dirty="0"/>
              <a:t>КОМПЕНСАЦИЯ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571A7E4A-F211-4BFC-BA0A-1CAE93E17C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39258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7">
            <a:extLst>
              <a:ext uri="{FF2B5EF4-FFF2-40B4-BE49-F238E27FC236}">
                <a16:creationId xmlns=""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3854DEF-8784-4D98-80B4-982E80507BA3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Отчет о компенсации Medscape Ob/Gyn за 2021 г.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https://www.medscape.com/slideshow/2021-compensation-obgyn-6013854#23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2A64042-55DD-44C2-89D4-B93F6078A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5282" y="1122396"/>
            <a:ext cx="7769350" cy="55527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766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E377676-AE24-455D-93F6-8DFE85759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842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Chart, bar chart, funnel chart&#10;&#10;Description automatically generated">
            <a:extLst>
              <a:ext uri="{FF2B5EF4-FFF2-40B4-BE49-F238E27FC236}">
                <a16:creationId xmlns="" xmlns:a16="http://schemas.microsoft.com/office/drawing/2014/main" id="{2C0A02C8-327A-465F-B5B9-6BE59BE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1104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D142B86-C348-4D47-964F-C3256328B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8040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="" xmlns:a16="http://schemas.microsoft.com/office/drawing/2014/main" id="{A78A1807-BE9D-4F78-96B7-04723A73A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3467" y="702735"/>
            <a:ext cx="10905066" cy="5452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8506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Table&#10;&#10;Description automatically generated with low confidence">
            <a:extLst>
              <a:ext uri="{FF2B5EF4-FFF2-40B4-BE49-F238E27FC236}">
                <a16:creationId xmlns="" xmlns:a16="http://schemas.microsoft.com/office/drawing/2014/main" id="{F1F9EBC7-A773-450F-9EBE-85F581B9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0670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394621-ECDE-445A-8CB7-97EF5591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3600" dirty="0">
                <a:solidFill>
                  <a:srgbClr val="FFFFFF"/>
                </a:solidFill>
              </a:rPr>
              <a:t>ГЕНДЕРНЫЕ ВОПРОСЫ НА РАБОЧЕМ МЕСТЕ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02FC15E-992C-4EA2-938B-741EF351C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4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946200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B69E55-F225-4500-A7E1-114354A5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047" y="618681"/>
            <a:ext cx="310741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3300" dirty="0">
                <a:solidFill>
                  <a:srgbClr val="FFFFFF"/>
                </a:solidFill>
              </a:rPr>
              <a:t>РАССМОТРЕНИЕ ПРОБЛЕМ О ЗЛОУПОТРЕБЛЕННОСТИ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E674771-27FD-45D9-8CBA-D985F74DF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08" r="-1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43770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 contracted medical student syndrome. You probably will too. | AAMC">
            <a:extLst>
              <a:ext uri="{FF2B5EF4-FFF2-40B4-BE49-F238E27FC236}">
                <a16:creationId xmlns="" xmlns:a16="http://schemas.microsoft.com/office/drawing/2014/main" id="{65993817-0D0B-4647-9148-1CF048C3A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15" r="4503" b="-1"/>
          <a:stretch/>
        </p:blipFill>
        <p:spPr bwMode="auto">
          <a:xfrm>
            <a:off x="937505" y="772057"/>
            <a:ext cx="7369586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F23002-9F77-912F-324C-DF2435165C53}"/>
              </a:ext>
            </a:extLst>
          </p:cNvPr>
          <p:cNvSpPr txBox="1"/>
          <p:nvPr/>
        </p:nvSpPr>
        <p:spPr>
          <a:xfrm>
            <a:off x="9246676" y="3059668"/>
            <a:ext cx="2451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путаница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2685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B9D03B8E-1E38-4BBF-8132-A57602C2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76516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3E0E774-C620-44B0-ADED-D163E8CFB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9014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72EF82F9-9304-41F3-B8EF-07AF10498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02808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76D366-5E51-4623-BA59-B4745744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ДЕЛИМСЯ СОБЫТИЯМИ: </a:t>
            </a:r>
            <a:r>
              <a:rPr lang="ru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МЕДСЕСТРА-АКУШЕРКИ</a:t>
            </a:r>
          </a:p>
        </p:txBody>
      </p:sp>
      <p:pic>
        <p:nvPicPr>
          <p:cNvPr id="4" name="Content Placeholder 3" descr="Graphical user interface, text&#10;&#10;Description automatically generated with medium confidence">
            <a:extLst>
              <a:ext uri="{FF2B5EF4-FFF2-40B4-BE49-F238E27FC236}">
                <a16:creationId xmlns="" xmlns:a16="http://schemas.microsoft.com/office/drawing/2014/main" id="{73033B14-393D-4A82-B594-43CB7ED80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1624587"/>
            <a:ext cx="7188199" cy="3605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8143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13F6DC-7207-434C-97BD-B3D43C28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акушер-гинеколог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C26EFC-2D10-48D3-900D-7D58A7AE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" dirty="0" err="1"/>
              <a:t>лейборист</a:t>
            </a:r>
            <a:endParaRPr lang="en-US" dirty="0"/>
          </a:p>
          <a:p>
            <a:r>
              <a:rPr lang="ru" dirty="0"/>
              <a:t>Общий акушер-гинеколог</a:t>
            </a:r>
          </a:p>
          <a:p>
            <a:r>
              <a:rPr lang="ru" dirty="0"/>
              <a:t>фето-материнская медицина</a:t>
            </a:r>
            <a:endParaRPr lang="en-US" dirty="0"/>
          </a:p>
          <a:p>
            <a:r>
              <a:rPr lang="ru" dirty="0"/>
              <a:t>репродуктивная медицинагинекология онкология</a:t>
            </a:r>
          </a:p>
          <a:p>
            <a:r>
              <a:rPr lang="ru" dirty="0"/>
              <a:t>Эндоскопическая гинекология</a:t>
            </a:r>
          </a:p>
          <a:p>
            <a:r>
              <a:rPr lang="ru" dirty="0"/>
              <a:t>Женская тазовая медицина и реконструктивная хирургия</a:t>
            </a:r>
          </a:p>
        </p:txBody>
      </p:sp>
    </p:spTree>
    <p:extLst>
      <p:ext uri="{BB962C8B-B14F-4D97-AF65-F5344CB8AC3E}">
        <p14:creationId xmlns="" xmlns:p14="http://schemas.microsoft.com/office/powerpoint/2010/main" val="138286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=""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D5CAE2-7305-4975-B025-EF48AE7D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E5ED0C-11AA-4593-929B-390AE74F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ru"/>
              <a:t>Хотя наше общество ожидает от современной медицины многого для улучшения качества жизни,</a:t>
            </a:r>
          </a:p>
          <a:p>
            <a:r>
              <a:rPr lang="ru"/>
              <a:t>«нигде эти ожидания не выше, чем в практике акушерства и желания и ожидания иметь здорового ребенка».</a:t>
            </a:r>
          </a:p>
        </p:txBody>
      </p:sp>
      <p:sp>
        <p:nvSpPr>
          <p:cNvPr id="33" name="Oval 23">
            <a:extLst>
              <a:ext uri="{FF2B5EF4-FFF2-40B4-BE49-F238E27FC236}">
                <a16:creationId xmlns=""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F48533-3C51-4A99-B94E-5EFE9433D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204" b="537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4" name="Arc 25">
            <a:extLst>
              <a:ext uri="{FF2B5EF4-FFF2-40B4-BE49-F238E27FC236}">
                <a16:creationId xmlns=""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C571C9-533B-4B3C-8F41-A979189A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614" r="-2" b="3102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680283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844823-B66B-4A2F-8095-946C06C8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patients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018752-69F0-4E61-AC13-4BD184CBC7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800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42A674-02C8-47BF-8F24-8CB3E9957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3306" r="1" b="846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Content Placeholder 3" descr="A person holding a baby&#10;&#10;Description automatically generated">
            <a:extLst>
              <a:ext uri="{FF2B5EF4-FFF2-40B4-BE49-F238E27FC236}">
                <a16:creationId xmlns="" xmlns:a16="http://schemas.microsoft.com/office/drawing/2014/main" id="{57D2FBDF-87AC-4A87-A225-3672F192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2174" r="-1" b="41628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6F3A09-66DD-4A98-8898-171AD2810E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-1" b="7907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2064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9D80C9EF-3CC6-4ECC-9C2D-9D0396C96E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2A5D46-2C62-438E-9D32-6375DAF8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ru" sz="4800" dirty="0"/>
              <a:t>Передовые хирургические инновации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DA32751-37A2-45C0-BE94-63D375E270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4B98FB-8B7E-4651-927D-41B00CA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091" r="2" b="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AFE587-8C5D-4B55-9055-2DF44A49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ru" sz="3200" dirty="0"/>
              <a:t>Роботизированная хирургия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A55FBCD-CD42-40F5-8A1B-3203F9CAE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601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D3A9E89-033E-4C4A-8C41-416DABFFD3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6293361-111E-427D-8E5B-256944AC83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657C1A-2F5B-4EE2-8194-5BBBD98D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anchor="b">
            <a:noAutofit/>
          </a:bodyPr>
          <a:lstStyle/>
          <a:p>
            <a:r>
              <a:rPr lang="ar-AE" sz="2000" dirty="0"/>
              <a:t>أبو القَاسِم خَلَف بن عَبَّاس الزَّهْرَاوِيّ (المتوفي بعد سنة 400 هـ/1013 م) المعروف في العالم الغربي باسم </a:t>
            </a:r>
            <a:r>
              <a:rPr lang="en-US" sz="2000" dirty="0" err="1"/>
              <a:t>Abulcasis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6" name="Group 21">
            <a:extLst>
              <a:ext uri="{FF2B5EF4-FFF2-40B4-BE49-F238E27FC236}">
                <a16:creationId xmlns="" xmlns:a16="http://schemas.microsoft.com/office/drawing/2014/main" id="{AA1B0023-AE02-498E-AF35-E0BDC77BE4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="" xmlns:a16="http://schemas.microsoft.com/office/drawing/2014/main" id="{53806E12-E3AF-415B-912E-A7ADF55A30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="" xmlns:a16="http://schemas.microsoft.com/office/drawing/2014/main" id="{E02F9BA6-17B4-4B27-8634-3BC8F0303B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="" xmlns:a16="http://schemas.microsoft.com/office/drawing/2014/main" id="{1CD143C8-7B6A-44C8-927F-C9B326BA9A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="" xmlns:a16="http://schemas.microsoft.com/office/drawing/2014/main" id="{6570BF11-63B3-4602-BC94-B4D33A143F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="" xmlns:a16="http://schemas.microsoft.com/office/drawing/2014/main" id="{B6BE628C-83A8-447C-BAC5-0CB57FA519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="" xmlns:a16="http://schemas.microsoft.com/office/drawing/2014/main" id="{A346C3AA-609E-4D9F-BF07-765787C542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="" xmlns:a16="http://schemas.microsoft.com/office/drawing/2014/main" id="{F0BEFC87-1D0B-46DC-9D30-633EE50A15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="" xmlns:a16="http://schemas.microsoft.com/office/drawing/2014/main" id="{7FD17961-08F4-41EC-BB9A-BC315C7B0C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="" xmlns:a16="http://schemas.microsoft.com/office/drawing/2014/main" id="{A500E89C-B48B-41FA-96AD-3FE3E79414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="" xmlns:a16="http://schemas.microsoft.com/office/drawing/2014/main" id="{8CE9C8A0-F795-41E7-B5D8-18CFDEA969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="" xmlns:a16="http://schemas.microsoft.com/office/drawing/2014/main" id="{A381868D-890F-42D1-BD24-08C193D5FF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="" xmlns:a16="http://schemas.microsoft.com/office/drawing/2014/main" id="{4B3382AF-FEB9-4C5F-8912-73BD1E5BC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="" xmlns:a16="http://schemas.microsoft.com/office/drawing/2014/main" id="{62ABBA1B-CBE6-4257-8585-AA9CDDCD84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="" xmlns:a16="http://schemas.microsoft.com/office/drawing/2014/main" id="{E5D2E8A9-D318-4570-B2FA-74D1B6129A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="" xmlns:a16="http://schemas.microsoft.com/office/drawing/2014/main" id="{7A0E57FA-277E-440E-B625-F3F16E16D6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66">
              <a:extLst>
                <a:ext uri="{FF2B5EF4-FFF2-40B4-BE49-F238E27FC236}">
                  <a16:creationId xmlns="" xmlns:a16="http://schemas.microsoft.com/office/drawing/2014/main" id="{E1137B2F-FDA3-4E48-BE8D-E8DB2A70D4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64">
              <a:extLst>
                <a:ext uri="{FF2B5EF4-FFF2-40B4-BE49-F238E27FC236}">
                  <a16:creationId xmlns="" xmlns:a16="http://schemas.microsoft.com/office/drawing/2014/main" id="{4921F1AE-73F0-4FB5-AB7C-91C9FFEFE2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66">
              <a:extLst>
                <a:ext uri="{FF2B5EF4-FFF2-40B4-BE49-F238E27FC236}">
                  <a16:creationId xmlns="" xmlns:a16="http://schemas.microsoft.com/office/drawing/2014/main" id="{1AA81F72-1A06-4D2B-8442-CCBC037F2C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64">
              <a:extLst>
                <a:ext uri="{FF2B5EF4-FFF2-40B4-BE49-F238E27FC236}">
                  <a16:creationId xmlns="" xmlns:a16="http://schemas.microsoft.com/office/drawing/2014/main" id="{3602415E-3837-4177-BBEA-2FE8254709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66">
              <a:extLst>
                <a:ext uri="{FF2B5EF4-FFF2-40B4-BE49-F238E27FC236}">
                  <a16:creationId xmlns="" xmlns:a16="http://schemas.microsoft.com/office/drawing/2014/main" id="{3AA77A58-1216-40CD-B3E9-A85199DF76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person in a robe&#10;&#10;Description automatically generated with low confidence">
            <a:extLst>
              <a:ext uri="{FF2B5EF4-FFF2-40B4-BE49-F238E27FC236}">
                <a16:creationId xmlns="" xmlns:a16="http://schemas.microsoft.com/office/drawing/2014/main" id="{3A6B4EEC-FF9E-486E-8CF2-A4F68036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4172" b="1"/>
          <a:stretch/>
        </p:blipFill>
        <p:spPr>
          <a:xfrm>
            <a:off x="374246" y="531074"/>
            <a:ext cx="3566160" cy="5577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0496EB-4FDB-4706-B94B-8C603641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01"/>
          <a:stretch/>
        </p:blipFill>
        <p:spPr>
          <a:xfrm>
            <a:off x="4228390" y="531074"/>
            <a:ext cx="3566160" cy="5577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336AE9-514B-4C19-9493-9D3E2056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4" y="3155626"/>
            <a:ext cx="3444240" cy="2935176"/>
          </a:xfrm>
        </p:spPr>
        <p:txBody>
          <a:bodyPr anchor="ctr">
            <a:normAutofit lnSpcReduction="10000"/>
          </a:bodyPr>
          <a:lstStyle/>
          <a:p>
            <a:r>
              <a:rPr lang="ru-RU" sz="1800" dirty="0"/>
              <a:t>Аль-Захрави представил более 200 хирургических инструментов, в том числе различные виды скальпелей, ретракторов, кюреток, клещей, зеркал, а также инструменты, предназначенные для излюбленных им техник прижигания и лигатур.Впервые описал внематочную беременность</a:t>
            </a:r>
            <a:endParaRPr lang="en-US" sz="1800" dirty="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8907291-9D6D-4740-81DB-441477BCA2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289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3D626D-26CE-40BB-A3DD-D8F97E7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08" y="2023110"/>
            <a:ext cx="3249666" cy="284607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" sz="2400" dirty="0"/>
              <a:t>Гинекология  – основнаяхирургическая специальность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" sz="2400" dirty="0"/>
              <a:t>Первая публикация Рауля Палмера по современной диагностической лапароскопии появилась в 1947 г.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1FFF8B0-C16F-43AF-B67A-6D517A956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857" r="-1" b="-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72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="" xmlns:a16="http://schemas.microsoft.com/office/drawing/2014/main" id="{854DEE1C-7FD6-4FA0-A96A-BDF952F199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916B1F-C715-4613-921C-80D70ABF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370227"/>
            <a:ext cx="9144000" cy="11931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" dirty="0"/>
              <a:t>трудное решение, определяющее карьеру</a:t>
            </a:r>
          </a:p>
        </p:txBody>
      </p:sp>
      <p:pic>
        <p:nvPicPr>
          <p:cNvPr id="2050" name="Picture 2" descr="Hurdles Faced During Effective Decision Making">
            <a:extLst>
              <a:ext uri="{FF2B5EF4-FFF2-40B4-BE49-F238E27FC236}">
                <a16:creationId xmlns="" xmlns:a16="http://schemas.microsoft.com/office/drawing/2014/main" id="{A130F739-E9C0-42BF-AF7F-34132C478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779" r="-1" b="-1"/>
          <a:stretch/>
        </p:blipFill>
        <p:spPr bwMode="auto"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F8B473-BEF0-2AFE-1A05-797DD8F39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267" y="5056611"/>
            <a:ext cx="3162300" cy="144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3598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D80C9EF-3CC6-4ECC-9C2D-9D0396C96E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824C3C-7EC8-4690-B79C-40FCDEFD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ru" sz="4800" dirty="0"/>
              <a:t>Передовые медицинские инновации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A32751-37A2-45C0-BE94-63D375E270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BBE2ED-DE90-4FB2-BAE3-813E27D8B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62" r="1980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FC848E-457F-4C88-90F1-AC94C5C2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ru" sz="3200" dirty="0"/>
              <a:t>ВРТ-ЭКО, ИКСИ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55FBCD-CD42-40F5-8A1B-3203F9CAE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3611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D80C9EF-3CC6-4ECC-9C2D-9D0396C96E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5868CD-5696-4E8A-B6BB-9539006A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 fontScale="90000"/>
          </a:bodyPr>
          <a:lstStyle/>
          <a:p>
            <a:r>
              <a:rPr lang="ru" sz="4800" dirty="0"/>
              <a:t>Передовые методы фето-материнская медицина и визуализации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A32751-37A2-45C0-BE94-63D375E270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570F89-581C-45E2-BE69-CD6E27588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29" r="438" b="-3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3F1D78-7E3A-4643-BB6F-98C602ED8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ru" sz="3200" dirty="0"/>
              <a:t>фето-материнская медицина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55FBCD-CD42-40F5-8A1B-3203F9CAE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4028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B1522-8D22-4ADD-A9D1-5F475F1E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2074363"/>
            <a:ext cx="3159959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az-Cyrl-AZ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Создатель Кокрановской библиотеки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E88EE211-E287-4AF6-B43A-1B6E5D57B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1139" y="961812"/>
            <a:ext cx="6583121" cy="4930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2075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3A81FA-2BA4-4575-84CF-C6E9AE18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BB66D6E-C7C0-4ADD-8C3F-075942B90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1005" y="0"/>
            <a:ext cx="2447627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A8E443-72CA-4A8B-B937-354FB385A2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26372" cy="4568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AB23EAA-092B-4DE6-A401-2E34389AB6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3265" y="267794"/>
            <a:ext cx="3857625" cy="6469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7C969C-775A-4F65-87E4-E0603C7076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132" y="2911366"/>
            <a:ext cx="2509673" cy="3825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836984-291B-4928-BD40-47D41DE9FA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4025" y="4060879"/>
            <a:ext cx="3664607" cy="274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044E8F-821E-456A-B827-93583C73F6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1820" y="267793"/>
            <a:ext cx="3302014" cy="5870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0424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!work\2023\1675319354824blo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!work\2023\1675319378970blo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B6ECB93-D7FF-4F09-A8ED-D4588EE7C7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EBF87945-A001-489F-9D9B-7D9435F0B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4B5011-3217-454A-9EC1-1FC65A54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46E8FB-4FA2-4D0A-A93E-BF9260F54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pPr algn="ctr"/>
            <a:r>
              <a:rPr lang="ru" sz="4000" dirty="0"/>
              <a:t>ВЫБОР СПЕЦИАЛЬНОСТИ: САМОЕ СЛОЖНОЕ РЕШЕНИЕ В ВАШЕЙ КАРЬЕРЕ</a:t>
            </a:r>
          </a:p>
        </p:txBody>
      </p:sp>
      <p:pic>
        <p:nvPicPr>
          <p:cNvPr id="3074" name="Picture 2" descr="Types of Doctors: Some Common Physician Specialties">
            <a:extLst>
              <a:ext uri="{FF2B5EF4-FFF2-40B4-BE49-F238E27FC236}">
                <a16:creationId xmlns="" xmlns:a16="http://schemas.microsoft.com/office/drawing/2014/main" id="{3EC55DB9-FED0-436A-9FDA-B22ECD7E5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1" r="-3" b="-3"/>
          <a:stretch/>
        </p:blipFill>
        <p:spPr bwMode="auto">
          <a:xfrm>
            <a:off x="6335270" y="2276857"/>
            <a:ext cx="5015484" cy="3900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897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6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64152D-661B-43B2-839E-7DCD926D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Медицина — это профессия, которая требует огромных жертв и самоотверженности.</a:t>
            </a:r>
          </a:p>
        </p:txBody>
      </p:sp>
      <p:pic>
        <p:nvPicPr>
          <p:cNvPr id="4098" name="Picture 2" descr="Medical profession is a feat, it requires... - StatusMind.com">
            <a:extLst>
              <a:ext uri="{FF2B5EF4-FFF2-40B4-BE49-F238E27FC236}">
                <a16:creationId xmlns="" xmlns:a16="http://schemas.microsoft.com/office/drawing/2014/main" id="{6BCEEE2C-967C-4390-B566-1514A9CA6C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" b="10486"/>
          <a:stretch/>
        </p:blipFill>
        <p:spPr bwMode="auto">
          <a:xfrm>
            <a:off x="4038600" y="1751437"/>
            <a:ext cx="7188199" cy="3351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832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19A166-7571-4003-A6B8-B62034C3ED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51F974-849B-47E0-9DAA-3B05D924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36" y="620392"/>
            <a:ext cx="4602995" cy="5504688"/>
          </a:xfrm>
        </p:spPr>
        <p:txBody>
          <a:bodyPr>
            <a:normAutofit/>
          </a:bodyPr>
          <a:lstStyle/>
          <a:p>
            <a:pPr algn="ctr"/>
            <a:r>
              <a:rPr lang="ru" dirty="0">
                <a:solidFill>
                  <a:schemeClr val="bg1"/>
                </a:solidFill>
              </a:rPr>
              <a:t>ВЫБОР СПЕЦИАЛЬНОСТИ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D991E429-D599-4164-A41D-63684D7163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746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F4C0B10B-D2C4-4A54-AFAD-3D27DF88B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B6BADB90-C74B-40D6-86DC-503F65FCE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8" name="Freeform 44">
              <a:extLst>
                <a:ext uri="{FF2B5EF4-FFF2-40B4-BE49-F238E27FC236}">
                  <a16:creationId xmlns="" xmlns:a16="http://schemas.microsoft.com/office/drawing/2014/main" id="{6559431D-1886-4AE0-9B87-9AD2ECAB8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45">
              <a:extLst>
                <a:ext uri="{FF2B5EF4-FFF2-40B4-BE49-F238E27FC236}">
                  <a16:creationId xmlns="" xmlns:a16="http://schemas.microsoft.com/office/drawing/2014/main" id="{373850A5-B04A-4FCD-9E73-EE322167F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46">
              <a:extLst>
                <a:ext uri="{FF2B5EF4-FFF2-40B4-BE49-F238E27FC236}">
                  <a16:creationId xmlns="" xmlns:a16="http://schemas.microsoft.com/office/drawing/2014/main" id="{82C18C67-80FA-4738-AA53-0AF2419F98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47">
              <a:extLst>
                <a:ext uri="{FF2B5EF4-FFF2-40B4-BE49-F238E27FC236}">
                  <a16:creationId xmlns="" xmlns:a16="http://schemas.microsoft.com/office/drawing/2014/main" id="{48543B1A-8BF5-4C63-8404-41B2EA70B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="" xmlns:a16="http://schemas.microsoft.com/office/drawing/2014/main" id="{92DF5096-E051-498C-A3ED-CBA77A813A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EC9F-04B5-4110-84C2-6AE290D4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" sz="4000" dirty="0">
                <a:solidFill>
                  <a:srgbClr val="FFFFFF"/>
                </a:solidFill>
              </a:rPr>
              <a:t>ПОЧЕМУ ВЫБОР СПЕЦИАЛЬНОСТИ СТАЛ ТАКИМ СЛОЖНЫМ?</a:t>
            </a:r>
            <a:r>
              <a:rPr lang="en-US" sz="3400" dirty="0">
                <a:solidFill>
                  <a:srgbClr val="FFFFFF"/>
                </a:solidFill>
              </a:rPr>
              <a:t/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8494BC-7AF1-4953-B3D9-DD0238D23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algn="ctr"/>
            <a:r>
              <a:rPr lang="ru" sz="3200" dirty="0"/>
              <a:t>Студенты-медики сталкиваются с большим выбором, чем когда-либо</a:t>
            </a:r>
          </a:p>
        </p:txBody>
      </p:sp>
      <p:pic>
        <p:nvPicPr>
          <p:cNvPr id="5122" name="Picture 2" descr="graph of specialty choice factors 2019">
            <a:extLst>
              <a:ext uri="{FF2B5EF4-FFF2-40B4-BE49-F238E27FC236}">
                <a16:creationId xmlns="" xmlns:a16="http://schemas.microsoft.com/office/drawing/2014/main" id="{E6C47AA7-96AF-42B3-A7FE-A7E7E2D34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7"/>
          <a:stretch/>
        </p:blipFill>
        <p:spPr bwMode="auto">
          <a:xfrm>
            <a:off x="5257799" y="2492376"/>
            <a:ext cx="5965403" cy="4073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20105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584</Words>
  <Application>Microsoft Office PowerPoint</Application>
  <PresentationFormat>Произвольный</PresentationFormat>
  <Paragraphs>91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1_Office Theme</vt:lpstr>
      <vt:lpstr>2_Office Theme</vt:lpstr>
      <vt:lpstr>Зачем быть акушером-гинекологом?</vt:lpstr>
      <vt:lpstr>CCCP 1985</vt:lpstr>
      <vt:lpstr>Слайд 3</vt:lpstr>
      <vt:lpstr>Слайд 4</vt:lpstr>
      <vt:lpstr>трудное решение, определяющее карьеру</vt:lpstr>
      <vt:lpstr>Слайд 6</vt:lpstr>
      <vt:lpstr>Медицина — это профессия, которая требует огромных жертв и самоотверженности.</vt:lpstr>
      <vt:lpstr>ВЫБОР СПЕЦИАЛЬНОСТИ</vt:lpstr>
      <vt:lpstr>ПОЧЕМУ ВЫБОР СПЕЦИАЛЬНОСТИ СТАЛ ТАКИМ СЛОЖНЫМ? </vt:lpstr>
      <vt:lpstr>Студенты-медики имеют мало личного опыта</vt:lpstr>
      <vt:lpstr>Недостаточно времени, чтобы изучить каждую специальность </vt:lpstr>
      <vt:lpstr>Медицинские школы предлагают небольшое планирование карьеры</vt:lpstr>
      <vt:lpstr>КАК НА счет ВЫБОРА «НЕПРАВИЛЬНОЙ» СПЕЦИАЛЬНОСТИ?</vt:lpstr>
      <vt:lpstr>Слайд 14</vt:lpstr>
      <vt:lpstr>Само собой разумеется, что счастливые врачи в конечном итоге становятся лучшими врачами для своих пациентов.</vt:lpstr>
      <vt:lpstr>Наибольшее влияние на выбор специальности оказали следующие факторы:</vt:lpstr>
      <vt:lpstr>Слайд 17</vt:lpstr>
      <vt:lpstr>КОЛИЧЕСТВО КОНТАКТОВ С ПАЦИЕНТОМ</vt:lpstr>
      <vt:lpstr>СЛОЖНОСТЬ ПОЛУЧЕНИЯ РЕЗИДЕНЦИИ ИЛИ  СТИПЕНДИИ</vt:lpstr>
      <vt:lpstr>БУДУЩИЙ ДОХОД И ПОТЕНЦИАЛ ЗАРАБОТКА</vt:lpstr>
      <vt:lpstr>ТИП ОБНАРУЖЕННЫХ ПАЦИЕНТОВ</vt:lpstr>
      <vt:lpstr>ПРЕСТИЖ, СТАТУС И СОЦИАЛЬНЫЕ ОЖИДАНИЯ</vt:lpstr>
      <vt:lpstr>ВОЗМОЖНОСТИ РАБОТЫ И ПРОГНОЗЫ ОТНОСИТЕЛЬНО КАДРОВ СПЕЦИАЛИСТОВ</vt:lpstr>
      <vt:lpstr>ОДНА ЖЕНЩИНА — ДВЕ специальности</vt:lpstr>
      <vt:lpstr>ОБРАЗ ЖИЗНИ</vt:lpstr>
      <vt:lpstr>ПРОДОЛЖИТЕЛЬНОСТЬ ОБУЧЕНИЯ В РЕЗИДЕНЦИИ</vt:lpstr>
      <vt:lpstr>ЧТО ДЕЛАЕТ ХОРОШИЙ  АККУШЕР-ГИНЕКОЛОГ?</vt:lpstr>
      <vt:lpstr>ЭТО ОСНОВНОЙ ИЛИ СПЕЦИАЛЬНЫЙ УХОД?</vt:lpstr>
      <vt:lpstr>ДАННЫЕ О ЗАНЯТОСТИ   </vt:lpstr>
      <vt:lpstr>В OBGYN есть все</vt:lpstr>
      <vt:lpstr>СРЕДНЯЯ  КОМПЕНСАЦИЯ</vt:lpstr>
      <vt:lpstr>Слайд 32</vt:lpstr>
      <vt:lpstr>Слайд 33</vt:lpstr>
      <vt:lpstr>Слайд 34</vt:lpstr>
      <vt:lpstr>Слайд 35</vt:lpstr>
      <vt:lpstr>Слайд 36</vt:lpstr>
      <vt:lpstr>Слайд 37</vt:lpstr>
      <vt:lpstr>ГЕНДЕРНЫЕ ВОПРОСЫ НА РАБОЧЕМ МЕСТЕ</vt:lpstr>
      <vt:lpstr>РАССМОТРЕНИЕ ПРОБЛЕМ О ЗЛОУПОТРЕБЛЕННОСТИ</vt:lpstr>
      <vt:lpstr>Слайд 40</vt:lpstr>
      <vt:lpstr>Слайд 41</vt:lpstr>
      <vt:lpstr>Слайд 42</vt:lpstr>
      <vt:lpstr>ДЕЛИМСЯ СОБЫТИЯМИ: МЕДСЕСТРА-АКУШЕРКИ</vt:lpstr>
      <vt:lpstr>акушер-гинеколог</vt:lpstr>
      <vt:lpstr>Слайд 45</vt:lpstr>
      <vt:lpstr>Our patients</vt:lpstr>
      <vt:lpstr>Передовые хирургические инновации</vt:lpstr>
      <vt:lpstr>أبو القَاسِم خَلَف بن عَبَّاس الزَّهْرَاوِيّ (المتوفي بعد سنة 400 هـ/1013 م) المعروف في العالم الغربي باسم Abulcasis </vt:lpstr>
      <vt:lpstr>Гинекология  – основнаяхирургическая специальность  Первая публикация Рауля Палмера по современной диагностической лапароскопии появилась в 1947 г. </vt:lpstr>
      <vt:lpstr>Передовые медицинские инновации</vt:lpstr>
      <vt:lpstr>Передовые методы фето-материнская медицина и визуализации</vt:lpstr>
      <vt:lpstr>Создатель Кокрановской библиотеки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Moamar Al-Jefout</dc:creator>
  <cp:lastModifiedBy>Демонстрационная версия</cp:lastModifiedBy>
  <cp:revision>3</cp:revision>
  <dcterms:created xsi:type="dcterms:W3CDTF">2023-02-02T05:27:56Z</dcterms:created>
  <dcterms:modified xsi:type="dcterms:W3CDTF">2023-02-02T06:39:23Z</dcterms:modified>
</cp:coreProperties>
</file>