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eorgi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DA"/>
          </a:solidFill>
        </a:fill>
      </a:tcStyle>
    </a:wholeTbl>
    <a:band2H>
      <a:tcTxStyle b="def" i="def"/>
      <a:tcStyle>
        <a:tcBdr/>
        <a:fill>
          <a:solidFill>
            <a:srgbClr val="FF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AD7"/>
          </a:solidFill>
        </a:fill>
      </a:tcStyle>
    </a:wholeTbl>
    <a:band2H>
      <a:tcTxStyle b="def" i="def"/>
      <a:tcStyle>
        <a:tcBdr/>
        <a:fill>
          <a:solidFill>
            <a:srgbClr val="EFE6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E"/>
          </a:solidFill>
        </a:fill>
      </a:tcStyle>
    </a:wholeTbl>
    <a:band2H>
      <a:tcTxStyle b="def" i="def"/>
      <a:tcStyle>
        <a:tcBdr/>
        <a:fill>
          <a:solidFill>
            <a:srgbClr val="E6E7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3" name="Shape 13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Georgia"/>
      </a:defRPr>
    </a:lvl1pPr>
    <a:lvl2pPr indent="228600" latinLnBrk="0">
      <a:defRPr sz="1200">
        <a:latin typeface="+mn-lt"/>
        <a:ea typeface="+mn-ea"/>
        <a:cs typeface="+mn-cs"/>
        <a:sym typeface="Georgia"/>
      </a:defRPr>
    </a:lvl2pPr>
    <a:lvl3pPr indent="457200" latinLnBrk="0">
      <a:defRPr sz="1200">
        <a:latin typeface="+mn-lt"/>
        <a:ea typeface="+mn-ea"/>
        <a:cs typeface="+mn-cs"/>
        <a:sym typeface="Georgia"/>
      </a:defRPr>
    </a:lvl3pPr>
    <a:lvl4pPr indent="685800" latinLnBrk="0">
      <a:defRPr sz="1200">
        <a:latin typeface="+mn-lt"/>
        <a:ea typeface="+mn-ea"/>
        <a:cs typeface="+mn-cs"/>
        <a:sym typeface="Georgia"/>
      </a:defRPr>
    </a:lvl4pPr>
    <a:lvl5pPr indent="914400" latinLnBrk="0">
      <a:defRPr sz="1200">
        <a:latin typeface="+mn-lt"/>
        <a:ea typeface="+mn-ea"/>
        <a:cs typeface="+mn-cs"/>
        <a:sym typeface="Georgia"/>
      </a:defRPr>
    </a:lvl5pPr>
    <a:lvl6pPr indent="1143000" latinLnBrk="0">
      <a:defRPr sz="1200">
        <a:latin typeface="+mn-lt"/>
        <a:ea typeface="+mn-ea"/>
        <a:cs typeface="+mn-cs"/>
        <a:sym typeface="Georgia"/>
      </a:defRPr>
    </a:lvl6pPr>
    <a:lvl7pPr indent="1371600" latinLnBrk="0">
      <a:defRPr sz="1200">
        <a:latin typeface="+mn-lt"/>
        <a:ea typeface="+mn-ea"/>
        <a:cs typeface="+mn-cs"/>
        <a:sym typeface="Georgia"/>
      </a:defRPr>
    </a:lvl7pPr>
    <a:lvl8pPr indent="1600200" latinLnBrk="0">
      <a:defRPr sz="1200">
        <a:latin typeface="+mn-lt"/>
        <a:ea typeface="+mn-ea"/>
        <a:cs typeface="+mn-cs"/>
        <a:sym typeface="Georgia"/>
      </a:defRPr>
    </a:lvl8pPr>
    <a:lvl9pPr indent="1828800" latinLnBrk="0">
      <a:defRPr sz="1200">
        <a:latin typeface="+mn-lt"/>
        <a:ea typeface="+mn-ea"/>
        <a:cs typeface="+mn-cs"/>
        <a:sym typeface="Georgia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2"/>
          <p:cNvSpPr/>
          <p:nvPr/>
        </p:nvSpPr>
        <p:spPr>
          <a:xfrm flipV="1">
            <a:off x="5410182" y="3810000"/>
            <a:ext cx="3733821" cy="91087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" name="Прямоугольник 23"/>
          <p:cNvSpPr/>
          <p:nvPr/>
        </p:nvSpPr>
        <p:spPr>
          <a:xfrm flipV="1">
            <a:off x="5410200" y="3897010"/>
            <a:ext cx="3733802" cy="192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6" name="Прямоугольник 24"/>
          <p:cNvSpPr/>
          <p:nvPr/>
        </p:nvSpPr>
        <p:spPr>
          <a:xfrm flipV="1">
            <a:off x="5410200" y="4113388"/>
            <a:ext cx="3733802" cy="12702"/>
          </a:xfrm>
          <a:prstGeom prst="rect">
            <a:avLst/>
          </a:prstGeom>
          <a:solidFill>
            <a:schemeClr val="accent2">
              <a:alpha val="64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7" name="Прямоугольник 25"/>
          <p:cNvSpPr/>
          <p:nvPr/>
        </p:nvSpPr>
        <p:spPr>
          <a:xfrm flipV="1">
            <a:off x="5410200" y="4164403"/>
            <a:ext cx="1965962" cy="18290"/>
          </a:xfrm>
          <a:prstGeom prst="rect">
            <a:avLst/>
          </a:prstGeom>
          <a:solidFill>
            <a:schemeClr val="accent2">
              <a:alpha val="6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8" name="Прямоугольник 26"/>
          <p:cNvSpPr/>
          <p:nvPr/>
        </p:nvSpPr>
        <p:spPr>
          <a:xfrm flipV="1">
            <a:off x="5410200" y="4197792"/>
            <a:ext cx="1965962" cy="12702"/>
          </a:xfrm>
          <a:prstGeom prst="rect">
            <a:avLst/>
          </a:prstGeom>
          <a:solidFill>
            <a:schemeClr val="accent2">
              <a:alpha val="64999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9" name="Скругленный прямоугольник 29"/>
          <p:cNvSpPr/>
          <p:nvPr/>
        </p:nvSpPr>
        <p:spPr>
          <a:xfrm>
            <a:off x="5410200" y="3962400"/>
            <a:ext cx="3063240" cy="2743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0" name="Скругленный прямоугольник 30"/>
          <p:cNvSpPr/>
          <p:nvPr/>
        </p:nvSpPr>
        <p:spPr>
          <a:xfrm>
            <a:off x="7376507" y="4060983"/>
            <a:ext cx="1600202" cy="3657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1" name="Прямоугольник 6"/>
          <p:cNvSpPr/>
          <p:nvPr/>
        </p:nvSpPr>
        <p:spPr>
          <a:xfrm>
            <a:off x="1" y="3649662"/>
            <a:ext cx="9144001" cy="244172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Прямоугольник 9"/>
          <p:cNvSpPr/>
          <p:nvPr/>
        </p:nvSpPr>
        <p:spPr>
          <a:xfrm>
            <a:off x="0" y="3675526"/>
            <a:ext cx="9144001" cy="14067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Прямоугольник 10"/>
          <p:cNvSpPr/>
          <p:nvPr/>
        </p:nvSpPr>
        <p:spPr>
          <a:xfrm flipV="1">
            <a:off x="6414051" y="3643090"/>
            <a:ext cx="2729952" cy="24843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" name="Прямоугольник 18"/>
          <p:cNvSpPr/>
          <p:nvPr/>
        </p:nvSpPr>
        <p:spPr>
          <a:xfrm>
            <a:off x="0" y="-1"/>
            <a:ext cx="9144000" cy="3701702"/>
          </a:xfrm>
          <a:prstGeom prst="rect">
            <a:avLst/>
          </a:prstGeom>
          <a:solidFill>
            <a:srgbClr val="6666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5" name="Текст заголовка"/>
          <p:cNvSpPr txBox="1"/>
          <p:nvPr>
            <p:ph type="title"/>
          </p:nvPr>
        </p:nvSpPr>
        <p:spPr>
          <a:xfrm>
            <a:off x="457200" y="2401885"/>
            <a:ext cx="8458200" cy="1470027"/>
          </a:xfrm>
          <a:prstGeom prst="rect">
            <a:avLst/>
          </a:prstGeom>
        </p:spPr>
        <p:txBody>
          <a:bodyPr anchor="b"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36" name="Уровень текста 1…"/>
          <p:cNvSpPr txBox="1"/>
          <p:nvPr>
            <p:ph type="body" sz="quarter" idx="1"/>
          </p:nvPr>
        </p:nvSpPr>
        <p:spPr>
          <a:xfrm>
            <a:off x="457200" y="3899937"/>
            <a:ext cx="4953000" cy="1752602"/>
          </a:xfrm>
          <a:prstGeom prst="rect">
            <a:avLst/>
          </a:prstGeom>
        </p:spPr>
        <p:txBody>
          <a:bodyPr/>
          <a:lstStyle>
            <a:lvl1pPr marL="0" indent="64007"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1pPr>
            <a:lvl2pPr marL="0" indent="64007"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2pPr>
            <a:lvl3pPr marL="0" indent="64007"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3pPr>
            <a:lvl4pPr marL="0" indent="64007"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4pPr>
            <a:lvl5pPr marL="0" indent="64007">
              <a:buClrTx/>
              <a:buSzTx/>
              <a:buFontTx/>
              <a:buNone/>
              <a:defRPr sz="2400">
                <a:solidFill>
                  <a:srgbClr val="66666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7" name="Номер слайда"/>
          <p:cNvSpPr txBox="1"/>
          <p:nvPr>
            <p:ph type="sldNum" sz="quarter" idx="2"/>
          </p:nvPr>
        </p:nvSpPr>
        <p:spPr>
          <a:xfrm>
            <a:off x="8725127" y="8757"/>
            <a:ext cx="342673" cy="358139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16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7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Текст заголовка"/>
          <p:cNvSpPr txBox="1"/>
          <p:nvPr>
            <p:ph type="title"/>
          </p:nvPr>
        </p:nvSpPr>
        <p:spPr>
          <a:xfrm>
            <a:off x="6781800" y="1143000"/>
            <a:ext cx="1905000" cy="5486400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125" name="Уровень текста 1…"/>
          <p:cNvSpPr txBox="1"/>
          <p:nvPr>
            <p:ph type="body" idx="1"/>
          </p:nvPr>
        </p:nvSpPr>
        <p:spPr>
          <a:xfrm>
            <a:off x="457200" y="1143000"/>
            <a:ext cx="6248400" cy="5486400"/>
          </a:xfrm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45" name="Уровень текста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6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/>
          <p:nvPr>
            <p:ph type="title"/>
          </p:nvPr>
        </p:nvSpPr>
        <p:spPr>
          <a:xfrm>
            <a:off x="722312" y="1981200"/>
            <a:ext cx="7772401" cy="1362075"/>
          </a:xfrm>
          <a:prstGeom prst="rect">
            <a:avLst/>
          </a:prstGeom>
        </p:spPr>
        <p:txBody>
          <a:bodyPr anchor="b"/>
          <a:lstStyle>
            <a:lvl1pPr>
              <a:defRPr b="1" sz="4300">
                <a:ln w="12700">
                  <a:solidFill>
                    <a:srgbClr val="D90055"/>
                  </a:solidFill>
                </a:ln>
                <a:solidFill>
                  <a:srgbClr val="FFFFFF"/>
                </a:solidFill>
                <a:effectLst>
                  <a:outerShdw sx="100000" sy="100000" kx="0" ky="0" algn="b" rotWithShape="0" blurRad="38100" dist="38100" dir="540000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54" name="Уровень текста 1…"/>
          <p:cNvSpPr txBox="1"/>
          <p:nvPr>
            <p:ph type="body" sz="quarter" idx="1"/>
          </p:nvPr>
        </p:nvSpPr>
        <p:spPr>
          <a:xfrm>
            <a:off x="722312" y="3367087"/>
            <a:ext cx="7772401" cy="1509714"/>
          </a:xfrm>
          <a:prstGeom prst="rect">
            <a:avLst/>
          </a:prstGeom>
        </p:spPr>
        <p:txBody>
          <a:bodyPr/>
          <a:lstStyle>
            <a:lvl1pPr marL="0" indent="45718">
              <a:buClrTx/>
              <a:buSzTx/>
              <a:buFontTx/>
              <a:buNone/>
              <a:defRPr sz="2100">
                <a:solidFill>
                  <a:srgbClr val="666666"/>
                </a:solidFill>
              </a:defRPr>
            </a:lvl1pPr>
            <a:lvl2pPr marL="0" indent="45718">
              <a:buClrTx/>
              <a:buSzTx/>
              <a:buFontTx/>
              <a:buNone/>
              <a:defRPr sz="2100">
                <a:solidFill>
                  <a:srgbClr val="666666"/>
                </a:solidFill>
              </a:defRPr>
            </a:lvl2pPr>
            <a:lvl3pPr marL="0" indent="45718">
              <a:buClrTx/>
              <a:buSzTx/>
              <a:buFontTx/>
              <a:buNone/>
              <a:defRPr sz="2100">
                <a:solidFill>
                  <a:srgbClr val="666666"/>
                </a:solidFill>
              </a:defRPr>
            </a:lvl3pPr>
            <a:lvl4pPr marL="0" indent="45718">
              <a:buClrTx/>
              <a:buSzTx/>
              <a:buFontTx/>
              <a:buNone/>
              <a:defRPr sz="2100">
                <a:solidFill>
                  <a:srgbClr val="666666"/>
                </a:solidFill>
              </a:defRPr>
            </a:lvl4pPr>
            <a:lvl5pPr marL="0" indent="45718">
              <a:buClrTx/>
              <a:buSzTx/>
              <a:buFontTx/>
              <a:buNone/>
              <a:defRPr sz="2100">
                <a:solidFill>
                  <a:srgbClr val="666666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 заголовка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63" name="Уровень текста 1…"/>
          <p:cNvSpPr txBox="1"/>
          <p:nvPr>
            <p:ph type="body" sz="half" idx="1"/>
          </p:nvPr>
        </p:nvSpPr>
        <p:spPr>
          <a:xfrm>
            <a:off x="457200" y="2249422"/>
            <a:ext cx="4038600" cy="4525966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671361" indent="-259882">
              <a:defRPr sz="2000"/>
            </a:lvl2pPr>
            <a:lvl3pPr marL="947927" indent="-243838">
              <a:defRPr sz="2000"/>
            </a:lvl3pPr>
            <a:lvl4pPr marL="1201927" indent="-223519">
              <a:defRPr sz="2000"/>
            </a:lvl4pPr>
            <a:lvl5pPr marL="1410208" indent="-203200">
              <a:defRPr sz="20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 заголовка"/>
          <p:cNvSpPr txBox="1"/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72" name="Уровень текста 1…"/>
          <p:cNvSpPr txBox="1"/>
          <p:nvPr>
            <p:ph type="body" sz="quarter" idx="1"/>
          </p:nvPr>
        </p:nvSpPr>
        <p:spPr>
          <a:xfrm>
            <a:off x="381000" y="2244968"/>
            <a:ext cx="4041648" cy="457202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solidFill>
              <a:schemeClr val="accent2"/>
            </a:solidFill>
            <a:round/>
          </a:ln>
        </p:spPr>
        <p:txBody>
          <a:bodyPr anchor="ctr"/>
          <a:lstStyle>
            <a:lvl1pPr marL="0" indent="45718">
              <a:buClrTx/>
              <a:buSzTx/>
              <a:buFontTx/>
              <a:buNone/>
              <a:defRPr b="1" sz="1900">
                <a:solidFill>
                  <a:srgbClr val="414141"/>
                </a:solidFill>
              </a:defRPr>
            </a:lvl1pPr>
            <a:lvl2pPr marL="0" indent="45718">
              <a:buClrTx/>
              <a:buSzTx/>
              <a:buFontTx/>
              <a:buNone/>
              <a:defRPr b="1" sz="1900">
                <a:solidFill>
                  <a:srgbClr val="414141"/>
                </a:solidFill>
              </a:defRPr>
            </a:lvl2pPr>
            <a:lvl3pPr marL="0" indent="45718">
              <a:buClrTx/>
              <a:buSzTx/>
              <a:buFontTx/>
              <a:buNone/>
              <a:defRPr b="1" sz="1900">
                <a:solidFill>
                  <a:srgbClr val="414141"/>
                </a:solidFill>
              </a:defRPr>
            </a:lvl3pPr>
            <a:lvl4pPr marL="0" indent="45718">
              <a:buClrTx/>
              <a:buSzTx/>
              <a:buFontTx/>
              <a:buNone/>
              <a:defRPr b="1" sz="1900">
                <a:solidFill>
                  <a:srgbClr val="414141"/>
                </a:solidFill>
              </a:defRPr>
            </a:lvl4pPr>
            <a:lvl5pPr marL="0" indent="45718">
              <a:buClrTx/>
              <a:buSzTx/>
              <a:buFontTx/>
              <a:buNone/>
              <a:defRPr b="1" sz="1900">
                <a:solidFill>
                  <a:srgbClr val="414141"/>
                </a:solidFill>
              </a:defRPr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Текст 3"/>
          <p:cNvSpPr/>
          <p:nvPr>
            <p:ph type="body" sz="quarter" idx="13"/>
          </p:nvPr>
        </p:nvSpPr>
        <p:spPr>
          <a:xfrm>
            <a:off x="4721225" y="2244968"/>
            <a:ext cx="4041775" cy="457202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solidFill>
              <a:schemeClr val="accent2"/>
            </a:solidFill>
            <a:round/>
          </a:ln>
        </p:spPr>
        <p:txBody>
          <a:bodyPr anchor="ctr"/>
          <a:lstStyle/>
          <a:p>
            <a:pPr marL="318210" indent="-222746" defTabSz="795527">
              <a:spcBef>
                <a:spcPts val="200"/>
              </a:spcBef>
              <a:defRPr sz="2436"/>
            </a:pPr>
          </a:p>
        </p:txBody>
      </p:sp>
      <p:sp>
        <p:nvSpPr>
          <p:cNvPr id="74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Текст заголовка"/>
          <p:cNvSpPr txBox="1"/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</p:spPr>
        <p:txBody>
          <a:bodyPr/>
          <a:lstStyle/>
          <a:p>
            <a:pPr/>
            <a:r>
              <a:t>Текст заголовка</a:t>
            </a:r>
          </a:p>
        </p:txBody>
      </p:sp>
      <p:sp>
        <p:nvSpPr>
          <p:cNvPr id="82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Текст заголовка"/>
          <p:cNvSpPr txBox="1"/>
          <p:nvPr>
            <p:ph type="title"/>
          </p:nvPr>
        </p:nvSpPr>
        <p:spPr>
          <a:xfrm>
            <a:off x="5353496" y="1101970"/>
            <a:ext cx="3383282" cy="877826"/>
          </a:xfrm>
          <a:prstGeom prst="rect">
            <a:avLst/>
          </a:prstGeom>
        </p:spPr>
        <p:txBody>
          <a:bodyPr anchor="b"/>
          <a:lstStyle>
            <a:lvl1pPr>
              <a:defRPr b="1" sz="18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97" name="Уровень текста 1…"/>
          <p:cNvSpPr txBox="1"/>
          <p:nvPr>
            <p:ph type="body" sz="half" idx="1"/>
          </p:nvPr>
        </p:nvSpPr>
        <p:spPr>
          <a:xfrm>
            <a:off x="5353496" y="2010727"/>
            <a:ext cx="3383282" cy="4617721"/>
          </a:xfrm>
          <a:prstGeom prst="rect">
            <a:avLst/>
          </a:prstGeom>
        </p:spPr>
        <p:txBody>
          <a:bodyPr/>
          <a:lstStyle>
            <a:lvl1pPr marL="0" indent="9144">
              <a:buClrTx/>
              <a:buSzTx/>
              <a:buFontTx/>
              <a:buNone/>
              <a:defRPr sz="1400"/>
            </a:lvl1pPr>
            <a:lvl2pPr marL="0" indent="9144">
              <a:buClrTx/>
              <a:buSzTx/>
              <a:buFontTx/>
              <a:buNone/>
              <a:defRPr sz="1400"/>
            </a:lvl2pPr>
            <a:lvl3pPr marL="0" indent="9144">
              <a:buClrTx/>
              <a:buSzTx/>
              <a:buFontTx/>
              <a:buNone/>
              <a:defRPr sz="1400"/>
            </a:lvl3pPr>
            <a:lvl4pPr marL="0" indent="9144">
              <a:buClrTx/>
              <a:buSzTx/>
              <a:buFontTx/>
              <a:buNone/>
              <a:defRPr sz="1400"/>
            </a:lvl4pPr>
            <a:lvl5pPr marL="0" indent="9144">
              <a:buClrTx/>
              <a:buSzTx/>
              <a:buFontTx/>
              <a:buNone/>
              <a:defRPr sz="14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Текст заголовка"/>
          <p:cNvSpPr txBox="1"/>
          <p:nvPr>
            <p:ph type="title"/>
          </p:nvPr>
        </p:nvSpPr>
        <p:spPr>
          <a:xfrm>
            <a:off x="5440433" y="1109160"/>
            <a:ext cx="586805" cy="4681638"/>
          </a:xfrm>
          <a:prstGeom prst="rect">
            <a:avLst/>
          </a:prstGeom>
        </p:spPr>
        <p:txBody>
          <a:bodyPr lIns="0" tIns="0" rIns="0" bIns="0" anchor="t"/>
          <a:lstStyle>
            <a:lvl1pPr algn="ctr">
              <a:defRPr b="1" sz="2000"/>
            </a:lvl1pPr>
          </a:lstStyle>
          <a:p>
            <a:pPr/>
            <a:r>
              <a:t>Текст заголовка</a:t>
            </a:r>
          </a:p>
        </p:txBody>
      </p:sp>
      <p:sp>
        <p:nvSpPr>
          <p:cNvPr id="106" name="Рисунок 2"/>
          <p:cNvSpPr/>
          <p:nvPr>
            <p:ph type="pic" sz="half" idx="13"/>
          </p:nvPr>
        </p:nvSpPr>
        <p:spPr>
          <a:xfrm>
            <a:off x="403670" y="1143000"/>
            <a:ext cx="4572002" cy="4572000"/>
          </a:xfrm>
          <a:prstGeom prst="rect">
            <a:avLst/>
          </a:prstGeom>
          <a:ln w="50800">
            <a:solidFill>
              <a:srgbClr val="FFFFFF"/>
            </a:solidFill>
            <a:miter lim="800000"/>
          </a:ln>
          <a:effectLst>
            <a:outerShdw sx="100000" sy="100000" kx="0" ky="0" algn="b" rotWithShape="0" blurRad="63500" dist="31750" dir="4800000">
              <a:srgbClr val="000000">
                <a:alpha val="25000"/>
              </a:srgbClr>
            </a:outerShdw>
          </a:effectLst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7" name="Уровень текста 1…"/>
          <p:cNvSpPr txBox="1"/>
          <p:nvPr>
            <p:ph type="body" sz="quarter" idx="1"/>
          </p:nvPr>
        </p:nvSpPr>
        <p:spPr>
          <a:xfrm>
            <a:off x="6088443" y="3274307"/>
            <a:ext cx="2590802" cy="251649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3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13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13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13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1300"/>
            </a:lvl5pPr>
          </a:lstStyle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8" name="Номер слайда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27"/>
          <p:cNvSpPr/>
          <p:nvPr/>
        </p:nvSpPr>
        <p:spPr>
          <a:xfrm>
            <a:off x="1" y="366816"/>
            <a:ext cx="9144001" cy="84410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66666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Прямоугольник 29"/>
          <p:cNvSpPr/>
          <p:nvPr/>
        </p:nvSpPr>
        <p:spPr>
          <a:xfrm>
            <a:off x="0" y="308275"/>
            <a:ext cx="9144001" cy="9144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Прямоугольник 30"/>
          <p:cNvSpPr/>
          <p:nvPr/>
        </p:nvSpPr>
        <p:spPr>
          <a:xfrm flipV="1">
            <a:off x="5410182" y="360246"/>
            <a:ext cx="3733821" cy="91089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" name="Прямоугольник 31"/>
          <p:cNvSpPr/>
          <p:nvPr/>
        </p:nvSpPr>
        <p:spPr>
          <a:xfrm flipV="1">
            <a:off x="5410200" y="440111"/>
            <a:ext cx="3733802" cy="1800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" name="Скругленный прямоугольник 32"/>
          <p:cNvSpPr/>
          <p:nvPr/>
        </p:nvSpPr>
        <p:spPr>
          <a:xfrm>
            <a:off x="5407338" y="497503"/>
            <a:ext cx="3063242" cy="2743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" name="Скругленный прямоугольник 33"/>
          <p:cNvSpPr/>
          <p:nvPr/>
        </p:nvSpPr>
        <p:spPr>
          <a:xfrm>
            <a:off x="7373646" y="588942"/>
            <a:ext cx="1600202" cy="3657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" name="Прямоугольник 34"/>
          <p:cNvSpPr/>
          <p:nvPr/>
        </p:nvSpPr>
        <p:spPr>
          <a:xfrm>
            <a:off x="9084964" y="-2001"/>
            <a:ext cx="57628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" name="Прямоугольник 35"/>
          <p:cNvSpPr/>
          <p:nvPr/>
        </p:nvSpPr>
        <p:spPr>
          <a:xfrm>
            <a:off x="9044481" y="-2001"/>
            <a:ext cx="27434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" name="Прямоугольник 36"/>
          <p:cNvSpPr/>
          <p:nvPr/>
        </p:nvSpPr>
        <p:spPr>
          <a:xfrm>
            <a:off x="9023649" y="-2001"/>
            <a:ext cx="1270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" name="Прямоугольник 37"/>
          <p:cNvSpPr/>
          <p:nvPr/>
        </p:nvSpPr>
        <p:spPr>
          <a:xfrm>
            <a:off x="8975421" y="-2001"/>
            <a:ext cx="27434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" name="Прямоугольник 38"/>
          <p:cNvSpPr/>
          <p:nvPr/>
        </p:nvSpPr>
        <p:spPr>
          <a:xfrm>
            <a:off x="8915675" y="378"/>
            <a:ext cx="54866" cy="585220"/>
          </a:xfrm>
          <a:prstGeom prst="rect">
            <a:avLst/>
          </a:pr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" name="Прямоугольник 39"/>
          <p:cNvSpPr/>
          <p:nvPr/>
        </p:nvSpPr>
        <p:spPr>
          <a:xfrm>
            <a:off x="8871695" y="378"/>
            <a:ext cx="12702" cy="585220"/>
          </a:xfrm>
          <a:prstGeom prst="rect">
            <a:avLst/>
          </a:prstGeom>
          <a:solidFill>
            <a:srgbClr val="FFFFFF">
              <a:alpha val="30196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Текст заголовка"/>
          <p:cNvSpPr txBox="1"/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Текст заголовка</a:t>
            </a:r>
          </a:p>
        </p:txBody>
      </p:sp>
      <p:sp>
        <p:nvSpPr>
          <p:cNvPr id="16" name="Уровень текста 1…"/>
          <p:cNvSpPr txBox="1"/>
          <p:nvPr>
            <p:ph type="body" idx="1"/>
          </p:nvPr>
        </p:nvSpPr>
        <p:spPr>
          <a:xfrm>
            <a:off x="457200" y="2249422"/>
            <a:ext cx="8229600" cy="4325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" name="Номер слайда"/>
          <p:cNvSpPr txBox="1"/>
          <p:nvPr>
            <p:ph type="sldNum" sz="quarter" idx="2"/>
          </p:nvPr>
        </p:nvSpPr>
        <p:spPr>
          <a:xfrm>
            <a:off x="8594063" y="9893"/>
            <a:ext cx="342673" cy="3581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b">
            <a:spAutoFit/>
          </a:bodyPr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000" u="none">
          <a:ln>
            <a:noFill/>
          </a:ln>
          <a:solidFill>
            <a:srgbClr val="666666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365758" marR="0" indent="-256031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1pPr>
      <a:lvl2pPr marL="677358" marR="0" indent="-265878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2pPr>
      <a:lvl3pPr marL="960119" marR="0" indent="-256031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3pPr>
      <a:lvl4pPr marL="1234438" marR="0" indent="-256032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●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4pPr>
      <a:lvl5pPr marL="1463039" marR="0" indent="-256032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5pPr>
      <a:lvl6pPr marL="1710944" marR="0" indent="-284480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6pPr>
      <a:lvl7pPr marL="1965959" marR="0" indent="-320038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▫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7pPr>
      <a:lvl8pPr marL="2188462" marR="0" indent="-341374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8pPr>
      <a:lvl9pPr marL="2423159" marR="0" indent="-365759" algn="l" defTabSz="914400" rtl="0" latinLnBrk="0">
        <a:lnSpc>
          <a:spcPct val="100000"/>
        </a:lnSpc>
        <a:spcBef>
          <a:spcPts val="300"/>
        </a:spcBef>
        <a:spcAft>
          <a:spcPts val="0"/>
        </a:spcAft>
        <a:buClr>
          <a:schemeClr val="accent3"/>
        </a:buClr>
        <a:buSzPct val="100000"/>
        <a:buFont typeface="Georgia"/>
        <a:buChar char="◦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eorg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eorgi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jpe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6.jpe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0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ppt-online.org/384579" TargetMode="External"/><Relationship Id="rId3" Type="http://schemas.openxmlformats.org/officeDocument/2006/relationships/hyperlink" Target="http://neostom.ru/patologiya-tv-rdich-tkaney-zubov/primenenie-vkladok-klassifikatsiya-vkladok.html" TargetMode="External"/><Relationship Id="rId4" Type="http://schemas.openxmlformats.org/officeDocument/2006/relationships/hyperlink" Target="https://studfiles.net/preview/5868404/page:24/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Заголовок 1"/>
          <p:cNvSpPr txBox="1"/>
          <p:nvPr>
            <p:ph type="ctrTitle"/>
          </p:nvPr>
        </p:nvSpPr>
        <p:spPr>
          <a:xfrm>
            <a:off x="400153" y="1972242"/>
            <a:ext cx="8458201" cy="1470028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Классификация вкладок</a:t>
            </a:r>
          </a:p>
        </p:txBody>
      </p:sp>
      <p:sp>
        <p:nvSpPr>
          <p:cNvPr id="136" name="TextBox 1"/>
          <p:cNvSpPr txBox="1"/>
          <p:nvPr/>
        </p:nvSpPr>
        <p:spPr>
          <a:xfrm>
            <a:off x="965483" y="653117"/>
            <a:ext cx="7200260" cy="1691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/>
            <a:r>
              <a:t>Федеральное государственное бюджетное образовательное учреждение высшего образования </a:t>
            </a:r>
          </a:p>
          <a:p>
            <a:pPr algn="ctr"/>
            <a:r>
              <a:t>"Красноярский государственный медицинский университет имени профессора В. Ф. Войно-Ясенецкого"</a:t>
            </a:r>
          </a:p>
          <a:p>
            <a:pPr algn="ctr"/>
            <a:r>
              <a:t>Министерства здравоохранения Российской Федерации </a:t>
            </a:r>
          </a:p>
          <a:p>
            <a:pPr algn="ctr"/>
            <a:r>
              <a:t>Кафедра-клиника стоматологии ИПО</a:t>
            </a:r>
          </a:p>
        </p:txBody>
      </p:sp>
      <p:sp>
        <p:nvSpPr>
          <p:cNvPr id="137" name="Подзаголовок 2"/>
          <p:cNvSpPr txBox="1"/>
          <p:nvPr/>
        </p:nvSpPr>
        <p:spPr>
          <a:xfrm>
            <a:off x="1528344" y="4245538"/>
            <a:ext cx="7155902" cy="15676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Выполнил ординатор</a:t>
            </a:r>
          </a:p>
          <a:p>
            <a:pPr algn="r"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Кафедры-клиники стоматологии ИПО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r"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 специальности "стоматология ортопедическая"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algn="r">
              <a:spcBef>
                <a:spcPts val="400"/>
              </a:spcBef>
              <a:defRPr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Попцов Михаил Валерьевич</a:t>
            </a:r>
            <a:br/>
          </a:p>
        </p:txBody>
      </p:sp>
      <p:sp>
        <p:nvSpPr>
          <p:cNvPr id="138" name="TextBox 1"/>
          <p:cNvSpPr txBox="1"/>
          <p:nvPr/>
        </p:nvSpPr>
        <p:spPr>
          <a:xfrm>
            <a:off x="3787645" y="6248598"/>
            <a:ext cx="2880322" cy="358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/>
            <a:r>
              <a:t>Красноярск 2018г.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Онлей (onlay) - микропротез, затрагивающий внутренние скаты бугорков в виде накладки."/>
          <p:cNvSpPr txBox="1"/>
          <p:nvPr>
            <p:ph type="body" idx="1"/>
          </p:nvPr>
        </p:nvSpPr>
        <p:spPr>
          <a:xfrm>
            <a:off x="457200" y="1143000"/>
            <a:ext cx="8418139" cy="54864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300"/>
            </a:lvl1pPr>
          </a:lstStyle>
          <a:p>
            <a:pPr/>
            <a:r>
              <a:t>Онлей (onlay) - микропротез, затрагивающий внутренние скаты бугорков в виде накладки.</a:t>
            </a:r>
          </a:p>
        </p:txBody>
      </p:sp>
      <p:pic>
        <p:nvPicPr>
          <p:cNvPr id="163" name="094C4C3E-75D7-4E2F-AA71-42F0882CEDB5-L0-001.jpeg" descr="094C4C3E-75D7-4E2F-AA71-42F0882CEDB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803221" y="2272365"/>
            <a:ext cx="1884526" cy="368071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Оверлей (overlay) - микропротез, перекрывающий от 1 до 3 бугорков. Конструкцию, перекрывающую 4 бугорка, уже можно отнести к трехчетвертным коронкам."/>
          <p:cNvSpPr txBox="1"/>
          <p:nvPr>
            <p:ph type="body" idx="1"/>
          </p:nvPr>
        </p:nvSpPr>
        <p:spPr>
          <a:xfrm>
            <a:off x="457200" y="1143000"/>
            <a:ext cx="8229601" cy="54864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300"/>
            </a:lvl1pPr>
          </a:lstStyle>
          <a:p>
            <a:pPr/>
            <a:r>
              <a:t>Оверлей (overlay) - микропротез, перекрывающий от 1 до 3 бугорков. Конструкцию, перекрывающую 4 бугорка, уже можно отнести к трехчетвертным коронкам.</a:t>
            </a:r>
          </a:p>
        </p:txBody>
      </p:sp>
      <p:pic>
        <p:nvPicPr>
          <p:cNvPr id="166" name="80F51171-BCCF-4C74-858D-10E5F2204EB3-L0-001.jpeg" descr="80F51171-BCCF-4C74-858D-10E5F2204EB3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97790" y="2660621"/>
            <a:ext cx="5612674" cy="318051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Пинлей (pinlay) - микропротез, укрепляемый в зубе с помощью штифтов (пинов), расположенных в твердых тканях зуба . При изготовлении таких конструкций на жевательных зубах, как правило, перекрываются все бугорки. На передних зубах возможно изготовление пинлея с сохранением вестибулярной поверхности и режущего края. Таким образом, вкладки пинлей на резцах и клыках напоминают полукоронку со штифтом."/>
          <p:cNvSpPr txBox="1"/>
          <p:nvPr>
            <p:ph type="body" idx="1"/>
          </p:nvPr>
        </p:nvSpPr>
        <p:spPr>
          <a:xfrm>
            <a:off x="457200" y="1143000"/>
            <a:ext cx="8229601" cy="54864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300"/>
            </a:lvl1pPr>
          </a:lstStyle>
          <a:p>
            <a:pPr/>
            <a:r>
              <a:t>Пинлей (pinlay) - микропротез, укрепляемый в зубе с помощью штифтов (пинов), расположенных в твердых тканях зуба . При изготовлении таких конструкций на жевательных зубах, как правило, перекрываются все бугорки. На передних зубах возможно изготовление пинлея с сохранением вестибулярной поверхности и режущего края. Таким образом, вкладки пинлей на резцах и клыках напоминают полукоронку со штифтом. </a:t>
            </a:r>
          </a:p>
        </p:txBody>
      </p:sp>
      <p:pic>
        <p:nvPicPr>
          <p:cNvPr id="169" name="E98C86CF-7364-4F5B-948D-4A328B5B5855-L0-001.jpeg" descr="E98C86CF-7364-4F5B-948D-4A328B5B585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1025" y="3556859"/>
            <a:ext cx="3086722" cy="30480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7702" y="980728"/>
            <a:ext cx="5048253" cy="54578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Содержимое 2"/>
          <p:cNvSpPr txBox="1"/>
          <p:nvPr>
            <p:ph type="body" idx="1"/>
          </p:nvPr>
        </p:nvSpPr>
        <p:spPr>
          <a:xfrm>
            <a:off x="539551" y="764704"/>
            <a:ext cx="8157593" cy="3528392"/>
          </a:xfrm>
          <a:prstGeom prst="rect">
            <a:avLst/>
          </a:prstGeom>
        </p:spPr>
        <p:txBody>
          <a:bodyPr/>
          <a:lstStyle/>
          <a:p>
            <a:pPr/>
            <a:r>
              <a:t>Восстановительные вкладки используются самостоятельно — для реконструкции жевательной поверхности зубов, т.е. выполняют ту же функцию, что и пломбы. Они отличаются высокой эстетичностью, поскольку позволяют полностью воспроизвести анатомическую форму и цвет зуба.</a:t>
            </a:r>
          </a:p>
        </p:txBody>
      </p:sp>
      <p:pic>
        <p:nvPicPr>
          <p:cNvPr id="174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44008" y="3933056"/>
            <a:ext cx="4138637" cy="26590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Содержимое 2"/>
          <p:cNvSpPr txBox="1"/>
          <p:nvPr>
            <p:ph type="body" idx="1"/>
          </p:nvPr>
        </p:nvSpPr>
        <p:spPr>
          <a:xfrm>
            <a:off x="611560" y="692694"/>
            <a:ext cx="8229601" cy="417646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defRPr sz="2100"/>
            </a:pPr>
            <a:r>
              <a:t>Культевые вкладки</a:t>
            </a:r>
            <a:r>
              <a:rPr b="1"/>
              <a:t> </a:t>
            </a:r>
            <a:r>
              <a:t>применяются при сильном разрушении зуба в качестве надежной основы для искусственной коронки. Это цельнолитые или сборные конструкции с корневой частью в виде фиксирующих штифтов, которые закрепляют микропротез в зубных каналах. Верхняя часть изготавливается в форме культи, на нее впоследствии одевается коронка.</a:t>
            </a:r>
          </a:p>
        </p:txBody>
      </p:sp>
      <p:pic>
        <p:nvPicPr>
          <p:cNvPr id="177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3491" y="2954774"/>
            <a:ext cx="5711594" cy="19659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Штифтово-культевые вкладки позволяют устанавливать коронку даже в том случае, если неповрежденным остался только зубной корень. Они исключительно надежны и имеют практически пожизненный срок службы, могут использоваться в качестве опоры при мостовидном протезировании."/>
          <p:cNvSpPr txBox="1"/>
          <p:nvPr>
            <p:ph type="body" idx="1"/>
          </p:nvPr>
        </p:nvSpPr>
        <p:spPr>
          <a:xfrm>
            <a:off x="457200" y="1143000"/>
            <a:ext cx="8092678" cy="5486400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100"/>
            </a:lvl1pPr>
          </a:lstStyle>
          <a:p>
            <a:pPr/>
            <a:r>
              <a:t>Штифтово-культевые вкладки позволяют устанавливать коронку даже в том случае, если неповрежденным остался только зубной корень. Они исключительно надежны и имеют практически пожизненный срок службы, могут использоваться в качестве опоры при мостовидном протезировании.</a:t>
            </a:r>
          </a:p>
        </p:txBody>
      </p:sp>
      <p:pic>
        <p:nvPicPr>
          <p:cNvPr id="180" name="45C92368-D044-480B-A5B8-888513C33E47-L0-001.jpeg" descr="45C92368-D044-480B-A5B8-888513C33E47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7899" y="3026568"/>
            <a:ext cx="7188201" cy="32639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7543" y="764704"/>
            <a:ext cx="3739432" cy="28083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80601" y="908720"/>
            <a:ext cx="4003724" cy="266429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4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39750" y="3717032"/>
            <a:ext cx="4176467" cy="27843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Заголовок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Вывод</a:t>
            </a:r>
          </a:p>
        </p:txBody>
      </p:sp>
      <p:sp>
        <p:nvSpPr>
          <p:cNvPr id="187" name="Содержимое 2"/>
          <p:cNvSpPr txBox="1"/>
          <p:nvPr>
            <p:ph type="body" idx="1"/>
          </p:nvPr>
        </p:nvSpPr>
        <p:spPr>
          <a:xfrm>
            <a:off x="457200" y="2249422"/>
            <a:ext cx="8227470" cy="4525966"/>
          </a:xfrm>
          <a:prstGeom prst="rect">
            <a:avLst/>
          </a:prstGeom>
        </p:spPr>
        <p:txBody>
          <a:bodyPr/>
          <a:lstStyle/>
          <a:p>
            <a:pPr indent="-255904"/>
            <a:r>
              <a:t>Вкладки рассмотренных нами классификаций достаточно широко</a:t>
            </a:r>
            <a:br/>
            <a:r>
              <a:t>используются в эстетической стоматологии</a:t>
            </a:r>
            <a:br/>
            <a:r>
              <a:t>самостоятельно и в комплексе с другими</a:t>
            </a:r>
            <a:br/>
            <a:r>
              <a:t>технологиями. 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Содержимое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47470" indent="-243229" defTabSz="868680">
              <a:spcBef>
                <a:spcPts val="200"/>
              </a:spcBef>
              <a:defRPr sz="2600"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 invalidUrl="" action="" tgtFrame="" tooltip="" history="1" highlightClick="0" endSnd="0"/>
              </a:rPr>
              <a:t>https://ppt-online.org/384579</a:t>
            </a:r>
          </a:p>
          <a:p>
            <a:pPr marL="347470" indent="-243229" defTabSz="868680">
              <a:spcBef>
                <a:spcPts val="200"/>
              </a:spcBef>
              <a:defRPr sz="2600"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http://neostom.ru/patologiya-tv-rdich-tkaney-zubov/primenenie-vkladok-klassifikatsiya-vkladok.html</a:t>
            </a:r>
          </a:p>
          <a:p>
            <a:pPr marL="347470" indent="-243229" defTabSz="868680">
              <a:spcBef>
                <a:spcPts val="200"/>
              </a:spcBef>
              <a:defRPr sz="2600" u="sng">
                <a:solidFill>
                  <a:srgbClr val="17BBFD"/>
                </a:solidFill>
                <a:uFill>
                  <a:solidFill>
                    <a:srgbClr val="17BBFD"/>
                  </a:solidFill>
                </a:uFill>
              </a:defRPr>
            </a:pPr>
            <a:r>
              <a:rPr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https://studfiles.net/preview/5868404/page:24/</a:t>
            </a:r>
          </a:p>
          <a:p>
            <a:pPr marL="0" indent="0" defTabSz="434340">
              <a:spcBef>
                <a:spcPts val="0"/>
              </a:spcBef>
              <a:buSzTx/>
              <a:buNone/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Абакаров С.И. </a:t>
            </a:r>
            <a:r>
              <a:rPr i="0"/>
              <a:t>Препарирование зубов при изготовлении керамических и металлоке-рамических протезов. - М.: ГОУ ВУНМЦ МЗ РФ, 2000.</a:t>
            </a:r>
            <a:endParaRPr sz="1300"/>
          </a:p>
          <a:p>
            <a:pPr marL="0" indent="0" defTabSz="434340">
              <a:spcBef>
                <a:spcPts val="0"/>
              </a:spcBef>
              <a:buSzTx/>
              <a:buNone/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Абакаров С.И. </a:t>
            </a:r>
            <a:r>
              <a:rPr i="0"/>
              <a:t>Современные конструкции несъемных зубных протезов. - М.: Высшая школа, 1994.</a:t>
            </a:r>
            <a:endParaRPr sz="1300"/>
          </a:p>
          <a:p>
            <a:pPr marL="0" indent="0" defTabSz="434340">
              <a:spcBef>
                <a:spcPts val="0"/>
              </a:spcBef>
              <a:buSzTx/>
              <a:buNone/>
              <a:defRPr i="1" sz="1800">
                <a:latin typeface="Arial"/>
                <a:ea typeface="Arial"/>
                <a:cs typeface="Arial"/>
                <a:sym typeface="Arial"/>
              </a:defRPr>
            </a:pPr>
            <a:r>
              <a:t>Абакаров С.И., Абакарова Д.С. </a:t>
            </a:r>
            <a:r>
              <a:rPr i="0"/>
              <a:t>Оптимальные условия и особенности определения и создания цвета в керамических и металлокерамических протезах // Новое в стоматологии. - 2001. - ? 4. - С. 23-29.</a:t>
            </a:r>
          </a:p>
          <a:p>
            <a:pPr marL="0" indent="0" defTabSz="434340">
              <a:spcBef>
                <a:spcPts val="0"/>
              </a:spcBef>
              <a:buSzTx/>
              <a:buNone/>
              <a:defRPr sz="1800">
                <a:latin typeface="Arial"/>
                <a:ea typeface="Arial"/>
                <a:cs typeface="Arial"/>
                <a:sym typeface="Arial"/>
              </a:defRPr>
            </a:pPr>
            <a:r>
              <a:t>https://studfiles.net/preview/4333189/</a:t>
            </a:r>
          </a:p>
        </p:txBody>
      </p:sp>
      <p:sp>
        <p:nvSpPr>
          <p:cNvPr id="190" name="TextBox 1"/>
          <p:cNvSpPr txBox="1"/>
          <p:nvPr/>
        </p:nvSpPr>
        <p:spPr>
          <a:xfrm>
            <a:off x="888856" y="780304"/>
            <a:ext cx="4148008" cy="459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400"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Литература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Цел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Цель</a:t>
            </a:r>
          </a:p>
        </p:txBody>
      </p:sp>
      <p:sp>
        <p:nvSpPr>
          <p:cNvPr id="141" name="изучить классификацию вкладок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u="sng"/>
            </a:lvl1pPr>
          </a:lstStyle>
          <a:p>
            <a:pPr>
              <a:defRPr u="none"/>
            </a:pPr>
            <a:r>
              <a:rPr u="sng"/>
              <a:t>изучить классификацию вкладок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Заголовок 1"/>
          <p:cNvSpPr txBox="1"/>
          <p:nvPr>
            <p:ph type="title"/>
          </p:nvPr>
        </p:nvSpPr>
        <p:spPr>
          <a:xfrm>
            <a:off x="395536" y="2852934"/>
            <a:ext cx="8229601" cy="106985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/>
            <a:r>
              <a:t>Спасибо за внимание!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Задачи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Задачи </a:t>
            </a:r>
          </a:p>
        </p:txBody>
      </p:sp>
      <p:sp>
        <p:nvSpPr>
          <p:cNvPr id="144" name="1.Дать определение вкладок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 marL="146304" indent="-36577">
              <a:buSzTx/>
              <a:buNone/>
            </a:pPr>
            <a:r>
              <a:t>   1.Дать определение вкладок</a:t>
            </a:r>
          </a:p>
          <a:p>
            <a:pPr marL="146304" indent="-36577">
              <a:buSzTx/>
              <a:buNone/>
            </a:pPr>
            <a:r>
              <a:t>   2.Рассмотреть классификацию вкладок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Актуальность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Актуальность</a:t>
            </a:r>
          </a:p>
        </p:txBody>
      </p:sp>
      <p:sp>
        <p:nvSpPr>
          <p:cNvPr id="147" name="Зубы человека, к сожалению, подвержены очень сильной нагрузке и последующему разрушению. Но современной стоматологии под силу восстановить даже очень существенное повреждение коронковой части зуба. Качественно воссоздать эстетические и функциональные свойства зуба помогут зубные вкладки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32840" indent="-232989" defTabSz="832103">
              <a:lnSpc>
                <a:spcPct val="80000"/>
              </a:lnSpc>
              <a:spcBef>
                <a:spcPts val="200"/>
              </a:spcBef>
              <a:defRPr sz="2200"/>
            </a:pPr>
            <a:r>
              <a:t>Зубы человека, к сожалению, подвержены очень сильной нагрузке и последующему разрушению. Но современной стоматологии под силу восстановить даже очень</a:t>
            </a:r>
            <a:br/>
            <a:r>
              <a:t>существенное повреждение коронковой части зуба. Качественно воссоздать эстетические и функциональные свойства зуба помогут зубные вкладки.</a:t>
            </a:r>
          </a:p>
          <a:p>
            <a:pPr marL="332840" indent="-232989" defTabSz="832103">
              <a:lnSpc>
                <a:spcPct val="80000"/>
              </a:lnSpc>
              <a:spcBef>
                <a:spcPts val="200"/>
              </a:spcBef>
              <a:defRPr sz="2200"/>
            </a:pPr>
            <a:r>
              <a:t>Нередки случаи, когда кариозная полость растет вширь и вглубь, разрушая одну либо несколько стенок зуба. Стоматологу вряд ли удастся качественно запломбировать</a:t>
            </a:r>
            <a:br/>
            <a:r>
              <a:t>зуб, да и гарантий после такого лечения никто не даст. В этих случаях стоматология рекомендует использование вкладок. Данный способ микропротезирования является одним из подвидов несъёмного протезирования.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Содержимое 2"/>
          <p:cNvSpPr txBox="1"/>
          <p:nvPr>
            <p:ph type="body" idx="1"/>
          </p:nvPr>
        </p:nvSpPr>
        <p:spPr>
          <a:xfrm>
            <a:off x="539551" y="764704"/>
            <a:ext cx="8229601" cy="4325112"/>
          </a:xfrm>
          <a:prstGeom prst="rect">
            <a:avLst/>
          </a:prstGeom>
        </p:spPr>
        <p:txBody>
          <a:bodyPr/>
          <a:lstStyle/>
          <a:p>
            <a:pPr/>
            <a:r>
              <a:t>Зубные вкладки – это протезы для восстановления анатомической формы коронки зуба, пораженной кариесом, гипоплазией (недоразвитием) зубных тканей травмой зуба, клиновидным дефектом и другой патологией зуба.</a:t>
            </a:r>
          </a:p>
        </p:txBody>
      </p:sp>
      <p:pic>
        <p:nvPicPr>
          <p:cNvPr id="15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1959" y="3538577"/>
            <a:ext cx="4248475" cy="277074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Содержимое 2"/>
          <p:cNvSpPr txBox="1"/>
          <p:nvPr>
            <p:ph type="body" idx="1"/>
          </p:nvPr>
        </p:nvSpPr>
        <p:spPr>
          <a:xfrm>
            <a:off x="539551" y="908720"/>
            <a:ext cx="8208913" cy="33843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В качестве материалов для вкладок наиболее часто используются металлы и их сплавы (золото 916 пробы, сплавы платины, серебряно-палладиевые сплавы), а также фарфор (керамика), пластмассы (композитные материалы),</a:t>
            </a:r>
            <a:br/>
            <a:r>
              <a:t>материалы на основе стекла (ситаллы) и</a:t>
            </a:r>
            <a:br/>
            <a:r>
              <a:t>некоторые другие.</a:t>
            </a:r>
          </a:p>
        </p:txBody>
      </p:sp>
      <p:pic>
        <p:nvPicPr>
          <p:cNvPr id="153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9990" y="3789040"/>
            <a:ext cx="4154848" cy="26642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Содержимое 2"/>
          <p:cNvSpPr txBox="1"/>
          <p:nvPr>
            <p:ph type="body" idx="1"/>
          </p:nvPr>
        </p:nvSpPr>
        <p:spPr>
          <a:xfrm>
            <a:off x="611559" y="1124742"/>
            <a:ext cx="7920881" cy="5040563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По функции: </a:t>
            </a:r>
          </a:p>
          <a:p>
            <a:pPr marL="146304" indent="-36577">
              <a:buSzTx/>
              <a:buNone/>
              <a:defRPr sz="2400"/>
            </a:pPr>
            <a:r>
              <a:t>    1. Восстановительные (форма и функция естественного зуба); </a:t>
            </a:r>
          </a:p>
          <a:p>
            <a:pPr marL="146304" indent="-36577">
              <a:buSzTx/>
              <a:buNone/>
              <a:defRPr sz="2400"/>
            </a:pPr>
            <a:r>
              <a:t>    2. Опорные (нагружающие) - для мостовидных протезов.</a:t>
            </a:r>
            <a:b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По материалу: 1. Металлические; 2. Пластмассовые; 3. Фарфоровые; 4. Комбинированные"/>
          <p:cNvSpPr txBox="1"/>
          <p:nvPr>
            <p:ph type="body" idx="1"/>
          </p:nvPr>
        </p:nvSpPr>
        <p:spPr>
          <a:xfrm>
            <a:off x="457200" y="1143000"/>
            <a:ext cx="8381976" cy="548640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По материалу:</a:t>
            </a:r>
            <a:br/>
            <a:r>
              <a:t>1. Металлические;</a:t>
            </a:r>
            <a:br/>
            <a:r>
              <a:t>2. Пластмассовые;</a:t>
            </a:r>
            <a:br/>
            <a:r>
              <a:t>3. Фарфоровые;</a:t>
            </a:r>
            <a:br/>
            <a:r>
              <a:t>4. Комбинированные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Содержимое 2"/>
          <p:cNvSpPr txBox="1"/>
          <p:nvPr>
            <p:ph type="body" idx="1"/>
          </p:nvPr>
        </p:nvSpPr>
        <p:spPr>
          <a:xfrm>
            <a:off x="467544" y="1052734"/>
            <a:ext cx="8219255" cy="5521803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 sz="2300"/>
            </a:lvl1pPr>
          </a:lstStyle>
          <a:p>
            <a:pPr/>
            <a:r>
              <a:t>Инлей (inlay) - микропротез, расположенный центрально и не затрагивающий бугорков зуба, наименее инвазивный. </a:t>
            </a:r>
          </a:p>
        </p:txBody>
      </p:sp>
      <p:pic>
        <p:nvPicPr>
          <p:cNvPr id="160" name="094C4C3E-75D7-4E2F-AA71-42F0882CEDB5-L0-001.jpeg" descr="094C4C3E-75D7-4E2F-AA71-42F0882CEDB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16675" y="1961560"/>
            <a:ext cx="2396560" cy="43893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Городская">
  <a:themeElements>
    <a:clrScheme name="Городска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Городская">
      <a:majorFont>
        <a:latin typeface="Helvetica"/>
        <a:ea typeface="Helvetica"/>
        <a:cs typeface="Helvetica"/>
      </a:majorFont>
      <a:minorFont>
        <a:latin typeface="Georgia"/>
        <a:ea typeface="Georgia"/>
        <a:cs typeface="Georgia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Городская">
  <a:themeElements>
    <a:clrScheme name="Городская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Городская">
      <a:majorFont>
        <a:latin typeface="Helvetica"/>
        <a:ea typeface="Helvetica"/>
        <a:cs typeface="Helvetica"/>
      </a:majorFont>
      <a:minorFont>
        <a:latin typeface="Georgia"/>
        <a:ea typeface="Georgia"/>
        <a:cs typeface="Georgia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4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25400" dir="5400000">
            <a:srgbClr val="000000">
              <a:alpha val="4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eorg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