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974"/>
    <a:srgbClr val="B29E80"/>
    <a:srgbClr val="BA8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2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3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1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1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5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3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7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1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68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7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9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DD2F-25C6-4A3A-A30A-BAFB5C389033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5C911-B03F-4CB5-ABBA-4CD29E9DF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12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909"/>
            <a:ext cx="12391586" cy="70957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7424" y="74168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424" y="997527"/>
            <a:ext cx="9144000" cy="1496291"/>
          </a:xfrm>
        </p:spPr>
        <p:txBody>
          <a:bodyPr>
            <a:normAutofit/>
          </a:bodyPr>
          <a:lstStyle/>
          <a:p>
            <a:r>
              <a:rPr lang="ru-RU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9600" dirty="0" smtClean="0">
                <a:latin typeface="P22 Kilkenny Pro" panose="02000000000000000000" pitchFamily="50" charset="0"/>
              </a:rPr>
              <a:t>: </a:t>
            </a:r>
            <a:r>
              <a:rPr lang="ru-RU" sz="6000" dirty="0" smtClean="0">
                <a:latin typeface="P22 Kilkenny Pro" panose="02000000000000000000" pitchFamily="50" charset="0"/>
              </a:rPr>
              <a:t>«Архивное дело»</a:t>
            </a:r>
            <a:endParaRPr lang="ru-RU" sz="6000" dirty="0">
              <a:latin typeface="P22 Kilkenny Pro" panose="02000000000000000000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1" y="3922055"/>
            <a:ext cx="4216417" cy="2434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1872" y="6457890"/>
            <a:ext cx="259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4464" y="548640"/>
            <a:ext cx="4999968" cy="143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158347" y="5544303"/>
            <a:ext cx="332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Преподаватель: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Попова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0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0485" y="-1"/>
            <a:ext cx="12282485" cy="7444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222" y="324914"/>
            <a:ext cx="6815919" cy="1255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7456" y="572160"/>
            <a:ext cx="530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Архивное дело сегодня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 rot="10800000">
            <a:off x="7132320" y="1901632"/>
            <a:ext cx="4803648" cy="5331904"/>
          </a:xfrm>
          <a:prstGeom prst="verticalScroll">
            <a:avLst/>
          </a:prstGeom>
          <a:solidFill>
            <a:srgbClr val="B29E8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55280" y="2474976"/>
            <a:ext cx="31577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фонд РФ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-совокупность документов, отражающих материальную и духовную жизнь ее народов.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31" y="1760366"/>
            <a:ext cx="5333238" cy="3555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3615522"/>
            <a:ext cx="5113020" cy="354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4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208" y="0"/>
            <a:ext cx="12301208" cy="6862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60" y="569921"/>
            <a:ext cx="6815919" cy="1255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0472" y="659254"/>
            <a:ext cx="50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фонд Российской Федерации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" y="2732991"/>
            <a:ext cx="4498848" cy="1397002"/>
          </a:xfrm>
          <a:prstGeom prst="rect">
            <a:avLst/>
          </a:prstGeom>
          <a:solidFill>
            <a:srgbClr val="BE9974"/>
          </a:solidFill>
          <a:ln>
            <a:solidFill>
              <a:srgbClr val="BE997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74992" y="2732991"/>
            <a:ext cx="4389120" cy="1397002"/>
          </a:xfrm>
          <a:prstGeom prst="rect">
            <a:avLst/>
          </a:prstGeom>
          <a:solidFill>
            <a:srgbClr val="BE9974"/>
          </a:solidFill>
          <a:ln>
            <a:solidFill>
              <a:srgbClr val="BE997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01852" y="2892883"/>
            <a:ext cx="3331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часть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6848" y="2665359"/>
            <a:ext cx="26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513320" y="2892883"/>
            <a:ext cx="3913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Негосударственная часть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505160" y="1904289"/>
            <a:ext cx="1937768" cy="7393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680960" y="1909714"/>
            <a:ext cx="1938528" cy="7556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6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681" y="0"/>
            <a:ext cx="12311681" cy="6869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99" y="630880"/>
            <a:ext cx="6954713" cy="1255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2864" y="720213"/>
            <a:ext cx="5986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нормативная база архивного дела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845" y="1956443"/>
            <a:ext cx="10878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 архивным документом понимается документ, сохраняемый или подлежащий сохранению в силу его значимости для общества, граждан, государства.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архивом понимается организация или подразделение организации, осуществляющее комплектование, учет, хранение и использование архивных документов.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архивным делом понимается деятельность, обеспечивающая организацию хранения, комплектования, учета и использования архивных документов.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8168" y="5043670"/>
            <a:ext cx="1751264" cy="207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98" y="1956"/>
            <a:ext cx="12287297" cy="6856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665" y="428707"/>
            <a:ext cx="4449327" cy="1119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0146" y="557707"/>
            <a:ext cx="576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631" y="1819688"/>
            <a:ext cx="11521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Дайте определение ценности документа.</a:t>
            </a: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проводится экспертиза ценности документа?</a:t>
            </a: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Охарактеризуйте состояние архивного дела в настоящее время?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33" y="3514279"/>
            <a:ext cx="1497021" cy="25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7975" y="2353782"/>
            <a:ext cx="7190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P22 Kilkenny Pro" panose="02000000000000000000" pitchFamily="50" charset="0"/>
              </a:rPr>
              <a:t>Спасибо за внимание!</a:t>
            </a:r>
            <a:endParaRPr lang="ru-RU" sz="6000" dirty="0">
              <a:latin typeface="P22 Kilkenny Pro" panose="020000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66" y="4200718"/>
            <a:ext cx="3900633" cy="22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1" t="190" r="721" b="18470"/>
          <a:stretch/>
        </p:blipFill>
        <p:spPr>
          <a:xfrm>
            <a:off x="-85344" y="0"/>
            <a:ext cx="12277344" cy="7504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68" y="1950720"/>
            <a:ext cx="1170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ценности документов в делопроизводстве.</a:t>
            </a:r>
          </a:p>
          <a:p>
            <a:pPr marL="342900" indent="-34290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и история архивоведения.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31008" y="682752"/>
            <a:ext cx="730300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47388" y="673822"/>
            <a:ext cx="5986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82" y="4297097"/>
            <a:ext cx="3031236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316" y="-246749"/>
            <a:ext cx="12378460" cy="7504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22" y="208324"/>
            <a:ext cx="9976636" cy="12401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3480" y="230864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ценности документов в делопроизводстве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792" y="1975104"/>
            <a:ext cx="10838688" cy="56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9659" y="1605232"/>
            <a:ext cx="5861685" cy="5252768"/>
          </a:xfrm>
          <a:prstGeom prst="rect">
            <a:avLst/>
          </a:prstGeom>
          <a:solidFill>
            <a:srgbClr val="BA8E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03824" y="1809716"/>
            <a:ext cx="54933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документа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это информационные возможности документа обуславливающие его историческим, научным, социальным, экономическим, политическим или культурным значением.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094" y="1623989"/>
            <a:ext cx="4944762" cy="3958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6970943" y="5779778"/>
            <a:ext cx="4703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Необходимая документация должна храниться в течение определенного времени.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397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728" y="0"/>
            <a:ext cx="12301728" cy="6855851"/>
          </a:xfrm>
          <a:prstGeom prst="rect">
            <a:avLst/>
          </a:prstGeom>
        </p:spPr>
      </p:pic>
      <p:sp>
        <p:nvSpPr>
          <p:cNvPr id="5" name="Вертикальный свиток 4"/>
          <p:cNvSpPr/>
          <p:nvPr/>
        </p:nvSpPr>
        <p:spPr>
          <a:xfrm>
            <a:off x="213360" y="215015"/>
            <a:ext cx="5827776" cy="6425819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03376" y="937988"/>
            <a:ext cx="40477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упорядочения и хранения исполненных документов-это, во-первых, создание условий для использования их самой организацией в справочных целях и, во-вторых, пополнение Архивного фонда Российской Федерации документами, имеющими важное научное историческое значение.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521" y="1372186"/>
            <a:ext cx="6159125" cy="46235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87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3147" y="0"/>
            <a:ext cx="12315147" cy="6865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68" y="413359"/>
            <a:ext cx="9841992" cy="1277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7197" y="427741"/>
            <a:ext cx="8459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документов к последующему хранению и использованию включает: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5815584" y="1951768"/>
            <a:ext cx="6108192" cy="4656296"/>
          </a:xfrm>
          <a:prstGeom prst="foldedCorner">
            <a:avLst/>
          </a:prstGeom>
          <a:solidFill>
            <a:srgbClr val="BA8E5E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815584" y="2074142"/>
            <a:ext cx="5623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Экспертизу ценности документов для определения возможности их практического и научного использования;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дел;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дел постоянного и временного (свыше 10 лет) сроков хранения;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их сохранности;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Передачу дел организации.</a:t>
            </a:r>
          </a:p>
          <a:p>
            <a:pPr marL="342900" indent="-342900" algn="just">
              <a:buAutoNum type="arabicPeriod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5" y="2074142"/>
            <a:ext cx="5381244" cy="38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207" y="0"/>
            <a:ext cx="12301207" cy="75187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300800"/>
            <a:ext cx="10753344" cy="138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0892" y="281502"/>
            <a:ext cx="10110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ценности документов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отбор документов на государственное хранение или установление сроков их хранения основе принятых критериев.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863" y="1991488"/>
            <a:ext cx="111556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документов, имеющих политическое, хозяйственное, научное, культурное значение, для последующей передачи их на постоянное хранение в государственные архивы Российской Федерации;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на временное хранение документов, не представляющих научно-исторической ценности, но сохраняющих практическое значение;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к уничтожению документов, не имеющих научной ценности и утративших практическое значение;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или изменение сроков хранения документов.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39" y="5143500"/>
            <a:ext cx="22383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0492" y="-1"/>
            <a:ext cx="12302491" cy="7516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655" y="365125"/>
            <a:ext cx="6815328" cy="1258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6223" y="439356"/>
            <a:ext cx="610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и история архивоведения. 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56614" y="1775260"/>
            <a:ext cx="5919217" cy="5640037"/>
          </a:xfrm>
          <a:prstGeom prst="horizontalScroll">
            <a:avLst/>
          </a:prstGeom>
          <a:solidFill>
            <a:srgbClr val="BE99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24913" y="2913888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Архивоведение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научная дисциплина, изучающая вопросы комплектования архивов, а также  хранения и использования архивных документов.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525" y="1775260"/>
            <a:ext cx="5382126" cy="368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471784" y="5606061"/>
            <a:ext cx="5404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Основное отличие архивоведения от документоведения состоят в том, что архивоведение занимается ретроспективной информацией, то есть информацией, не актуальной в настоящий момент времени.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727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536" y="0"/>
            <a:ext cx="12289536" cy="7399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218" y="552377"/>
            <a:ext cx="7328027" cy="951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3951" y="627565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история архивного дела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28816" y="1690687"/>
            <a:ext cx="5486400" cy="5167313"/>
          </a:xfrm>
          <a:prstGeom prst="rect">
            <a:avLst/>
          </a:prstGeom>
          <a:solidFill>
            <a:srgbClr val="BA8E5E"/>
          </a:solidFill>
          <a:ln>
            <a:solidFill>
              <a:srgbClr val="BE99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66560" y="1765876"/>
            <a:ext cx="5010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архивы возникли еще в древнем мире. Это были так называемые устные архивы. Другими словами,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носителями ретроспективной информации были люди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при помощи специальных  методик было способны сохранять в своей памяти большие объемы информации.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06" y="2055813"/>
            <a:ext cx="5612094" cy="4510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207" y="0"/>
            <a:ext cx="12301207" cy="7006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6" y="1683941"/>
            <a:ext cx="5467524" cy="452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16408" y="493932"/>
            <a:ext cx="6156960" cy="94697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4904" y="551921"/>
            <a:ext cx="583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 первые архивы возникли в церквях и монастырях.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248" y="365125"/>
            <a:ext cx="4428597" cy="4617486"/>
          </a:xfrm>
          <a:prstGeom prst="rect">
            <a:avLst/>
          </a:prstGeom>
        </p:spPr>
      </p:pic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6648558" y="5080624"/>
            <a:ext cx="5202065" cy="177737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648558" y="5184482"/>
            <a:ext cx="524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Становлению первых архивов способствовали: принятие христианства, миссионерская деятельность Кирилла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Мефодия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461</Words>
  <Application>Microsoft Office PowerPoint</Application>
  <PresentationFormat>Произвольный</PresentationFormat>
  <Paragraphs>42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Попова Оксана Михайловна</cp:lastModifiedBy>
  <cp:revision>28</cp:revision>
  <dcterms:created xsi:type="dcterms:W3CDTF">2019-05-24T13:43:42Z</dcterms:created>
  <dcterms:modified xsi:type="dcterms:W3CDTF">2019-06-17T06:33:09Z</dcterms:modified>
</cp:coreProperties>
</file>