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359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7" d="100"/>
          <a:sy n="137" d="100"/>
        </p:scale>
        <p:origin x="-12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4B91-20BF-460A-891B-E1E9FDBEFCFB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16D3-12F0-4471-B2D5-E32DCB865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27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34B91-20BF-460A-891B-E1E9FDBEFCFB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E16D3-12F0-4471-B2D5-E32DCB865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5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u="sng" smtClean="0">
                <a:effectLst/>
              </a:rPr>
              <a:t>Лекция №4.</a:t>
            </a:r>
            <a:r>
              <a:rPr lang="ru-RU" sz="4000" smtClean="0">
                <a:effectLst/>
              </a:rPr>
              <a:t/>
            </a:r>
            <a:br>
              <a:rPr lang="ru-RU" sz="4000" smtClean="0">
                <a:effectLst/>
              </a:rPr>
            </a:br>
            <a:r>
              <a:rPr lang="ru-RU" sz="4000" smtClean="0">
                <a:effectLst/>
              </a:rPr>
              <a:t>Лучевая диагностика заболеваний легких.</a:t>
            </a:r>
            <a:br>
              <a:rPr lang="ru-RU" sz="4000" smtClean="0">
                <a:effectLst/>
              </a:rPr>
            </a:br>
            <a:r>
              <a:rPr lang="ru-RU" sz="4000" smtClean="0">
                <a:effectLst/>
              </a:rPr>
              <a:t> </a:t>
            </a:r>
            <a:r>
              <a:rPr lang="ru-RU" sz="2400" i="1" smtClean="0">
                <a:effectLst/>
              </a:rPr>
              <a:t>(ФФМО специальность – 060103 Педиатрия</a:t>
            </a:r>
            <a:r>
              <a:rPr lang="ru-RU" sz="2400" i="1" smtClean="0"/>
              <a:t>)</a:t>
            </a:r>
            <a:endParaRPr lang="ru-RU" sz="2400" i="1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0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0" smtClean="0"/>
              <a:t>Базовые рентгенологические методики - РЕНТГЕНОСКОПИЯ.</a:t>
            </a:r>
            <a:r>
              <a:rPr lang="ru-RU" smtClean="0"/>
              <a:t> </a:t>
            </a:r>
            <a:r>
              <a:rPr lang="ru-RU" b="0" smtClean="0"/>
              <a:t/>
            </a:r>
            <a:br>
              <a:rPr lang="ru-RU" b="0" smtClean="0"/>
            </a:br>
            <a:endParaRPr lang="ru-RU" b="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684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Метастазы в легкие.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695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00659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kumimoji="1" lang="ru-RU" smtClean="0"/>
              <a:t>Список дополнительной литературы :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330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0" smtClean="0"/>
              <a:t>Базовые рентгенологические методики - РЕНТГЕНОГРАФИЯ.</a:t>
            </a:r>
            <a:r>
              <a:rPr lang="ru-RU" b="0" smtClean="0"/>
              <a:t/>
            </a:r>
            <a:br>
              <a:rPr lang="ru-RU" b="0" smtClean="0"/>
            </a:b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8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0" smtClean="0"/>
              <a:t>Базовые рентгенологические методики - </a:t>
            </a:r>
            <a:r>
              <a:rPr lang="ru-RU" sz="4000" b="0" smtClean="0"/>
              <a:t>РЕНТГЕНОГРАФИЯ.</a:t>
            </a:r>
            <a:r>
              <a:rPr lang="ru-RU" b="0" smtClean="0"/>
              <a:t/>
            </a:r>
            <a:br>
              <a:rPr lang="ru-RU" b="0" smtClean="0"/>
            </a:br>
            <a:endParaRPr lang="ru-RU" b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32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0" smtClean="0"/>
              <a:t>Базовые рентгенологические методики - ФЛЮОРОГРАФИЯ. </a:t>
            </a:r>
            <a:endParaRPr lang="ru-RU" sz="4000" b="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40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0" smtClean="0"/>
              <a:t>Базовые рентгенологические методики - ФЛЮОРОГРАФИЯ. </a:t>
            </a:r>
            <a:endParaRPr lang="ru-RU" sz="4000" b="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56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0" smtClean="0"/>
              <a:t>Базовые рентгенологические методики - ФЛЮОРОГРАФИЯ.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13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800" smtClean="0"/>
              <a:t>Рентгенологические методы исследования с применением функциональных проб.</a:t>
            </a:r>
            <a:endParaRPr lang="ru-RU" sz="28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13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smtClean="0">
                <a:solidFill>
                  <a:srgbClr val="CCFFCC"/>
                </a:solidFill>
              </a:rPr>
              <a:t>Специальные рентгенологические методы исследования -</a:t>
            </a:r>
            <a:r>
              <a:rPr lang="ru-RU" sz="3200" u="sng" smtClean="0">
                <a:solidFill>
                  <a:srgbClr val="FF0000"/>
                </a:solidFill>
              </a:rPr>
              <a:t>ТОМОГРАФИЯ</a:t>
            </a:r>
            <a:r>
              <a:rPr lang="ru-RU" sz="3200" smtClean="0"/>
              <a:t>.</a:t>
            </a:r>
            <a:r>
              <a:rPr lang="ru-RU" sz="3600" smtClean="0"/>
              <a:t> </a:t>
            </a:r>
            <a:endParaRPr lang="ru-RU" sz="3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78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smtClean="0"/>
              <a:t>Специальные рентгенологические методы исследования -</a:t>
            </a:r>
            <a:r>
              <a:rPr lang="ru-RU" sz="3200" u="sng" smtClean="0">
                <a:solidFill>
                  <a:srgbClr val="FF0000"/>
                </a:solidFill>
              </a:rPr>
              <a:t>ТОМОГРАФИЯ</a:t>
            </a:r>
            <a:r>
              <a:rPr lang="ru-RU" sz="3200" smtClean="0"/>
              <a:t>.</a:t>
            </a:r>
            <a:endParaRPr lang="ru-RU" sz="32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44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0" smtClean="0"/>
              <a:t>Специальные рентгенологические методы исследования -</a:t>
            </a:r>
            <a:r>
              <a:rPr lang="ru-RU" sz="3600" u="sng" smtClean="0">
                <a:solidFill>
                  <a:srgbClr val="FF0000"/>
                </a:solidFill>
              </a:rPr>
              <a:t>ТОМОГРАФИЯ</a:t>
            </a:r>
            <a:r>
              <a:rPr lang="ru-RU" sz="4000" u="sng" smtClean="0">
                <a:solidFill>
                  <a:srgbClr val="FF0000"/>
                </a:solidFill>
              </a:rPr>
              <a:t>.</a:t>
            </a:r>
            <a:endParaRPr lang="ru-RU" sz="4000" u="sng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46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0" smtClean="0"/>
              <a:t>Задачи лекции.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47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0" smtClean="0"/>
              <a:t>Специальные рентгенологические методы исследования -</a:t>
            </a:r>
            <a:r>
              <a:rPr lang="ru-RU" sz="3600" b="0" smtClean="0"/>
              <a:t>ТОМОГРАФИЯ</a:t>
            </a:r>
            <a:r>
              <a:rPr lang="ru-RU" sz="4000" b="0" smtClean="0"/>
              <a:t>.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85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0" smtClean="0"/>
              <a:t>Специальные рентгенологические методы исследования - </a:t>
            </a:r>
            <a:r>
              <a:rPr lang="ru-RU" sz="3200" b="0" smtClean="0"/>
              <a:t>ТОМОГРАФИЯ.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13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smtClean="0">
                <a:solidFill>
                  <a:srgbClr val="00B0F0"/>
                </a:solidFill>
              </a:rPr>
              <a:t>Рентгенологические методы </a:t>
            </a:r>
            <a:br>
              <a:rPr lang="ru-RU" sz="3600" smtClean="0">
                <a:solidFill>
                  <a:srgbClr val="00B0F0"/>
                </a:solidFill>
              </a:rPr>
            </a:br>
            <a:r>
              <a:rPr lang="ru-RU" sz="3600" smtClean="0">
                <a:solidFill>
                  <a:srgbClr val="00B0F0"/>
                </a:solidFill>
              </a:rPr>
              <a:t>с применением искусственного </a:t>
            </a:r>
            <a:br>
              <a:rPr lang="ru-RU" sz="3600" smtClean="0">
                <a:solidFill>
                  <a:srgbClr val="00B0F0"/>
                </a:solidFill>
              </a:rPr>
            </a:br>
            <a:r>
              <a:rPr lang="ru-RU" sz="3600" smtClean="0">
                <a:solidFill>
                  <a:srgbClr val="00B0F0"/>
                </a:solidFill>
              </a:rPr>
              <a:t>контрастирования.</a:t>
            </a:r>
            <a:endParaRPr lang="ru-RU" sz="3600" dirty="0" smtClean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80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smtClean="0"/>
              <a:t>Методы с применением искусственного контрастирования</a:t>
            </a:r>
            <a:r>
              <a:rPr lang="ru-RU" sz="3200" smtClean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50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/>
              <a:t>Методы искусственного контрастирования.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80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0" smtClean="0">
                <a:solidFill>
                  <a:srgbClr val="CCFFCC"/>
                </a:solidFill>
                <a:effectLst/>
              </a:rPr>
              <a:t>Цифровые технологии.</a:t>
            </a:r>
            <a:endParaRPr lang="ru-RU" b="0" dirty="0" smtClean="0">
              <a:solidFill>
                <a:srgbClr val="CCFFCC"/>
              </a:solidFill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54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0" smtClean="0">
                <a:solidFill>
                  <a:srgbClr val="FFFF00"/>
                </a:solidFill>
              </a:rPr>
              <a:t>Цифровые технологии.</a:t>
            </a:r>
            <a:endParaRPr lang="ru-RU" b="0" dirty="0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40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Рентгеновская компьютерная томография. </a:t>
            </a:r>
            <a:endParaRPr lang="ru-RU" sz="4000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7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>
                <a:solidFill>
                  <a:srgbClr val="CCFFCC"/>
                </a:solidFill>
              </a:rPr>
              <a:t>Рентгеновская компьютерная томография. </a:t>
            </a:r>
            <a:endParaRPr lang="ru-RU" sz="4000" dirty="0" smtClean="0">
              <a:solidFill>
                <a:srgbClr val="CCFFCC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86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0" smtClean="0"/>
              <a:t>Радионуклидная диагностика заболеваний легких.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3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0" smtClean="0"/>
              <a:t>План лекции.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76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000" smtClean="0">
                <a:solidFill>
                  <a:srgbClr val="FFFF00"/>
                </a:solidFill>
              </a:rPr>
              <a:t>Магнитно-резонансная томография.</a:t>
            </a:r>
            <a:r>
              <a:rPr lang="ru-RU" sz="4000" smtClean="0"/>
              <a:t> </a:t>
            </a:r>
            <a:endParaRPr 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49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 smtClean="0">
                <a:solidFill>
                  <a:schemeClr val="tx1"/>
                </a:solidFill>
              </a:rPr>
              <a:t>Магнитно-резонансная</a:t>
            </a:r>
            <a:r>
              <a:rPr lang="ru-RU" sz="3600" smtClean="0">
                <a:solidFill>
                  <a:srgbClr val="92D050"/>
                </a:solidFill>
              </a:rPr>
              <a:t> томография</a:t>
            </a:r>
            <a:r>
              <a:rPr lang="ru-RU" sz="3600" smtClean="0">
                <a:solidFill>
                  <a:srgbClr val="FFFF00"/>
                </a:solidFill>
              </a:rPr>
              <a:t>.</a:t>
            </a:r>
            <a:r>
              <a:rPr lang="ru-RU" sz="3600" smtClean="0"/>
              <a:t> </a:t>
            </a:r>
            <a:endParaRPr lang="ru-RU" sz="3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81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 smtClean="0">
                <a:solidFill>
                  <a:schemeClr val="tx1"/>
                </a:solidFill>
              </a:rPr>
              <a:t>Магнитно-резонансная</a:t>
            </a:r>
            <a:r>
              <a:rPr lang="ru-RU" sz="3600" smtClean="0">
                <a:solidFill>
                  <a:srgbClr val="92D050"/>
                </a:solidFill>
              </a:rPr>
              <a:t> томография</a:t>
            </a:r>
            <a:r>
              <a:rPr lang="ru-RU" sz="3600" smtClean="0">
                <a:solidFill>
                  <a:srgbClr val="FFFF00"/>
                </a:solidFill>
              </a:rPr>
              <a:t>.</a:t>
            </a:r>
            <a:r>
              <a:rPr lang="ru-RU" sz="3600" smtClean="0"/>
              <a:t> </a:t>
            </a:r>
            <a:endParaRPr lang="ru-RU" sz="3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98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566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mtClean="0">
                <a:solidFill>
                  <a:schemeClr val="bg1"/>
                </a:solidFill>
                <a:effectLst/>
              </a:rPr>
              <a:t>Рентгеноанатомия органов грудной полости.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66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smtClean="0"/>
              <a:t>Рентгеноанатомия грудной клетки. Рентгенограммы в прямой и боковой проекции.</a:t>
            </a:r>
            <a:r>
              <a:rPr lang="ru-RU" sz="4000" smtClean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95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/>
              <a:t>Долевое строение легких- прямая проекция.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5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>
                <a:solidFill>
                  <a:srgbClr val="FFFF00"/>
                </a:solidFill>
              </a:rPr>
              <a:t>Долевое строение легких – боковая проекция.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84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Локализация процесса по долям.</a:t>
            </a:r>
            <a:r>
              <a:rPr lang="ru-RU" smtClean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41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Сегментарное строение легких.</a:t>
            </a:r>
            <a:r>
              <a:rPr lang="ru-RU" smtClean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7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/>
              <a:t>Легкие - сложные объемные образования.</a:t>
            </a:r>
            <a:endParaRPr 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22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Сегментарное строение легких.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81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Особенности детской рентгеноанатомии легких.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22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>
                <a:solidFill>
                  <a:srgbClr val="FFFF00"/>
                </a:solidFill>
              </a:rPr>
              <a:t>Особенности детской рентгеноанатомии легких.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30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smtClean="0">
                <a:solidFill>
                  <a:srgbClr val="FFFF00"/>
                </a:solidFill>
              </a:rPr>
              <a:t>Особенности детской возрастной анатомии легких.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02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smtClean="0">
                <a:solidFill>
                  <a:srgbClr val="FFFF00"/>
                </a:solidFill>
              </a:rPr>
              <a:t>Особенности детской возрастной анатомии легких.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11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>
                <a:solidFill>
                  <a:srgbClr val="FFFF00"/>
                </a:solidFill>
              </a:rPr>
              <a:t>Особенности детской возрастной анатомии легких.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948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Общая семиотика заболеваний легких.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43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smtClean="0"/>
              <a:t>КЛАССИФИКАЦИЯ ЗАБОЛЕВАНИЙ И ПАТОЛОГИЧЕСКИХ СОСТОЯНИЙ БРОНХОЛЕГОЧНОЙ СИСТЕМЫ.</a:t>
            </a:r>
            <a:r>
              <a:rPr lang="ru-RU" smtClean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7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Принципы рентгенодиагностики.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758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smtClean="0">
                <a:solidFill>
                  <a:srgbClr val="FFFF00"/>
                </a:solidFill>
                <a:effectLst/>
              </a:rPr>
              <a:t>Основные рентгенологические синдромы заболеваний легких</a:t>
            </a:r>
            <a:r>
              <a:rPr lang="ru-RU" altLang="ru-RU" sz="3600" smtClean="0">
                <a:effectLst/>
              </a:rPr>
              <a:t>.</a:t>
            </a:r>
            <a:endParaRPr lang="ru-RU" altLang="ru-RU" sz="3600" dirty="0" smtClean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77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Функции бронхолегочной системы</a:t>
            </a:r>
            <a:r>
              <a:rPr lang="ru-RU" smtClean="0"/>
              <a:t>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592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600" smtClean="0">
                <a:solidFill>
                  <a:srgbClr val="FFFF00"/>
                </a:solidFill>
                <a:effectLst/>
              </a:rPr>
              <a:t>Основные рентгенологические синдромы заболеваний легких</a:t>
            </a:r>
            <a:r>
              <a:rPr lang="ru-RU" altLang="ru-RU" sz="3600" smtClean="0">
                <a:solidFill>
                  <a:srgbClr val="EAEAEA"/>
                </a:solidFill>
                <a:effectLst/>
              </a:rPr>
              <a:t>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89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altLang="ru-RU" sz="3600" smtClean="0">
                <a:solidFill>
                  <a:srgbClr val="FFFFFF"/>
                </a:solidFill>
                <a:effectLst/>
                <a:latin typeface="Times New Roman" pitchFamily="18" charset="0"/>
                <a:cs typeface="Times New Roman" pitchFamily="18" charset="0"/>
              </a:rPr>
              <a:t>Протокол описания  рентгенологического исследования органов грудной полости.</a:t>
            </a:r>
            <a:r>
              <a:rPr lang="ru-RU" altLang="ru-RU" sz="1600" b="0" smtClean="0">
                <a:solidFill>
                  <a:srgbClr val="FFFFFF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0" smtClean="0">
                <a:solidFill>
                  <a:srgbClr val="FFFF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322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rgbClr val="FFFF00"/>
                </a:solidFill>
              </a:rPr>
              <a:t>Обширное затемнение.</a:t>
            </a:r>
            <a:r>
              <a:rPr lang="ru-RU" sz="4000" smtClean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136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Обширное затемнение.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728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Обширное затемнение.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781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Обширное затемнение.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17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Обширное затемнение.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813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/>
              <a:t>Обширное затемнение –смещение средостения.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98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/>
              <a:t>Ограниченное затемнение легочного поля.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29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/>
              <a:t>Ограниченное затемнение легочного поля.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83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smtClean="0"/>
              <a:t>Методы исследования бронхо-легочной системы</a:t>
            </a:r>
            <a:r>
              <a:rPr lang="ru-RU" sz="4000" smtClean="0"/>
              <a:t>.</a:t>
            </a:r>
            <a:endParaRPr 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46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Круглая тень.</a:t>
            </a:r>
            <a:r>
              <a:rPr lang="ru-RU" smtClean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23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Круглая тень - туберкулома.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300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Круглая тень - метастазы.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625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Круглая тень.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340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>
                <a:solidFill>
                  <a:srgbClr val="FFFF00"/>
                </a:solidFill>
              </a:rPr>
              <a:t>Очаги и ограниченные диссеминации</a:t>
            </a:r>
            <a:r>
              <a:rPr lang="ru-RU" sz="4000" smtClean="0"/>
              <a:t>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892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smtClean="0">
                <a:solidFill>
                  <a:srgbClr val="FFFF00"/>
                </a:solidFill>
              </a:rPr>
              <a:t>Диффузные диссеминации</a:t>
            </a:r>
            <a:r>
              <a:rPr lang="ru-RU" sz="3600" smtClean="0"/>
              <a:t>.</a:t>
            </a:r>
            <a:br>
              <a:rPr lang="ru-RU" sz="3600" smtClean="0"/>
            </a:br>
            <a:endParaRPr 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41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smtClean="0">
                <a:solidFill>
                  <a:srgbClr val="FFFF00"/>
                </a:solidFill>
              </a:rPr>
              <a:t>Диффузные диссеминации</a:t>
            </a:r>
            <a:r>
              <a:rPr lang="ru-RU" sz="3600" smtClean="0"/>
              <a:t> </a:t>
            </a:r>
            <a:r>
              <a:rPr lang="ru-RU" sz="3200" smtClean="0"/>
              <a:t>-</a:t>
            </a:r>
            <a:r>
              <a:rPr lang="ru-RU" sz="3200" smtClean="0">
                <a:solidFill>
                  <a:srgbClr val="FFFF00"/>
                </a:solidFill>
              </a:rPr>
              <a:t>хронический диссеминированный туберкулез</a:t>
            </a:r>
            <a:r>
              <a:rPr lang="ru-RU" sz="3600" smtClean="0"/>
              <a:t>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12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smtClean="0">
                <a:solidFill>
                  <a:srgbClr val="FFFF00"/>
                </a:solidFill>
              </a:rPr>
              <a:t>Диффузные диссеминации</a:t>
            </a:r>
            <a:r>
              <a:rPr lang="ru-RU" sz="3600" smtClean="0"/>
              <a:t> </a:t>
            </a:r>
            <a:r>
              <a:rPr lang="ru-RU" sz="4000" smtClean="0">
                <a:solidFill>
                  <a:srgbClr val="FFFF00"/>
                </a:solidFill>
              </a:rPr>
              <a:t>септическая пневмония</a:t>
            </a:r>
            <a:r>
              <a:rPr lang="ru-RU" sz="4000" smtClean="0"/>
              <a:t>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499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smtClean="0">
                <a:solidFill>
                  <a:srgbClr val="FFFF00"/>
                </a:solidFill>
                <a:effectLst/>
              </a:rPr>
              <a:t>Синдром ограниченного просветления - Кольцевидная тень.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64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>
                <a:solidFill>
                  <a:srgbClr val="FFFF00"/>
                </a:solidFill>
              </a:rPr>
              <a:t>Локальное просветление -Кольцевидная тень.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72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Базовые рентгенологические методики.</a:t>
            </a:r>
            <a:endParaRPr lang="ru-RU" sz="3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667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Кольцевидная тень.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15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/>
              <a:t>Кольцевидная тень - кавернозный туберкулез легких.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244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Кольцевидная тень.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591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Кольцевидная тень.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35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/>
              <a:t>Ограниченно просветление. Кольцевидная тень.</a:t>
            </a:r>
            <a:endParaRPr 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391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Обширное просветление.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629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smtClean="0"/>
              <a:t>Обширное просветление: пневмоторакс и эмфизема.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398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mtClean="0"/>
              <a:t>Патология корня легкого. Методы.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946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Патология корня.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656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Патология корня.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3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080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Патология корня.</a:t>
            </a:r>
            <a:endParaRPr lang="ru-RU" dirty="0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483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Патология корня.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476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mtClean="0"/>
              <a:t>Патология корня -центральный рак.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562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Патология легочного рисунка.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095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smtClean="0"/>
              <a:t>Патология легочного рисунка –хронический бронхит.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015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/>
              <a:t>Патология легочного рисунка - альвеолит.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481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smtClean="0"/>
              <a:t>Нарушение бронхиальной проходимости.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491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smtClean="0"/>
              <a:t>Нарушение бронхиальной проходимости - первая стадия (частичная сквозная закупорка).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854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smtClean="0"/>
              <a:t>Нарушение бронхиальной проходимости - вторая стадия (клапанная закупорка).</a:t>
            </a:r>
            <a:r>
              <a:rPr lang="ru-RU" sz="4000" smtClean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912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smtClean="0"/>
              <a:t>Нарушение бронхиальной проходимости – третья стадия (полный бронхостеноз).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22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0" smtClean="0"/>
              <a:t>Базовые рентгенологические методики - РЕНТГЕНОСКОПИЯ.</a:t>
            </a:r>
            <a:r>
              <a:rPr lang="ru-RU" smtClean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424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>
                <a:solidFill>
                  <a:srgbClr val="FFFF00"/>
                </a:solidFill>
              </a:rPr>
              <a:t>Рентгенологическая семиотика основных заболеваний легких.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543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mtClean="0"/>
              <a:t>Рентгенологическая картина пневмонии 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936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Рентгенологическая картина пневмонии 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925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smtClean="0"/>
              <a:t>Рентгенологическая семиотика туберкулеза легких.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133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/>
              <a:t>Первичный туберкулезный комплекс.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084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>
                <a:effectLst/>
              </a:rPr>
              <a:t>Первичный</a:t>
            </a:r>
            <a:r>
              <a:rPr lang="ru-RU" smtClean="0"/>
              <a:t> туберкулезный комплекс.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075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>
                <a:effectLst/>
              </a:rPr>
              <a:t>Первичный</a:t>
            </a:r>
            <a:r>
              <a:rPr lang="ru-RU" smtClean="0"/>
              <a:t> туберкулезный комплекс и бронхоаденит.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706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Инфильтративный  туберкулез.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13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mtClean="0"/>
              <a:t>Диссеминированные туберкулез. Каверна.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066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Туберкулома. Каверна.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683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496</Words>
  <Application>Microsoft Office PowerPoint</Application>
  <PresentationFormat>Экран (4:3)</PresentationFormat>
  <Paragraphs>100</Paragraphs>
  <Slides>103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103</vt:i4>
      </vt:variant>
    </vt:vector>
  </HeadingPairs>
  <TitlesOfParts>
    <vt:vector size="104" baseType="lpstr">
      <vt:lpstr>Тема Office</vt:lpstr>
      <vt:lpstr> Лекция №4. Лучевая диагностика заболеваний легких.  (ФФМО специальность – 060103 Педиатрия)</vt:lpstr>
      <vt:lpstr>Задачи лекции.</vt:lpstr>
      <vt:lpstr>План лекции.</vt:lpstr>
      <vt:lpstr>Легкие - сложные объемные образования.</vt:lpstr>
      <vt:lpstr>Функции бронхолегочной системы.</vt:lpstr>
      <vt:lpstr>Методы исследования бронхо-легочной системы.</vt:lpstr>
      <vt:lpstr>Базовые рентгенологические методики.</vt:lpstr>
      <vt:lpstr>  </vt:lpstr>
      <vt:lpstr>Базовые рентгенологические методики - РЕНТГЕНОСКОПИЯ. </vt:lpstr>
      <vt:lpstr>Базовые рентгенологические методики - РЕНТГЕНОСКОПИЯ.  </vt:lpstr>
      <vt:lpstr>Базовые рентгенологические методики - РЕНТГЕНОГРАФИЯ. </vt:lpstr>
      <vt:lpstr>Базовые рентгенологические методики - РЕНТГЕНОГРАФИЯ. </vt:lpstr>
      <vt:lpstr>Базовые рентгенологические методики - ФЛЮОРОГРАФИЯ. </vt:lpstr>
      <vt:lpstr>Базовые рентгенологические методики - ФЛЮОРОГРАФИЯ. </vt:lpstr>
      <vt:lpstr>Базовые рентгенологические методики - ФЛЮОРОГРАФИЯ.</vt:lpstr>
      <vt:lpstr>Рентгенологические методы исследования с применением функциональных проб.</vt:lpstr>
      <vt:lpstr>Специальные рентгенологические методы исследования -ТОМОГРАФИЯ. </vt:lpstr>
      <vt:lpstr>Специальные рентгенологические методы исследования -ТОМОГРАФИЯ.</vt:lpstr>
      <vt:lpstr>Специальные рентгенологические методы исследования -ТОМОГРАФИЯ.</vt:lpstr>
      <vt:lpstr>Специальные рентгенологические методы исследования -ТОМОГРАФИЯ. </vt:lpstr>
      <vt:lpstr>Специальные рентгенологические методы исследования - ТОМОГРАФИЯ.</vt:lpstr>
      <vt:lpstr>Рентгенологические методы  с применением искусственного  контрастирования.</vt:lpstr>
      <vt:lpstr>Методы с применением искусственного контрастирования </vt:lpstr>
      <vt:lpstr>Методы искусственного контрастирования.</vt:lpstr>
      <vt:lpstr>Цифровые технологии.</vt:lpstr>
      <vt:lpstr>Цифровые технологии.</vt:lpstr>
      <vt:lpstr>Рентгеновская компьютерная томография. </vt:lpstr>
      <vt:lpstr>Рентгеновская компьютерная томография. </vt:lpstr>
      <vt:lpstr>Радионуклидная диагностика заболеваний легких.</vt:lpstr>
      <vt:lpstr>Магнитно-резонансная томография. </vt:lpstr>
      <vt:lpstr>Магнитно-резонансная томография. </vt:lpstr>
      <vt:lpstr>Магнитно-резонансная томография. </vt:lpstr>
      <vt:lpstr>Презентация PowerPoint</vt:lpstr>
      <vt:lpstr>Рентгеноанатомия органов грудной полости.</vt:lpstr>
      <vt:lpstr>Рентгеноанатомия грудной клетки. Рентгенограммы в прямой и боковой проекции. </vt:lpstr>
      <vt:lpstr>Долевое строение легких- прямая проекция.</vt:lpstr>
      <vt:lpstr>Долевое строение легких – боковая проекция.</vt:lpstr>
      <vt:lpstr>Локализация процесса по долям. </vt:lpstr>
      <vt:lpstr>Сегментарное строение легких. </vt:lpstr>
      <vt:lpstr>Сегментарное строение легких.</vt:lpstr>
      <vt:lpstr>Особенности детской рентгеноанатомии легких.</vt:lpstr>
      <vt:lpstr>Особенности детской рентгеноанатомии легких.</vt:lpstr>
      <vt:lpstr>Особенности детской возрастной анатомии легких.</vt:lpstr>
      <vt:lpstr>Особенности детской возрастной анатомии легких.</vt:lpstr>
      <vt:lpstr>Особенности детской возрастной анатомии легких.</vt:lpstr>
      <vt:lpstr>Общая семиотика заболеваний легких.</vt:lpstr>
      <vt:lpstr>КЛАССИФИКАЦИЯ ЗАБОЛЕВАНИЙ И ПАТОЛОГИЧЕСКИХ СОСТОЯНИЙ БРОНХОЛЕГОЧНОЙ СИСТЕМЫ. </vt:lpstr>
      <vt:lpstr>Принципы рентгенодиагностики.</vt:lpstr>
      <vt:lpstr>Основные рентгенологические синдромы заболеваний легких.</vt:lpstr>
      <vt:lpstr>Основные рентгенологические синдромы заболеваний легких.</vt:lpstr>
      <vt:lpstr>Протокол описания  рентгенологического исследования органов грудной полости. </vt:lpstr>
      <vt:lpstr>Обширное затемнение. </vt:lpstr>
      <vt:lpstr>Обширное затемнение.</vt:lpstr>
      <vt:lpstr>Обширное затемнение. </vt:lpstr>
      <vt:lpstr>Обширное затемнение.</vt:lpstr>
      <vt:lpstr>Обширное затемнение.</vt:lpstr>
      <vt:lpstr>Обширное затемнение –смещение средостения.</vt:lpstr>
      <vt:lpstr>Ограниченное затемнение легочного поля. </vt:lpstr>
      <vt:lpstr>Ограниченное затемнение легочного поля.</vt:lpstr>
      <vt:lpstr>Круглая тень. </vt:lpstr>
      <vt:lpstr>Круглая тень - туберкулома.</vt:lpstr>
      <vt:lpstr>Круглая тень - метастазы.</vt:lpstr>
      <vt:lpstr>Круглая тень.</vt:lpstr>
      <vt:lpstr>Очаги и ограниченные диссеминации.</vt:lpstr>
      <vt:lpstr>Диффузные диссеминации. </vt:lpstr>
      <vt:lpstr>Диффузные диссеминации -хронический диссеминированный туберкулез.</vt:lpstr>
      <vt:lpstr>Диффузные диссеминации септическая пневмония.</vt:lpstr>
      <vt:lpstr>Синдром ограниченного просветления - Кольцевидная тень.</vt:lpstr>
      <vt:lpstr>Локальное просветление -Кольцевидная тень.</vt:lpstr>
      <vt:lpstr>Кольцевидная тень.</vt:lpstr>
      <vt:lpstr>Кольцевидная тень - кавернозный туберкулез легких.</vt:lpstr>
      <vt:lpstr>Кольцевидная тень.</vt:lpstr>
      <vt:lpstr>Кольцевидная тень.</vt:lpstr>
      <vt:lpstr>Ограниченно просветление. Кольцевидная тень.</vt:lpstr>
      <vt:lpstr>Обширное просветление.</vt:lpstr>
      <vt:lpstr>Обширное просветление: пневмоторакс и эмфизема.</vt:lpstr>
      <vt:lpstr>Патология корня легкого. Методы.</vt:lpstr>
      <vt:lpstr>Патология корня.</vt:lpstr>
      <vt:lpstr>Патология корня.</vt:lpstr>
      <vt:lpstr>Патология корня.</vt:lpstr>
      <vt:lpstr>Патология корня.</vt:lpstr>
      <vt:lpstr>Патология корня -центральный рак.</vt:lpstr>
      <vt:lpstr>Патология легочного рисунка.</vt:lpstr>
      <vt:lpstr>Патология легочного рисунка –хронический бронхит.</vt:lpstr>
      <vt:lpstr>Патология легочного рисунка - альвеолит.</vt:lpstr>
      <vt:lpstr>Нарушение бронхиальной проходимости.</vt:lpstr>
      <vt:lpstr>Нарушение бронхиальной проходимости - первая стадия (частичная сквозная закупорка).</vt:lpstr>
      <vt:lpstr>Нарушение бронхиальной проходимости - вторая стадия (клапанная закупорка). </vt:lpstr>
      <vt:lpstr>Нарушение бронхиальной проходимости – третья стадия (полный бронхостеноз).</vt:lpstr>
      <vt:lpstr>Рентгенологическая семиотика основных заболеваний легких.</vt:lpstr>
      <vt:lpstr>Рентгенологическая картина пневмонии .</vt:lpstr>
      <vt:lpstr>Рентгенологическая картина пневмонии .</vt:lpstr>
      <vt:lpstr>Рентгенологическая семиотика туберкулеза легких.</vt:lpstr>
      <vt:lpstr>Первичный туберкулезный комплекс.</vt:lpstr>
      <vt:lpstr>Первичный туберкулезный комплекс.</vt:lpstr>
      <vt:lpstr>Первичный туберкулезный комплекс и бронхоаденит.</vt:lpstr>
      <vt:lpstr>Инфильтративный  туберкулез.</vt:lpstr>
      <vt:lpstr>Диссеминированные туберкулез. Каверна.</vt:lpstr>
      <vt:lpstr>Туберкулома. Каверна.</vt:lpstr>
      <vt:lpstr>Метастазы в легкие.</vt:lpstr>
      <vt:lpstr>Презентация PowerPoint</vt:lpstr>
      <vt:lpstr>Список дополнительной литературы :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Лекция №4. Лучевая диагностика заболеваний легких.  (ФФМО специальность – 060103 Педиатрия)</dc:title>
  <dc:creator>User</dc:creator>
  <cp:lastModifiedBy>Учебны Класс Подвал</cp:lastModifiedBy>
  <cp:revision>2</cp:revision>
  <dcterms:created xsi:type="dcterms:W3CDTF">2015-10-25T05:57:18Z</dcterms:created>
  <dcterms:modified xsi:type="dcterms:W3CDTF">2015-10-27T03:36:51Z</dcterms:modified>
</cp:coreProperties>
</file>