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  <p:sldId id="266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C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3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8936" y="2598440"/>
            <a:ext cx="6499448" cy="1334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возражениями в аптеке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0480" y="5522763"/>
            <a:ext cx="4860032" cy="1362621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10000"/>
              </a:lnSpc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Выполнила: студентка 204 группы</a:t>
            </a:r>
          </a:p>
          <a:p>
            <a:pPr indent="1616075" algn="r">
              <a:lnSpc>
                <a:spcPct val="110000"/>
              </a:lnSpc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отделения Фармация</a:t>
            </a:r>
          </a:p>
          <a:p>
            <a:pPr indent="1616075" algn="r">
              <a:lnSpc>
                <a:spcPct val="110000"/>
              </a:lnSpc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Петрович Тамара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2404864"/>
          </a:xfrm>
        </p:spPr>
        <p:txBody>
          <a:bodyPr lIns="0" tIns="0" rIns="0" bIns="0">
            <a:noAutofit/>
          </a:bodyPr>
          <a:lstStyle/>
          <a:p>
            <a:pPr marL="0" indent="363538">
              <a:buClrTx/>
              <a:buSzPct val="100000"/>
              <a:buFont typeface="+mj-lt"/>
              <a:buAutoNum type="arabicPeriod" startAt="4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Проверьте, как вас поняли</a:t>
            </a:r>
          </a:p>
          <a:p>
            <a:pPr marL="0" indent="363538" algn="just">
              <a:buNone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шаг не стоит пропускать, ведь вам нужно точно понять, были ли ваши слова убедительны для клиента, удалось ли вам снять возражение. Делается это с помощью уточняющих вопросов:</a:t>
            </a:r>
          </a:p>
          <a:p>
            <a:pPr marL="0" indent="363538">
              <a:buClrTx/>
              <a:buSzPct val="100000"/>
              <a:buNone/>
            </a:pP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221088"/>
            <a:ext cx="5256584" cy="1440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txBody>
          <a:bodyPr lIns="0" tIns="0" rIns="0" bIns="0">
            <a:noAutofit/>
          </a:bodyPr>
          <a:lstStyle/>
          <a:p>
            <a:pPr indent="174625" algn="just"/>
            <a:r>
              <a:rPr lang="ru-RU" sz="2800" i="1" dirty="0" smtClean="0">
                <a:solidFill>
                  <a:srgbClr val="7030A0"/>
                </a:solidFill>
              </a:rPr>
              <a:t>«Вы со мной согласны?»</a:t>
            </a:r>
            <a:endParaRPr lang="ru-RU" sz="2800" dirty="0" smtClean="0">
              <a:solidFill>
                <a:srgbClr val="7030A0"/>
              </a:solidFill>
            </a:endParaRPr>
          </a:p>
          <a:p>
            <a:pPr indent="174625" algn="just"/>
            <a:r>
              <a:rPr lang="ru-RU" sz="2800" i="1" dirty="0" smtClean="0">
                <a:solidFill>
                  <a:srgbClr val="7030A0"/>
                </a:solidFill>
              </a:rPr>
              <a:t>«Я вас убедила, в том что…?»</a:t>
            </a:r>
            <a:endParaRPr lang="ru-RU" sz="2800" dirty="0" smtClean="0">
              <a:solidFill>
                <a:srgbClr val="7030A0"/>
              </a:solidFill>
            </a:endParaRPr>
          </a:p>
          <a:p>
            <a:pPr indent="174625" algn="just"/>
            <a:r>
              <a:rPr lang="ru-RU" sz="2800" i="1" dirty="0" smtClean="0">
                <a:solidFill>
                  <a:srgbClr val="7030A0"/>
                </a:solidFill>
              </a:rPr>
              <a:t>«Теперь вам проще будет…?»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2807224" cy="990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424936" cy="44210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363538" algn="just">
              <a:buNone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возражениями покупателей – это неотъемлемая часть любого бизнеса. Умение работать с ними – важный навык, который поможет увеличить продажи. </a:t>
            </a:r>
          </a:p>
          <a:p>
            <a:pPr marL="0" indent="363538" algn="just">
              <a:buNone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 наличия возражения свидетельствует о том, что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покупателю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небезразлично ваше предложение. Хорошо, что такие несогласные посетители есть. Ведь именно эти люди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помогают фармацевту развиваться. </a:t>
            </a:r>
          </a:p>
        </p:txBody>
      </p:sp>
      <p:pic>
        <p:nvPicPr>
          <p:cNvPr id="4" name="Picture 2" descr="https://static.tildacdn.com/tild6238-3662-4563-b531-343535663733/kak-vstretit-pokypa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22064"/>
            <a:ext cx="3312368" cy="1781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23728" y="1844824"/>
            <a:ext cx="7220272" cy="166112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i="1" dirty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8568952" cy="1080120"/>
          </a:xfrm>
        </p:spPr>
        <p:txBody>
          <a:bodyPr/>
          <a:lstStyle/>
          <a:p>
            <a:pPr marL="0" indent="363538">
              <a:buNone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Возражение</a:t>
            </a: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высказывание, в котором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выражается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несогласие с кем-либо или с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чем-либо.</a:t>
            </a:r>
          </a:p>
          <a:p>
            <a:pPr marL="0" indent="363538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064896" cy="453650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/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возражений</a:t>
            </a:r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3538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Рациональные;</a:t>
            </a:r>
          </a:p>
          <a:p>
            <a:pPr indent="363538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Иррациональные;</a:t>
            </a:r>
            <a:endParaRPr lang="ru-RU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3538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Осознанные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явные;</a:t>
            </a:r>
            <a:endParaRPr lang="ru-RU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3538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Скрытые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неосознанные;</a:t>
            </a:r>
            <a:endParaRPr lang="ru-RU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3538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Профессиональные;</a:t>
            </a:r>
            <a:endParaRPr lang="ru-RU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3538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Личные.</a:t>
            </a:r>
            <a:endParaRPr lang="ru-RU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3538">
              <a:buFont typeface="Wingdings" pitchFamily="2" charset="2"/>
              <a:buChar char="v"/>
            </a:pPr>
            <a:endParaRPr lang="ru-RU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3538">
              <a:buBlip>
                <a:blip r:embed="rId2"/>
              </a:buBlip>
            </a:pPr>
            <a:endParaRPr lang="ru-RU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63538"/>
            <a:endParaRPr lang="ru-RU" sz="2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0" name="Picture 4" descr="https://www.ariadna-96.ru/upload/5bf27388dee68-n_5679b36e8552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A9DDDB"/>
              </a:clrFrom>
              <a:clrTo>
                <a:srgbClr val="A9DDDB">
                  <a:alpha val="0"/>
                </a:srgbClr>
              </a:clrTo>
            </a:clrChange>
            <a:lum bright="-10000" contrast="10000"/>
          </a:blip>
          <a:srcRect l="1779" t="34588" r="52862" b="12295"/>
          <a:stretch>
            <a:fillRect/>
          </a:stretch>
        </p:blipFill>
        <p:spPr bwMode="auto">
          <a:xfrm>
            <a:off x="5220072" y="3190385"/>
            <a:ext cx="3528392" cy="2974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68" y="116632"/>
            <a:ext cx="2736304" cy="1152128"/>
          </a:xfrm>
          <a:prstGeom prst="wedgeRoundRectCallout">
            <a:avLst>
              <a:gd name="adj1" fmla="val -35673"/>
              <a:gd name="adj2" fmla="val 7909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Помните!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95064" y="1741512"/>
            <a:ext cx="8225408" cy="4639816"/>
          </a:xfr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txBody>
          <a:bodyPr lIns="0" tIns="0" rIns="0" bIns="0">
            <a:noAutofit/>
          </a:bodyPr>
          <a:lstStyle/>
          <a:p>
            <a:pPr marL="450850" indent="-450850">
              <a:buClr>
                <a:srgbClr val="7030A0"/>
              </a:buClr>
              <a:buSzPct val="110000"/>
              <a:buFont typeface="Wingdings" pitchFamily="2" charset="2"/>
              <a:buChar char="ü"/>
            </a:pPr>
            <a:r>
              <a:rPr lang="ru-RU" sz="2800" dirty="0" smtClean="0"/>
              <a:t>Всегда </a:t>
            </a:r>
            <a:r>
              <a:rPr lang="ru-RU" sz="2800" dirty="0" smtClean="0"/>
              <a:t>выслушивайте клиента до конца, это правило </a:t>
            </a:r>
            <a:r>
              <a:rPr lang="ru-RU" sz="2800" dirty="0" smtClean="0"/>
              <a:t>вежливости;</a:t>
            </a:r>
          </a:p>
          <a:p>
            <a:pPr marL="450850" indent="-450850">
              <a:buClr>
                <a:srgbClr val="7030A0"/>
              </a:buClr>
              <a:buSzPct val="110000"/>
              <a:buFont typeface="Wingdings" pitchFamily="2" charset="2"/>
              <a:buChar char="ü"/>
            </a:pPr>
            <a:r>
              <a:rPr lang="ru-RU" sz="2800" dirty="0" smtClean="0"/>
              <a:t>Перебивая человека, когда он высказывает свое негодование, вы только провоцируете серьезный конфликт </a:t>
            </a:r>
            <a:r>
              <a:rPr lang="ru-RU" sz="2800" dirty="0" smtClean="0"/>
              <a:t>и</a:t>
            </a:r>
            <a:r>
              <a:rPr lang="ru-RU" sz="2800" dirty="0" smtClean="0"/>
              <a:t> можете навсегда потерять </a:t>
            </a:r>
            <a:r>
              <a:rPr lang="ru-RU" sz="2800" dirty="0" smtClean="0"/>
              <a:t>клиента;</a:t>
            </a:r>
          </a:p>
          <a:p>
            <a:pPr marL="450850" indent="-450850">
              <a:buClr>
                <a:srgbClr val="7030A0"/>
              </a:buClr>
              <a:buSzPct val="110000"/>
              <a:buFont typeface="Wingdings" pitchFamily="2" charset="2"/>
              <a:buChar char="ü"/>
            </a:pPr>
            <a:r>
              <a:rPr lang="ru-RU" sz="2800" dirty="0" smtClean="0"/>
              <a:t>Если клиент очень многословен и уходит от темы, верните его к сути возражения, уточнив: «Простите, а в чем конкретно состоит ваш вопрос?» или «Правильно ли я поняла, что вы хотите вернуть лекарство?..». </a:t>
            </a:r>
            <a:endParaRPr lang="ru-RU" sz="2800" dirty="0" smtClean="0"/>
          </a:p>
          <a:p>
            <a:pPr marL="450850" indent="-450850">
              <a:buClr>
                <a:srgbClr val="7030A0"/>
              </a:buClr>
              <a:buSzPct val="100000"/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6592"/>
            <a:ext cx="7848872" cy="96815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работы с возражениями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496944" cy="4968552"/>
          </a:xfrm>
        </p:spPr>
        <p:txBody>
          <a:bodyPr lIns="0" tIns="0" rIns="0" bIns="0">
            <a:noAutofit/>
          </a:bodyPr>
          <a:lstStyle/>
          <a:p>
            <a:pPr marL="514350" indent="-514350" algn="ctr">
              <a:buClrTx/>
              <a:buSzPct val="90000"/>
              <a:buNone/>
            </a:pPr>
            <a:r>
              <a:rPr lang="ru-RU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«Именно поэтому»</a:t>
            </a:r>
          </a:p>
          <a:p>
            <a:pPr marL="0" indent="363538">
              <a:buClrTx/>
              <a:buSzPct val="90000"/>
              <a:buNone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Лаконичный вариант отработки возражений. Любую фразу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покупателя необходимо переводить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свой аргумент со словами “Именно поэтому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 marL="0" indent="363538">
              <a:buClrTx/>
              <a:buSzPct val="90000"/>
              <a:buNone/>
            </a:pP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363538">
              <a:buClrTx/>
              <a:buSzPct val="90000"/>
              <a:buNone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П: Не аптека, а невесть что! Даже аспирина 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 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наличии!</a:t>
            </a:r>
          </a:p>
          <a:p>
            <a:pPr marL="0" indent="363538">
              <a:buClrTx/>
              <a:buSzPct val="90000"/>
              <a:buNone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Ф: Именно поэтому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нас есть более эффективные комбинированные препараты с той же ценой.</a:t>
            </a:r>
          </a:p>
          <a:p>
            <a:pPr marL="514350" indent="-514350">
              <a:buClrTx/>
              <a:buSzPct val="90000"/>
              <a:buNone/>
            </a:pPr>
            <a:endParaRPr lang="ru-RU" dirty="0" smtClean="0"/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332656"/>
            <a:ext cx="2808312" cy="7425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Вопрос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72208"/>
            <a:ext cx="8424936" cy="4925144"/>
          </a:xfrm>
        </p:spPr>
        <p:txBody>
          <a:bodyPr lIns="0" tIns="0" rIns="0" bIns="0">
            <a:noAutofit/>
          </a:bodyPr>
          <a:lstStyle/>
          <a:p>
            <a:pPr marL="0" indent="363538" algn="just">
              <a:buNone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Помимо того, что данная техника даёт отличную возможность отработать возражение, она ещё и помогает выяснить дополнительную информацию.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бывают утверждающие и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уточняющие. </a:t>
            </a:r>
          </a:p>
          <a:p>
            <a:pPr marL="0" indent="363538" algn="just">
              <a:buNone/>
            </a:pP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363538" algn="just">
              <a:buNone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П: Почему у вас в аптеке всё так дорого?!</a:t>
            </a:r>
          </a:p>
          <a:p>
            <a:pPr marL="0" indent="363538" algn="just">
              <a:buNone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Ф: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Дорого по сравнению с чем?/ Почему Вы так решили? / Что для Вас дорого?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3096344" cy="8640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«4 шага»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lnSpcReduction="10000"/>
          </a:bodyPr>
          <a:lstStyle/>
          <a:p>
            <a:pPr marL="0" indent="363538" algn="just">
              <a:buClrTx/>
              <a:buSzPct val="100000"/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Уточните причины недовольства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клиента</a:t>
            </a:r>
          </a:p>
          <a:p>
            <a:pPr marL="0" indent="363538" algn="just">
              <a:buClrTx/>
              <a:buSzPct val="90000"/>
              <a:buNone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Сначала нужно уточнить, что именно стоит за возражением и что действительно важно для посетителя. Уточните это с помощью открытых и закрытых вопросов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363538" algn="just">
              <a:buClrTx/>
              <a:buSzPct val="90000"/>
              <a:buNone/>
            </a:pP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363538" algn="just">
              <a:buClrTx/>
              <a:buSzPct val="90000"/>
              <a:buNone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П: Я купила у вас препарат «Х» неделю назад, а эффекта до сих пор нет! Верните мне мои деньги! </a:t>
            </a:r>
          </a:p>
          <a:p>
            <a:pPr marL="0" indent="363538" algn="just">
              <a:buClrTx/>
              <a:buSzPct val="90000"/>
              <a:buNone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Ф: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покупали препарат для себя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?/ Какого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эффекта вы ожидали от применения препарата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?/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 именно вы принимали препарат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?/ Сколько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 вы принимаете этот препарат?</a:t>
            </a:r>
            <a:endParaRPr lang="ru-RU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968552"/>
          </a:xfrm>
        </p:spPr>
        <p:txBody>
          <a:bodyPr>
            <a:normAutofit fontScale="92500" lnSpcReduction="20000"/>
          </a:bodyPr>
          <a:lstStyle/>
          <a:p>
            <a:pPr marL="0" indent="363538">
              <a:buClrTx/>
              <a:buSzPct val="100000"/>
              <a:buFont typeface="+mj-lt"/>
              <a:buAutoNum type="arabicPeriod" startAt="2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Согласитесь и примите возражение</a:t>
            </a:r>
          </a:p>
          <a:p>
            <a:pPr marL="0" indent="363538" algn="just">
              <a:buClrTx/>
              <a:buSzPct val="100000"/>
              <a:buNone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Здесь есть секрет — соглашайтесь только с тем, с чем можно согласиться, и никогда не соглашайтесь с возражением полностью, это ошибка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Используя условное согласие, вы принимаете возражение. Покупатель видит, что вы понимаете его проблемы, что вы на его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стороне.</a:t>
            </a:r>
          </a:p>
          <a:p>
            <a:pPr marL="0" indent="363538">
              <a:buClrTx/>
              <a:buSzPct val="100000"/>
              <a:buNone/>
            </a:pPr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363538">
              <a:buClrTx/>
              <a:buSzPct val="100000"/>
              <a:buNone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П: Этот препарат неэффективен! Он не помогает мне от головной боли!</a:t>
            </a:r>
          </a:p>
          <a:p>
            <a:pPr marL="0" indent="363538">
              <a:buClrTx/>
              <a:buSzPct val="100000"/>
              <a:buNone/>
            </a:pP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Ф: А как вы его принимали? Да, действительно этот препарат помогает не всем, всё зависит от индивидуальных особенностей организма. Давайте подберём вам другой препарат.</a:t>
            </a:r>
          </a:p>
          <a:p>
            <a:pPr marL="0" indent="363538">
              <a:buClrTx/>
              <a:buSzPct val="100000"/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964488" cy="5301208"/>
          </a:xfrm>
        </p:spPr>
        <p:txBody>
          <a:bodyPr>
            <a:normAutofit fontScale="77500" lnSpcReduction="20000"/>
          </a:bodyPr>
          <a:lstStyle/>
          <a:p>
            <a:pPr marL="0" indent="363538">
              <a:buClrTx/>
              <a:buSzPct val="100000"/>
              <a:buFont typeface="+mj-lt"/>
              <a:buAutoNum type="arabicPeriod" startAt="3"/>
            </a:pPr>
            <a:r>
              <a:rPr lang="ru-RU" sz="3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Аргументируйте</a:t>
            </a:r>
          </a:p>
          <a:p>
            <a:pPr marL="0" indent="363538" algn="just">
              <a:buNone/>
            </a:pPr>
            <a:r>
              <a:rPr lang="ru-RU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очень просто. Если вы внимательно выслушали возражение клиента, вам будет что ему ответить, причем зачастую его же словами. Аргументация при работе с </a:t>
            </a:r>
            <a:r>
              <a:rPr lang="ru-RU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возражением строится </a:t>
            </a:r>
            <a:r>
              <a:rPr lang="ru-RU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 принципу:</a:t>
            </a:r>
          </a:p>
          <a:p>
            <a:pPr algn="ctr">
              <a:buNone/>
            </a:pPr>
            <a:r>
              <a:rPr lang="ru-RU" sz="3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</a:t>
            </a:r>
            <a:r>
              <a:rPr lang="ru-RU" sz="33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33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Преимущество</a:t>
            </a:r>
            <a:r>
              <a:rPr lang="ru-RU" sz="33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3300" i="1" dirty="0" smtClean="0">
                <a:solidFill>
                  <a:srgbClr val="F40C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Выгода</a:t>
            </a:r>
          </a:p>
          <a:p>
            <a:pPr marL="0" indent="363538">
              <a:buNone/>
            </a:pPr>
            <a:r>
              <a:rPr lang="ru-RU" sz="33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ru-RU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363538">
              <a:buNone/>
            </a:pPr>
            <a:r>
              <a:rPr lang="ru-RU" sz="3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П: </a:t>
            </a:r>
            <a:r>
              <a:rPr lang="ru-RU" sz="3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 ни приду, у вас всегда </a:t>
            </a:r>
            <a:r>
              <a:rPr lang="ru-RU" sz="3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очередь!</a:t>
            </a:r>
          </a:p>
          <a:p>
            <a:pPr marL="0" indent="363538">
              <a:buNone/>
            </a:pPr>
            <a:r>
              <a:rPr lang="ru-RU" sz="3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Ф: </a:t>
            </a:r>
            <a:r>
              <a:rPr lang="ru-RU" sz="3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 вы всегда приходите в это время</a:t>
            </a:r>
            <a:r>
              <a:rPr lang="ru-RU" sz="3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3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Да, я тоже была бы рада, если б очередей не было</a:t>
            </a:r>
            <a:r>
              <a:rPr lang="ru-RU" sz="3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3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Вместе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 тем, могу вам посоветовать время, когда очередей не 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бывает. </a:t>
            </a:r>
            <a:r>
              <a:rPr lang="ru-RU" sz="3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 9:00 до 15:00 и с 20:00 до </a:t>
            </a:r>
            <a:r>
              <a:rPr lang="ru-RU" sz="3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22:00.</a:t>
            </a:r>
            <a:r>
              <a:rPr lang="ru-RU" sz="3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300" dirty="0" smtClean="0">
                <a:solidFill>
                  <a:srgbClr val="F40C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вам удобно, приходите именно в эти промежутки времени, и мы обслужим вас очень </a:t>
            </a:r>
            <a:r>
              <a:rPr lang="ru-RU" sz="3300" dirty="0" smtClean="0">
                <a:solidFill>
                  <a:srgbClr val="F40C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быстро.</a:t>
            </a:r>
          </a:p>
          <a:p>
            <a:pPr marL="0" indent="363538">
              <a:buNone/>
            </a:pP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363538">
              <a:buClrTx/>
              <a:buSzPct val="100000"/>
              <a:buNone/>
            </a:pP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2159152" cy="990600"/>
          </a:xfrm>
          <a:prstGeom prst="wedgeRoundRectCallout">
            <a:avLst>
              <a:gd name="adj1" fmla="val -528"/>
              <a:gd name="adj2" fmla="val 8779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8064896" cy="2088232"/>
          </a:xfr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txBody>
          <a:bodyPr/>
          <a:lstStyle/>
          <a:p>
            <a:pPr marL="0" indent="363538" algn="ctr">
              <a:buNone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Никогда не используйте при работе с возражением технику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«Да…, но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…»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 «но» вносит в высказывание противоречие и 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сводит на нет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убедительность всего сказанного до него.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2513</TotalTime>
  <Words>311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Работа с возражениями в аптеке</vt:lpstr>
      <vt:lpstr>Слайд 2</vt:lpstr>
      <vt:lpstr>Помните!</vt:lpstr>
      <vt:lpstr>Способы работы с возражениями</vt:lpstr>
      <vt:lpstr>Вопрос</vt:lpstr>
      <vt:lpstr>«4 шага»</vt:lpstr>
      <vt:lpstr>Слайд 7</vt:lpstr>
      <vt:lpstr>Слайд 8</vt:lpstr>
      <vt:lpstr>Важно!</vt:lpstr>
      <vt:lpstr>Слайд 10</vt:lpstr>
      <vt:lpstr>Вывод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возражениями в аптеке</dc:title>
  <dc:creator>Томка</dc:creator>
  <cp:lastModifiedBy>Юрик</cp:lastModifiedBy>
  <cp:revision>48</cp:revision>
  <dcterms:created xsi:type="dcterms:W3CDTF">2020-06-17T15:53:31Z</dcterms:created>
  <dcterms:modified xsi:type="dcterms:W3CDTF">2020-07-01T15:14:23Z</dcterms:modified>
</cp:coreProperties>
</file>