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8"/>
  </p:notesMasterIdLst>
  <p:sldIdLst>
    <p:sldId id="363" r:id="rId2"/>
    <p:sldId id="391" r:id="rId3"/>
    <p:sldId id="365" r:id="rId4"/>
    <p:sldId id="257" r:id="rId5"/>
    <p:sldId id="285" r:id="rId6"/>
    <p:sldId id="307" r:id="rId7"/>
    <p:sldId id="308" r:id="rId8"/>
    <p:sldId id="405" r:id="rId9"/>
    <p:sldId id="282" r:id="rId10"/>
    <p:sldId id="384" r:id="rId11"/>
    <p:sldId id="393" r:id="rId12"/>
    <p:sldId id="387" r:id="rId13"/>
    <p:sldId id="407" r:id="rId14"/>
    <p:sldId id="386" r:id="rId15"/>
    <p:sldId id="388" r:id="rId16"/>
    <p:sldId id="394" r:id="rId17"/>
    <p:sldId id="389" r:id="rId18"/>
    <p:sldId id="406" r:id="rId19"/>
    <p:sldId id="288" r:id="rId20"/>
    <p:sldId id="395" r:id="rId21"/>
    <p:sldId id="317" r:id="rId22"/>
    <p:sldId id="385" r:id="rId23"/>
    <p:sldId id="289" r:id="rId24"/>
    <p:sldId id="315" r:id="rId25"/>
    <p:sldId id="318" r:id="rId26"/>
    <p:sldId id="286" r:id="rId27"/>
    <p:sldId id="319" r:id="rId28"/>
    <p:sldId id="320" r:id="rId29"/>
    <p:sldId id="374" r:id="rId30"/>
    <p:sldId id="375" r:id="rId31"/>
    <p:sldId id="376" r:id="rId32"/>
    <p:sldId id="377" r:id="rId33"/>
    <p:sldId id="379" r:id="rId34"/>
    <p:sldId id="381" r:id="rId35"/>
    <p:sldId id="283" r:id="rId36"/>
    <p:sldId id="382" r:id="rId37"/>
    <p:sldId id="383" r:id="rId38"/>
    <p:sldId id="284" r:id="rId39"/>
    <p:sldId id="316" r:id="rId40"/>
    <p:sldId id="346" r:id="rId41"/>
    <p:sldId id="258" r:id="rId42"/>
    <p:sldId id="261" r:id="rId43"/>
    <p:sldId id="366" r:id="rId44"/>
    <p:sldId id="321" r:id="rId45"/>
    <p:sldId id="262" r:id="rId46"/>
    <p:sldId id="367" r:id="rId47"/>
    <p:sldId id="263" r:id="rId48"/>
    <p:sldId id="396" r:id="rId49"/>
    <p:sldId id="398" r:id="rId50"/>
    <p:sldId id="264" r:id="rId51"/>
    <p:sldId id="399" r:id="rId52"/>
    <p:sldId id="400" r:id="rId53"/>
    <p:sldId id="265" r:id="rId54"/>
    <p:sldId id="266" r:id="rId55"/>
    <p:sldId id="402" r:id="rId56"/>
    <p:sldId id="401" r:id="rId57"/>
    <p:sldId id="348" r:id="rId58"/>
    <p:sldId id="267" r:id="rId59"/>
    <p:sldId id="408" r:id="rId60"/>
    <p:sldId id="268" r:id="rId61"/>
    <p:sldId id="404" r:id="rId62"/>
    <p:sldId id="403" r:id="rId63"/>
    <p:sldId id="349" r:id="rId64"/>
    <p:sldId id="269" r:id="rId65"/>
    <p:sldId id="314" r:id="rId66"/>
    <p:sldId id="390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660"/>
  </p:normalViewPr>
  <p:slideViewPr>
    <p:cSldViewPr>
      <p:cViewPr varScale="1">
        <p:scale>
          <a:sx n="87" d="100"/>
          <a:sy n="87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00FBD-5A49-4156-B334-68C3D8457F2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38D18-BF95-4F12-90DC-DD681DF613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1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8D18-BF95-4F12-90DC-DD681DF613F4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15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BE519-52EF-4118-80BB-4263F53F0326}" type="datetime1">
              <a:rPr lang="ru-RU" smtClean="0"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09B3-CD14-406A-AD6D-C06B6AF37671}" type="datetime1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C4D0-C3D7-4B4F-B7A7-F102FCAB157E}" type="datetime1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FE3F-DBC1-4596-B8F0-9F7EA0429BB4}" type="datetime1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950B-B0E0-4161-825E-0F6791CEFBDD}" type="datetime1">
              <a:rPr lang="ru-RU" smtClean="0"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9685-3D74-4A91-B2D5-1B58B26C47FA}" type="datetime1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B406-85A7-4BB0-BDF3-1B5865BF6B14}" type="datetime1">
              <a:rPr lang="ru-RU" smtClean="0"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B492-8FD2-440F-B136-E0F3DF2C04CF}" type="datetime1">
              <a:rPr lang="ru-RU" smtClean="0"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9AA7B-5F71-4F19-AB2B-A7D8F2209AD9}" type="datetime1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E85C4-7EC1-45AB-B05F-58D1A7E52028}" type="datetime1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87276-F299-410A-A9EC-3E2EC69C6788}" type="datetime1">
              <a:rPr lang="ru-RU" smtClean="0"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6F5B3B2-B2DD-476D-9C2A-30AF5CCEE46C}" type="datetime1">
              <a:rPr lang="ru-RU" smtClean="0"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3643314"/>
            <a:ext cx="7786742" cy="2786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Лекция № 19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к.б.н. Ермакова И.Г.</a:t>
            </a:r>
            <a:r>
              <a:rPr lang="ru-RU" sz="1800" dirty="0" smtClean="0"/>
              <a:t>  </a:t>
            </a:r>
          </a:p>
          <a:p>
            <a:endParaRPr lang="ru-RU" sz="1800" dirty="0" smtClean="0"/>
          </a:p>
          <a:p>
            <a:r>
              <a:rPr lang="ru-RU" sz="1800" dirty="0" smtClean="0"/>
              <a:t>Красноярск </a:t>
            </a:r>
            <a:r>
              <a:rPr lang="ru-RU" sz="1800" dirty="0" smtClean="0"/>
              <a:t>2016</a:t>
            </a: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505930"/>
            <a:ext cx="9001156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ФИЛОГЕНИЯ ПТИЦ</a:t>
            </a:r>
            <a:endParaRPr lang="ru-RU" sz="36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0034" y="214290"/>
            <a:ext cx="820896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 им. В.Ф. </a:t>
            </a:r>
            <a:r>
              <a:rPr lang="ru-RU" sz="1600" dirty="0" err="1"/>
              <a:t>Войно-Ясенецкого</a:t>
            </a:r>
            <a:endParaRPr lang="ru-RU" sz="1600" dirty="0"/>
          </a:p>
          <a:p>
            <a:pPr algn="ctr" eaLnBrk="1" hangingPunct="1">
              <a:spcBef>
                <a:spcPct val="50000"/>
              </a:spcBef>
            </a:pPr>
            <a:r>
              <a:rPr lang="ru-RU" sz="1600" dirty="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115328" cy="5591196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Перьевой покров</a:t>
            </a:r>
            <a:r>
              <a:rPr lang="ru-RU" dirty="0" smtClean="0"/>
              <a:t> был распространен у ряда групп динозавров. </a:t>
            </a:r>
          </a:p>
          <a:p>
            <a:r>
              <a:rPr lang="ru-RU" dirty="0" smtClean="0"/>
              <a:t>Долгие годы ученые предполагали наличие перьев у некоторых семейств хищных динозавров, которые могут быть родственны предкам современных птиц, но прямые доказательства наличия перьев у динозавров появились только в середине 90-х годов 20 века, когда в китайской провинции </a:t>
            </a:r>
            <a:r>
              <a:rPr lang="ru-RU" dirty="0" err="1" smtClean="0"/>
              <a:t>Ляонин</a:t>
            </a:r>
            <a:r>
              <a:rPr lang="ru-RU" dirty="0" smtClean="0"/>
              <a:t> были найдены останки мелких, хищных динозавров с отпечатками перьевого покрова.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714356"/>
            <a:ext cx="8043890" cy="5305444"/>
          </a:xfrm>
        </p:spPr>
        <p:txBody>
          <a:bodyPr>
            <a:normAutofit/>
          </a:bodyPr>
          <a:lstStyle/>
          <a:p>
            <a:r>
              <a:rPr lang="ru-RU" b="1" dirty="0" smtClean="0"/>
              <a:t>В настоящее время наличие перьевого покрова твердо установлено у представителей 8 семейств хищных динозавров, принадлежащих к подотряду </a:t>
            </a:r>
            <a:r>
              <a:rPr lang="ru-RU" b="1" dirty="0" err="1" smtClean="0"/>
              <a:t>теропод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Ряд ученых считает, что перьевой покров изначально выполнял функцию теплоизоляции, защищая животных от холода и перегрева, в дальнейшем у некоторых видов динозавров удлиненные перья на передних конечностях стали выполнять демонстрационные функции в брачный период, а впоследствии, использоваться древесными видами для планирования.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le:Ornithomimus edmontoni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84" y="500042"/>
            <a:ext cx="4500595" cy="51435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4876" y="642918"/>
            <a:ext cx="42862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Класс: 		Пресмыкающиеся</a:t>
            </a:r>
          </a:p>
          <a:p>
            <a:r>
              <a:rPr lang="ru-RU" dirty="0" smtClean="0"/>
              <a:t>Подкласс: 	Архозавры</a:t>
            </a:r>
          </a:p>
          <a:p>
            <a:r>
              <a:rPr lang="ru-RU" dirty="0" err="1" smtClean="0"/>
              <a:t>Надотряд</a:t>
            </a:r>
            <a:r>
              <a:rPr lang="ru-RU" dirty="0" smtClean="0"/>
              <a:t>: 	</a:t>
            </a:r>
            <a:r>
              <a:rPr lang="ru-RU" dirty="0" err="1" smtClean="0"/>
              <a:t>Динозвавры</a:t>
            </a:r>
            <a:endParaRPr lang="ru-RU" dirty="0" smtClean="0"/>
          </a:p>
          <a:p>
            <a:r>
              <a:rPr lang="ru-RU" dirty="0" smtClean="0"/>
              <a:t>Отряд :		Ящеротазовые</a:t>
            </a:r>
          </a:p>
          <a:p>
            <a:r>
              <a:rPr lang="ru-RU" dirty="0" smtClean="0"/>
              <a:t>Подотряд:	</a:t>
            </a:r>
            <a:r>
              <a:rPr lang="ru-RU" dirty="0" err="1" smtClean="0"/>
              <a:t>Тероподы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sz="2400" b="1" dirty="0" err="1" smtClean="0"/>
              <a:t>Орнитомим</a:t>
            </a:r>
            <a:r>
              <a:rPr lang="ru-RU" sz="2400" dirty="0" smtClean="0"/>
              <a:t> (лат. </a:t>
            </a:r>
            <a:r>
              <a:rPr lang="ru-RU" sz="2400" i="1" dirty="0" err="1" smtClean="0"/>
              <a:t>ornithomimus</a:t>
            </a:r>
            <a:r>
              <a:rPr lang="ru-RU" sz="2400" dirty="0" smtClean="0"/>
              <a:t>; от др.-греч. </a:t>
            </a:r>
            <a:r>
              <a:rPr lang="ru-RU" sz="2400" dirty="0" err="1" smtClean="0"/>
              <a:t>ὄρνις </a:t>
            </a:r>
            <a:r>
              <a:rPr lang="ru-RU" sz="2400" dirty="0" smtClean="0"/>
              <a:t>— птица и </a:t>
            </a:r>
            <a:r>
              <a:rPr lang="ru-RU" sz="2400" dirty="0" err="1" smtClean="0"/>
              <a:t>μῖμος</a:t>
            </a:r>
            <a:r>
              <a:rPr lang="ru-RU" sz="2400" dirty="0" smtClean="0"/>
              <a:t> — подражание, воспроизведение) — род хищных двуногих динозавров.</a:t>
            </a:r>
          </a:p>
          <a:p>
            <a:r>
              <a:rPr lang="ru-RU" sz="2400" dirty="0" err="1" smtClean="0"/>
              <a:t>Орнитомим</a:t>
            </a:r>
            <a:r>
              <a:rPr lang="ru-RU" sz="2400" dirty="0" smtClean="0"/>
              <a:t> очень напоминал хвостатого страуса.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12959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Обследовав несколько экземпляров этого животного, ученые нашли </a:t>
            </a:r>
            <a:r>
              <a:rPr lang="ru-RU" dirty="0" err="1" smtClean="0"/>
              <a:t>протоперья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Внешне они напоминают слегка "ощипанные" перья. От уплощенного центрального стержня отходят боковые ветки, так называемые бородки. </a:t>
            </a:r>
          </a:p>
          <a:p>
            <a:pPr lvl="1"/>
            <a:r>
              <a:rPr lang="ru-RU" dirty="0" smtClean="0"/>
              <a:t>У современных птиц от этих бородок первого порядка отходят бородки второго порядка, которые соединяются между собой многочисленным крючочками. В результате соединения бородок перо представляет собой достаточно плотную структуру.</a:t>
            </a:r>
          </a:p>
          <a:p>
            <a:pPr lvl="1"/>
            <a:r>
              <a:rPr lang="ru-RU" dirty="0" smtClean="0"/>
              <a:t>Строение найденных "</a:t>
            </a:r>
            <a:r>
              <a:rPr lang="ru-RU" dirty="0" err="1" smtClean="0"/>
              <a:t>протоперьев</a:t>
            </a:r>
            <a:r>
              <a:rPr lang="ru-RU" dirty="0" smtClean="0"/>
              <a:t>" несовершенно: они не имеют бородок второго порядка.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8186766" cy="5519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передних конечностях следы покровов были больше и сохраняли признаки полых структур.</a:t>
            </a:r>
          </a:p>
          <a:p>
            <a:pPr lvl="1"/>
            <a:r>
              <a:rPr lang="ru-RU" dirty="0" smtClean="0"/>
              <a:t>Учитывая их распределение, размер и форму, ученые пришли к выводу, что </a:t>
            </a:r>
            <a:r>
              <a:rPr lang="ru-RU" dirty="0" err="1" smtClean="0"/>
              <a:t>орнитомим</a:t>
            </a:r>
            <a:r>
              <a:rPr lang="ru-RU" dirty="0" smtClean="0"/>
              <a:t> при жизни имел </a:t>
            </a:r>
            <a:r>
              <a:rPr lang="ru-RU" b="1" dirty="0" smtClean="0"/>
              <a:t>кроющие перья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Иными словами, у вовсе не самых близких родственников птиц, крупных, травоядных </a:t>
            </a:r>
            <a:r>
              <a:rPr lang="ru-RU" dirty="0" err="1" smtClean="0"/>
              <a:t>орнитомимидов</a:t>
            </a:r>
            <a:r>
              <a:rPr lang="ru-RU" dirty="0" smtClean="0"/>
              <a:t> передние конечности покрывали не простые волокнистые </a:t>
            </a:r>
            <a:r>
              <a:rPr lang="ru-RU" dirty="0" err="1" smtClean="0"/>
              <a:t>протоперья</a:t>
            </a:r>
            <a:r>
              <a:rPr lang="ru-RU" dirty="0" smtClean="0"/>
              <a:t>, а хорошо структурированные кроющие перья. </a:t>
            </a:r>
          </a:p>
          <a:p>
            <a:r>
              <a:rPr lang="ru-RU" dirty="0" smtClean="0"/>
              <a:t>По мнению ученых, </a:t>
            </a:r>
            <a:r>
              <a:rPr lang="ru-RU" dirty="0" err="1" smtClean="0"/>
              <a:t>орнитомим</a:t>
            </a:r>
            <a:r>
              <a:rPr lang="ru-RU" dirty="0" smtClean="0"/>
              <a:t> обладал тем, что можно назвать </a:t>
            </a:r>
            <a:r>
              <a:rPr lang="ru-RU" dirty="0" err="1" smtClean="0"/>
              <a:t>протокрыльями</a:t>
            </a:r>
            <a:r>
              <a:rPr lang="ru-RU" dirty="0" smtClean="0"/>
              <a:t>. Они также обратили внимание, что в экземпляре юного </a:t>
            </a:r>
            <a:r>
              <a:rPr lang="ru-RU" dirty="0" err="1" smtClean="0"/>
              <a:t>орнитомима</a:t>
            </a:r>
            <a:r>
              <a:rPr lang="ru-RU" dirty="0" smtClean="0"/>
              <a:t> никаких следов кроющих перьев не сохранилось, хотя </a:t>
            </a:r>
            <a:r>
              <a:rPr lang="ru-RU" dirty="0" err="1" smtClean="0"/>
              <a:t>прото-перья</a:t>
            </a:r>
            <a:r>
              <a:rPr lang="ru-RU" dirty="0" smtClean="0"/>
              <a:t> присутствуют. Обобщив эти данные, палеонтологи пришли к нескольким выводам.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56"/>
            <a:ext cx="7772400" cy="5572164"/>
          </a:xfrm>
        </p:spPr>
        <p:txBody>
          <a:bodyPr>
            <a:normAutofit/>
          </a:bodyPr>
          <a:lstStyle/>
          <a:p>
            <a:r>
              <a:rPr lang="ru-RU" b="1" dirty="0" smtClean="0"/>
              <a:t>Во-первых</a:t>
            </a:r>
            <a:r>
              <a:rPr lang="ru-RU" dirty="0" smtClean="0"/>
              <a:t>, сложные перья у этой группы динозавров возникли довольно рано. </a:t>
            </a:r>
          </a:p>
          <a:p>
            <a:pPr lvl="1"/>
            <a:r>
              <a:rPr lang="ru-RU" dirty="0" smtClean="0"/>
              <a:t>Они присутствовали у общего предка как минимум семи семейств, включая ранних птиц. </a:t>
            </a:r>
          </a:p>
          <a:p>
            <a:r>
              <a:rPr lang="ru-RU" b="1" dirty="0" smtClean="0"/>
              <a:t>Во-вторых</a:t>
            </a:r>
            <a:r>
              <a:rPr lang="ru-RU" dirty="0" smtClean="0"/>
              <a:t>, сложные перья, без которых птицы не смогли бы летать, первоначально использовались предками и родственниками не для полета, а для каких-то других целей.</a:t>
            </a:r>
          </a:p>
          <a:p>
            <a:pPr lvl="1"/>
            <a:r>
              <a:rPr lang="ru-RU" dirty="0" smtClean="0"/>
              <a:t>Позднее у птиц они модифицировались так, что приобрели аэродинамические свойства, позволив тем самым птицам освоить передвижение по воздуху.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В-третьих</a:t>
            </a:r>
            <a:r>
              <a:rPr lang="ru-RU" dirty="0" smtClean="0"/>
              <a:t>, наличие у юного </a:t>
            </a:r>
            <a:r>
              <a:rPr lang="ru-RU" dirty="0" err="1" smtClean="0"/>
              <a:t>орнитомима</a:t>
            </a:r>
            <a:r>
              <a:rPr lang="ru-RU" dirty="0" smtClean="0"/>
              <a:t> только </a:t>
            </a:r>
            <a:r>
              <a:rPr lang="ru-RU" dirty="0" err="1" smtClean="0"/>
              <a:t>протоперьев</a:t>
            </a:r>
            <a:r>
              <a:rPr lang="ru-RU" dirty="0" smtClean="0"/>
              <a:t> подсказывает, что более сложные формы оперения появлялись у динозавров по мере взросления</a:t>
            </a:r>
          </a:p>
          <a:p>
            <a:r>
              <a:rPr lang="ru-RU" dirty="0" smtClean="0"/>
              <a:t>Птенцы современных птиц также появляются с пухом, но они вырастают очень быстро. Динозавры росли намного медленнее.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evolution.powernet.ru/library/aves2012/Feathers.jpg"/>
          <p:cNvPicPr>
            <a:picLocks noChangeAspect="1" noChangeArrowheads="1"/>
          </p:cNvPicPr>
          <p:nvPr/>
        </p:nvPicPr>
        <p:blipFill>
          <a:blip r:embed="rId2"/>
          <a:srcRect b="59259"/>
          <a:stretch>
            <a:fillRect/>
          </a:stretch>
        </p:blipFill>
        <p:spPr bwMode="auto">
          <a:xfrm>
            <a:off x="1000100" y="357166"/>
            <a:ext cx="6742340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357694"/>
            <a:ext cx="8358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Оперение </a:t>
            </a:r>
            <a:r>
              <a:rPr lang="ru-RU" sz="2200" dirty="0" err="1" smtClean="0"/>
              <a:t>орнитомима</a:t>
            </a:r>
            <a:r>
              <a:rPr lang="ru-RU" sz="2200" dirty="0" smtClean="0"/>
              <a:t> и эволюция наружных покровов у разных динозавров.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А. Юный </a:t>
            </a:r>
            <a:r>
              <a:rPr lang="ru-RU" sz="2200" dirty="0" err="1" smtClean="0">
                <a:solidFill>
                  <a:srgbClr val="002060"/>
                </a:solidFill>
              </a:rPr>
              <a:t>орнитомим</a:t>
            </a:r>
            <a:r>
              <a:rPr lang="ru-RU" sz="2200" dirty="0" smtClean="0">
                <a:solidFill>
                  <a:srgbClr val="002060"/>
                </a:solidFill>
              </a:rPr>
              <a:t> с простейшим оперением. </a:t>
            </a:r>
          </a:p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В. Зрелый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орнитомим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 с контурными перьями. 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С. Известная природа покровов в разных эволюционных ветвях динозавров.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volution.powernet.ru/library/aves2012/Feathers.jpg"/>
          <p:cNvPicPr>
            <a:picLocks noChangeAspect="1" noChangeArrowheads="1"/>
          </p:cNvPicPr>
          <p:nvPr/>
        </p:nvPicPr>
        <p:blipFill>
          <a:blip r:embed="rId2"/>
          <a:srcRect t="39796"/>
          <a:stretch>
            <a:fillRect/>
          </a:stretch>
        </p:blipFill>
        <p:spPr bwMode="auto">
          <a:xfrm>
            <a:off x="2000233" y="285727"/>
            <a:ext cx="6890688" cy="56102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785794"/>
            <a:ext cx="18573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 smtClean="0"/>
              <a:t>skin</a:t>
            </a:r>
            <a:r>
              <a:rPr lang="de-DE" sz="2000" dirty="0" smtClean="0"/>
              <a:t> - </a:t>
            </a:r>
            <a:r>
              <a:rPr lang="ru-RU" sz="2000" dirty="0" smtClean="0"/>
              <a:t>кожа, </a:t>
            </a:r>
            <a:r>
              <a:rPr lang="de-DE" sz="2000" dirty="0" err="1" smtClean="0"/>
              <a:t>bony</a:t>
            </a:r>
            <a:r>
              <a:rPr lang="de-DE" sz="2000" dirty="0" smtClean="0"/>
              <a:t> </a:t>
            </a:r>
            <a:r>
              <a:rPr lang="de-DE" sz="2000" dirty="0" err="1" smtClean="0"/>
              <a:t>knobs</a:t>
            </a:r>
            <a:r>
              <a:rPr lang="de-DE" sz="2000" dirty="0" smtClean="0"/>
              <a:t> - </a:t>
            </a:r>
            <a:r>
              <a:rPr lang="ru-RU" sz="2000" dirty="0" smtClean="0"/>
              <a:t>костные бугорки, </a:t>
            </a:r>
            <a:r>
              <a:rPr lang="de-DE" sz="2000" dirty="0" err="1" smtClean="0"/>
              <a:t>filamentous</a:t>
            </a:r>
            <a:r>
              <a:rPr lang="de-DE" sz="2000" dirty="0" smtClean="0"/>
              <a:t> </a:t>
            </a:r>
            <a:r>
              <a:rPr lang="de-DE" sz="2000" dirty="0" err="1" smtClean="0"/>
              <a:t>feathers</a:t>
            </a:r>
            <a:r>
              <a:rPr lang="de-DE" sz="2000" dirty="0" smtClean="0"/>
              <a:t> - </a:t>
            </a:r>
            <a:r>
              <a:rPr lang="ru-RU" sz="2000" dirty="0" smtClean="0"/>
              <a:t>нитеобразные перья,</a:t>
            </a:r>
          </a:p>
          <a:p>
            <a:r>
              <a:rPr lang="ru-RU" sz="2000" dirty="0" smtClean="0"/>
              <a:t> </a:t>
            </a:r>
            <a:r>
              <a:rPr lang="de-DE" sz="2000" dirty="0" err="1" smtClean="0"/>
              <a:t>shafted</a:t>
            </a:r>
            <a:r>
              <a:rPr lang="de-DE" sz="2000" dirty="0" smtClean="0"/>
              <a:t> </a:t>
            </a:r>
            <a:r>
              <a:rPr lang="de-DE" sz="2000" dirty="0" err="1" smtClean="0"/>
              <a:t>feathers</a:t>
            </a:r>
            <a:r>
              <a:rPr lang="de-DE" sz="2000" dirty="0" smtClean="0"/>
              <a:t> - </a:t>
            </a:r>
            <a:r>
              <a:rPr lang="ru-RU" sz="2000" dirty="0" smtClean="0"/>
              <a:t>перья со стержнем, </a:t>
            </a:r>
            <a:r>
              <a:rPr lang="de-DE" sz="2000" dirty="0" err="1" smtClean="0"/>
              <a:t>pennibrachia</a:t>
            </a:r>
            <a:r>
              <a:rPr lang="de-DE" sz="2000" dirty="0" smtClean="0"/>
              <a:t> - </a:t>
            </a:r>
            <a:r>
              <a:rPr lang="ru-RU" sz="2000" dirty="0" err="1" smtClean="0"/>
              <a:t>прото-крылья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de-DE" sz="2000" dirty="0" err="1" smtClean="0"/>
              <a:t>wings</a:t>
            </a:r>
            <a:r>
              <a:rPr lang="de-DE" sz="2000" dirty="0" smtClean="0"/>
              <a:t> - </a:t>
            </a:r>
            <a:r>
              <a:rPr lang="ru-RU" sz="2000" dirty="0" smtClean="0"/>
              <a:t>крылья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92" y="607220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С. Известная природа покровов в разных эволюционных ветвях динозавров.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Микрорапт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77726"/>
            <a:ext cx="4572032" cy="2894150"/>
          </a:xfrm>
          <a:prstGeom prst="rect">
            <a:avLst/>
          </a:prstGeom>
          <a:noFill/>
        </p:spPr>
      </p:pic>
      <p:pic>
        <p:nvPicPr>
          <p:cNvPr id="46084" name="Picture 4" descr="http://upload.wikimedia.org/wikipedia/commons/3/3d/Microraptor_mmartyniu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8451" y="1071546"/>
            <a:ext cx="4162797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435769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Микрораптор</a:t>
            </a:r>
            <a:r>
              <a:rPr lang="ru-RU" sz="2400" dirty="0" smtClean="0"/>
              <a:t> — род мелких дромеозаврид.</a:t>
            </a:r>
          </a:p>
          <a:p>
            <a:r>
              <a:rPr lang="ru-RU" sz="2400" dirty="0" smtClean="0"/>
              <a:t>Около двух дюжин хорошо сохранившихся экземпляров обнаружено в раннемеловых отложениях в </a:t>
            </a:r>
            <a:r>
              <a:rPr lang="ru-RU" sz="2400" dirty="0" err="1" smtClean="0"/>
              <a:t>Ляонине</a:t>
            </a:r>
            <a:r>
              <a:rPr lang="ru-RU" sz="2400" dirty="0" smtClean="0"/>
              <a:t> (Китай), датируемых приблизительно 130—125,5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лет назад. 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4572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Познакомиться с современными теориями происхождения птиц.</a:t>
            </a:r>
          </a:p>
          <a:p>
            <a:r>
              <a:rPr lang="ru-RU" sz="3200" dirty="0" smtClean="0"/>
              <a:t>Рассмотреть ароморфозы и идиоадаптации, характерные для класса птиц.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642918"/>
            <a:ext cx="7901014" cy="5376882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Микрораптор</a:t>
            </a:r>
            <a:r>
              <a:rPr lang="ru-RU" sz="2800" dirty="0" smtClean="0"/>
              <a:t> имел длинные контурные перья с асимметричными бородками, которые образовывали </a:t>
            </a:r>
            <a:r>
              <a:rPr lang="ru-RU" sz="2800" dirty="0" err="1" smtClean="0"/>
              <a:t>крылоподобные</a:t>
            </a:r>
            <a:r>
              <a:rPr lang="ru-RU" sz="2800" dirty="0" smtClean="0"/>
              <a:t> поверхности не только на передних конечностях и хвосте, но, что удивительно, и на задних конечностях. </a:t>
            </a:r>
          </a:p>
          <a:p>
            <a:r>
              <a:rPr lang="ru-RU" sz="2800" dirty="0" smtClean="0"/>
              <a:t>Это подтолкнуло авторов к тому, чтобы назвать </a:t>
            </a:r>
            <a:r>
              <a:rPr lang="ru-RU" sz="2800" b="1" dirty="0" err="1" smtClean="0"/>
              <a:t>микрораптора</a:t>
            </a:r>
            <a:r>
              <a:rPr lang="ru-RU" sz="2800" b="1" dirty="0" smtClean="0"/>
              <a:t> «</a:t>
            </a:r>
            <a:r>
              <a:rPr lang="ru-RU" sz="2800" b="1" dirty="0" err="1" smtClean="0"/>
              <a:t>четырехкрылым</a:t>
            </a:r>
            <a:r>
              <a:rPr lang="ru-RU" sz="2800" b="1" dirty="0" smtClean="0"/>
              <a:t> динозавром» </a:t>
            </a:r>
            <a:r>
              <a:rPr lang="ru-RU" sz="2800" dirty="0" smtClean="0"/>
              <a:t>и предположить, что он мог планировать, используя все четыре конечности.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Картинка 14 из 6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18629" cy="586739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642918"/>
            <a:ext cx="7972452" cy="5786478"/>
          </a:xfrm>
        </p:spPr>
        <p:txBody>
          <a:bodyPr>
            <a:normAutofit/>
          </a:bodyPr>
          <a:lstStyle/>
          <a:p>
            <a:r>
              <a:rPr lang="ru-RU" dirty="0" smtClean="0"/>
              <a:t>Большинство оперенных динозавров были мелкими животными длиной меньше 1 м, но оперение найдено также у некоторых крупных видов, например у </a:t>
            </a:r>
            <a:r>
              <a:rPr lang="ru-RU" dirty="0" err="1" smtClean="0"/>
              <a:t>Yutyrannus</a:t>
            </a:r>
            <a:r>
              <a:rPr lang="ru-RU" dirty="0" smtClean="0"/>
              <a:t> </a:t>
            </a:r>
            <a:r>
              <a:rPr lang="ru-RU" dirty="0" err="1" smtClean="0"/>
              <a:t>huali</a:t>
            </a:r>
            <a:r>
              <a:rPr lang="ru-RU" dirty="0" smtClean="0"/>
              <a:t>, крупного хищного динозавра длиной до 9 метров, который является близким родственником </a:t>
            </a:r>
            <a:r>
              <a:rPr lang="ru-RU" dirty="0" err="1" smtClean="0"/>
              <a:t>Тиранозавра</a:t>
            </a:r>
            <a:r>
              <a:rPr lang="ru-RU" dirty="0" smtClean="0"/>
              <a:t>, так же оперение было найдено у детеныша </a:t>
            </a:r>
            <a:r>
              <a:rPr lang="ru-RU" dirty="0" err="1" smtClean="0"/>
              <a:t>Sciurumimus</a:t>
            </a:r>
            <a:r>
              <a:rPr lang="ru-RU" dirty="0" smtClean="0"/>
              <a:t> </a:t>
            </a:r>
            <a:r>
              <a:rPr lang="ru-RU" dirty="0" err="1" smtClean="0"/>
              <a:t>albersdoerferi</a:t>
            </a:r>
            <a:r>
              <a:rPr lang="ru-RU" dirty="0" smtClean="0"/>
              <a:t>, хищного динозавра, относящегося к семейству мегалозавров, возможно представители этого семейства утрачивали перья во взрослом состоянии.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Файл:Velociraptor Wyoming Dinosaur Cen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5712"/>
            <a:ext cx="6643734" cy="4451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786322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Велоцира́птор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Velociraptor</a:t>
            </a:r>
            <a:r>
              <a:rPr lang="ru-RU" sz="2400" dirty="0" smtClean="0"/>
              <a:t>; от латинского </a:t>
            </a:r>
            <a:r>
              <a:rPr lang="ru-RU" sz="2400" i="1" dirty="0" err="1" smtClean="0"/>
              <a:t>velox</a:t>
            </a:r>
            <a:r>
              <a:rPr lang="ru-RU" sz="2400" dirty="0" smtClean="0"/>
              <a:t> — быстрый и </a:t>
            </a:r>
            <a:r>
              <a:rPr lang="ru-RU" sz="2400" i="1" dirty="0" err="1" smtClean="0"/>
              <a:t>raptor</a:t>
            </a:r>
            <a:r>
              <a:rPr lang="ru-RU" sz="2400" dirty="0" smtClean="0"/>
              <a:t> — охотник) — род хищных двуногих динозавров, существовавший в позднем меловом периоде 83-70 </a:t>
            </a:r>
            <a:r>
              <a:rPr lang="ru-RU" sz="2400" dirty="0" err="1" smtClean="0"/>
              <a:t>млн</a:t>
            </a:r>
            <a:r>
              <a:rPr lang="ru-RU" sz="2400" dirty="0" smtClean="0"/>
              <a:t> лет назад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Файл:Velociraptor dinoguy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00042"/>
            <a:ext cx="6085108" cy="428628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5572140"/>
            <a:ext cx="5002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Велоцира́птор</a:t>
            </a:r>
            <a:r>
              <a:rPr lang="ru-RU" sz="2400" b="1" dirty="0" smtClean="0"/>
              <a:t> (реконструкция)</a:t>
            </a:r>
            <a:r>
              <a:rPr lang="ru-RU" sz="2400" dirty="0" smtClean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642918"/>
            <a:ext cx="8715436" cy="5483245"/>
          </a:xfrm>
        </p:spPr>
        <p:txBody>
          <a:bodyPr>
            <a:normAutofit/>
          </a:bodyPr>
          <a:lstStyle/>
          <a:p>
            <a:r>
              <a:rPr lang="ru-RU" dirty="0" smtClean="0"/>
              <a:t> В 2007 году несколько палеонтологов сообщили об обнаружении в экземпляре </a:t>
            </a:r>
            <a:r>
              <a:rPr lang="ru-RU" dirty="0" err="1" smtClean="0"/>
              <a:t>велоцираптора</a:t>
            </a:r>
            <a:r>
              <a:rPr lang="ru-RU" dirty="0" smtClean="0"/>
              <a:t> бугорков на локтевой кости, интерпретируемых как точки прикрепления вторичных маховых перьев.</a:t>
            </a:r>
          </a:p>
          <a:p>
            <a:r>
              <a:rPr lang="ru-RU" dirty="0" smtClean="0"/>
              <a:t>Такие бугорки типичны для современных птиц, и выполняют указанную функцию. </a:t>
            </a:r>
          </a:p>
          <a:p>
            <a:r>
              <a:rPr lang="ru-RU" b="1" dirty="0" smtClean="0"/>
              <a:t>По мнению палеонтологов, это открытие позволяет заключить, что </a:t>
            </a:r>
            <a:r>
              <a:rPr lang="ru-RU" b="1" dirty="0" err="1" smtClean="0"/>
              <a:t>велоцираптор</a:t>
            </a:r>
            <a:r>
              <a:rPr lang="ru-RU" b="1" dirty="0" smtClean="0"/>
              <a:t> обладал оперением.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Файл:Chirostenotes 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6666" y="285728"/>
            <a:ext cx="4777773" cy="4714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428604"/>
            <a:ext cx="3929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Овираптозавр</a:t>
            </a:r>
            <a:endParaRPr lang="ru-RU" sz="2400" dirty="0" smtClean="0"/>
          </a:p>
          <a:p>
            <a:r>
              <a:rPr lang="ru-RU" sz="2400" b="1" i="1" dirty="0" err="1" smtClean="0"/>
              <a:t>Овирапторозавры</a:t>
            </a:r>
            <a:r>
              <a:rPr lang="ru-RU" sz="2400" dirty="0" smtClean="0"/>
              <a:t> — </a:t>
            </a:r>
            <a:r>
              <a:rPr lang="ru-RU" sz="2400" dirty="0" err="1" smtClean="0"/>
              <a:t>инфраотряд</a:t>
            </a:r>
            <a:r>
              <a:rPr lang="ru-RU" sz="2400" dirty="0" smtClean="0"/>
              <a:t> вымерших </a:t>
            </a:r>
            <a:r>
              <a:rPr lang="ru-RU" sz="2400" i="1" dirty="0" smtClean="0"/>
              <a:t>ящеротазовых динозавров</a:t>
            </a:r>
            <a:r>
              <a:rPr lang="ru-RU" sz="2400" dirty="0" smtClean="0"/>
              <a:t> из группы </a:t>
            </a:r>
            <a:r>
              <a:rPr lang="ru-RU" sz="2400" b="1" i="1" dirty="0" smtClean="0"/>
              <a:t>целурозавро</a:t>
            </a:r>
            <a:r>
              <a:rPr lang="ru-RU" sz="2400" dirty="0" smtClean="0"/>
              <a:t>в, населявших территории нынешних Северной Америки, Южной Америки, Европы и Азии.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929198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Целурозавры</a:t>
            </a:r>
            <a:r>
              <a:rPr lang="ru-RU" sz="2400" dirty="0" smtClean="0"/>
              <a:t> (</a:t>
            </a:r>
            <a:r>
              <a:rPr lang="ru-RU" sz="2400" dirty="0" err="1" smtClean="0"/>
              <a:t>полохвостые</a:t>
            </a:r>
            <a:r>
              <a:rPr lang="ru-RU" sz="2400" dirty="0" smtClean="0"/>
              <a:t>) — самая многочисленная группа динозавров-тероподов, живших около 167—65,5 миллионов лет назад.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dino.disneyjazz.net/enc/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52"/>
            <a:ext cx="6667500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6072206"/>
            <a:ext cx="5978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Целурозавр  (реконструкция)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52.radikal.ru/i136/0808/9e/5254ea1e8a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005466" cy="62151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6000760" y="928670"/>
            <a:ext cx="1454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Теропод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72198" y="3500438"/>
            <a:ext cx="154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Археоптерикс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714884"/>
            <a:ext cx="73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Петух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batrachos.com/sites/default/files/pictures/Aves/603_01_ornithurae_confuchisornis%20sanctus%20sam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143508" cy="38576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одно время птицеподобными динозаврами , в мелу, существовали и другие птицы – </a:t>
            </a:r>
            <a:r>
              <a:rPr lang="ru-RU" sz="2000" b="1" dirty="0" err="1" smtClean="0"/>
              <a:t>конфуциусорнисы</a:t>
            </a:r>
            <a:r>
              <a:rPr lang="ru-RU" sz="2000" b="1" dirty="0" smtClean="0"/>
              <a:t>.</a:t>
            </a:r>
            <a:r>
              <a:rPr lang="ru-RU" sz="2000" dirty="0" smtClean="0"/>
              <a:t> Это самая ранняя из птиц, имевших клюв и срастание хвостовых позвонков в </a:t>
            </a:r>
            <a:r>
              <a:rPr lang="ru-RU" sz="2000" dirty="0" err="1" smtClean="0"/>
              <a:t>пигостиль</a:t>
            </a:r>
            <a:r>
              <a:rPr lang="ru-RU" sz="2000" dirty="0" smtClean="0"/>
              <a:t>, как у современных птиц. </a:t>
            </a:r>
          </a:p>
        </p:txBody>
      </p:sp>
      <p:pic>
        <p:nvPicPr>
          <p:cNvPr id="109572" name="Picture 4" descr="http://batrachos.com/sites/default/files/pictures/Aves/603_02_ornithurae_confuciusornis%20sam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928802"/>
            <a:ext cx="3432134" cy="37369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6143644"/>
            <a:ext cx="4999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Отпечатки </a:t>
            </a:r>
            <a:r>
              <a:rPr lang="ru-RU" sz="2400" b="1" i="1" dirty="0" err="1" smtClean="0"/>
              <a:t>Confuciusornis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sanctus</a:t>
            </a:r>
            <a:endParaRPr lang="ru-RU" sz="24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Этапы эволюции птиц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Положение птиц в современной систематике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Тероподная</a:t>
            </a:r>
            <a:r>
              <a:rPr lang="ru-RU" dirty="0" smtClean="0"/>
              <a:t> гипотеза происхождения птиц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Класс Птицы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batrachos.com/sites/default/files/pictures/Aves/603_04_ornithurae_koloniya%20konfuciusornis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232668" cy="34759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4000504"/>
            <a:ext cx="449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 могла выглядеть колония </a:t>
            </a:r>
          </a:p>
          <a:p>
            <a:r>
              <a:rPr lang="ru-RU" sz="2400" dirty="0" smtClean="0"/>
              <a:t>этих птиц.</a:t>
            </a:r>
            <a:endParaRPr lang="ru-RU" sz="2400" dirty="0"/>
          </a:p>
        </p:txBody>
      </p:sp>
      <p:pic>
        <p:nvPicPr>
          <p:cNvPr id="110596" name="Picture 4" descr="http://batrachos.com/sites/default/files/pictures/Aves/603_05_ornithurae_konfuciusornis%20svyaschenny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3514725" cy="3619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5572140"/>
            <a:ext cx="46434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sz="2400" b="1" i="1" dirty="0" err="1" smtClean="0"/>
              <a:t>Confuciusornis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sanctus</a:t>
            </a:r>
            <a:r>
              <a:rPr lang="ru-RU" sz="2400" b="1" i="1" dirty="0" smtClean="0"/>
              <a:t> (самец) - реконструкция</a:t>
            </a:r>
            <a:endParaRPr lang="ru-RU" sz="24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http://batrachos.com/sites/default/files/pictures/Aves/604_02_aves_genesis_protoavis%20s%20per'yami%20na%20kryl'y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52"/>
            <a:ext cx="4214842" cy="5133461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00034" y="5429264"/>
            <a:ext cx="7786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Птицеобразная</a:t>
            </a:r>
            <a:r>
              <a:rPr lang="ru-RU" sz="2400" dirty="0" smtClean="0"/>
              <a:t>» реконструкция </a:t>
            </a:r>
            <a:r>
              <a:rPr lang="de-DE" sz="2800" b="1" i="1" dirty="0" smtClean="0"/>
              <a:t>Protoavis</a:t>
            </a:r>
            <a:r>
              <a:rPr lang="ru-RU" sz="2800" i="1" dirty="0" smtClean="0"/>
              <a:t> </a:t>
            </a:r>
            <a:r>
              <a:rPr lang="ru-RU" sz="2400" i="1" dirty="0" smtClean="0"/>
              <a:t>– </a:t>
            </a:r>
            <a:r>
              <a:rPr lang="ru-RU" sz="2400" dirty="0" smtClean="0"/>
              <a:t>лучший кандидат в предки птицам из текодонтов</a:t>
            </a:r>
            <a:r>
              <a:rPr lang="de-DE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447800"/>
            <a:ext cx="8043890" cy="4572000"/>
          </a:xfrm>
        </p:spPr>
        <p:txBody>
          <a:bodyPr/>
          <a:lstStyle/>
          <a:p>
            <a:r>
              <a:rPr lang="ru-RU" dirty="0" smtClean="0"/>
              <a:t>Еще одна интересная тема, которая относится к проблеме происхождения птиц, связана с развитием их полета. </a:t>
            </a:r>
          </a:p>
          <a:p>
            <a:r>
              <a:rPr lang="ru-RU" dirty="0" smtClean="0"/>
              <a:t>Дело в том, что большинство летающих позвоночных использует цельные перепонки, и только птицы – «наборное» крыло из отдельных перьев. Раз так, переход к полету птиц имел какие-то особенности.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://batrachos.com/sites/default/files/pictures/Aves/606_01_genesis_of_flight_letayuschie%20pozvonoch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45" y="571480"/>
            <a:ext cx="8673020" cy="528641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batrachos.com/sites/default/files/pictures/Aves/606_02_genesis_of_flight_sravnenie%20kryl'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643734" cy="603975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/>
              <a:t>1 гипотеза: «с деревьев вниз»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401080" cy="485778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Эту гипотезу предложил в начале XX века Герхард </a:t>
            </a:r>
            <a:r>
              <a:rPr lang="ru-RU" dirty="0" err="1" smtClean="0"/>
              <a:t>Хейльман</a:t>
            </a:r>
            <a:r>
              <a:rPr lang="ru-RU" dirty="0" smtClean="0"/>
              <a:t>, основываясь на детальном обзоре биологии птиц (включая археоптерикса) и рептилий. </a:t>
            </a:r>
          </a:p>
          <a:p>
            <a:r>
              <a:rPr lang="ru-RU" dirty="0" smtClean="0"/>
              <a:t>По его мнению, наиболее близкими родственниками птиц следует считать триасовых </a:t>
            </a:r>
            <a:r>
              <a:rPr lang="ru-RU" dirty="0" err="1" smtClean="0"/>
              <a:t>псевдозухий</a:t>
            </a:r>
            <a:r>
              <a:rPr lang="ru-RU" dirty="0" smtClean="0"/>
              <a:t> (из </a:t>
            </a:r>
            <a:r>
              <a:rPr lang="ru-RU" dirty="0" err="1" smtClean="0"/>
              <a:t>надотряда</a:t>
            </a:r>
            <a:r>
              <a:rPr lang="ru-RU" dirty="0" smtClean="0"/>
              <a:t> текодонтов). 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Текодонтная</a:t>
            </a:r>
            <a:r>
              <a:rPr lang="ru-RU" b="1" dirty="0" smtClean="0">
                <a:solidFill>
                  <a:srgbClr val="7030A0"/>
                </a:solidFill>
              </a:rPr>
              <a:t> гипотеза была общепринятой в середине XX столетия и поддерживается сегодня рядом специалистов.</a:t>
            </a:r>
          </a:p>
          <a:p>
            <a:r>
              <a:rPr lang="ru-RU" dirty="0" smtClean="0"/>
              <a:t>Однако вплоть до настоящего времени среди </a:t>
            </a:r>
            <a:r>
              <a:rPr lang="ru-RU" dirty="0" err="1" smtClean="0"/>
              <a:t>псевдозухий</a:t>
            </a:r>
            <a:r>
              <a:rPr lang="ru-RU" dirty="0" smtClean="0"/>
              <a:t> не удалось обнаружить форм филогенетически близких к археоптериксу или другим ранним птицам.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batrachos.com/sites/default/files/pictures/Aves/606_03_genesis_of_flight_situaciya%20pole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500858" cy="50923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2910" y="542926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«Классическая» версия связывала происхождение крыла с планированием с деревьев вниз.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batrachos.com/sites/default/files/pictures/Aves/606_04_genesis_of_flight_archaeopteryx%20lithograph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82169" cy="37862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714884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Другая точка зрения заключается в том, что первые птицы бегали по земле и подпрыгивали за добычей, взмахивая передними конечностями.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 гипотеза: «с земли вверх»  - </a:t>
            </a:r>
            <a:r>
              <a:rPr lang="ru-RU" b="1" dirty="0" err="1" smtClean="0"/>
              <a:t>Тероподная</a:t>
            </a:r>
            <a:r>
              <a:rPr lang="ru-RU" b="1" dirty="0" smtClean="0"/>
              <a:t> гипотеза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47800"/>
            <a:ext cx="7972452" cy="498159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Гипотеза первоначально была выдвинута Томасом Генри Хаксли в XIX веке. </a:t>
            </a:r>
          </a:p>
          <a:p>
            <a:r>
              <a:rPr lang="ru-RU" dirty="0" smtClean="0"/>
              <a:t>В 70-х годах XX века её возродил Джон Остром. Остром заключил, что ближайшими родственниками археоптерикса являются </a:t>
            </a:r>
            <a:r>
              <a:rPr lang="ru-RU" b="1" i="1" dirty="0" smtClean="0"/>
              <a:t>целурозавры из семейства дромеозаврид.</a:t>
            </a:r>
          </a:p>
          <a:p>
            <a:r>
              <a:rPr lang="ru-RU" dirty="0" smtClean="0"/>
              <a:t>Впоследствии выводы </a:t>
            </a:r>
            <a:r>
              <a:rPr lang="ru-RU" dirty="0" err="1" smtClean="0"/>
              <a:t>Острома</a:t>
            </a:r>
            <a:r>
              <a:rPr lang="ru-RU" dirty="0" smtClean="0"/>
              <a:t> были подтверждены </a:t>
            </a:r>
            <a:r>
              <a:rPr lang="ru-RU" dirty="0" err="1" smtClean="0"/>
              <a:t>кладистическими</a:t>
            </a:r>
            <a:r>
              <a:rPr lang="ru-RU" dirty="0" smtClean="0"/>
              <a:t> исследованиями, обнаружением экземпляров целурозавров с отпечатками перьев, сравнением микроструктуры яичной скорлупы и репродуктивной биологии целурозавров и птиц. </a:t>
            </a:r>
            <a:r>
              <a:rPr lang="ru-RU" b="1" dirty="0" smtClean="0"/>
              <a:t>	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Теропо́ды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71612"/>
            <a:ext cx="9001156" cy="4857784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З</a:t>
            </a:r>
            <a:r>
              <a:rPr lang="ru-RU" b="1" dirty="0" err="1" smtClean="0">
                <a:solidFill>
                  <a:srgbClr val="0070C0"/>
                </a:solidFill>
              </a:rPr>
              <a:t>вероногие</a:t>
            </a:r>
            <a:r>
              <a:rPr lang="ru-RU" dirty="0" smtClean="0">
                <a:solidFill>
                  <a:srgbClr val="0070C0"/>
                </a:solidFill>
              </a:rPr>
              <a:t> или </a:t>
            </a:r>
            <a:r>
              <a:rPr lang="ru-RU" b="1" dirty="0" smtClean="0">
                <a:solidFill>
                  <a:srgbClr val="0070C0"/>
                </a:solidFill>
              </a:rPr>
              <a:t>хищные динозавры</a:t>
            </a:r>
            <a:r>
              <a:rPr lang="ru-RU" dirty="0" smtClean="0">
                <a:solidFill>
                  <a:srgbClr val="0070C0"/>
                </a:solidFill>
              </a:rPr>
              <a:t> — один из подотрядов ящеротазовых динозавров.</a:t>
            </a:r>
          </a:p>
          <a:p>
            <a:r>
              <a:rPr lang="ru-RU" dirty="0" smtClean="0"/>
              <a:t>Большинство ученых с недавних пор стали относить к </a:t>
            </a:r>
            <a:r>
              <a:rPr lang="ru-RU" dirty="0" err="1" smtClean="0"/>
              <a:t>тероподам</a:t>
            </a:r>
            <a:r>
              <a:rPr lang="ru-RU" dirty="0" smtClean="0"/>
              <a:t> и современных птиц, </a:t>
            </a:r>
            <a:r>
              <a:rPr lang="ru-RU" b="1" i="1" dirty="0" smtClean="0">
                <a:solidFill>
                  <a:srgbClr val="7030A0"/>
                </a:solidFill>
              </a:rPr>
              <a:t>таким образом птицы из потомков динозавров стали относиться к одному из подотрядов рептилий.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4422"/>
            <a:ext cx="8715436" cy="4214843"/>
          </a:xfrm>
        </p:spPr>
        <p:txBody>
          <a:bodyPr>
            <a:normAutofit/>
          </a:bodyPr>
          <a:lstStyle/>
          <a:p>
            <a:r>
              <a:rPr lang="ru-RU" b="1" dirty="0" smtClean="0"/>
              <a:t>Эволюция птиц</a:t>
            </a:r>
            <a:r>
              <a:rPr lang="ru-RU" dirty="0" smtClean="0"/>
              <a:t> началась, согласно традиционным представлениям, в Юрском периоде. </a:t>
            </a:r>
          </a:p>
          <a:p>
            <a:r>
              <a:rPr lang="ru-RU" dirty="0" smtClean="0"/>
              <a:t>Самым древним из известных видов птиц считается </a:t>
            </a:r>
            <a:r>
              <a:rPr lang="ru-RU" b="1" dirty="0" smtClean="0"/>
              <a:t>археоптерикс</a:t>
            </a:r>
            <a:r>
              <a:rPr lang="ru-RU" dirty="0" smtClean="0"/>
              <a:t> (</a:t>
            </a:r>
            <a:r>
              <a:rPr lang="ru-RU" i="1" dirty="0" err="1" smtClean="0"/>
              <a:t>Archaeopteryx</a:t>
            </a:r>
            <a:r>
              <a:rPr lang="ru-RU" i="1" dirty="0" smtClean="0"/>
              <a:t> </a:t>
            </a:r>
            <a:r>
              <a:rPr lang="ru-RU" i="1" dirty="0" err="1" smtClean="0"/>
              <a:t>lithographica</a:t>
            </a:r>
            <a:r>
              <a:rPr lang="ru-RU" dirty="0" smtClean="0"/>
              <a:t>).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6003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	Сегодня </a:t>
            </a:r>
            <a:r>
              <a:rPr lang="ru-RU" b="1" dirty="0" err="1" smtClean="0"/>
              <a:t>тероподная</a:t>
            </a:r>
            <a:r>
              <a:rPr lang="ru-RU" b="1" dirty="0" smtClean="0"/>
              <a:t> гипотеза принимается большинством палеонтологов.</a:t>
            </a:r>
          </a:p>
          <a:p>
            <a:r>
              <a:rPr lang="ru-RU" dirty="0" smtClean="0"/>
              <a:t>Современная филогения птиц и наиболее близких к ним групп </a:t>
            </a:r>
            <a:r>
              <a:rPr lang="ru-RU" dirty="0" err="1" smtClean="0"/>
              <a:t>тероподов</a:t>
            </a:r>
            <a:r>
              <a:rPr lang="ru-RU" dirty="0" smtClean="0"/>
              <a:t> выглядит следующим образом:</a:t>
            </a:r>
          </a:p>
          <a:p>
            <a:r>
              <a:rPr lang="ru-RU" b="1" dirty="0" smtClean="0"/>
              <a:t>Подотряд</a:t>
            </a:r>
            <a:r>
              <a:rPr lang="ru-RU" dirty="0" smtClean="0"/>
              <a:t>: </a:t>
            </a:r>
            <a:r>
              <a:rPr lang="ru-RU" b="1" dirty="0" err="1" smtClean="0"/>
              <a:t>Тероподы</a:t>
            </a:r>
            <a:r>
              <a:rPr lang="ru-RU" dirty="0" smtClean="0"/>
              <a:t> (</a:t>
            </a:r>
            <a:r>
              <a:rPr lang="de-DE" i="1" dirty="0" err="1" smtClean="0"/>
              <a:t>Terapoda</a:t>
            </a:r>
            <a:r>
              <a:rPr lang="de-DE" dirty="0" smtClean="0"/>
              <a:t>)</a:t>
            </a:r>
          </a:p>
          <a:p>
            <a:r>
              <a:rPr lang="ru-RU" b="1" dirty="0" smtClean="0"/>
              <a:t>Группа: </a:t>
            </a:r>
            <a:r>
              <a:rPr lang="ru-RU" b="1" dirty="0" err="1" smtClean="0"/>
              <a:t>Тетануры</a:t>
            </a:r>
            <a:r>
              <a:rPr lang="ru-RU" dirty="0" smtClean="0"/>
              <a:t> (</a:t>
            </a:r>
            <a:r>
              <a:rPr lang="de-DE" i="1" dirty="0" err="1" smtClean="0"/>
              <a:t>Tetanurae</a:t>
            </a:r>
            <a:r>
              <a:rPr lang="de-DE" dirty="0" smtClean="0"/>
              <a:t>)</a:t>
            </a:r>
            <a:endParaRPr lang="ru-RU" i="1" dirty="0" smtClean="0"/>
          </a:p>
          <a:p>
            <a:pPr lvl="1"/>
            <a:r>
              <a:rPr lang="ru-RU" i="1" dirty="0" err="1" smtClean="0"/>
              <a:t>Coelurosauria</a:t>
            </a:r>
            <a:r>
              <a:rPr lang="ru-RU" dirty="0" smtClean="0"/>
              <a:t> </a:t>
            </a:r>
            <a:r>
              <a:rPr lang="ru-RU" b="1" dirty="0" smtClean="0"/>
              <a:t>— Целурозавры</a:t>
            </a:r>
          </a:p>
          <a:p>
            <a:pPr lvl="2"/>
            <a:r>
              <a:rPr lang="ru-RU" i="1" dirty="0" err="1" smtClean="0"/>
              <a:t>Maniraptoriformes</a:t>
            </a:r>
            <a:endParaRPr lang="ru-RU" dirty="0" smtClean="0"/>
          </a:p>
          <a:p>
            <a:pPr lvl="3"/>
            <a:r>
              <a:rPr lang="ru-RU" i="1" dirty="0" err="1" smtClean="0"/>
              <a:t>Maniraptora</a:t>
            </a:r>
            <a:endParaRPr lang="ru-RU" dirty="0" smtClean="0"/>
          </a:p>
          <a:p>
            <a:pPr lvl="4"/>
            <a:r>
              <a:rPr lang="ru-RU" i="1" dirty="0" err="1" smtClean="0"/>
              <a:t>Eumaniraptora</a:t>
            </a:r>
            <a:endParaRPr lang="ru-RU" dirty="0" smtClean="0"/>
          </a:p>
          <a:p>
            <a:pPr lvl="5"/>
            <a:r>
              <a:rPr lang="ru-RU" i="1" dirty="0" err="1" smtClean="0"/>
              <a:t>Deinonychosauria</a:t>
            </a:r>
            <a:r>
              <a:rPr lang="ru-RU" dirty="0" smtClean="0"/>
              <a:t> (</a:t>
            </a:r>
            <a:r>
              <a:rPr lang="ru-RU" i="1" dirty="0" err="1" smtClean="0"/>
              <a:t>Dromaeosauridae</a:t>
            </a:r>
            <a:r>
              <a:rPr lang="ru-RU" dirty="0" smtClean="0"/>
              <a:t> + </a:t>
            </a:r>
            <a:r>
              <a:rPr lang="ru-RU" i="1" dirty="0" err="1" smtClean="0"/>
              <a:t>Troodontidae</a:t>
            </a:r>
            <a:r>
              <a:rPr lang="ru-RU" dirty="0" smtClean="0"/>
              <a:t>)</a:t>
            </a:r>
          </a:p>
          <a:p>
            <a:pPr lvl="5"/>
            <a:r>
              <a:rPr lang="ru-RU" b="1" i="1" dirty="0" err="1" smtClean="0"/>
              <a:t>Aves</a:t>
            </a:r>
            <a:r>
              <a:rPr lang="ru-RU" b="1" dirty="0" smtClean="0"/>
              <a:t> — Птицы</a:t>
            </a:r>
          </a:p>
          <a:p>
            <a:pPr lvl="6"/>
            <a:r>
              <a:rPr lang="ru-RU" b="1" i="1" dirty="0" err="1" smtClean="0"/>
              <a:t>Archaeopterygiformes</a:t>
            </a:r>
            <a:endParaRPr lang="ru-RU" b="1" dirty="0" smtClean="0"/>
          </a:p>
          <a:p>
            <a:pPr lvl="6"/>
            <a:r>
              <a:rPr lang="ru-RU" i="1" dirty="0" err="1" smtClean="0"/>
              <a:t>Pygostylia</a:t>
            </a:r>
            <a:endParaRPr lang="ru-RU" dirty="0" smtClean="0"/>
          </a:p>
          <a:p>
            <a:pPr lvl="7"/>
            <a:r>
              <a:rPr lang="ru-RU" i="1" dirty="0" err="1" smtClean="0"/>
              <a:t>Neornithes</a:t>
            </a:r>
            <a:endParaRPr lang="ru-RU" i="1" dirty="0" smtClean="0"/>
          </a:p>
          <a:p>
            <a:pPr lvl="7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472518" cy="5340369"/>
          </a:xfrm>
        </p:spPr>
        <p:txBody>
          <a:bodyPr>
            <a:normAutofit/>
          </a:bodyPr>
          <a:lstStyle/>
          <a:p>
            <a:r>
              <a:rPr lang="ru-RU" dirty="0" smtClean="0"/>
              <a:t>Весь опыт палеонтологии показывает, что параллелизмы – очень распространенное явление в эволюции животных. </a:t>
            </a:r>
          </a:p>
          <a:p>
            <a:r>
              <a:rPr lang="ru-RU" b="1" dirty="0" smtClean="0"/>
              <a:t>Птицы в этом процессе не были исключением и сегодня очевидно, что существовало, по меньшей мере две линии этих оперенных существ, одна из которых и дала начало современным птицам.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r>
              <a:rPr lang="ru-RU" b="1" dirty="0" smtClean="0"/>
              <a:t>Класс Птицы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714488"/>
            <a:ext cx="8543956" cy="4860048"/>
          </a:xfrm>
        </p:spPr>
        <p:txBody>
          <a:bodyPr>
            <a:normAutofit/>
          </a:bodyPr>
          <a:lstStyle/>
          <a:p>
            <a:r>
              <a:rPr lang="ru-RU" dirty="0" smtClean="0"/>
              <a:t>Класс насчитывает около 9000 видов. </a:t>
            </a:r>
          </a:p>
          <a:p>
            <a:r>
              <a:rPr lang="ru-RU" dirty="0" smtClean="0"/>
              <a:t>Они обладают обтекаемой формой тела, покрыты перьями, передвигаются на двух конечностях. </a:t>
            </a:r>
          </a:p>
          <a:p>
            <a:r>
              <a:rPr lang="ru-RU" dirty="0" smtClean="0"/>
              <a:t>Подвижная голова вооружена клювом.</a:t>
            </a:r>
          </a:p>
          <a:p>
            <a:r>
              <a:rPr lang="ru-RU" dirty="0" smtClean="0"/>
              <a:t> Органы чувств хорошо развиты. </a:t>
            </a:r>
          </a:p>
          <a:p>
            <a:r>
              <a:rPr lang="ru-RU" dirty="0" smtClean="0"/>
              <a:t>Птицы распространены по всему земному шару и приспособлены к самым разнообразным условиям среды.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 сформировался в результате следующих </a:t>
            </a:r>
            <a:r>
              <a:rPr lang="ru-RU" b="1" i="1" dirty="0" smtClean="0"/>
              <a:t>ароморфозов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появились перья и </a:t>
            </a:r>
            <a:r>
              <a:rPr lang="ru-RU" b="1" dirty="0" err="1" smtClean="0">
                <a:solidFill>
                  <a:srgbClr val="7030A0"/>
                </a:solidFill>
              </a:rPr>
              <a:t>теплокровность</a:t>
            </a:r>
            <a:r>
              <a:rPr lang="ru-RU" b="1" dirty="0" smtClean="0">
                <a:solidFill>
                  <a:srgbClr val="7030A0"/>
                </a:solidFill>
              </a:rPr>
              <a:t>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стала значительно более совершенной нервная система, в которой развилась настоящая кора головного мозга;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скелете появились легкие трубчатые кости;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сформировались губчатые легкие;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возникло четырехкамерное сердце и полное разделение крови на артериальную и венозную.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0 из 5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У птиц сохранились признаки их предков: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00240"/>
            <a:ext cx="8643998" cy="38576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размножение путем откладывания яиц;</a:t>
            </a:r>
          </a:p>
          <a:p>
            <a:r>
              <a:rPr lang="ru-RU" sz="3200" dirty="0" smtClean="0"/>
              <a:t>наличие роговой чешуи на задних конечностях и рогового чехла на челюстях (клюв);</a:t>
            </a:r>
          </a:p>
          <a:p>
            <a:r>
              <a:rPr lang="ru-RU" sz="3200" dirty="0" smtClean="0"/>
              <a:t>наличие клоаки.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58272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Приспособленность птиц к полету обеспечили идиоадаптации: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832964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передние конечности превратились в крылья;</a:t>
            </a:r>
          </a:p>
          <a:p>
            <a:r>
              <a:rPr lang="ru-RU" dirty="0" smtClean="0"/>
              <a:t>движение крыльев обусловлено развитием мощных грудных мышц, прикрепленных к килю грудины;</a:t>
            </a:r>
          </a:p>
          <a:p>
            <a:r>
              <a:rPr lang="ru-RU" dirty="0" smtClean="0"/>
              <a:t>развитие ряда типа перьев – контурных – кроющих и маховых, рулевых, пуховых, выполняющих различные функции;</a:t>
            </a:r>
          </a:p>
          <a:p>
            <a:r>
              <a:rPr lang="ru-RU" dirty="0" smtClean="0"/>
              <a:t>сращение многих костей скелета и их облегченность. Наличие воздушных полостей в костях;</a:t>
            </a:r>
          </a:p>
          <a:p>
            <a:r>
              <a:rPr lang="ru-RU" dirty="0" smtClean="0"/>
              <a:t>редукция зубов, облегчающая вес тела;</a:t>
            </a:r>
          </a:p>
          <a:p>
            <a:r>
              <a:rPr lang="ru-RU" dirty="0" smtClean="0"/>
              <a:t>передвижение на двух ногах;</a:t>
            </a:r>
          </a:p>
          <a:p>
            <a:r>
              <a:rPr lang="ru-RU" dirty="0" smtClean="0"/>
              <a:t>обособление мускульного желудка;</a:t>
            </a:r>
          </a:p>
          <a:p>
            <a:r>
              <a:rPr lang="ru-RU" dirty="0" smtClean="0"/>
              <a:t>высокая скорость обмена веществ;</a:t>
            </a:r>
          </a:p>
          <a:p>
            <a:r>
              <a:rPr lang="ru-RU" dirty="0" smtClean="0"/>
              <a:t>развитие одного яичника (левого).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характеристики птиц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786874" cy="49314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Кожные покровы</a:t>
            </a:r>
          </a:p>
          <a:p>
            <a:r>
              <a:rPr lang="ru-RU" dirty="0" smtClean="0"/>
              <a:t> Кожа тонкая, почти лишенная желез. Есть только копчиковая железа, секрет которой служит для создания водонепроницаемости перьевого покрова. У страусов и дроф копчиковой железы нет. </a:t>
            </a:r>
          </a:p>
          <a:p>
            <a:r>
              <a:rPr lang="ru-RU" dirty="0" smtClean="0"/>
              <a:t>Роговыми образованиями тонкого эпидермиса являются клюв, когти, роговые щитки цевки, перья. </a:t>
            </a:r>
          </a:p>
          <a:p>
            <a:r>
              <a:rPr lang="ru-RU" dirty="0" smtClean="0"/>
              <a:t>Перья расположены на участках кожи, называемых </a:t>
            </a:r>
            <a:r>
              <a:rPr lang="ru-RU" i="1" dirty="0" err="1" smtClean="0"/>
              <a:t>птерилиями</a:t>
            </a:r>
            <a:r>
              <a:rPr lang="ru-RU" dirty="0" smtClean="0"/>
              <a:t>. Участки кожи, лишенные перьев, называются </a:t>
            </a:r>
            <a:r>
              <a:rPr lang="ru-RU" i="1" dirty="0" smtClean="0"/>
              <a:t>аптериями</a:t>
            </a:r>
            <a:r>
              <a:rPr lang="ru-RU" dirty="0" smtClean="0"/>
              <a:t>. </a:t>
            </a:r>
          </a:p>
          <a:p>
            <a:pPr lvl="1"/>
            <a:r>
              <a:rPr lang="ru-RU" dirty="0" smtClean="0"/>
              <a:t>Такое расположение перьев имеет приспособительное значение, ибо облегчает подвижность кожи, сокращение мышц, приводящих крылья в движение.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Перо состоит из </a:t>
            </a:r>
            <a:r>
              <a:rPr lang="ru-RU" dirty="0" err="1" smtClean="0"/>
              <a:t>очина</a:t>
            </a:r>
            <a:r>
              <a:rPr lang="ru-RU" dirty="0" smtClean="0"/>
              <a:t>, стержня и опахала. </a:t>
            </a:r>
          </a:p>
          <a:p>
            <a:pPr lvl="1"/>
            <a:r>
              <a:rPr lang="ru-RU" dirty="0" smtClean="0"/>
              <a:t>Основу оперения составляют контурные перья, которые могут быть кроющими, маховыми и рулевыми. </a:t>
            </a:r>
          </a:p>
          <a:p>
            <a:pPr lvl="1"/>
            <a:r>
              <a:rPr lang="ru-RU" dirty="0" smtClean="0"/>
              <a:t>Под контурными перьями расположены пуховые перья, служащие для уменьшения теплоотдачи. </a:t>
            </a:r>
          </a:p>
          <a:p>
            <a:r>
              <a:rPr lang="ru-RU" dirty="0" smtClean="0"/>
              <a:t>Перья птиц и чешуи рептилий генетически связаны в своем развитии. </a:t>
            </a:r>
          </a:p>
          <a:p>
            <a:r>
              <a:rPr lang="ru-RU" dirty="0" smtClean="0"/>
              <a:t>Птицы линяют. В году бывает 2 и более линек.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volnistik-doma.ru/uploads/images/anatomy2.jpg"/>
          <p:cNvPicPr>
            <a:picLocks noChangeAspect="1" noChangeArrowheads="1"/>
          </p:cNvPicPr>
          <p:nvPr/>
        </p:nvPicPr>
        <p:blipFill>
          <a:blip r:embed="rId2"/>
          <a:srcRect t="8696"/>
          <a:stretch>
            <a:fillRect/>
          </a:stretch>
        </p:blipFill>
        <p:spPr bwMode="auto">
          <a:xfrm>
            <a:off x="772933" y="571480"/>
            <a:ext cx="8371067" cy="450059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5984" y="5357826"/>
            <a:ext cx="520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Строение контурного пера птицы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айл:Archaeopteryx lithograph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72" y="142852"/>
            <a:ext cx="6953299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429264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Реконструкция археоптерикса в Музее естественной истории Оксфордского университета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71480"/>
            <a:ext cx="8543956" cy="555468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Скелет черепа</a:t>
            </a:r>
            <a:r>
              <a:rPr lang="ru-RU" dirty="0" smtClean="0"/>
              <a:t> делится на мозговой и висцеральный (лицевой). Челюсти покрыты роговым чехлом – клювом. Череп легкий, образован сросшимися костями.</a:t>
            </a:r>
          </a:p>
          <a:p>
            <a:r>
              <a:rPr lang="ru-RU" b="1" i="1" dirty="0" smtClean="0"/>
              <a:t>Скелет туловища</a:t>
            </a:r>
            <a:r>
              <a:rPr lang="ru-RU" dirty="0" smtClean="0"/>
              <a:t> образован позвоночником и грудной клеткой; шейный отдел – от 11 до 25 позвонков; грудной отдел – 6 позвонков, из них 5 связаны с 5 парами двучленных ребер;</a:t>
            </a:r>
          </a:p>
          <a:p>
            <a:pPr lvl="1"/>
            <a:r>
              <a:rPr lang="ru-RU" dirty="0" smtClean="0"/>
              <a:t>грудина имеет вертикальный вырост – киль;</a:t>
            </a:r>
          </a:p>
          <a:p>
            <a:pPr lvl="1"/>
            <a:r>
              <a:rPr lang="ru-RU" dirty="0" smtClean="0"/>
              <a:t>пояснично-крестцовый отдел образован сросшимися позвонками. Вместе с костями таза он образует сложный крестец.</a:t>
            </a:r>
          </a:p>
          <a:p>
            <a:r>
              <a:rPr lang="ru-RU" b="1" i="1" dirty="0" smtClean="0"/>
              <a:t>Хвостовой отдел </a:t>
            </a:r>
            <a:r>
              <a:rPr lang="ru-RU" dirty="0" smtClean="0"/>
              <a:t>– 1—9 позвонков.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642918"/>
            <a:ext cx="8043890" cy="537688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Плечевой пояс</a:t>
            </a:r>
            <a:r>
              <a:rPr lang="ru-RU" dirty="0" smtClean="0"/>
              <a:t> состоит из трех пар костей – лопаток, ключиц и вороньих. </a:t>
            </a:r>
          </a:p>
          <a:p>
            <a:pPr lvl="1"/>
            <a:r>
              <a:rPr lang="ru-RU" dirty="0" smtClean="0"/>
              <a:t>Ключицы, срастаясь, образуют вилочку.</a:t>
            </a:r>
          </a:p>
          <a:p>
            <a:r>
              <a:rPr lang="ru-RU" b="1" i="1" dirty="0" smtClean="0"/>
              <a:t>Скелет крыла</a:t>
            </a:r>
            <a:r>
              <a:rPr lang="ru-RU" dirty="0" smtClean="0"/>
              <a:t> состоит из плечевой, локтевой и лучевой костей и сросшихся костей запястья и </a:t>
            </a:r>
            <a:r>
              <a:rPr lang="ru-RU" dirty="0" err="1" smtClean="0"/>
              <a:t>пястья</a:t>
            </a:r>
            <a:r>
              <a:rPr lang="ru-RU" dirty="0" smtClean="0"/>
              <a:t>. Фаланги трех пальцев редуцированы.</a:t>
            </a:r>
          </a:p>
          <a:p>
            <a:r>
              <a:rPr lang="ru-RU" b="1" i="1" dirty="0" smtClean="0"/>
              <a:t>Тазовый пояс</a:t>
            </a:r>
            <a:r>
              <a:rPr lang="ru-RU" b="1" dirty="0" smtClean="0"/>
              <a:t> </a:t>
            </a:r>
            <a:r>
              <a:rPr lang="ru-RU" dirty="0" smtClean="0"/>
              <a:t>образован тремя парами сросшихся костей.</a:t>
            </a:r>
          </a:p>
          <a:p>
            <a:r>
              <a:rPr lang="ru-RU" b="1" i="1" dirty="0" smtClean="0"/>
              <a:t>Скелет задней конечности</a:t>
            </a:r>
            <a:r>
              <a:rPr lang="ru-RU" dirty="0" smtClean="0"/>
              <a:t> состоит из бедренной, сросшихся большой и малой берцовой костей, стопы, в состав которой входит цевка и фаланги пальцев.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i="1" dirty="0" smtClean="0"/>
              <a:t>Мускулатура птиц</a:t>
            </a:r>
            <a:r>
              <a:rPr lang="ru-RU" dirty="0" smtClean="0"/>
              <a:t> хорошо развита.</a:t>
            </a:r>
          </a:p>
          <a:p>
            <a:pPr lvl="1"/>
            <a:r>
              <a:rPr lang="ru-RU" dirty="0" smtClean="0"/>
              <a:t>Мышечная система дифференцирована лучше, чем у предков. </a:t>
            </a:r>
          </a:p>
          <a:p>
            <a:pPr lvl="1"/>
            <a:r>
              <a:rPr lang="ru-RU" dirty="0" smtClean="0"/>
              <a:t>Наибольшее значение имеют хорошо развитые грудные и подключичные мышцы.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929718" cy="548324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Пищеварительная система</a:t>
            </a:r>
            <a:r>
              <a:rPr lang="ru-RU" dirty="0" smtClean="0"/>
              <a:t> начинается клювом. </a:t>
            </a:r>
          </a:p>
          <a:p>
            <a:pPr lvl="1"/>
            <a:r>
              <a:rPr lang="ru-RU" dirty="0" smtClean="0"/>
              <a:t>В ротовой полости есть язык. </a:t>
            </a:r>
          </a:p>
          <a:p>
            <a:pPr lvl="1"/>
            <a:r>
              <a:rPr lang="ru-RU" dirty="0" smtClean="0"/>
              <a:t>Пища проходит глотку, затем попадает в пищевод. У многих пищевод имеет расширение – зоб, где происходит накопление и размягчение пищи. </a:t>
            </a:r>
          </a:p>
          <a:p>
            <a:pPr lvl="1"/>
            <a:r>
              <a:rPr lang="ru-RU" dirty="0" smtClean="0"/>
              <a:t>Желудок делится на железистый и мускулистый отделы. В железистом желудке пища переваривается под действием ферментов, в мускулистом – перетирается мелкими камушками, проглоченными птицей.</a:t>
            </a:r>
          </a:p>
          <a:p>
            <a:pPr lvl="1"/>
            <a:r>
              <a:rPr lang="ru-RU" dirty="0" smtClean="0"/>
              <a:t>Из желудка пища попадает в двенадцатиперстную кишку. </a:t>
            </a:r>
          </a:p>
          <a:p>
            <a:pPr lvl="1"/>
            <a:r>
              <a:rPr lang="ru-RU" dirty="0" smtClean="0"/>
              <a:t>Тонкая кишка переходит сразу в прямую, которая открывается в клоаку.</a:t>
            </a:r>
          </a:p>
          <a:p>
            <a:r>
              <a:rPr lang="ru-RU" dirty="0" smtClean="0"/>
              <a:t>Такое строение пищеварительной системы вместе с быстрым процессом пищеварения становится эффективным приспособлением к полету.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Дыхательная система</a:t>
            </a:r>
            <a:r>
              <a:rPr lang="ru-RU" dirty="0" smtClean="0"/>
              <a:t> образована дыхательными путями и легкими с воздушными мешками. </a:t>
            </a:r>
          </a:p>
          <a:p>
            <a:pPr lvl="1"/>
            <a:r>
              <a:rPr lang="ru-RU" dirty="0" smtClean="0"/>
              <a:t>Газообмен происходит в ветвящихся бронхиолах легких. Воздух проходит через ноздри в гортань, трахею, бронхи. </a:t>
            </a:r>
          </a:p>
          <a:p>
            <a:pPr lvl="1"/>
            <a:r>
              <a:rPr lang="ru-RU" dirty="0" smtClean="0"/>
              <a:t>Некоторые бронхи оканчиваются </a:t>
            </a:r>
            <a:r>
              <a:rPr lang="ru-RU" i="1" dirty="0" smtClean="0"/>
              <a:t>воздушными мешками</a:t>
            </a:r>
            <a:r>
              <a:rPr lang="ru-RU" dirty="0" smtClean="0"/>
              <a:t>, заходящими в полости между внутренними органами, в полости костей, между мышцами. </a:t>
            </a:r>
          </a:p>
          <a:p>
            <a:pPr lvl="1"/>
            <a:r>
              <a:rPr lang="ru-RU" dirty="0" smtClean="0"/>
              <a:t>Кровь окисляется только в легких, через которые воздух проходит 2 раза – при вдохе и при выдохе.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http://zoo.kspu.ru/uch/1/Zoo/metrec/rabota5_clip_image002_0000.jpg"/>
          <p:cNvPicPr>
            <a:picLocks noChangeAspect="1" noChangeArrowheads="1"/>
          </p:cNvPicPr>
          <p:nvPr/>
        </p:nvPicPr>
        <p:blipFill>
          <a:blip r:embed="rId3"/>
          <a:srcRect t="6085" r="45570" b="4156"/>
          <a:stretch>
            <a:fillRect/>
          </a:stretch>
        </p:blipFill>
        <p:spPr bwMode="auto">
          <a:xfrm>
            <a:off x="1000100" y="214290"/>
            <a:ext cx="3071834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785794"/>
            <a:ext cx="5226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Легкие и воздушные мешки птиц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643446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dirty="0" smtClean="0"/>
              <a:t>Механизм дыхания птиц называется двойным. Воздушные мешки, помимо дыхательной функции, обеспечивают охлаждение организма, уменьшают трение между органами, уменьшают плотность тела.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8043890" cy="5643602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sz="3200" dirty="0" smtClean="0"/>
              <a:t>У птиц </a:t>
            </a:r>
            <a:r>
              <a:rPr lang="ru-RU" sz="3200" b="1" i="1" dirty="0" smtClean="0"/>
              <a:t>две гортани</a:t>
            </a:r>
            <a:r>
              <a:rPr lang="ru-RU" sz="3200" dirty="0" smtClean="0"/>
              <a:t> – верхняя и нижняя.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ru-RU" sz="2800" dirty="0" smtClean="0"/>
              <a:t>Нижняя гортань находится в месте разделения трахеи на два бронха и называется </a:t>
            </a:r>
            <a:r>
              <a:rPr lang="ru-RU" sz="2800" i="1" dirty="0" smtClean="0"/>
              <a:t>певчей</a:t>
            </a:r>
            <a:r>
              <a:rPr lang="ru-RU" sz="2800" dirty="0" smtClean="0"/>
              <a:t>. Эта гортань выполняет функцию голосового аппарата.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</a:pPr>
            <a:r>
              <a:rPr lang="ru-RU" sz="3200" dirty="0" smtClean="0"/>
              <a:t>Органы дыхания играют значительную роль в терморегуляции птиц. При повышении температуры дыхание учащается и теплоотдача увеличивается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2 из 60"/>
          <p:cNvPicPr/>
          <p:nvPr/>
        </p:nvPicPr>
        <p:blipFill>
          <a:blip r:embed="rId2"/>
          <a:srcRect l="54810" t="51649"/>
          <a:stretch>
            <a:fillRect/>
          </a:stretch>
        </p:blipFill>
        <p:spPr bwMode="auto">
          <a:xfrm>
            <a:off x="5143504" y="1357298"/>
            <a:ext cx="378621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142984"/>
            <a:ext cx="50006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Кровеносная система</a:t>
            </a:r>
          </a:p>
          <a:p>
            <a:r>
              <a:rPr lang="ru-RU" sz="2400" dirty="0" smtClean="0"/>
              <a:t>образована четырехкамерным сердцем и сосудами. 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Дуга аорты только правая. Левая редуцирована. </a:t>
            </a:r>
          </a:p>
          <a:p>
            <a:pPr lvl="1"/>
            <a:r>
              <a:rPr lang="ru-RU" sz="2400" dirty="0" smtClean="0">
                <a:solidFill>
                  <a:srgbClr val="002060"/>
                </a:solidFill>
              </a:rPr>
              <a:t>В результате кровь полностью разделена на венозную и артериальную. </a:t>
            </a:r>
          </a:p>
          <a:p>
            <a:r>
              <a:rPr lang="ru-RU" sz="2400" dirty="0" smtClean="0"/>
              <a:t>Птицы – теплокровные животные. Их уровень обмена веществ очень высок.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501122" cy="550072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Органы выделения:</a:t>
            </a:r>
          </a:p>
          <a:p>
            <a:pPr lvl="1"/>
            <a:r>
              <a:rPr lang="ru-RU" dirty="0" smtClean="0"/>
              <a:t>представлены тазовыми почками. Мочеточники открываются в клоаку. Мочевого пузыря нет, и моча не накапливается.</a:t>
            </a:r>
          </a:p>
          <a:p>
            <a:r>
              <a:rPr lang="ru-RU" b="1" i="1" dirty="0" smtClean="0"/>
              <a:t>Нервная система:</a:t>
            </a:r>
            <a:r>
              <a:rPr lang="ru-RU" dirty="0" smtClean="0"/>
              <a:t> </a:t>
            </a:r>
          </a:p>
          <a:p>
            <a:pPr lvl="1"/>
            <a:r>
              <a:rPr lang="ru-RU" dirty="0" smtClean="0"/>
              <a:t>Увеличивается головной мозг и его масса. </a:t>
            </a:r>
          </a:p>
          <a:p>
            <a:pPr lvl="1"/>
            <a:r>
              <a:rPr lang="ru-RU" dirty="0" smtClean="0"/>
              <a:t>Развиваются зрительные бугры, средний мозг и мозжечок. </a:t>
            </a:r>
          </a:p>
          <a:p>
            <a:pPr lvl="1"/>
            <a:r>
              <a:rPr lang="ru-RU" dirty="0" smtClean="0"/>
              <a:t>Развитие мозжечка связано со сложной координацией движений.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8686800" cy="585791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Органы чувств</a:t>
            </a:r>
            <a:r>
              <a:rPr lang="ru-RU" dirty="0" smtClean="0"/>
              <a:t> :</a:t>
            </a:r>
          </a:p>
          <a:p>
            <a:pPr lvl="1"/>
            <a:r>
              <a:rPr lang="ru-RU" b="1" i="1" dirty="0" smtClean="0"/>
              <a:t>Глаза</a:t>
            </a:r>
            <a:r>
              <a:rPr lang="ru-RU" dirty="0" smtClean="0"/>
              <a:t> крупные, защищены веками и мигательной перепонкой. Зрение цветное, в большинстве случаев почти монокулярное. У сов – бинокулярное. </a:t>
            </a:r>
          </a:p>
          <a:p>
            <a:pPr lvl="1"/>
            <a:r>
              <a:rPr lang="ru-RU" dirty="0" smtClean="0"/>
              <a:t>Птицы обладают высокой остротой зрения, т. к. у них наблюдается двойная аккомодация – изменение кривизны хрусталика и изменение расстояния между хрусталиком и сетчаткой.</a:t>
            </a:r>
          </a:p>
          <a:p>
            <a:pPr lvl="1"/>
            <a:r>
              <a:rPr lang="ru-RU" b="1" i="1" dirty="0" smtClean="0"/>
              <a:t>Органы слуха</a:t>
            </a:r>
            <a:r>
              <a:rPr lang="ru-RU" dirty="0" smtClean="0"/>
              <a:t> состоят из внутреннего и среднего уха. Слуховая косточка одна. Птицы хорошо слышат.</a:t>
            </a:r>
          </a:p>
          <a:p>
            <a:pPr lvl="1"/>
            <a:r>
              <a:rPr lang="ru-RU" b="1" i="1" dirty="0" smtClean="0"/>
              <a:t>Органы обоняния</a:t>
            </a:r>
            <a:r>
              <a:rPr lang="ru-RU" dirty="0" smtClean="0"/>
              <a:t> развиты слабо.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643998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Вместе с тем, ряд авторов придерживаются альтернативной версии, согласно которой первой достоверной находкой птиц является ископаемое </a:t>
            </a:r>
            <a:r>
              <a:rPr lang="ru-RU" b="1" i="1" dirty="0" err="1" smtClean="0"/>
              <a:t>протоавис</a:t>
            </a:r>
            <a:r>
              <a:rPr lang="ru-RU" b="1" i="1" dirty="0" smtClean="0"/>
              <a:t> </a:t>
            </a:r>
            <a:r>
              <a:rPr lang="ru-RU" dirty="0" smtClean="0"/>
              <a:t>из позднего триаса.</a:t>
            </a:r>
          </a:p>
          <a:p>
            <a:r>
              <a:rPr lang="ru-RU" dirty="0" smtClean="0"/>
              <a:t> Согласно этой версии и птицы, и </a:t>
            </a:r>
            <a:r>
              <a:rPr lang="ru-RU" dirty="0" err="1" smtClean="0"/>
              <a:t>тероподы</a:t>
            </a:r>
            <a:r>
              <a:rPr lang="ru-RU" dirty="0" smtClean="0"/>
              <a:t> произошли от одной из более ранних групп </a:t>
            </a:r>
            <a:r>
              <a:rPr lang="ru-RU" dirty="0" err="1" smtClean="0"/>
              <a:t>групп</a:t>
            </a:r>
            <a:r>
              <a:rPr lang="ru-RU" dirty="0" smtClean="0"/>
              <a:t> архозавров.</a:t>
            </a:r>
          </a:p>
          <a:p>
            <a:r>
              <a:rPr lang="ru-RU" b="1" i="1" dirty="0" smtClean="0"/>
              <a:t>В настоящее время выдвинуто несколько различных гипотез происхождения и эволюции птиц, но общепринятой филогении нет.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Размножение и развитие птиц</a:t>
            </a:r>
            <a:r>
              <a:rPr lang="ru-RU" i="1" dirty="0" smtClean="0"/>
              <a:t>.</a:t>
            </a:r>
            <a:r>
              <a:rPr lang="ru-RU" dirty="0" smtClean="0"/>
              <a:t> </a:t>
            </a:r>
          </a:p>
          <a:p>
            <a:pPr lvl="1"/>
            <a:r>
              <a:rPr lang="ru-RU" dirty="0" smtClean="0"/>
              <a:t>Птицы раздельнополые животные с выраженным половым диморфизмом. </a:t>
            </a:r>
          </a:p>
          <a:p>
            <a:pPr lvl="1"/>
            <a:r>
              <a:rPr lang="ru-RU" dirty="0" smtClean="0"/>
              <a:t>Размножаются, откладывая яйца. </a:t>
            </a:r>
          </a:p>
          <a:p>
            <a:pPr lvl="1"/>
            <a:r>
              <a:rPr lang="ru-RU" dirty="0" smtClean="0"/>
              <a:t>У самцов – парные семенники.</a:t>
            </a:r>
          </a:p>
          <a:p>
            <a:pPr lvl="1"/>
            <a:r>
              <a:rPr lang="ru-RU" dirty="0" smtClean="0"/>
              <a:t>У самок – один левый яичник и яйцевод. </a:t>
            </a:r>
          </a:p>
          <a:p>
            <a:pPr lvl="1"/>
            <a:r>
              <a:rPr lang="ru-RU" dirty="0" smtClean="0"/>
              <a:t>Оплодотворенная яйцеклетка, продвигаясь по яйцеводу, покрывается </a:t>
            </a:r>
            <a:r>
              <a:rPr lang="ru-RU" i="1" dirty="0" smtClean="0"/>
              <a:t>яйцевыми оболочками</a:t>
            </a:r>
            <a:r>
              <a:rPr lang="ru-RU" dirty="0" smtClean="0"/>
              <a:t> – белковой, волокнистой и </a:t>
            </a:r>
            <a:r>
              <a:rPr lang="ru-RU" dirty="0" err="1" smtClean="0"/>
              <a:t>скорлуповой</a:t>
            </a:r>
            <a:r>
              <a:rPr lang="ru-RU" dirty="0" smtClean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www.megabook.ru/MObjects2/data/pict2004/biology/biol1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6910122" cy="4929222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5929330"/>
            <a:ext cx="3432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Строение яйца птицы</a:t>
            </a:r>
            <a:endParaRPr lang="ru-RU" sz="2400" b="1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8043890" cy="54483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Собственно яйцом является желток. Все остальные образования продуцируются яйцеводом. </a:t>
            </a:r>
          </a:p>
          <a:p>
            <a:pPr lvl="1"/>
            <a:r>
              <a:rPr lang="ru-RU" dirty="0" smtClean="0"/>
              <a:t>В верхней части желтка находится </a:t>
            </a:r>
            <a:r>
              <a:rPr lang="ru-RU" i="1" dirty="0" smtClean="0"/>
              <a:t>зародышевый диск</a:t>
            </a:r>
            <a:r>
              <a:rPr lang="ru-RU" dirty="0" smtClean="0"/>
              <a:t>. Желток содержит весь необходимый для развития зародыша запас питательных веществ и воды.</a:t>
            </a:r>
          </a:p>
          <a:p>
            <a:pPr lvl="1"/>
            <a:r>
              <a:rPr lang="ru-RU" dirty="0" smtClean="0"/>
              <a:t>Желток подвешен на белковых нитях – </a:t>
            </a:r>
            <a:r>
              <a:rPr lang="ru-RU" i="1" dirty="0" err="1" smtClean="0"/>
              <a:t>халазах</a:t>
            </a:r>
            <a:r>
              <a:rPr lang="ru-RU" dirty="0" smtClean="0"/>
              <a:t>. Это предохраняет зародыш от толчков и ориентирует зародышевый диск всегда наверх, что важно для насиживания яиц.</a:t>
            </a:r>
          </a:p>
          <a:p>
            <a:pPr lvl="1"/>
            <a:r>
              <a:rPr lang="ru-RU" dirty="0" smtClean="0"/>
              <a:t>Белок выполняет защитную и питательную функции, обеспечивая зародыш водой. </a:t>
            </a:r>
          </a:p>
          <a:p>
            <a:pPr lvl="1"/>
            <a:r>
              <a:rPr lang="ru-RU" dirty="0" smtClean="0"/>
              <a:t>Скорлупа выполняет функции защиты и газообмена.</a:t>
            </a:r>
          </a:p>
          <a:p>
            <a:pPr lvl="1"/>
            <a:r>
              <a:rPr lang="ru-RU" dirty="0" smtClean="0"/>
              <a:t>Самая наружная оболочка яйца предохраняет зародыш от проникновения бактерий.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42984"/>
            <a:ext cx="8401080" cy="54315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Развитие зародыша требует повышенной температуры (примерно 38 </a:t>
            </a:r>
            <a:r>
              <a:rPr lang="ru-RU" dirty="0" err="1" smtClean="0"/>
              <a:t>Сº</a:t>
            </a:r>
            <a:r>
              <a:rPr lang="ru-RU" dirty="0" smtClean="0"/>
              <a:t>). Насиживание яиц у разных видов занимает разное время – от 16 до 40 суток.</a:t>
            </a:r>
          </a:p>
          <a:p>
            <a:r>
              <a:rPr lang="ru-RU" dirty="0" smtClean="0"/>
              <a:t>В зависимости от способов выкармливания, охраны потомства и обучения птенцов, птицы делятся на выводковых и гнездовых. </a:t>
            </a:r>
          </a:p>
          <a:p>
            <a:r>
              <a:rPr lang="ru-RU" dirty="0" smtClean="0"/>
              <a:t>Утки, лебеди, куры охраняют и обучают своих птенцов, рождающихся с открытыми глазами и покрытыми пухом. </a:t>
            </a:r>
          </a:p>
          <a:p>
            <a:r>
              <a:rPr lang="ru-RU" dirty="0" smtClean="0"/>
              <a:t>У голубей, ласточек, стрижей и др. птенцы рождаются голыми, слепыми, беспомощными. Родители выкармливают их в своих гнездах.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500042"/>
            <a:ext cx="9001156" cy="6357958"/>
          </a:xfrm>
        </p:spPr>
        <p:txBody>
          <a:bodyPr>
            <a:normAutofit/>
          </a:bodyPr>
          <a:lstStyle/>
          <a:p>
            <a:r>
              <a:rPr lang="ru-RU" b="1" dirty="0" smtClean="0"/>
              <a:t>По характеру миграций</a:t>
            </a:r>
            <a:r>
              <a:rPr lang="ru-RU" dirty="0" smtClean="0"/>
              <a:t> птицы делятся на </a:t>
            </a:r>
            <a:r>
              <a:rPr lang="ru-RU" b="1" i="1" dirty="0" smtClean="0"/>
              <a:t>оседлых, кочующих и перелетных.</a:t>
            </a:r>
          </a:p>
          <a:p>
            <a:r>
              <a:rPr lang="ru-RU" b="1" i="1" dirty="0" smtClean="0"/>
              <a:t>Оседлые птицы </a:t>
            </a:r>
            <a:r>
              <a:rPr lang="ru-RU" dirty="0" smtClean="0"/>
              <a:t>не улетают далеко от мест своих гнездовий. Их перемещения связаны с поисками корма на ближних территориях. </a:t>
            </a:r>
          </a:p>
          <a:p>
            <a:r>
              <a:rPr lang="ru-RU" b="1" i="1" dirty="0" smtClean="0"/>
              <a:t>Кочующие птицы </a:t>
            </a:r>
            <a:r>
              <a:rPr lang="ru-RU" dirty="0" smtClean="0"/>
              <a:t>покидают места своих гнездовий, и часто далеко улетают от них.</a:t>
            </a:r>
          </a:p>
          <a:p>
            <a:r>
              <a:rPr lang="ru-RU" b="1" i="1" dirty="0" smtClean="0"/>
              <a:t>Перелетные птицы </a:t>
            </a:r>
            <a:r>
              <a:rPr lang="ru-RU" dirty="0" smtClean="0"/>
              <a:t>обычно улетают от мест гнездования на десятки тысяч километров в южные страны. Причинами перелетов служат такие факторы, как снижение кормовых запасов, сокращение длины светового дня.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Заключение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выдвинуто несколько различных гипотез происхождения и эволюции птиц, но общепринятой филогении нет. Для каждой гипотезы учёные находят  доводы и «за», и «против». </a:t>
            </a:r>
          </a:p>
          <a:p>
            <a:r>
              <a:rPr lang="ru-RU" dirty="0" smtClean="0"/>
              <a:t>Возможно, те вопросы, на которые не может дать окончательный ответ палеонтология, будут прояснены методами молекулярной генетики.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На сегодняшний день известно о существовании в мезозое двух крупных эволюционных линий птиц.</a:t>
            </a:r>
          </a:p>
          <a:p>
            <a:r>
              <a:rPr lang="ru-RU" dirty="0" smtClean="0"/>
              <a:t>Первая - </a:t>
            </a:r>
            <a:r>
              <a:rPr lang="ru-RU" b="1" i="1" dirty="0" smtClean="0"/>
              <a:t>веерохвостые птицы</a:t>
            </a:r>
            <a:r>
              <a:rPr lang="ru-RU" dirty="0" smtClean="0"/>
              <a:t>, к которым относятся все современные пернатые и их мезозойские родственники. </a:t>
            </a:r>
          </a:p>
          <a:p>
            <a:r>
              <a:rPr lang="ru-RU" dirty="0" smtClean="0"/>
              <a:t>Вторая -</a:t>
            </a:r>
            <a:r>
              <a:rPr lang="ru-RU" b="1" i="1" dirty="0" smtClean="0"/>
              <a:t> противоположные птицы</a:t>
            </a:r>
            <a:r>
              <a:rPr lang="ru-RU" dirty="0" smtClean="0"/>
              <a:t>,  к которым относят и археоптерикса. </a:t>
            </a:r>
          </a:p>
          <a:p>
            <a:pPr lvl="2"/>
            <a:r>
              <a:rPr lang="ru-RU" dirty="0" smtClean="0"/>
              <a:t>Эти птицы процветали в Меловом периоде, но вымерли вместе с динозаврами.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Современными специалистами птицы рассматриваются как специализированная группа, близкая к другим оперенным динозаврам из группы </a:t>
            </a:r>
            <a:r>
              <a:rPr lang="ru-RU" b="1" i="1" dirty="0" err="1" smtClean="0">
                <a:solidFill>
                  <a:srgbClr val="002060"/>
                </a:solidFill>
              </a:rPr>
              <a:t>манирапторов</a:t>
            </a:r>
            <a:r>
              <a:rPr lang="ru-RU" dirty="0" smtClean="0"/>
              <a:t>, например </a:t>
            </a:r>
            <a:r>
              <a:rPr lang="ru-RU" b="1" i="1" dirty="0" err="1" smtClean="0">
                <a:solidFill>
                  <a:srgbClr val="7030A0"/>
                </a:solidFill>
              </a:rPr>
              <a:t>дромеозавридам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Дромеозавриды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472518" cy="512605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ru-RU" dirty="0" smtClean="0"/>
              <a:t>от греческого: </a:t>
            </a:r>
            <a:r>
              <a:rPr lang="ru-RU" b="1" i="1" dirty="0" err="1" smtClean="0"/>
              <a:t>δρομευς </a:t>
            </a:r>
            <a:r>
              <a:rPr lang="ru-RU" b="1" i="1" dirty="0" smtClean="0"/>
              <a:t>— бегун и </a:t>
            </a:r>
            <a:r>
              <a:rPr lang="ru-RU" b="1" i="1" dirty="0" err="1" smtClean="0"/>
              <a:t>σαυρος</a:t>
            </a:r>
            <a:r>
              <a:rPr lang="ru-RU" b="1" i="1" dirty="0" smtClean="0"/>
              <a:t> — ящер</a:t>
            </a:r>
            <a:r>
              <a:rPr lang="ru-RU" dirty="0" smtClean="0"/>
              <a:t> </a:t>
            </a:r>
          </a:p>
          <a:p>
            <a:endParaRPr lang="ru-RU" b="1" i="1" dirty="0" smtClean="0"/>
          </a:p>
          <a:p>
            <a:r>
              <a:rPr lang="ru-RU" b="1" i="1" dirty="0" smtClean="0"/>
              <a:t>Семейство</a:t>
            </a:r>
            <a:r>
              <a:rPr lang="ru-RU" dirty="0" smtClean="0"/>
              <a:t> небольших хищных ящеротазовых динозавров, относящихся к </a:t>
            </a:r>
            <a:r>
              <a:rPr lang="ru-RU" b="1" dirty="0" err="1" smtClean="0">
                <a:solidFill>
                  <a:srgbClr val="0070C0"/>
                </a:solidFill>
              </a:rPr>
              <a:t>манирапторам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Представитель - </a:t>
            </a:r>
            <a:r>
              <a:rPr lang="ru-RU" b="1" dirty="0" err="1" smtClean="0">
                <a:solidFill>
                  <a:srgbClr val="0070C0"/>
                </a:solidFill>
              </a:rPr>
              <a:t>велоцираптор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дромеозавр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микрораптор</a:t>
            </a:r>
            <a:r>
              <a:rPr lang="ru-RU" dirty="0" smtClean="0"/>
              <a:t> и другие. </a:t>
            </a:r>
          </a:p>
          <a:p>
            <a:r>
              <a:rPr lang="ru-RU" dirty="0" smtClean="0"/>
              <a:t>По современным данным, </a:t>
            </a:r>
            <a:r>
              <a:rPr lang="ru-RU" b="1" dirty="0" err="1" smtClean="0">
                <a:solidFill>
                  <a:srgbClr val="7030A0"/>
                </a:solidFill>
              </a:rPr>
              <a:t>дромеозавриды</a:t>
            </a:r>
            <a:r>
              <a:rPr lang="ru-RU" dirty="0" smtClean="0"/>
              <a:t> считаются наиболее близкой к птицам группой динозавров.</a:t>
            </a:r>
          </a:p>
          <a:p>
            <a:r>
              <a:rPr lang="ru-RU" dirty="0" smtClean="0"/>
              <a:t>Как и птицы, </a:t>
            </a:r>
            <a:r>
              <a:rPr lang="ru-RU" b="1" dirty="0" err="1" smtClean="0">
                <a:solidFill>
                  <a:srgbClr val="7030A0"/>
                </a:solidFill>
              </a:rPr>
              <a:t>дромеозавриды</a:t>
            </a:r>
            <a:r>
              <a:rPr lang="ru-RU" dirty="0" smtClean="0"/>
              <a:t> имели оперение, в состав которого входили, в том числе, контурные перья, а мелкие представители (например, </a:t>
            </a:r>
            <a:r>
              <a:rPr lang="ru-RU" dirty="0" err="1" smtClean="0"/>
              <a:t>микрорапторы</a:t>
            </a:r>
            <a:r>
              <a:rPr lang="ru-RU" dirty="0" smtClean="0"/>
              <a:t>), возможно, обладали способностью к планирующему полету.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890</TotalTime>
  <Words>1461</Words>
  <Application>Microsoft Office PowerPoint</Application>
  <PresentationFormat>Экран (4:3)</PresentationFormat>
  <Paragraphs>300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4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ФИЛОГЕНИЯ ПТИЦ</vt:lpstr>
      <vt:lpstr>Цель лекции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Дромеозавриды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гипотеза: «с деревьев вниз»</vt:lpstr>
      <vt:lpstr>Презентация PowerPoint</vt:lpstr>
      <vt:lpstr>Презентация PowerPoint</vt:lpstr>
      <vt:lpstr>2 гипотеза: «с земли вверх»  - Тероподная гипотеза </vt:lpstr>
      <vt:lpstr>Теропо́ды</vt:lpstr>
      <vt:lpstr>Презентация PowerPoint</vt:lpstr>
      <vt:lpstr>Презентация PowerPoint</vt:lpstr>
      <vt:lpstr>Класс Птицы</vt:lpstr>
      <vt:lpstr>Класс сформировался в результате следующих ароморфозов:</vt:lpstr>
      <vt:lpstr>Презентация PowerPoint</vt:lpstr>
      <vt:lpstr>У птиц сохранились признаки их предков:</vt:lpstr>
      <vt:lpstr>Приспособленность птиц к полету обеспечили идиоадаптации:</vt:lpstr>
      <vt:lpstr>Основные характеристики птиц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Филогенез хордовых</dc:title>
  <dc:creator>Simeon</dc:creator>
  <cp:lastModifiedBy>Биология</cp:lastModifiedBy>
  <cp:revision>115</cp:revision>
  <dcterms:modified xsi:type="dcterms:W3CDTF">2016-02-29T05:59:36Z</dcterms:modified>
</cp:coreProperties>
</file>