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3"/>
  </p:notesMasterIdLst>
  <p:sldIdLst>
    <p:sldId id="300" r:id="rId2"/>
    <p:sldId id="257" r:id="rId3"/>
    <p:sldId id="316" r:id="rId4"/>
    <p:sldId id="258" r:id="rId5"/>
    <p:sldId id="259" r:id="rId6"/>
    <p:sldId id="30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314" r:id="rId16"/>
    <p:sldId id="268" r:id="rId17"/>
    <p:sldId id="269" r:id="rId18"/>
    <p:sldId id="270" r:id="rId19"/>
    <p:sldId id="271" r:id="rId20"/>
    <p:sldId id="272" r:id="rId21"/>
    <p:sldId id="274" r:id="rId22"/>
    <p:sldId id="275" r:id="rId23"/>
    <p:sldId id="317" r:id="rId24"/>
    <p:sldId id="315" r:id="rId25"/>
    <p:sldId id="281" r:id="rId26"/>
    <p:sldId id="310" r:id="rId27"/>
    <p:sldId id="313" r:id="rId28"/>
    <p:sldId id="312" r:id="rId29"/>
    <p:sldId id="309" r:id="rId30"/>
    <p:sldId id="276" r:id="rId31"/>
    <p:sldId id="279" r:id="rId32"/>
    <p:sldId id="278" r:id="rId33"/>
    <p:sldId id="319" r:id="rId34"/>
    <p:sldId id="324" r:id="rId35"/>
    <p:sldId id="320" r:id="rId36"/>
    <p:sldId id="321" r:id="rId37"/>
    <p:sldId id="323" r:id="rId38"/>
    <p:sldId id="280" r:id="rId39"/>
    <p:sldId id="286" r:id="rId40"/>
    <p:sldId id="301" r:id="rId41"/>
    <p:sldId id="302" r:id="rId42"/>
    <p:sldId id="287" r:id="rId43"/>
    <p:sldId id="303" r:id="rId44"/>
    <p:sldId id="288" r:id="rId45"/>
    <p:sldId id="289" r:id="rId46"/>
    <p:sldId id="290" r:id="rId47"/>
    <p:sldId id="291" r:id="rId48"/>
    <p:sldId id="304" r:id="rId49"/>
    <p:sldId id="305" r:id="rId50"/>
    <p:sldId id="293" r:id="rId51"/>
    <p:sldId id="307" r:id="rId52"/>
    <p:sldId id="306" r:id="rId53"/>
    <p:sldId id="325" r:id="rId54"/>
    <p:sldId id="326" r:id="rId55"/>
    <p:sldId id="327" r:id="rId56"/>
    <p:sldId id="328" r:id="rId57"/>
    <p:sldId id="332" r:id="rId58"/>
    <p:sldId id="331" r:id="rId59"/>
    <p:sldId id="334" r:id="rId60"/>
    <p:sldId id="333" r:id="rId61"/>
    <p:sldId id="298" r:id="rId6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44" autoAdjust="0"/>
    <p:restoredTop sz="95730" autoAdjust="0"/>
  </p:normalViewPr>
  <p:slideViewPr>
    <p:cSldViewPr>
      <p:cViewPr varScale="1">
        <p:scale>
          <a:sx n="70" d="100"/>
          <a:sy n="70" d="100"/>
        </p:scale>
        <p:origin x="-135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590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7F2C74-2F5F-45B8-A9DE-84BFE85BB007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6B12E8-6882-49E6-BCA9-0E046D510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179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B12E8-6882-49E6-BCA9-0E046D5107E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908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128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539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95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213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893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572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877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85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026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476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494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768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260648"/>
            <a:ext cx="81369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200" b="1" dirty="0">
                <a:latin typeface="Cambria" pitchFamily="18" charset="0"/>
                <a:cs typeface="Times New Roman" pitchFamily="18" charset="0"/>
              </a:rPr>
              <a:t>ФЕДЕРАЛЬНОЕ ГОСУДАРСТВЕННОЕ БЮДЖЕТНОЕ  ОБРАЗОВАТЕЛЬНОЕ УЧРЕЖДЕНИЕ ВЫСШЕГО ОБРАЗОВАНИЯ</a:t>
            </a:r>
            <a:endParaRPr lang="ru-RU" altLang="ru-RU" sz="1200" dirty="0">
              <a:latin typeface="Cambria" pitchFamily="18" charset="0"/>
              <a:cs typeface="Times New Roman" pitchFamily="18" charset="0"/>
            </a:endParaRPr>
          </a:p>
          <a:p>
            <a:pPr algn="ctr"/>
            <a:r>
              <a:rPr lang="ru-RU" altLang="ru-RU" sz="1200" b="1" dirty="0">
                <a:latin typeface="Cambria" pitchFamily="18" charset="0"/>
                <a:cs typeface="Times New Roman" pitchFamily="18" charset="0"/>
              </a:rPr>
              <a:t>«КРАСНОЯРСКИЙ ГОСУДАРСТВЕННЫЙ МЕДИЦИНСКИЙ УНИВЕРСИТЕТ </a:t>
            </a:r>
            <a:br>
              <a:rPr lang="ru-RU" altLang="ru-RU" sz="1200" b="1" dirty="0">
                <a:latin typeface="Cambria" pitchFamily="18" charset="0"/>
                <a:cs typeface="Times New Roman" pitchFamily="18" charset="0"/>
              </a:rPr>
            </a:br>
            <a:r>
              <a:rPr lang="ru-RU" altLang="ru-RU" sz="1200" b="1" dirty="0">
                <a:latin typeface="Cambria" pitchFamily="18" charset="0"/>
                <a:cs typeface="Times New Roman" pitchFamily="18" charset="0"/>
              </a:rPr>
              <a:t>ИМЕНИ ПРОФЕССОРА В.Ф. ВОЙНО-ЯСЕНЕЦКОГО» </a:t>
            </a:r>
            <a:endParaRPr lang="ru-RU" altLang="ru-RU" sz="1200" dirty="0">
              <a:latin typeface="Cambria" pitchFamily="18" charset="0"/>
              <a:cs typeface="Times New Roman" pitchFamily="18" charset="0"/>
            </a:endParaRPr>
          </a:p>
          <a:p>
            <a:pPr algn="ctr"/>
            <a:r>
              <a:rPr lang="ru-RU" altLang="ru-RU" sz="1200" b="1" dirty="0">
                <a:latin typeface="Cambria" pitchFamily="18" charset="0"/>
                <a:cs typeface="Times New Roman" pitchFamily="18" charset="0"/>
              </a:rPr>
              <a:t>МИНИСТЕРСТВА  ЗДРАВООХРАНЕНИЯ РОССИЙСКОЙ ФЕДЕРАЦИИ</a:t>
            </a:r>
            <a:endParaRPr lang="ru-RU" altLang="ru-RU" sz="1200" dirty="0">
              <a:latin typeface="Cambria" pitchFamily="18" charset="0"/>
              <a:cs typeface="Times New Roman" pitchFamily="18" charset="0"/>
            </a:endParaRPr>
          </a:p>
          <a:p>
            <a:pPr algn="ctr"/>
            <a:r>
              <a:rPr lang="ru-RU" altLang="ru-RU" sz="1200" b="1" dirty="0">
                <a:latin typeface="Cambria" pitchFamily="18" charset="0"/>
                <a:cs typeface="Times New Roman" pitchFamily="18" charset="0"/>
              </a:rPr>
              <a:t> </a:t>
            </a:r>
            <a:endParaRPr lang="ru-RU" altLang="ru-RU" sz="1200" dirty="0">
              <a:latin typeface="Cambria" pitchFamily="18" charset="0"/>
              <a:cs typeface="Times New Roman" pitchFamily="18" charset="0"/>
            </a:endParaRPr>
          </a:p>
          <a:p>
            <a:pPr algn="ctr"/>
            <a:r>
              <a:rPr lang="ru-RU" altLang="ru-RU" sz="1200" b="1" dirty="0">
                <a:latin typeface="Cambria" pitchFamily="18" charset="0"/>
                <a:cs typeface="Times New Roman" pitchFamily="18" charset="0"/>
              </a:rPr>
              <a:t>ФАРМАЦЕВТИЧЕСКИЙ КОЛЛЕДЖ</a:t>
            </a:r>
            <a:endParaRPr lang="ru-RU" altLang="ru-RU" sz="1200" dirty="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1988840"/>
            <a:ext cx="6912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Интернет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15816" y="2780928"/>
            <a:ext cx="36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latin typeface="Cambria" pitchFamily="18" charset="0"/>
              </a:rPr>
              <a:t>Лекция </a:t>
            </a:r>
            <a:r>
              <a:rPr lang="ru-RU" altLang="ru-RU" b="1" dirty="0" smtClean="0">
                <a:latin typeface="Cambria" pitchFamily="18" charset="0"/>
              </a:rPr>
              <a:t>№5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3501008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Cambria" pitchFamily="18" charset="0"/>
              </a:rPr>
              <a:t>Сестринский уход за роженицей</a:t>
            </a:r>
            <a:endParaRPr lang="ru-RU" sz="1800" b="1" dirty="0">
              <a:latin typeface="Cambr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8044" y="4424338"/>
            <a:ext cx="73991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800" dirty="0">
                <a:latin typeface="Cambria" pitchFamily="18" charset="0"/>
              </a:rPr>
              <a:t>для обучающихся </a:t>
            </a:r>
            <a:r>
              <a:rPr lang="ru-RU" altLang="ru-RU" sz="1800" dirty="0" smtClean="0">
                <a:latin typeface="Cambria" pitchFamily="18" charset="0"/>
              </a:rPr>
              <a:t>по специальности</a:t>
            </a:r>
            <a:endParaRPr lang="ru-RU" altLang="ru-RU" sz="1800" dirty="0">
              <a:latin typeface="Cambria" pitchFamily="18" charset="0"/>
            </a:endParaRPr>
          </a:p>
          <a:p>
            <a:pPr algn="ctr"/>
            <a:r>
              <a:rPr lang="ru-RU" altLang="ru-RU" sz="1800" dirty="0">
                <a:latin typeface="Cambria" pitchFamily="18" charset="0"/>
              </a:rPr>
              <a:t> </a:t>
            </a:r>
            <a:r>
              <a:rPr lang="ru-RU" altLang="ru-RU" sz="1800" dirty="0" smtClean="0">
                <a:latin typeface="Cambria" pitchFamily="18" charset="0"/>
              </a:rPr>
              <a:t>34.02.01– Сестринское дело</a:t>
            </a:r>
          </a:p>
          <a:p>
            <a:pPr algn="ctr"/>
            <a:endParaRPr lang="ru-RU" altLang="ru-RU" sz="1800" dirty="0">
              <a:latin typeface="Cambria" pitchFamily="18" charset="0"/>
            </a:endParaRPr>
          </a:p>
          <a:p>
            <a:pPr algn="ctr"/>
            <a:r>
              <a:rPr lang="ru-RU" altLang="ru-RU" sz="1800" dirty="0" smtClean="0">
                <a:latin typeface="Cambria" pitchFamily="18" charset="0"/>
              </a:rPr>
              <a:t>Дударь В. Л.</a:t>
            </a:r>
          </a:p>
          <a:p>
            <a:endParaRPr lang="ru-RU" altLang="ru-RU" sz="1800" dirty="0">
              <a:latin typeface="Cambria" pitchFamily="18" charset="0"/>
            </a:endParaRPr>
          </a:p>
          <a:p>
            <a:pPr algn="ctr"/>
            <a:r>
              <a:rPr lang="ru-RU" altLang="ru-RU" sz="1800" dirty="0" smtClean="0">
                <a:latin typeface="Cambria" pitchFamily="18" charset="0"/>
              </a:rPr>
              <a:t>Красноярск 2018</a:t>
            </a:r>
            <a:endParaRPr lang="ru-RU" altLang="ru-RU" sz="18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03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333375"/>
            <a:ext cx="8713788" cy="165576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Предупреждение преждевременного разгибания и быстрого продвижения головки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7891" name="Picture 3" descr="пологи 03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476" y="1791753"/>
            <a:ext cx="5819048" cy="414285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8588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785225" cy="230346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Уменьшение напряжения промежности и заимствование тканей.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Выведение головки </a:t>
            </a:r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плода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вне потуги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8915" name="Picture 3" descr="пологи 03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23711"/>
            <a:ext cx="8229600" cy="367894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903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404664"/>
            <a:ext cx="8507412" cy="1584176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Регуляция потуг.</a:t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Выведение плечевого пояса и рождение </a:t>
            </a:r>
            <a:r>
              <a:rPr lang="uk-UA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плод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9939" name="Picture 3" descr="пологи 03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11760"/>
            <a:ext cx="8229600" cy="32774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9839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229600" cy="15017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Выведение плечевого пояса</a:t>
            </a:r>
          </a:p>
        </p:txBody>
      </p:sp>
      <p:pic>
        <p:nvPicPr>
          <p:cNvPr id="40963" name="Picture 3" descr="пологи 06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545" y="1600200"/>
            <a:ext cx="449491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4290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116632"/>
            <a:ext cx="6512511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Рождение </a:t>
            </a:r>
            <a:r>
              <a:rPr lang="uk-UA" sz="3600" dirty="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плода</a:t>
            </a:r>
            <a:endParaRPr lang="ru-RU" sz="3600" dirty="0" smtClean="0">
              <a:solidFill>
                <a:schemeClr val="tx1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41987" name="Picture 3" descr="пологи 06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381" y="1806038"/>
            <a:ext cx="5295238" cy="411428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8630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394"/>
            <a:ext cx="7632848" cy="5724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90779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8712968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Ведение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3-го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периода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родов (последового)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56792"/>
            <a:ext cx="8568952" cy="460851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  <a:defRPr/>
            </a:pPr>
            <a:r>
              <a:rPr lang="ru-RU" sz="2800" dirty="0" smtClean="0">
                <a:effectLst/>
                <a:latin typeface="Cambria" pitchFamily="18" charset="0"/>
                <a:cs typeface="Times New Roman" pitchFamily="18" charset="0"/>
              </a:rPr>
              <a:t>     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Последовый 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период требует неотлучного присутствия врача и акушерки и проведения динамического наблюдения за состоянием роженицы. Измеряется пульс, давление, обращают внимание на цвет кожных покровов, 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слизистых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признаки отделения плаценты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, количество теряемой крови. </a:t>
            </a:r>
          </a:p>
          <a:p>
            <a:pPr marL="0" indent="0" algn="just">
              <a:buNone/>
              <a:defRPr/>
            </a:pPr>
            <a:r>
              <a:rPr lang="ru-RU" b="1" u="sng" dirty="0" smtClean="0">
                <a:effectLst/>
                <a:latin typeface="Times New Roman" pitchFamily="18" charset="0"/>
                <a:cs typeface="Times New Roman" pitchFamily="18" charset="0"/>
              </a:rPr>
              <a:t>ОСНОВНОЙ </a:t>
            </a:r>
            <a:r>
              <a:rPr lang="ru-RU" b="1" u="sng" dirty="0">
                <a:effectLst/>
                <a:latin typeface="Times New Roman" pitchFamily="18" charset="0"/>
                <a:cs typeface="Times New Roman" pitchFamily="18" charset="0"/>
              </a:rPr>
              <a:t>ПРИНЦИП ВЕДЕНИЯ ПОСЛЕДОВОГО ПЕРИОДА – РУКИ ПРОЧЬ ОТ МАТКИ!!!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633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 descr="пологи 06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604" y="2125737"/>
            <a:ext cx="2622792" cy="3474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51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39552" y="404664"/>
            <a:ext cx="8229600" cy="2232025"/>
          </a:xfrm>
        </p:spPr>
        <p:txBody>
          <a:bodyPr>
            <a:normAutofit/>
          </a:bodyPr>
          <a:lstStyle/>
          <a:p>
            <a:pPr marL="0" indent="0" algn="just" eaLnBrk="1" hangingPunct="1"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 действием этих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схваток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плацента с оболочками отделяется от стенок матки и рождается наружу из полости матки.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215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0"/>
            <a:ext cx="7894712" cy="91916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Признаки отделения последа</a:t>
            </a:r>
            <a:endParaRPr lang="ru-RU" dirty="0" smtClean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45060" name="Picture 4" descr="пологи 06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4075" y="3429000"/>
            <a:ext cx="4392613" cy="3429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7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8775" y="836613"/>
            <a:ext cx="8245673" cy="2663825"/>
          </a:xfrm>
        </p:spPr>
        <p:txBody>
          <a:bodyPr/>
          <a:lstStyle/>
          <a:p>
            <a:pPr algn="just" eaLnBrk="1" hangingPunct="1"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Шредера – изменение формы и высоты стояния дна матки.</a:t>
            </a:r>
          </a:p>
          <a:p>
            <a:pPr algn="just" eaLnBrk="1" hangingPunct="1">
              <a:defRPr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Альфельда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удлинение внешнего отрезка пуповины (зажим опускается на 10 - 12 см от половой щели).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1593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 descr="пологи 06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924944"/>
            <a:ext cx="7961905" cy="373333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824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620713"/>
            <a:ext cx="8497193" cy="3240087"/>
          </a:xfrm>
        </p:spPr>
        <p:txBody>
          <a:bodyPr>
            <a:normAutofit/>
          </a:bodyPr>
          <a:lstStyle/>
          <a:p>
            <a:pPr algn="just" eaLnBrk="1" hangingPunct="1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Признак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Кюстнера-Чукалова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при нажиме ребром ладони над симфизом пуповина не втягивается, если плацента отделилась от стенки матки. (Нельзя тянуть пуповину, массажировать матку и т.д.!).</a:t>
            </a:r>
          </a:p>
        </p:txBody>
      </p:sp>
    </p:spTree>
    <p:extLst>
      <p:ext uri="{BB962C8B-B14F-4D97-AF65-F5344CB8AC3E}">
        <p14:creationId xmlns:p14="http://schemas.microsoft.com/office/powerpoint/2010/main" val="2458942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6512511" cy="1143000"/>
          </a:xfrm>
        </p:spPr>
        <p:txBody>
          <a:bodyPr/>
          <a:lstStyle/>
          <a:p>
            <a:pPr algn="ctr">
              <a:defRPr/>
            </a:pPr>
            <a:r>
              <a:rPr lang="ru-RU" sz="36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План лекции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484784"/>
            <a:ext cx="7920880" cy="3474720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Font typeface="Wingdings" pitchFamily="2" charset="2"/>
              <a:buNone/>
              <a:defRPr/>
            </a:pPr>
            <a:r>
              <a:rPr lang="ru-RU" dirty="0" smtClean="0">
                <a:effectLst/>
              </a:rPr>
              <a:t> </a:t>
            </a:r>
            <a:endParaRPr lang="ru-RU" sz="58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  <a:defRPr/>
            </a:pPr>
            <a:r>
              <a:rPr lang="ru-RU" sz="12800" dirty="0" smtClean="0">
                <a:effectLst/>
                <a:latin typeface="Times New Roman" pitchFamily="18" charset="0"/>
                <a:cs typeface="Times New Roman" pitchFamily="18" charset="0"/>
              </a:rPr>
              <a:t>1.Сестринский процесс в первом периоде родов</a:t>
            </a:r>
          </a:p>
          <a:p>
            <a:pPr marL="0" indent="0" algn="just">
              <a:buNone/>
              <a:defRPr/>
            </a:pPr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1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Сестринский </a:t>
            </a:r>
            <a:r>
              <a:rPr lang="ru-RU" sz="12800" dirty="0">
                <a:latin typeface="Times New Roman" pitchFamily="18" charset="0"/>
                <a:cs typeface="Times New Roman" pitchFamily="18" charset="0"/>
              </a:rPr>
              <a:t>процесс </a:t>
            </a:r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во втором периоде родов</a:t>
            </a:r>
          </a:p>
          <a:p>
            <a:pPr marL="0" indent="0" algn="just">
              <a:buNone/>
              <a:defRPr/>
            </a:pPr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1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Сестринский </a:t>
            </a:r>
            <a:r>
              <a:rPr lang="ru-RU" sz="12800" dirty="0">
                <a:latin typeface="Times New Roman" pitchFamily="18" charset="0"/>
                <a:cs typeface="Times New Roman" pitchFamily="18" charset="0"/>
              </a:rPr>
              <a:t>процесс в </a:t>
            </a:r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третьем </a:t>
            </a:r>
            <a:r>
              <a:rPr lang="ru-RU" sz="12800" dirty="0">
                <a:latin typeface="Times New Roman" pitchFamily="18" charset="0"/>
                <a:cs typeface="Times New Roman" pitchFamily="18" charset="0"/>
              </a:rPr>
              <a:t>периоде </a:t>
            </a:r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родов</a:t>
            </a:r>
          </a:p>
          <a:p>
            <a:pPr marL="0" indent="0" algn="just">
              <a:buNone/>
              <a:defRPr/>
            </a:pPr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4.Первый туалет новорожденного</a:t>
            </a:r>
            <a:endParaRPr lang="ru-RU" sz="1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  <a:defRPr/>
            </a:pPr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12800" dirty="0" smtClean="0">
                <a:effectLst/>
                <a:latin typeface="Times New Roman" pitchFamily="18" charset="0"/>
                <a:cs typeface="Times New Roman" pitchFamily="18" charset="0"/>
              </a:rPr>
              <a:t>Методы </a:t>
            </a:r>
            <a:r>
              <a:rPr lang="ru-RU" sz="12800" dirty="0">
                <a:effectLst/>
                <a:latin typeface="Times New Roman" pitchFamily="18" charset="0"/>
                <a:cs typeface="Times New Roman" pitchFamily="18" charset="0"/>
              </a:rPr>
              <a:t>обезболивания родов.</a:t>
            </a:r>
          </a:p>
          <a:p>
            <a:pPr marL="0" indent="0" algn="just">
              <a:buNone/>
              <a:defRPr/>
            </a:pPr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 sz="12800" dirty="0" smtClean="0">
                <a:effectLst/>
                <a:latin typeface="Times New Roman" pitchFamily="18" charset="0"/>
                <a:cs typeface="Times New Roman" pitchFamily="18" charset="0"/>
              </a:rPr>
              <a:t>Осложнения </a:t>
            </a:r>
            <a:r>
              <a:rPr lang="ru-RU" sz="12800" dirty="0">
                <a:effectLst/>
                <a:latin typeface="Times New Roman" pitchFamily="18" charset="0"/>
                <a:cs typeface="Times New Roman" pitchFamily="18" charset="0"/>
              </a:rPr>
              <a:t>родов.</a:t>
            </a:r>
          </a:p>
          <a:p>
            <a:pPr marL="0" indent="0" algn="just">
              <a:buNone/>
              <a:defRPr/>
            </a:pPr>
            <a:r>
              <a:rPr lang="ru-RU" sz="12800" dirty="0" smtClean="0">
                <a:effectLst/>
                <a:latin typeface="Times New Roman" pitchFamily="18" charset="0"/>
                <a:cs typeface="Times New Roman" pitchFamily="18" charset="0"/>
              </a:rPr>
              <a:t>7.Доврачебная помощь</a:t>
            </a:r>
            <a:endParaRPr lang="ru-RU" sz="1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2222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60648"/>
            <a:ext cx="8569325" cy="1855787"/>
          </a:xfrm>
        </p:spPr>
        <p:txBody>
          <a:bodyPr/>
          <a:lstStyle/>
          <a:p>
            <a:pPr algn="just" eaLnBrk="1" hangingPunct="1">
              <a:defRPr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После рождения последа его детально осматривают для выявления разрывов и повреждений</a:t>
            </a:r>
            <a:r>
              <a:rPr lang="ru-RU" sz="4000" dirty="0" smtClean="0">
                <a:latin typeface="Cambria" pitchFamily="18" charset="0"/>
              </a:rPr>
              <a:t>.</a:t>
            </a:r>
          </a:p>
        </p:txBody>
      </p:sp>
      <p:pic>
        <p:nvPicPr>
          <p:cNvPr id="47107" name="Picture 3" descr="пологи 06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132856"/>
            <a:ext cx="7701099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36527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пологи 06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3213100"/>
            <a:ext cx="3384550" cy="2879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156" name="Picture 4" descr="пологи 06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63938" y="3357563"/>
            <a:ext cx="5184775" cy="2806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1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2489" y="620688"/>
            <a:ext cx="8355975" cy="32131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Если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плацента отделилась, но удалить ее не удается, выполняют приемы выделения последа.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По методу Абуладзе</a:t>
            </a:r>
          </a:p>
          <a:p>
            <a:pPr eaLnBrk="1" hangingPunct="1">
              <a:defRPr/>
            </a:pP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Способ </a:t>
            </a:r>
            <a:r>
              <a:rPr lang="ru-RU" sz="2800" u="sng" dirty="0" err="1" smtClean="0">
                <a:latin typeface="Times New Roman" pitchFamily="18" charset="0"/>
                <a:cs typeface="Times New Roman" pitchFamily="18" charset="0"/>
              </a:rPr>
              <a:t>Гентера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eaLnBrk="1" hangingPunct="1">
              <a:defRPr/>
            </a:pP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uk-UA" sz="2800" u="sng" dirty="0" err="1" smtClean="0">
                <a:latin typeface="Times New Roman" pitchFamily="18" charset="0"/>
                <a:cs typeface="Times New Roman" pitchFamily="18" charset="0"/>
              </a:rPr>
              <a:t>Креде-Лазаревичу</a:t>
            </a:r>
            <a:endParaRPr lang="ru-RU" sz="2800" u="sng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1751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785225" cy="126841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ервичный туалет новорожденного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196975"/>
            <a:ext cx="8785225" cy="5472113"/>
          </a:xfrm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80000"/>
              </a:lnSpc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При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рождении плод называется новорожденным и оценивается по шкале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Апгар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 1-й и 5-й минуте за 5 признаками: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ЧСС - 2 балла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Дыхание - 2 балла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Цвет кожи - 2 балла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Мышечный тонус - 2 балла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Рефлексы - 2 балла</a:t>
            </a:r>
          </a:p>
          <a:p>
            <a:pPr marL="0" indent="0" algn="just" eaLnBrk="1" hangingPunct="1">
              <a:lnSpc>
                <a:spcPct val="80000"/>
              </a:lnSpc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После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этого проводится первичный туалет новорожденного: очистка верхних дыхательных путей, обработка пуповинного остатка, взвешивание, измерение, обработка глаз и половых органов, подписка, а также оценка его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доношености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 зрелости.</a:t>
            </a:r>
          </a:p>
        </p:txBody>
      </p:sp>
    </p:spTree>
    <p:extLst>
      <p:ext uri="{BB962C8B-B14F-4D97-AF65-F5344CB8AC3E}">
        <p14:creationId xmlns:p14="http://schemas.microsoft.com/office/powerpoint/2010/main" val="16445278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46" y="-99392"/>
            <a:ext cx="9276523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12868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04664"/>
            <a:ext cx="4968552" cy="6156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27944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116632"/>
            <a:ext cx="6512511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ход за новорожденным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124744"/>
            <a:ext cx="7992888" cy="5058896"/>
          </a:xfrm>
        </p:spPr>
        <p:txBody>
          <a:bodyPr>
            <a:normAutofit lnSpcReduction="10000"/>
          </a:bodyPr>
          <a:lstStyle/>
          <a:p>
            <a:pPr marL="0" indent="0" algn="just" eaLnBrk="1" hangingPunct="1"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При удовлетворительном состоянии плода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после рождения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его выкладывают на живот матери, протирают сухой пеленкой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производят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клеммирование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пуповины через 1 мин и пересечение пуповины.</a:t>
            </a:r>
          </a:p>
          <a:p>
            <a:pPr algn="just">
              <a:lnSpc>
                <a:spcPct val="90000"/>
              </a:lnSpc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 необходимости производится удаления слизи из ротовой полости .</a:t>
            </a:r>
          </a:p>
          <a:p>
            <a:pPr algn="just">
              <a:lnSpc>
                <a:spcPct val="90000"/>
              </a:lnSpc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Одевается шапочка, носочки.</a:t>
            </a:r>
          </a:p>
          <a:p>
            <a:pPr algn="just">
              <a:lnSpc>
                <a:spcPct val="90000"/>
              </a:lnSpc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Обеспечивается «тепловая цепочка»: ребенок укладывается на живот матери и накрывается вместе с ней одеялом. Контакт «кожа к коже» проводится до реализации сосательного рефлекса, но не меньше 30 мин.</a:t>
            </a:r>
          </a:p>
          <a:p>
            <a:pPr marL="0" indent="0" eaLnBrk="1" hangingPunct="1">
              <a:buNone/>
              <a:defRPr/>
            </a:pPr>
            <a:endParaRPr lang="ru-RU" sz="2800" dirty="0" smtClean="0">
              <a:latin typeface="Cambr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1636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081088"/>
            <a:ext cx="8791575" cy="469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68541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8328822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03995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836712"/>
            <a:ext cx="6667500" cy="444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12824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85873"/>
            <a:ext cx="6601916" cy="495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9560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       Медицинские </a:t>
            </a:r>
            <a:r>
              <a:rPr lang="ru-RU" sz="12800" dirty="0">
                <a:latin typeface="Times New Roman" pitchFamily="18" charset="0"/>
                <a:cs typeface="Times New Roman" pitchFamily="18" charset="0"/>
              </a:rPr>
              <a:t>сестры в акушерско-гинекологических учреждениях выполняют назначения врача, раздают больным лекарства, производят внутримышечные и подкожные инъекции,  готовят больных к различным процедурам и операциям.  </a:t>
            </a:r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     Медицинским </a:t>
            </a:r>
            <a:r>
              <a:rPr lang="ru-RU" sz="12800" dirty="0">
                <a:latin typeface="Times New Roman" pitchFamily="18" charset="0"/>
                <a:cs typeface="Times New Roman" pitchFamily="18" charset="0"/>
              </a:rPr>
              <a:t>сестрам приходится выполнять и более простые работы: участвовать в приеме, рожениц и родильниц, осуществлять наблюдение и уход за больными</a:t>
            </a:r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. При </a:t>
            </a:r>
            <a:r>
              <a:rPr lang="ru-RU" sz="12800" dirty="0">
                <a:latin typeface="Times New Roman" pitchFamily="18" charset="0"/>
                <a:cs typeface="Times New Roman" pitchFamily="18" charset="0"/>
              </a:rPr>
              <a:t>уходе необходимо обеспечить роженице соответствующий санитарно-гигиенический режим, спокойную обстановку, не допускать шума, принимать меры для охраны нервно-психического состояния пациенток</a:t>
            </a:r>
          </a:p>
          <a:p>
            <a:pPr marL="0" indent="0" algn="just">
              <a:buNone/>
            </a:pPr>
            <a:r>
              <a:rPr lang="ru-RU" sz="128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78952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998662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Родовая боль, факторы, вызывающие боль во время схваток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76475"/>
            <a:ext cx="8229600" cy="3854450"/>
          </a:xfrm>
        </p:spPr>
        <p:txBody>
          <a:bodyPr>
            <a:normAutofit lnSpcReduction="10000"/>
          </a:bodyPr>
          <a:lstStyle/>
          <a:p>
            <a:pPr algn="just" eaLnBrk="1" hangingPunct="1"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Раскрытие шейки матки</a:t>
            </a:r>
          </a:p>
          <a:p>
            <a:pPr algn="just" eaLnBrk="1" hangingPunct="1"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Компрессия нервных окончаний</a:t>
            </a:r>
          </a:p>
          <a:p>
            <a:pPr algn="just" eaLnBrk="1" hangingPunct="1"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Растяжение маточных связок</a:t>
            </a:r>
          </a:p>
          <a:p>
            <a:pPr marL="0" indent="0" algn="just" eaLnBrk="1" hangingPunct="1">
              <a:buNone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Методы обезболивания родов</a:t>
            </a:r>
          </a:p>
          <a:p>
            <a:pPr algn="just">
              <a:defRPr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медикаментозные</a:t>
            </a:r>
          </a:p>
          <a:p>
            <a:pPr algn="just">
              <a:defRPr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немедикаментозные</a:t>
            </a:r>
          </a:p>
          <a:p>
            <a:pPr eaLnBrk="1" hangingPunct="1">
              <a:defRPr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1059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052736"/>
            <a:ext cx="8784976" cy="122413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Виды препаратов для м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едикаментозного обезболивания родов</a:t>
            </a:r>
            <a:b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492896"/>
            <a:ext cx="8229600" cy="3494087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Неингаляционные (системные) анестетики</a:t>
            </a:r>
          </a:p>
          <a:p>
            <a:pPr eaLnBrk="1" hangingPunct="1"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Ингаляционные анестетики</a:t>
            </a:r>
          </a:p>
          <a:p>
            <a:pPr eaLnBrk="1" hangingPunct="1"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Региональная анестезия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sz="4400" dirty="0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sz="44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9673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404664"/>
            <a:ext cx="8510588" cy="161359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Требования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едикаментозным методам обезболивания родов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204864"/>
            <a:ext cx="8229600" cy="4295775"/>
          </a:xfrm>
        </p:spPr>
        <p:txBody>
          <a:bodyPr/>
          <a:lstStyle/>
          <a:p>
            <a:pPr algn="just" eaLnBrk="1" hangingPunct="1"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Обезболивающий эффект</a:t>
            </a:r>
          </a:p>
          <a:p>
            <a:pPr algn="just" eaLnBrk="1" hangingPunct="1"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Отсутствие отрицательного влияния на мать и плод</a:t>
            </a:r>
          </a:p>
          <a:p>
            <a:pPr algn="just" eaLnBrk="1" hangingPunct="1"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Отсутствие отрицательного влияния на родовую деятельность</a:t>
            </a:r>
          </a:p>
          <a:p>
            <a:pPr algn="just" eaLnBrk="1" hangingPunct="1"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Простота и доступность для всех родовспомогательных учреждений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7858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Неингаляционные (системные) анестетики</a:t>
            </a:r>
            <a:r>
              <a:rPr lang="ru-RU" dirty="0">
                <a:latin typeface="Cambria" pitchFamily="18" charset="0"/>
                <a:cs typeface="Times New Roman" pitchFamily="18" charset="0"/>
              </a:rPr>
              <a:t/>
            </a:r>
            <a:br>
              <a:rPr lang="ru-RU" dirty="0">
                <a:latin typeface="Cambria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Анальгетики: анальгин,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трамал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промедол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Проходят через плацентарный барьер и угнетают дыхательный центр новорожденного. Но при двигательной возбудимости роженицы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могут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привести 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дискоординации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родовой деятельности и осложнениям в родах, поэтому их использование по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показаниям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оправдано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Сомбревин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Виадрил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етамин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549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0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49427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Ингаляционные анестетики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Закись азота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ингаляционный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анастетик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быстро проникает через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плаценту,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но не вызывает наркотической депрессии плода (дети активные, рефлексы сохранены). При вдыхании 30% закиси азота и 70% кислорода обезболивание достигается у большинства рожениц. При непрерывном вдыхании (не во время схватки) существует опасность потери сознания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эфир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диэтиловый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0383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Региональная анестезия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Эпидуральная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анестезия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каудальная,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люмбальная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 кесаревом сечении и для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обезболивания родов;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Новокаин – проводниковая, поверхностная, инфильтрационная, внутривенная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анестезия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Лидокаин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проводниковая, поверхностная, инфильтрационная, внутривенная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анестезия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43924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22244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548680"/>
            <a:ext cx="6512511" cy="11430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емедикаментозные методы обезболивания родов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2348880"/>
            <a:ext cx="8280920" cy="3978776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Активное поведение роженицы во время 1 периода родов</a:t>
            </a:r>
          </a:p>
          <a:p>
            <a:pPr eaLnBrk="1" hangingPunct="1"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Музыка и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аромотерапия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эфирными маслами</a:t>
            </a:r>
          </a:p>
          <a:p>
            <a:pPr eaLnBrk="1" hangingPunct="1"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Душ, ванна, массаж</a:t>
            </a:r>
          </a:p>
          <a:p>
            <a:pPr eaLnBrk="1" hangingPunct="1">
              <a:defRPr/>
            </a:pPr>
            <a:endParaRPr lang="ru-RU" sz="4400" dirty="0" smtClean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9820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ru-RU" dirty="0" smtClean="0"/>
              <a:t>                               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556792"/>
            <a:ext cx="8540750" cy="4422775"/>
          </a:xfrm>
        </p:spPr>
        <p:txBody>
          <a:bodyPr/>
          <a:lstStyle/>
          <a:p>
            <a:pPr marL="45720" indent="0" algn="just" eaLnBrk="1" hangingPunct="1">
              <a:lnSpc>
                <a:spcPct val="90000"/>
              </a:lnSpc>
              <a:buNone/>
              <a:defRPr/>
            </a:pPr>
            <a:r>
              <a:rPr lang="ru-RU" sz="4000" dirty="0" smtClean="0">
                <a:solidFill>
                  <a:srgbClr val="FF66FF"/>
                </a:solidFill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ервые 2 часа после родов родильница и новорожденный находятся в родовом зале, затем их переводят в послеродовое отделение, где оценивают состояние родильницы каждые 15 мин. в течение 2 часов</a:t>
            </a:r>
            <a:endParaRPr lang="ru-RU" sz="4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defRPr/>
            </a:pPr>
            <a:endParaRPr lang="ru-RU" sz="4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765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ru-RU" sz="3600" dirty="0">
                <a:effectLst/>
                <a:latin typeface="Times New Roman" pitchFamily="18" charset="0"/>
                <a:cs typeface="Times New Roman" pitchFamily="18" charset="0"/>
              </a:rPr>
              <a:t>Сестринский процесс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1341438"/>
            <a:ext cx="8229600" cy="46736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  <a:defRPr/>
            </a:pPr>
            <a:r>
              <a:rPr lang="ru-RU" sz="2800" b="1" u="sng" dirty="0">
                <a:effectLst/>
                <a:latin typeface="Times New Roman" pitchFamily="18" charset="0"/>
                <a:cs typeface="Times New Roman" pitchFamily="18" charset="0"/>
              </a:rPr>
              <a:t>При поступлении</a:t>
            </a:r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> в родильный дом беременная направляется в сан. пропускник, где выявляется наличие инфекционных заболеваний. При наличии инфекционных заболеваний женщина определяется в обсервационное отделение, здоровые направляются в физиологическое отделение. Все поступившие проходят санитарную обработку, она включает: обработку НПО, очистительную клизму, душ, после этого роженица переодевается в стерильные рубашку, халат, косынку и переходит в смотровую родильного 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отделения.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0301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Осложнения беременности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132856"/>
            <a:ext cx="8229600" cy="4525963"/>
          </a:xfrm>
        </p:spPr>
        <p:txBody>
          <a:bodyPr>
            <a:normAutofit/>
          </a:bodyPr>
          <a:lstStyle/>
          <a:p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Предлежание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плаценты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Преждевременная отслойка нормально расположенной плаценты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Аномалии родовой деятельности</a:t>
            </a: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8942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Предлежание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плаценты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4525963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Предлежание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плаценты – это аномалия её расположения, при которой часть плацентарной ткани находится в области внутреннего зева, т.е. на пути рождающегося плода (0,5% всех родов).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Предлежание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плаценты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является наиболее частой причиной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кровотечения во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половине беременности и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периоде родов.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3820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08012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6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04664"/>
            <a:ext cx="8229600" cy="5472607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ru-RU" sz="2400" dirty="0" smtClean="0">
                <a:effectLst/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effectLst/>
                <a:latin typeface="Times New Roman" pitchFamily="18" charset="0"/>
                <a:cs typeface="Times New Roman" pitchFamily="18" charset="0"/>
              </a:rPr>
              <a:t>Виды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600" dirty="0" err="1" smtClean="0">
                <a:effectLst/>
                <a:latin typeface="Times New Roman" pitchFamily="18" charset="0"/>
                <a:cs typeface="Times New Roman" pitchFamily="18" charset="0"/>
              </a:rPr>
              <a:t>редлежаний</a:t>
            </a:r>
            <a:r>
              <a:rPr lang="ru-RU" sz="36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effectLst/>
                <a:latin typeface="Times New Roman" pitchFamily="18" charset="0"/>
                <a:cs typeface="Times New Roman" pitchFamily="18" charset="0"/>
              </a:rPr>
              <a:t>плаценты</a:t>
            </a:r>
          </a:p>
          <a:p>
            <a:pPr algn="just">
              <a:defRPr/>
            </a:pP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Полное 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(центральное) </a:t>
            </a:r>
            <a:r>
              <a:rPr lang="ru-RU" dirty="0" err="1">
                <a:effectLst/>
                <a:latin typeface="Times New Roman" pitchFamily="18" charset="0"/>
                <a:cs typeface="Times New Roman" pitchFamily="18" charset="0"/>
              </a:rPr>
              <a:t>предлежание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 плаценты, когда плацента полностью перекрывает внутренний зев;</a:t>
            </a:r>
          </a:p>
          <a:p>
            <a:pPr algn="just">
              <a:defRPr/>
            </a:pP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Частичное – в области внутреннего зева находится нижний край плаценты;</a:t>
            </a:r>
          </a:p>
          <a:p>
            <a:pPr algn="just">
              <a:defRPr/>
            </a:pP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Низкое расположение – клиническая ситуация, при которой край плаценты находится на расстоянии менее 6-7см. от внутреннего зева (6-7 см условная граница).</a:t>
            </a:r>
          </a:p>
          <a:p>
            <a:pPr>
              <a:defRPr/>
            </a:pPr>
            <a:endParaRPr lang="ru-RU" sz="2400" dirty="0">
              <a:latin typeface="Cambr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0778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РЕДЛЕЖАНИЕ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20688"/>
            <a:ext cx="9036654" cy="549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1138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908720"/>
            <a:ext cx="6512511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600" dirty="0" smtClean="0">
                <a:solidFill>
                  <a:schemeClr val="tx1"/>
                </a:solidFill>
                <a:effectLst/>
                <a:latin typeface="Cambria" pitchFamily="18" charset="0"/>
                <a:cs typeface="Times New Roman" pitchFamily="18" charset="0"/>
              </a:rPr>
              <a:t>Причины:</a:t>
            </a:r>
            <a:r>
              <a:rPr lang="ru-RU" dirty="0" smtClean="0">
                <a:solidFill>
                  <a:schemeClr val="tx1"/>
                </a:solidFill>
                <a:effectLst/>
                <a:latin typeface="Cambria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effectLst/>
                <a:latin typeface="Cambria" pitchFamily="18" charset="0"/>
              </a:rPr>
            </a:br>
            <a:endParaRPr lang="ru-RU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48680"/>
            <a:ext cx="8229600" cy="5366444"/>
          </a:xfrm>
        </p:spPr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  <a:defRPr/>
            </a:pPr>
            <a:endParaRPr lang="ru-RU" dirty="0">
              <a:effectLst/>
              <a:latin typeface="Cambria" pitchFamily="18" charset="0"/>
            </a:endParaRPr>
          </a:p>
          <a:p>
            <a:pPr lvl="0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Изменения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самом оплодотворенном яйце </a:t>
            </a:r>
          </a:p>
          <a:p>
            <a:pPr lvl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Воспалительные процессы в полости матки   (хроническое воспаление  эндометрия , рубцовые изменения в эндометрии после аборта ,операций на матке)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     Факторы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риска:</a:t>
            </a: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Возраст беременной, большое количество родов, рубец на матке,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предлежание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плаценты в анамнезе, многоплодная беременность, курение.</a:t>
            </a:r>
          </a:p>
          <a:p>
            <a:pPr>
              <a:defRPr/>
            </a:pPr>
            <a:endParaRPr lang="ru-RU" sz="2800" dirty="0">
              <a:latin typeface="Cambr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4366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20688"/>
            <a:ext cx="8229600" cy="486251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Симптомы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                                                                 кровотечение возникает внезапно,  без болевых ощущений, выделения  могут прекратиться и возникнуть вновь.  Сила кровотечения возрастает с началом родов.    Для уточнения диагноза используют УЗИ( абдоминальное  и влагалищное).</a:t>
            </a:r>
          </a:p>
          <a:p>
            <a:pPr marL="0" indent="0" algn="just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Лечение: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срочная госпитализация в стационар. При небольшом кровотечении проводят консервативную терапию: постельный режим, кровеостанавливающие средства, профилактику гипотрофии и гипоксии плода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   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кровотечение массивное,   показана в экстренном  порядке операция  «кесарево сечение».</a:t>
            </a:r>
          </a:p>
        </p:txBody>
      </p:sp>
    </p:spTree>
    <p:extLst>
      <p:ext uri="{BB962C8B-B14F-4D97-AF65-F5344CB8AC3E}">
        <p14:creationId xmlns:p14="http://schemas.microsoft.com/office/powerpoint/2010/main" val="8504357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6512511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600" dirty="0" smtClean="0">
                <a:solidFill>
                  <a:schemeClr val="tx1"/>
                </a:solidFill>
                <a:effectLst/>
                <a:latin typeface="Cambria" pitchFamily="18" charset="0"/>
                <a:cs typeface="Times New Roman" pitchFamily="18" charset="0"/>
              </a:rPr>
              <a:t>Диагностика</a:t>
            </a:r>
            <a:r>
              <a:rPr lang="ru-RU" dirty="0" smtClean="0">
                <a:effectLst/>
                <a:latin typeface="Cambria" pitchFamily="18" charset="0"/>
              </a:rPr>
              <a:t/>
            </a:r>
            <a:br>
              <a:rPr lang="ru-RU" dirty="0" smtClean="0">
                <a:effectLst/>
                <a:latin typeface="Cambria" pitchFamily="18" charset="0"/>
              </a:rPr>
            </a:br>
            <a:endParaRPr lang="ru-RU" dirty="0"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222875"/>
          </a:xfrm>
        </p:spPr>
        <p:txBody>
          <a:bodyPr>
            <a:noAutofit/>
          </a:bodyPr>
          <a:lstStyle/>
          <a:p>
            <a:pPr marL="0" indent="0" algn="just">
              <a:buFont typeface="Wingdings" pitchFamily="2" charset="2"/>
              <a:buNone/>
              <a:defRPr/>
            </a:pP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  <a:defRPr/>
            </a:pP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       Диагноз </a:t>
            </a:r>
            <a:r>
              <a:rPr lang="ru-RU" dirty="0" err="1">
                <a:effectLst/>
                <a:latin typeface="Times New Roman" pitchFamily="18" charset="0"/>
                <a:cs typeface="Times New Roman" pitchFamily="18" charset="0"/>
              </a:rPr>
              <a:t>предлежания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 плаценты не представляет затруднений. Он основывается на данных анамнеза (кровянистые выделения во </a:t>
            </a:r>
            <a:r>
              <a:rPr lang="en-US" dirty="0">
                <a:effectLst/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 половине беременности). Косвенным признаком является косое или поперечное положение плода, тазовое </a:t>
            </a:r>
            <a:r>
              <a:rPr lang="ru-RU" dirty="0" err="1">
                <a:effectLst/>
                <a:latin typeface="Times New Roman" pitchFamily="18" charset="0"/>
                <a:cs typeface="Times New Roman" pitchFamily="18" charset="0"/>
              </a:rPr>
              <a:t>предлежание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, высокое стояние предлежащей части плода над входом в малый таз. Уточнение диагноза с помощью УЗИ.</a:t>
            </a:r>
          </a:p>
        </p:txBody>
      </p:sp>
    </p:spTree>
    <p:extLst>
      <p:ext uri="{BB962C8B-B14F-4D97-AF65-F5344CB8AC3E}">
        <p14:creationId xmlns:p14="http://schemas.microsoft.com/office/powerpoint/2010/main" val="24409909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529431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  <a:defRPr/>
            </a:pP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    Влагалищное 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исследование при подозрении на </a:t>
            </a:r>
            <a:r>
              <a:rPr lang="ru-RU" dirty="0" err="1">
                <a:effectLst/>
                <a:latin typeface="Times New Roman" pitchFamily="18" charset="0"/>
                <a:cs typeface="Times New Roman" pitchFamily="18" charset="0"/>
              </a:rPr>
              <a:t>предлежание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 плаценты производят </a:t>
            </a:r>
            <a:r>
              <a:rPr lang="ru-RU" b="1" dirty="0">
                <a:effectLst/>
                <a:latin typeface="Times New Roman" pitchFamily="18" charset="0"/>
                <a:cs typeface="Times New Roman" pitchFamily="18" charset="0"/>
              </a:rPr>
              <a:t>только в стационаре при развёрнутой большой операционной, 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т.к. в момент исследования может возникнуть профузное кровотечение.</a:t>
            </a:r>
          </a:p>
          <a:p>
            <a:pPr marL="0" indent="0" algn="just">
              <a:buNone/>
              <a:defRPr/>
            </a:pP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    При </a:t>
            </a:r>
            <a:r>
              <a:rPr lang="ru-RU" dirty="0" err="1">
                <a:effectLst/>
                <a:latin typeface="Times New Roman" pitchFamily="18" charset="0"/>
                <a:cs typeface="Times New Roman" pitchFamily="18" charset="0"/>
              </a:rPr>
              <a:t>предлежании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 плаценты 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часто 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наблюдается гипоксия, гипотрофия плода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  <a:defRPr/>
            </a:pP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000" dirty="0" err="1" smtClean="0">
                <a:effectLst/>
                <a:latin typeface="Times New Roman" pitchFamily="18" charset="0"/>
                <a:cs typeface="Times New Roman" pitchFamily="18" charset="0"/>
              </a:rPr>
              <a:t>Родоразрешение</a:t>
            </a:r>
            <a:r>
              <a:rPr lang="ru-RU" sz="4000" dirty="0" smtClean="0">
                <a:effectLst/>
                <a:latin typeface="Times New Roman" pitchFamily="18" charset="0"/>
                <a:cs typeface="Times New Roman" pitchFamily="18" charset="0"/>
              </a:rPr>
              <a:t> путём  операции кесарево сечение !</a:t>
            </a:r>
            <a:endParaRPr lang="ru-RU" sz="40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7230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Неотложная доврачебная помощь: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немедленная госпитализация в акушерский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стационар.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8548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lvl="0" indent="-256032"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endParaRPr lang="ru-RU" sz="2800" dirty="0">
              <a:solidFill>
                <a:prstClr val="black"/>
              </a:solidFill>
              <a:latin typeface="Georgia"/>
            </a:endParaRPr>
          </a:p>
          <a:p>
            <a:pPr marL="365760" lvl="0" indent="-256032"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endParaRPr lang="ru-RU" sz="2800" dirty="0">
              <a:solidFill>
                <a:prstClr val="black"/>
              </a:solidFill>
              <a:latin typeface="Georgia"/>
            </a:endParaRPr>
          </a:p>
          <a:p>
            <a:pPr marL="365760" lvl="0" indent="-256032"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endParaRPr lang="ru-RU" sz="2800" dirty="0">
              <a:solidFill>
                <a:prstClr val="black"/>
              </a:solidFill>
              <a:latin typeface="Georgia"/>
            </a:endParaRPr>
          </a:p>
        </p:txBody>
      </p:sp>
      <p:pic>
        <p:nvPicPr>
          <p:cNvPr id="4" name="Рисунок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424" y="667335"/>
            <a:ext cx="8714633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0637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ъект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078412"/>
          </a:xfrm>
        </p:spPr>
        <p:txBody>
          <a:bodyPr/>
          <a:lstStyle/>
          <a:p>
            <a:pPr marL="0" indent="0" algn="just">
              <a:buNone/>
            </a:pPr>
            <a:r>
              <a:rPr lang="ru-RU" sz="3600" dirty="0" smtClean="0">
                <a:effectLst/>
                <a:latin typeface="Times New Roman" pitchFamily="18" charset="0"/>
                <a:cs typeface="Times New Roman" pitchFamily="18" charset="0"/>
              </a:rPr>
              <a:t>     В смотровой записывается история родов, проводится взвешивание, измерение роста, давления, температуры тела, пульса, берут анализы на группу крови, резус фактор, гемоглобин и проводят наружное акушерское исследование. Выслушивают сердцебиение плода, проводится вагинальное исследование</a:t>
            </a:r>
            <a:r>
              <a:rPr lang="ru-RU" sz="2800" dirty="0" smtClean="0">
                <a:effectLst/>
                <a:latin typeface="Cambria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7599644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08108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Преждевременная отслойка нормально расположенной </a:t>
            </a:r>
            <a:r>
              <a:rPr lang="ru-RU" sz="36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плаценты   (ПОНРП)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89654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000" dirty="0">
                <a:effectLst/>
                <a:latin typeface="Times New Roman" pitchFamily="18" charset="0"/>
                <a:cs typeface="Times New Roman" pitchFamily="18" charset="0"/>
              </a:rPr>
              <a:t>Преждевременная отслойка нормально расположенной плаценты – это </a:t>
            </a:r>
            <a:r>
              <a:rPr lang="ru-RU" sz="3000" b="1" i="1" dirty="0">
                <a:latin typeface="Times New Roman" pitchFamily="18" charset="0"/>
                <a:cs typeface="Times New Roman" pitchFamily="18" charset="0"/>
              </a:rPr>
              <a:t>преждевременное отделение плаценты от стенок матки до рождения плода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Причины: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Поздние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гестозы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Артериальная гипертензия</a:t>
            </a:r>
          </a:p>
          <a:p>
            <a:pPr lvl="0"/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Острые инфекционные заболевания</a:t>
            </a:r>
          </a:p>
          <a:p>
            <a:pPr lvl="0"/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Травмы живота</a:t>
            </a:r>
          </a:p>
          <a:p>
            <a:pPr lvl="0"/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Короткая пуповина</a:t>
            </a:r>
          </a:p>
          <a:p>
            <a:pPr lvl="0"/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Многоводие, многоплодие и крупный плод, т.к. происходит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перерастяжение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матки.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943604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5433467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При обширной отслойке (более 50%) появляются резкие боли по всему животу, тошнота, рвота, головокружение, потеря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сознания, снижение АД, тахикардия.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Матери угрожает гибель от кровотечения, а плоду от гипоксии.</a:t>
            </a:r>
          </a:p>
          <a:p>
            <a:pPr algn="just"/>
            <a:r>
              <a:rPr lang="ru-RU" sz="3600" b="1" u="sng" dirty="0">
                <a:latin typeface="Times New Roman" pitchFamily="18" charset="0"/>
                <a:cs typeface="Times New Roman" pitchFamily="18" charset="0"/>
              </a:rPr>
              <a:t>Лечение: </a:t>
            </a:r>
            <a:r>
              <a:rPr lang="ru-RU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Экстренно!</a:t>
            </a:r>
            <a:r>
              <a:rPr lang="ru-RU" sz="3600" b="1" u="sng" dirty="0">
                <a:latin typeface="Times New Roman" pitchFamily="18" charset="0"/>
                <a:cs typeface="Times New Roman" pitchFamily="18" charset="0"/>
              </a:rPr>
              <a:t>  Операция «кесарево </a:t>
            </a: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сечение» при любом состоянии плода.                        </a:t>
            </a:r>
          </a:p>
          <a:p>
            <a:pPr marL="0" indent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623157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Осложнения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09728" indent="0" algn="just"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     Геморрагический 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шок, ДВС-синдром, обширное кровоизлияние в стенку матки-матка 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Кувелера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, ишемические некрозы внутренних органов.</a:t>
            </a:r>
          </a:p>
          <a:p>
            <a:pPr marL="109728" indent="0" algn="just">
              <a:buNone/>
            </a:pPr>
            <a:r>
              <a:rPr lang="ru-RU" sz="3500" b="1" dirty="0">
                <a:latin typeface="Times New Roman" pitchFamily="18" charset="0"/>
                <a:cs typeface="Times New Roman" pitchFamily="18" charset="0"/>
              </a:rPr>
              <a:t>Прогноз: </a:t>
            </a:r>
          </a:p>
          <a:p>
            <a:pPr marL="109728" indent="0" algn="just">
              <a:buNone/>
            </a:pP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Перинатальная смертность составляет 30%.</a:t>
            </a:r>
          </a:p>
          <a:p>
            <a:pPr marL="109728" indent="0" algn="just">
              <a:buNone/>
            </a:pPr>
            <a:r>
              <a:rPr lang="ru-RU" sz="3500" b="1" dirty="0">
                <a:latin typeface="Times New Roman" pitchFamily="18" charset="0"/>
                <a:cs typeface="Times New Roman" pitchFamily="18" charset="0"/>
              </a:rPr>
              <a:t>Профилактика:</a:t>
            </a:r>
          </a:p>
          <a:p>
            <a:pPr marL="109728" indent="0" algn="just">
              <a:buNone/>
            </a:pP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Раннее выявление и лечение 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гестозов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, гипертони</a:t>
            </a:r>
            <a:r>
              <a:rPr lang="ru-RU" dirty="0">
                <a:latin typeface="Cambria" pitchFamily="18" charset="0"/>
              </a:rPr>
              <a:t>ческой болезни, хронических инфекций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933346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Аномалия родовой деяте</a:t>
            </a:r>
            <a:r>
              <a:rPr lang="ru-RU" dirty="0" smtClean="0"/>
              <a:t>льности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2800" b="1" dirty="0" smtClean="0">
                <a:latin typeface="Times New Roman" pitchFamily="18" charset="0"/>
                <a:cs typeface="Times New Roman" pitchFamily="18" charset="0"/>
              </a:rPr>
              <a:t>Аномалии </a:t>
            </a:r>
            <a:r>
              <a:rPr lang="ru-RU" sz="12800" b="1" dirty="0">
                <a:latin typeface="Times New Roman" pitchFamily="18" charset="0"/>
                <a:cs typeface="Times New Roman" pitchFamily="18" charset="0"/>
              </a:rPr>
              <a:t>родовой деятельности</a:t>
            </a:r>
            <a:r>
              <a:rPr lang="ru-RU" sz="12800" dirty="0">
                <a:latin typeface="Times New Roman" pitchFamily="18" charset="0"/>
                <a:cs typeface="Times New Roman" pitchFamily="18" charset="0"/>
              </a:rPr>
              <a:t> – расстройства интенсивности, </a:t>
            </a:r>
            <a:r>
              <a:rPr lang="ru-RU" sz="12800" dirty="0" err="1">
                <a:latin typeface="Times New Roman" pitchFamily="18" charset="0"/>
                <a:cs typeface="Times New Roman" pitchFamily="18" charset="0"/>
              </a:rPr>
              <a:t>скоординированности</a:t>
            </a:r>
            <a:r>
              <a:rPr lang="ru-RU" sz="12800" dirty="0">
                <a:latin typeface="Times New Roman" pitchFamily="18" charset="0"/>
                <a:cs typeface="Times New Roman" pitchFamily="18" charset="0"/>
              </a:rPr>
              <a:t>, силы, ритма, продолжительности сократительной активности матки во время родов. Аномалии родовой деятельности вызывают кровотечения и гипоксию плода, увеличивают вероятность развития инфекций и родовых травм. Могут становиться причиной гибели плода</a:t>
            </a:r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    Различают: первичную, вторичную слабость родовых сил,</a:t>
            </a:r>
            <a:r>
              <a:rPr lang="ru-RU" sz="1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800" dirty="0" err="1" smtClean="0">
                <a:latin typeface="Times New Roman" pitchFamily="18" charset="0"/>
                <a:cs typeface="Times New Roman" pitchFamily="18" charset="0"/>
              </a:rPr>
              <a:t>дискоординированную</a:t>
            </a:r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 и бурную родовую деятельность</a:t>
            </a:r>
            <a:r>
              <a:rPr lang="ru-RU" sz="5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800" dirty="0">
                <a:latin typeface="Times New Roman" pitchFamily="18" charset="0"/>
                <a:cs typeface="Times New Roman" pitchFamily="18" charset="0"/>
              </a:rPr>
            </a:br>
            <a:endParaRPr lang="ru-RU" sz="5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30593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Слабость родовых сил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Первичная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появилась в начале родов, схватки слабые, короткие, неэффективные, паузы продолжительные.</a:t>
            </a:r>
          </a:p>
          <a:p>
            <a:pPr algn="just">
              <a:defRPr/>
            </a:pP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Вторичная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вначале схватки сильные, далее ослабевают в результате утомления роженицы и истощения сократительной способности матки.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87671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Дискоординация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родовой деятельности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85740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  <a:defRPr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Дискоординация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родовой деятельности это</a:t>
            </a:r>
          </a:p>
          <a:p>
            <a:pPr marL="0" indent="0" algn="just">
              <a:buNone/>
              <a:defRPr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аномальная сократительная 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активность матки в процессе родов, характеризующаяся отсутствием согласованности сокращений между отдельными сегментами матки. 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Дискоординированная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 родовая деятельность проявляется нерегулярными, неэффективными и крайне болезненными схватками, затягивающими раскрытие маточного зева.</a:t>
            </a:r>
            <a:br>
              <a:rPr lang="ru-RU" sz="3500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>
              <a:latin typeface="Cambria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906825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Бурная (чрезмерная) родовая деятельность</a:t>
            </a:r>
            <a:r>
              <a:rPr lang="ru-RU" dirty="0">
                <a:latin typeface="Cambria" pitchFamily="18" charset="0"/>
                <a:cs typeface="Times New Roman" pitchFamily="18" charset="0"/>
              </a:rPr>
              <a:t/>
            </a:r>
            <a:br>
              <a:rPr lang="ru-RU" dirty="0">
                <a:latin typeface="Cambria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b="1" dirty="0" smtClean="0"/>
              <a:t>      </a:t>
            </a:r>
            <a:r>
              <a:rPr lang="ru-RU" sz="12800" b="1" dirty="0" smtClean="0">
                <a:latin typeface="Times New Roman" pitchFamily="18" charset="0"/>
                <a:cs typeface="Times New Roman" pitchFamily="18" charset="0"/>
              </a:rPr>
              <a:t>Чрезмерно </a:t>
            </a:r>
            <a:r>
              <a:rPr lang="ru-RU" sz="12800" b="1" dirty="0">
                <a:latin typeface="Times New Roman" pitchFamily="18" charset="0"/>
                <a:cs typeface="Times New Roman" pitchFamily="18" charset="0"/>
              </a:rPr>
              <a:t>сильная родовая деятельность</a:t>
            </a:r>
            <a:r>
              <a:rPr lang="ru-RU" sz="12800" dirty="0">
                <a:latin typeface="Times New Roman" pitchFamily="18" charset="0"/>
                <a:cs typeface="Times New Roman" pitchFamily="18" charset="0"/>
              </a:rPr>
              <a:t> – это клиническая форма родовой дисфункции, проявляющаяся </a:t>
            </a:r>
            <a:r>
              <a:rPr lang="ru-RU" sz="12800" dirty="0" err="1">
                <a:latin typeface="Times New Roman" pitchFamily="18" charset="0"/>
                <a:cs typeface="Times New Roman" pitchFamily="18" charset="0"/>
              </a:rPr>
              <a:t>гиперактивностью</a:t>
            </a:r>
            <a:r>
              <a:rPr lang="ru-RU" sz="12800" dirty="0">
                <a:latin typeface="Times New Roman" pitchFamily="18" charset="0"/>
                <a:cs typeface="Times New Roman" pitchFamily="18" charset="0"/>
              </a:rPr>
              <a:t> матки: схватками излишней интенсивности, их частым чередованием и повышенным тонусом </a:t>
            </a:r>
            <a:r>
              <a:rPr lang="ru-RU" sz="12800" dirty="0" err="1">
                <a:latin typeface="Times New Roman" pitchFamily="18" charset="0"/>
                <a:cs typeface="Times New Roman" pitchFamily="18" charset="0"/>
              </a:rPr>
              <a:t>миометрия</a:t>
            </a:r>
            <a:r>
              <a:rPr lang="ru-RU" sz="12800" dirty="0">
                <a:latin typeface="Times New Roman" pitchFamily="18" charset="0"/>
                <a:cs typeface="Times New Roman" pitchFamily="18" charset="0"/>
              </a:rPr>
              <a:t>. Чрезмерно сильная родовая деятельность характеризуется внезапным началом, бурным течением и стремительным окончанием родов; при этом возрастает опасность тяжелых осложнений со стороны роженицы и плода.</a:t>
            </a:r>
            <a:br>
              <a:rPr lang="ru-RU" sz="12800" dirty="0">
                <a:latin typeface="Times New Roman" pitchFamily="18" charset="0"/>
                <a:cs typeface="Times New Roman" pitchFamily="18" charset="0"/>
              </a:rPr>
            </a:br>
            <a:endParaRPr lang="ru-RU" sz="1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51112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Доврачебная помощь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до рождения головки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853136"/>
          </a:xfrm>
        </p:spPr>
        <p:txBody>
          <a:bodyPr>
            <a:noAutofit/>
          </a:bodyPr>
          <a:lstStyle/>
          <a:p>
            <a:pPr algn="just" fontAlgn="base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Вымыть руки с мылом, а затем протереть спиртом, йодом или другим дезинфицирующим раствором.</a:t>
            </a:r>
          </a:p>
          <a:p>
            <a:pPr algn="just" fontAlgn="base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Постелить под роженицу чистую простыню или пеленку.</a:t>
            </a:r>
          </a:p>
          <a:p>
            <a:pPr algn="just" fontAlgn="base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Обработать наружные половые органы, промежность и внутренние поверхности бедер женщины дезинфицирующим раствором (делать это нужно от промежности к бедрам), предварительно смочив в нем кусочек ваты или бинта.</a:t>
            </a:r>
          </a:p>
          <a:p>
            <a:pPr algn="just" fontAlgn="base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Положить руку на промежность, как только начала появляться головка, и сдвигать ее ткани с головки плода (это поможет избежать разрывов).</a:t>
            </a:r>
          </a:p>
          <a:p>
            <a:pPr algn="just" fontAlgn="base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Управлять потугами роженицы: как только головка малыша родится наполовину, женщину нужно попросить не тужиться, а часто и поверхностно дышать, вдыхая воздух через нос, а выдыхая через рот.</a:t>
            </a:r>
          </a:p>
          <a:p>
            <a:pPr algn="just"/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15638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Доврачебная помощь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рождения головки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 fontAlgn="base"/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После полного рождения головки плода попросить роженицу вновь начать тужиться, подставив левую руку снизу под головку малыша.</a:t>
            </a:r>
          </a:p>
          <a:p>
            <a:pPr algn="just" fontAlgn="base"/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После того как головка плода развернется личиком к правому или левому бедру женщины, нужно несколько приподнять ее вверх - это даст возможность родиться нижнему плечику, а затем аккуратно отвести вниз - появится верхнее плечико, а далее и весь плод.</a:t>
            </a:r>
          </a:p>
          <a:p>
            <a:pPr algn="just" fontAlgn="base"/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Новорожденного следует расположить ниже промежности женщины - на полу, если роженица лежит там же, или на табурете, в случае ее расположения на кресле или диване.</a:t>
            </a:r>
          </a:p>
          <a:p>
            <a:pPr algn="just" fontAlgn="base"/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Из носика и рта ребенка с помощью резиновой груши или трубочки отсосать слизь и околоплодные </a:t>
            </a:r>
            <a:r>
              <a:rPr lang="ru-RU" dirty="0"/>
              <a:t>воды.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827604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Доврачебная помощь после рождения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 fontAlgn="base"/>
            <a:r>
              <a:rPr lang="ru-RU" dirty="0">
                <a:latin typeface="Times New Roman" pitchFamily="18" charset="0"/>
                <a:cs typeface="Times New Roman" pitchFamily="18" charset="0"/>
              </a:rPr>
              <a:t>Попросить женщину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потужиться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после отделения последа (признаками отделения последа являются выделение крови и удлинение пуповины) и аккуратным потягиванием за пуповину извлечь его.</a:t>
            </a:r>
          </a:p>
          <a:p>
            <a:pPr algn="just" fontAlgn="base"/>
            <a:r>
              <a:rPr lang="ru-RU" dirty="0">
                <a:latin typeface="Times New Roman" pitchFamily="18" charset="0"/>
                <a:cs typeface="Times New Roman" pitchFamily="18" charset="0"/>
              </a:rPr>
              <a:t>Поместить послед в полиэтиленовый пакет или завернуть в чистую ткань.</a:t>
            </a:r>
          </a:p>
          <a:p>
            <a:pPr algn="just" fontAlgn="base"/>
            <a:r>
              <a:rPr lang="ru-RU" dirty="0">
                <a:latin typeface="Times New Roman" pitchFamily="18" charset="0"/>
                <a:cs typeface="Times New Roman" pitchFamily="18" charset="0"/>
              </a:rPr>
              <a:t>Положить женщине на низ живота пакет со льдом, бутылку с холодной водой или любую упаковку из морозилки, обернув в чистую ткань.</a:t>
            </a:r>
          </a:p>
          <a:p>
            <a:pPr algn="just" fontAlgn="base"/>
            <a:r>
              <a:rPr lang="ru-RU" dirty="0">
                <a:latin typeface="Times New Roman" pitchFamily="18" charset="0"/>
                <a:cs typeface="Times New Roman" pitchFamily="18" charset="0"/>
              </a:rPr>
              <a:t>Обмыть или обтереть промежность женщины чистой тканью, а если есть разрывы, то обработать их йодом или другим дезинфицирующим раствором, после чего укрыть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родильницу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простыней или одеялом.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7126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i="1" dirty="0">
                <a:latin typeface="Cambria" pitchFamily="18" charset="0"/>
              </a:rPr>
              <a:t>Индивидуальный </a:t>
            </a:r>
            <a:r>
              <a:rPr lang="ru-RU" sz="2000" i="1" dirty="0" err="1">
                <a:latin typeface="Cambria" pitchFamily="18" charset="0"/>
              </a:rPr>
              <a:t>родблок</a:t>
            </a:r>
            <a:r>
              <a:rPr lang="ru-RU" sz="2000" i="1" dirty="0">
                <a:latin typeface="Cambria" pitchFamily="18" charset="0"/>
              </a:rPr>
              <a:t> с кроватью-</a:t>
            </a:r>
            <a:r>
              <a:rPr lang="ru-RU" sz="2000" i="1" dirty="0" err="1">
                <a:latin typeface="Cambria" pitchFamily="18" charset="0"/>
              </a:rPr>
              <a:t>трансформером</a:t>
            </a:r>
            <a:endParaRPr lang="ru-RU" sz="2000" dirty="0">
              <a:latin typeface="Cambr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00078"/>
            <a:ext cx="7200800" cy="4800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962981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Обработка пуповины и первый уход за новорожденным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Перевязать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пуповину новорожденному с помощью ниток или бинта в двух местах - на 10 см выше пупка и отступив от первого узла еще на 10 см. Затем перерезать пуповину ножницами или ножом, смазать срез йодом, спиртом или водкой и сделать повязку из бинта.</a:t>
            </a:r>
          </a:p>
          <a:p>
            <a:pPr algn="just" fontAlgn="base"/>
            <a:r>
              <a:rPr lang="ru-RU" dirty="0">
                <a:latin typeface="Times New Roman" pitchFamily="18" charset="0"/>
                <a:cs typeface="Times New Roman" pitchFamily="18" charset="0"/>
              </a:rPr>
              <a:t>Обтереть кожу ребенка промокающими движениями от околоплодных вод и смазки с помощью пеленки или любой чистой ткани, а затем завернуть новорожденного в чистую пеленку или простыню.</a:t>
            </a:r>
          </a:p>
          <a:p>
            <a:pPr algn="just" fontAlgn="base"/>
            <a:r>
              <a:rPr lang="ru-RU" dirty="0">
                <a:latin typeface="Times New Roman" pitchFamily="18" charset="0"/>
                <a:cs typeface="Times New Roman" pitchFamily="18" charset="0"/>
              </a:rPr>
              <a:t>Приложить новорожденного к груди роженицы.</a:t>
            </a:r>
          </a:p>
        </p:txBody>
      </p:sp>
    </p:spTree>
    <p:extLst>
      <p:ext uri="{BB962C8B-B14F-4D97-AF65-F5344CB8AC3E}">
        <p14:creationId xmlns:p14="http://schemas.microsoft.com/office/powerpoint/2010/main" val="31901973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413" y="346075"/>
            <a:ext cx="82296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Контрольные вопросы для з</a:t>
            </a:r>
            <a:r>
              <a:rPr lang="ru-RU" sz="3600" dirty="0">
                <a:solidFill>
                  <a:schemeClr val="tx1"/>
                </a:solidFill>
                <a:effectLst/>
                <a:latin typeface="Cambria" pitchFamily="18" charset="0"/>
                <a:cs typeface="Times New Roman" pitchFamily="18" charset="0"/>
              </a:rPr>
              <a:t>акрепления</a:t>
            </a:r>
            <a:r>
              <a:rPr lang="ru-RU" dirty="0">
                <a:effectLst/>
                <a:latin typeface="Cambria" pitchFamily="18" charset="0"/>
              </a:rPr>
              <a:t>:</a:t>
            </a:r>
            <a:br>
              <a:rPr lang="ru-RU" dirty="0">
                <a:effectLst/>
                <a:latin typeface="Cambria" pitchFamily="18" charset="0"/>
              </a:rPr>
            </a:br>
            <a:endParaRPr lang="ru-RU" dirty="0"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772816"/>
            <a:ext cx="8064896" cy="405078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  <a:defRPr/>
            </a:pPr>
            <a:r>
              <a:rPr lang="ru-RU" sz="3000" dirty="0" smtClean="0">
                <a:effectLst/>
                <a:latin typeface="Times New Roman" pitchFamily="18" charset="0"/>
                <a:cs typeface="Times New Roman" pitchFamily="18" charset="0"/>
              </a:rPr>
              <a:t>1.Клиника </a:t>
            </a:r>
            <a:r>
              <a:rPr lang="ru-RU" sz="3000" dirty="0" err="1">
                <a:effectLst/>
                <a:latin typeface="Times New Roman" pitchFamily="18" charset="0"/>
                <a:cs typeface="Times New Roman" pitchFamily="18" charset="0"/>
              </a:rPr>
              <a:t>предлежания</a:t>
            </a:r>
            <a:r>
              <a:rPr lang="ru-RU" sz="3000" dirty="0">
                <a:effectLst/>
                <a:latin typeface="Times New Roman" pitchFamily="18" charset="0"/>
                <a:cs typeface="Times New Roman" pitchFamily="18" charset="0"/>
              </a:rPr>
              <a:t> плаценты, преждевременной отслойки нормально расположенной плаценты</a:t>
            </a:r>
          </a:p>
          <a:p>
            <a:pPr marL="0" indent="0" algn="just">
              <a:buNone/>
              <a:defRPr/>
            </a:pPr>
            <a:r>
              <a:rPr lang="ru-RU" sz="3000" dirty="0">
                <a:effectLst/>
                <a:latin typeface="Times New Roman" pitchFamily="18" charset="0"/>
                <a:cs typeface="Times New Roman" pitchFamily="18" charset="0"/>
              </a:rPr>
              <a:t>2. Профилактика преждевременной отслойки нормально расположенной плаценты, </a:t>
            </a:r>
            <a:r>
              <a:rPr lang="ru-RU" sz="3000" dirty="0" err="1">
                <a:effectLst/>
                <a:latin typeface="Times New Roman" pitchFamily="18" charset="0"/>
                <a:cs typeface="Times New Roman" pitchFamily="18" charset="0"/>
              </a:rPr>
              <a:t>предлежания</a:t>
            </a:r>
            <a:r>
              <a:rPr lang="ru-RU" sz="3000" dirty="0">
                <a:effectLst/>
                <a:latin typeface="Times New Roman" pitchFamily="18" charset="0"/>
                <a:cs typeface="Times New Roman" pitchFamily="18" charset="0"/>
              </a:rPr>
              <a:t> плаценты</a:t>
            </a:r>
          </a:p>
          <a:p>
            <a:pPr marL="0" indent="0" algn="just">
              <a:buNone/>
              <a:defRPr/>
            </a:pPr>
            <a:r>
              <a:rPr lang="ru-RU" sz="3000" dirty="0">
                <a:effectLst/>
                <a:latin typeface="Times New Roman" pitchFamily="18" charset="0"/>
                <a:cs typeface="Times New Roman" pitchFamily="18" charset="0"/>
              </a:rPr>
              <a:t>3. Причины первичной и вторичной слабости родовой деятельности</a:t>
            </a:r>
            <a:r>
              <a:rPr lang="ru-RU" sz="3000" dirty="0">
                <a:effectLst/>
                <a:latin typeface="Cambria" pitchFamily="18" charset="0"/>
                <a:cs typeface="Times New Roman" pitchFamily="18" charset="0"/>
              </a:rPr>
              <a:t>, современные методы лечения</a:t>
            </a: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ru-RU" sz="3000" dirty="0">
                <a:effectLst/>
                <a:latin typeface="Cambria" pitchFamily="18" charset="0"/>
                <a:cs typeface="Times New Roman" pitchFamily="18" charset="0"/>
              </a:rPr>
              <a:t> </a:t>
            </a:r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8067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600" dirty="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Ведение </a:t>
            </a:r>
            <a:r>
              <a:rPr lang="ru-RU" sz="3600" dirty="0" smtClean="0">
                <a:latin typeface="Cambria" pitchFamily="18" charset="0"/>
                <a:cs typeface="Times New Roman" pitchFamily="18" charset="0"/>
              </a:rPr>
              <a:t>1-го</a:t>
            </a:r>
            <a:r>
              <a:rPr lang="ru-RU" sz="3600" dirty="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 периода родов(раскрытия)</a:t>
            </a:r>
            <a:endParaRPr lang="ru-RU" sz="3600" dirty="0">
              <a:solidFill>
                <a:schemeClr val="tx1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136904" cy="448283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  <a:defRPr/>
            </a:pP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     Наблюдение 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за роженицей в основном ведет акушерка. Она должна обращать внимание на общее состояние,  жалобы роженицы, 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измерять 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каждые 2 часа пульс и давление, 2 раза в сутки измерять температуру тела. Осуществляется контроль за силой, частотой, регулярностью схваток; пользуясь 3 и 4 приемами Леопольда, уточняется отношение предлежащей части ко  входу в малый таз.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731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548680"/>
            <a:ext cx="8229600" cy="5616624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ru-RU" sz="2800" dirty="0" smtClean="0">
                <a:effectLst/>
                <a:latin typeface="Cambria" pitchFamily="18" charset="0"/>
                <a:cs typeface="Times New Roman" pitchFamily="18" charset="0"/>
              </a:rPr>
              <a:t>     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Ведётся 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наблюдение за околоплодными водами (количеством, цветом, запахом); сердцебиениями плода. В норме количество сердечных сокращений плода 120-160 ударов. Отклонения в ту или иную сторону свидетельствуют о гипоксии. По назначению врача, для профилактики гипоксии, делается внутривенное вливание витамина «С», глюкозы, </a:t>
            </a:r>
            <a:r>
              <a:rPr lang="ru-RU" dirty="0" err="1">
                <a:effectLst/>
                <a:latin typeface="Times New Roman" pitchFamily="18" charset="0"/>
                <a:cs typeface="Times New Roman" pitchFamily="18" charset="0"/>
              </a:rPr>
              <a:t>кокарбоксилазы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. Контролирует своевременное опорожнение мочевого пузыря (каждые 2-3 часа).</a:t>
            </a:r>
          </a:p>
          <a:p>
            <a:pPr>
              <a:defRPr/>
            </a:pPr>
            <a:endParaRPr lang="ru-RU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712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568952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Ведение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2-го</a:t>
            </a:r>
            <a: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периода родов (изгнания)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08912" cy="4842872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  <a:defRPr/>
            </a:pP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    С 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момента </a:t>
            </a:r>
            <a:r>
              <a:rPr lang="ru-RU" dirty="0" err="1">
                <a:effectLst/>
                <a:latin typeface="Times New Roman" pitchFamily="18" charset="0"/>
                <a:cs typeface="Times New Roman" pitchFamily="18" charset="0"/>
              </a:rPr>
              <a:t>врезывания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 головки приступают к приему родов. Роженицу переводят в родильный зал, переодевают, укладывают на родильный стол, обрабатывают 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наружные половые органы.  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Акушерка готовится к оказанию акушерского пособия, предварительно обработав руки как перед операцией, надевает стерильный халат, маску. Во время оказания пособия акушерка стоит справа от 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беременной. Цель оказания пособия- бережное </a:t>
            </a:r>
            <a:r>
              <a:rPr lang="ru-RU" dirty="0" err="1" smtClean="0">
                <a:effectLst/>
                <a:latin typeface="Times New Roman" pitchFamily="18" charset="0"/>
                <a:cs typeface="Times New Roman" pitchFamily="18" charset="0"/>
              </a:rPr>
              <a:t>родоразрешение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9977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522</TotalTime>
  <Words>2141</Words>
  <Application>Microsoft Office PowerPoint</Application>
  <PresentationFormat>Экран (4:3)</PresentationFormat>
  <Paragraphs>188</Paragraphs>
  <Slides>61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61</vt:i4>
      </vt:variant>
    </vt:vector>
  </HeadingPairs>
  <TitlesOfParts>
    <vt:vector size="62" baseType="lpstr">
      <vt:lpstr>Тема Office</vt:lpstr>
      <vt:lpstr>Презентация PowerPoint</vt:lpstr>
      <vt:lpstr>План лекции</vt:lpstr>
      <vt:lpstr>Презентация PowerPoint</vt:lpstr>
      <vt:lpstr>Сестринский процесс</vt:lpstr>
      <vt:lpstr>Презентация PowerPoint</vt:lpstr>
      <vt:lpstr>Индивидуальный родблок с кроватью-трансформером</vt:lpstr>
      <vt:lpstr>Ведение 1-го периода родов(раскрытия)</vt:lpstr>
      <vt:lpstr>Презентация PowerPoint</vt:lpstr>
      <vt:lpstr>Ведение 2-го периода родов (изгнания)</vt:lpstr>
      <vt:lpstr>Предупреждение преждевременного разгибания и быстрого продвижения головки.</vt:lpstr>
      <vt:lpstr>Уменьшение напряжения промежности и заимствование тканей. Выведение головки плода вне потуги.</vt:lpstr>
      <vt:lpstr>Регуляция потуг. Выведение плечевого пояса и рождение плода.</vt:lpstr>
      <vt:lpstr>Выведение плечевого пояса</vt:lpstr>
      <vt:lpstr>Рождение плода</vt:lpstr>
      <vt:lpstr>Презентация PowerPoint</vt:lpstr>
      <vt:lpstr>Ведение 3-го периода родов (последового)</vt:lpstr>
      <vt:lpstr>Презентация PowerPoint</vt:lpstr>
      <vt:lpstr>Признаки отделения последа</vt:lpstr>
      <vt:lpstr>Презентация PowerPoint</vt:lpstr>
      <vt:lpstr>     После рождения последа его детально осматривают для выявления разрывов и повреждений.</vt:lpstr>
      <vt:lpstr>Презентация PowerPoint</vt:lpstr>
      <vt:lpstr>Первичный туалет новорожденного</vt:lpstr>
      <vt:lpstr>Презентация PowerPoint</vt:lpstr>
      <vt:lpstr>Презентация PowerPoint</vt:lpstr>
      <vt:lpstr>Уход за новорожденным</vt:lpstr>
      <vt:lpstr>Презентация PowerPoint</vt:lpstr>
      <vt:lpstr>Презентация PowerPoint</vt:lpstr>
      <vt:lpstr>Презентация PowerPoint</vt:lpstr>
      <vt:lpstr>Презентация PowerPoint</vt:lpstr>
      <vt:lpstr>Родовая боль, факторы, вызывающие боль во время схваток</vt:lpstr>
      <vt:lpstr>Виды препаратов для медикаментозного обезболивания родов </vt:lpstr>
      <vt:lpstr>Требования к медикаментозным методам обезболивания родов </vt:lpstr>
      <vt:lpstr>Неингаляционные (системные) анестетики </vt:lpstr>
      <vt:lpstr>Презентация PowerPoint</vt:lpstr>
      <vt:lpstr>Ингаляционные анестетики</vt:lpstr>
      <vt:lpstr>Региональная анестезия </vt:lpstr>
      <vt:lpstr>Презентация PowerPoint</vt:lpstr>
      <vt:lpstr>Немедикаментозные методы обезболивания родов</vt:lpstr>
      <vt:lpstr>                               </vt:lpstr>
      <vt:lpstr>Осложнения беременности</vt:lpstr>
      <vt:lpstr>Предлежание  плаценты</vt:lpstr>
      <vt:lpstr>  </vt:lpstr>
      <vt:lpstr>Презентация PowerPoint</vt:lpstr>
      <vt:lpstr>Причины: </vt:lpstr>
      <vt:lpstr>Презентация PowerPoint</vt:lpstr>
      <vt:lpstr>Диагностика </vt:lpstr>
      <vt:lpstr>Презентация PowerPoint</vt:lpstr>
      <vt:lpstr>Презентация PowerPoint</vt:lpstr>
      <vt:lpstr>Презентация PowerPoint</vt:lpstr>
      <vt:lpstr>Преждевременная отслойка нормально расположенной плаценты   (ПОНРП)</vt:lpstr>
      <vt:lpstr>Презентация PowerPoint</vt:lpstr>
      <vt:lpstr>Осложнения</vt:lpstr>
      <vt:lpstr>Аномалия родовой деятельности</vt:lpstr>
      <vt:lpstr>Слабость родовых сил </vt:lpstr>
      <vt:lpstr>Дискоординация родовой деятельности</vt:lpstr>
      <vt:lpstr>Бурная (чрезмерная) родовая деятельность </vt:lpstr>
      <vt:lpstr>Доврачебная помощь до рождения головки</vt:lpstr>
      <vt:lpstr>Доврачебная помощь после рождения головки</vt:lpstr>
      <vt:lpstr>Доврачебная помощь после рождения ребенка</vt:lpstr>
      <vt:lpstr>Обработка пуповины и первый уход за новорожденным </vt:lpstr>
      <vt:lpstr>Контрольные вопросы для закрепления: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Lenovo</cp:lastModifiedBy>
  <cp:revision>73</cp:revision>
  <dcterms:created xsi:type="dcterms:W3CDTF">2018-02-05T13:08:28Z</dcterms:created>
  <dcterms:modified xsi:type="dcterms:W3CDTF">2020-12-02T05:53:56Z</dcterms:modified>
</cp:coreProperties>
</file>