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29" r:id="rId2"/>
    <p:sldId id="334" r:id="rId3"/>
    <p:sldId id="346" r:id="rId4"/>
    <p:sldId id="347" r:id="rId5"/>
    <p:sldId id="328" r:id="rId6"/>
    <p:sldId id="335" r:id="rId7"/>
    <p:sldId id="349" r:id="rId8"/>
    <p:sldId id="350" r:id="rId9"/>
    <p:sldId id="345" r:id="rId10"/>
    <p:sldId id="341" r:id="rId11"/>
    <p:sldId id="348" r:id="rId12"/>
    <p:sldId id="304" r:id="rId13"/>
    <p:sldId id="338" r:id="rId14"/>
  </p:sldIdLst>
  <p:sldSz cx="9144000" cy="6858000" type="screen4x3"/>
  <p:notesSz cx="9928225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  <a:srgbClr val="004A6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90" autoAdjust="0"/>
    <p:restoredTop sz="94625" autoAdjust="0"/>
  </p:normalViewPr>
  <p:slideViewPr>
    <p:cSldViewPr>
      <p:cViewPr varScale="1">
        <p:scale>
          <a:sx n="95" d="100"/>
          <a:sy n="95" d="100"/>
        </p:scale>
        <p:origin x="-32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2A6EE1B-45CF-44DB-9CA8-F049D2BA0B3D}" type="datetimeFigureOut">
              <a:rPr lang="ru-RU"/>
              <a:pPr>
                <a:defRPr/>
              </a:pPr>
              <a:t>14.03.2017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EB5DD10-A998-4FE6-BDA8-2B18223247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59A3785-F172-4E3E-891F-A437F1535C64}" type="datetimeFigureOut">
              <a:rPr lang="ru-RU"/>
              <a:pPr>
                <a:defRPr/>
              </a:pPr>
              <a:t>14.03.2017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68A98DE-24F7-40E4-BE9F-687D45AF99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29205E-B676-47E4-8DC1-4E6FBF359EBD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BF72AF-A623-4ACD-AC0C-3F23277078E9}" type="slidenum">
              <a:rPr lang="ru-RU" smtClean="0"/>
              <a:pPr>
                <a:defRPr/>
              </a:pPr>
              <a:t>13</a:t>
            </a:fld>
            <a:endParaRPr lang="ru-RU" dirty="0" smtClean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E67A8-0494-48D3-A9A6-36C564DF076D}" type="datetimeFigureOut">
              <a:rPr lang="ru-RU"/>
              <a:pPr>
                <a:defRPr/>
              </a:pPr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E6A8F-E95E-4FAE-9B30-928DB07240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86C2A-C997-423D-99C7-55360A4E7621}" type="datetimeFigureOut">
              <a:rPr lang="ru-RU"/>
              <a:pPr>
                <a:defRPr/>
              </a:pPr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A0CA7-AB97-4868-9F75-759B0B690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6B8B5-5055-4B2F-81E6-3BF47D8A5CBF}" type="datetimeFigureOut">
              <a:rPr lang="ru-RU"/>
              <a:pPr>
                <a:defRPr/>
              </a:pPr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0F472-170E-4B0E-BD13-AD152F4665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36ECE-203F-4D7D-A9A2-717B2E8E781E}" type="datetimeFigureOut">
              <a:rPr lang="ru-RU"/>
              <a:pPr>
                <a:defRPr/>
              </a:pPr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EC5A8-2D1F-437E-9E74-369ACFF12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1827B-15F8-4E36-94DD-C23414337154}" type="datetimeFigureOut">
              <a:rPr lang="ru-RU"/>
              <a:pPr>
                <a:defRPr/>
              </a:pPr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5AD61-F3DD-4448-B120-0300CB8CAB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C4277-A2E4-4B82-AD14-DCAF386292A2}" type="datetimeFigureOut">
              <a:rPr lang="ru-RU"/>
              <a:pPr>
                <a:defRPr/>
              </a:pPr>
              <a:t>14.03.2017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9208F-5BEF-4DD5-91A1-155C395E46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A6379-D424-46FE-9B54-A95BA33B965C}" type="datetimeFigureOut">
              <a:rPr lang="ru-RU"/>
              <a:pPr>
                <a:defRPr/>
              </a:pPr>
              <a:t>14.03.2017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9F2F6-4545-4EE2-8209-1244459644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8B9FD-0FF2-40E7-B8F7-04A4958C9DA8}" type="datetimeFigureOut">
              <a:rPr lang="ru-RU"/>
              <a:pPr>
                <a:defRPr/>
              </a:pPr>
              <a:t>14.03.2017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F047A-DE83-4DB9-95BF-FF81EF3F66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BE4B3-2BBB-46A3-AB71-3559B98B10DD}" type="datetimeFigureOut">
              <a:rPr lang="ru-RU"/>
              <a:pPr>
                <a:defRPr/>
              </a:pPr>
              <a:t>14.03.2017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5C5FD-70A8-49CC-BAD1-EDD01164DE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714C-84A3-4F77-94B5-919DD3841068}" type="datetimeFigureOut">
              <a:rPr lang="ru-RU"/>
              <a:pPr>
                <a:defRPr/>
              </a:pPr>
              <a:t>14.03.2017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B3F5C-31A7-4081-8D16-CA042D5285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3A437-4EC2-4F13-A224-9AF2BAC8C9D1}" type="datetimeFigureOut">
              <a:rPr lang="ru-RU"/>
              <a:pPr>
                <a:defRPr/>
              </a:pPr>
              <a:t>14.03.2017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7B6F4-CAEB-4B1D-B279-B51E8CE2CC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260">
              <a:schemeClr val="bg1">
                <a:lumMod val="95000"/>
              </a:schemeClr>
            </a:gs>
            <a:gs pos="0">
              <a:srgbClr val="9B9B9B"/>
            </a:gs>
            <a:gs pos="0">
              <a:schemeClr val="bg1">
                <a:lumMod val="50000"/>
              </a:schemeClr>
            </a:gs>
            <a:gs pos="0">
              <a:schemeClr val="bg1">
                <a:lumMod val="65000"/>
              </a:schemeClr>
            </a:gs>
            <a:gs pos="0">
              <a:schemeClr val="bg1"/>
            </a:gs>
            <a:gs pos="0">
              <a:schemeClr val="bg1">
                <a:lumMod val="75000"/>
              </a:schemeClr>
            </a:gs>
            <a:gs pos="45000">
              <a:schemeClr val="bg1">
                <a:lumMod val="85000"/>
              </a:schemeClr>
            </a:gs>
            <a:gs pos="100000">
              <a:schemeClr val="bg1"/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0784D8-D1D3-4A48-BA1D-1276756018D8}" type="datetimeFigureOut">
              <a:rPr lang="ru-RU"/>
              <a:pPr>
                <a:defRPr/>
              </a:pPr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3E404D-D404-4217-B5B8-A40D5E2DB0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438" y="188913"/>
            <a:ext cx="10064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Прямоугольник 2"/>
          <p:cNvSpPr>
            <a:spLocks noChangeArrowheads="1"/>
          </p:cNvSpPr>
          <p:nvPr/>
        </p:nvSpPr>
        <p:spPr bwMode="auto">
          <a:xfrm>
            <a:off x="684213" y="1814513"/>
            <a:ext cx="8062912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i="1">
                <a:solidFill>
                  <a:srgbClr val="C00000"/>
                </a:solidFill>
              </a:rPr>
              <a:t>О результатах контрольно-экспертной работы СМО в медицинских  организациях края в части лекарственного обеспечения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00113" y="5427663"/>
            <a:ext cx="7559675" cy="11699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 Ведущий специалист </a:t>
            </a: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– эксперт ЗАО МСО «Надежда», </a:t>
            </a: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доцент, к.м.н.</a:t>
            </a:r>
          </a:p>
          <a:p>
            <a:pPr algn="ctr">
              <a:defRPr/>
            </a:pPr>
            <a:r>
              <a:rPr lang="ru-RU" sz="1400" b="1" i="1" dirty="0">
                <a:solidFill>
                  <a:schemeClr val="accent1">
                    <a:lumMod val="75000"/>
                  </a:schemeClr>
                </a:solidFill>
              </a:rPr>
              <a:t> Кудрявцева Александра Николаевна </a:t>
            </a:r>
          </a:p>
          <a:p>
            <a:pPr algn="ctr">
              <a:defRPr/>
            </a:pPr>
            <a:endParaRPr lang="ru-RU" sz="1400" b="1" i="1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Красноярск,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19.12.2012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1079500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1403350" y="476250"/>
            <a:ext cx="7272338" cy="865188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 w="19050">
            <a:solidFill>
              <a:srgbClr val="14417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ts val="1600"/>
              </a:lnSpc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Положительные моменты в работе</a:t>
            </a:r>
          </a:p>
          <a:p>
            <a:pPr algn="ctr" eaLnBrk="0" hangingPunct="0">
              <a:lnSpc>
                <a:spcPts val="1600"/>
              </a:lnSpc>
              <a:defRPr/>
            </a:pP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lnSpc>
                <a:spcPts val="1600"/>
              </a:lnSpc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формулярных комиссий </a:t>
            </a:r>
            <a:endParaRPr lang="en-US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288" y="1412875"/>
            <a:ext cx="8569325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 МО име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тся: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формулярный перечень, в том числе в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рамках реализации программы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модернизации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здравоохранения Красноярского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края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аптечных складах  достаточная номенклатура препаратов для проведения качественного лечения основных заболеваний 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полное обеспечение низкомолекулярными гепаринами,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ноотропными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препаратами и дорогостоящими антибиотиками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оответствие ЛП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сестринском посту и в процедурном кабинете,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назначениям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лечащих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врачей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42900" indent="-342900">
              <a:buFontTx/>
              <a:buAutoNum type="arabicPeriod" startAt="2"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Хорошо   организована   работа  в: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188" y="4770438"/>
            <a:ext cx="4213225" cy="13223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Краевой клинической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больнице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Краевом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госпитале для ветеранов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войн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Клинической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больнице №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51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ФМБА</a:t>
            </a:r>
            <a:endParaRPr lang="en-US" sz="1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ГКБ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20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24413" y="4740275"/>
            <a:ext cx="3132137" cy="13223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ГКБ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6 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Березовской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ЦРБ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Енисейской ЦРБ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Лесосибирской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ЦГБ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438" y="188913"/>
            <a:ext cx="10064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900113" y="1412875"/>
            <a:ext cx="8135937" cy="42465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Всего опрошено более 20 тыс. пациентов</a:t>
            </a:r>
          </a:p>
          <a:p>
            <a:pPr>
              <a:defRPr/>
            </a:pPr>
            <a:endParaRPr lang="ru-RU" sz="1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Анкетирование показало снижение:</a:t>
            </a:r>
          </a:p>
          <a:p>
            <a:pPr>
              <a:defRPr/>
            </a:pPr>
            <a:endParaRPr lang="ru-RU" sz="1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количества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фактов приобретения ЛП пациентами во время стационарного лечения  с 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9,2%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2011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4,0%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2012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1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количества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пациентов, указавших о недостаточности обеспечением медикаментами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15,1%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2011 г. до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8,7%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2012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Количество обоснованных  обращений застрахованных лиц за возмещением денежных средств, потраченных на приобретение 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медикаментов 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  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время 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стационарного  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лечения, 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уменьшилось 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2012 году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почти в 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раза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19250" y="476250"/>
            <a:ext cx="7273925" cy="504825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 w="19050">
            <a:solidFill>
              <a:srgbClr val="14417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ts val="1600"/>
              </a:lnSpc>
              <a:defRPr/>
            </a:pP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lnSpc>
                <a:spcPts val="1600"/>
              </a:lnSpc>
              <a:defRPr/>
            </a:pPr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анкетирования пациентов </a:t>
            </a:r>
          </a:p>
          <a:p>
            <a:pPr algn="ctr" eaLnBrk="0" hangingPunct="0">
              <a:lnSpc>
                <a:spcPts val="1600"/>
              </a:lnSpc>
              <a:defRPr/>
            </a:pP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5438" y="188913"/>
            <a:ext cx="10064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403350" y="836613"/>
            <a:ext cx="7489825" cy="25860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Недостаточное обеспечение стационаров врачами клиническими фармакологами </a:t>
            </a:r>
          </a:p>
          <a:p>
            <a:pPr>
              <a:defRPr/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Улучшение снабжения МО жизненно необходимыми ЛП и ИМН в результате внедрения программы модернизации здравоохранения</a:t>
            </a:r>
          </a:p>
          <a:p>
            <a:pPr>
              <a:defRPr/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Снижение количества обращений пациентов, связанных с недостаточным лекарственным обеспечением и приобретением ими препаратов во время стационарного лечения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92275" y="260350"/>
            <a:ext cx="6480175" cy="528638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 w="19050">
            <a:solidFill>
              <a:srgbClr val="14417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ts val="1600"/>
              </a:lnSpc>
              <a:defRPr/>
            </a:pP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lnSpc>
                <a:spcPts val="1600"/>
              </a:lnSpc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Выводы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endParaRPr lang="ru-RU" sz="2000" b="1" dirty="0">
              <a:solidFill>
                <a:schemeClr val="bg1"/>
              </a:solidFill>
            </a:endParaRPr>
          </a:p>
          <a:p>
            <a:pPr algn="ctr" eaLnBrk="0" hangingPunct="0">
              <a:lnSpc>
                <a:spcPts val="1600"/>
              </a:lnSpc>
              <a:defRPr/>
            </a:pPr>
            <a:endParaRPr lang="en-US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692275" y="3860800"/>
            <a:ext cx="6480175" cy="547688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 w="19050">
            <a:solidFill>
              <a:srgbClr val="14417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ts val="1600"/>
              </a:lnSpc>
              <a:defRPr/>
            </a:pP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lnSpc>
                <a:spcPts val="1600"/>
              </a:lnSpc>
              <a:defRPr/>
            </a:pP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lnSpc>
                <a:spcPts val="1600"/>
              </a:lnSpc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Предложения 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lnSpc>
                <a:spcPts val="1600"/>
              </a:lnSpc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chemeClr val="bg1"/>
              </a:solidFill>
            </a:endParaRPr>
          </a:p>
          <a:p>
            <a:pPr algn="ctr" eaLnBrk="0" hangingPunct="0">
              <a:lnSpc>
                <a:spcPts val="1600"/>
              </a:lnSpc>
              <a:defRPr/>
            </a:pPr>
            <a:endParaRPr lang="en-US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03350" y="4581525"/>
            <a:ext cx="7200900" cy="20304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ü"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Улучшить работу формулярных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комиссий</a:t>
            </a:r>
          </a:p>
          <a:p>
            <a:pPr>
              <a:defRPr/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Систематически проводить анализ рациональности расходования денежных средств на ЛП и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ИМН</a:t>
            </a:r>
          </a:p>
          <a:p>
            <a:pPr>
              <a:defRPr/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Исключить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факты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полипрагмазии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необоснованного назначения ЛП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165100" y="1628775"/>
            <a:ext cx="8978900" cy="94297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endParaRPr lang="ru-RU" sz="2400" b="1" kern="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55650" y="981075"/>
            <a:ext cx="8032750" cy="55086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4000" b="1" dirty="0">
              <a:solidFill>
                <a:srgbClr val="37609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ru-RU" sz="4000" b="1" dirty="0">
              <a:solidFill>
                <a:srgbClr val="37609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</a:t>
            </a: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Благодарю </a:t>
            </a: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за внимание</a:t>
            </a: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!</a:t>
            </a:r>
          </a:p>
          <a:p>
            <a:pPr algn="ctr">
              <a:defRPr/>
            </a:pPr>
            <a:endParaRPr lang="ru-RU" sz="4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endParaRPr lang="ru-RU" sz="4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endParaRPr lang="ru-RU" sz="4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endParaRPr lang="ru-RU" sz="1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Кудрявцева Александра Николаевна</a:t>
            </a:r>
          </a:p>
          <a:p>
            <a:pPr algn="ctr">
              <a:defRPr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Тел. 8 (391) 252-33-29</a:t>
            </a:r>
            <a:endParaRPr lang="en-US" sz="1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E-mail </a:t>
            </a:r>
            <a:r>
              <a:rPr lang="ru-RU" sz="1600" i="1" dirty="0"/>
              <a:t>: 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</a:rPr>
              <a:t>Kudryavceva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_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AN@omcnad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ru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8675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88913"/>
            <a:ext cx="1079500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92075"/>
            <a:ext cx="1004888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11188" y="831850"/>
            <a:ext cx="8497887" cy="61261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29.11. 2010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326-ФЗ «Об обязательном медицинском страховании в Российской Федерации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defRPr/>
            </a:pPr>
            <a:endParaRPr lang="ru-RU" sz="7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 от 21.11.2011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РФ № 323-ФЗ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 основах охраны здоровья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граждан Российской Федерации» </a:t>
            </a:r>
          </a:p>
          <a:p>
            <a:pPr>
              <a:defRPr/>
            </a:pPr>
            <a:endParaRPr lang="ru-RU" sz="7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ФОМС от 01.12.2010г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№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230 «Об утверждении Порядка организации и проведения контроля объемов, сроков, качества и условий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предоставления медицинской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помощи по обязательному медицинскому страхованию» </a:t>
            </a:r>
            <a:endParaRPr lang="ru-RU" sz="15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7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системе управления качеством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безопасностью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медицинской деятельности в части контроля объемов, сроков, качества и условий предоставления медицинской помощи в Красноярском крае и внутреннего контроля.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(Методические рекомендации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Министерства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здравоохранения Красноярского края» от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16.12.2011 г.)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7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 Министерства Здравоохранения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05.05.1997 г.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131 «О введении специальности «Клиническая фармакология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defRPr/>
            </a:pPr>
            <a:endParaRPr lang="ru-RU" sz="7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 Министерства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Здравоохранения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РФ от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22.10.2003 г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№ 494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«О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совершенствовании деятельности врачей клинических фармакологов» </a:t>
            </a:r>
            <a:endParaRPr lang="ru-RU" sz="15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7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Министерства Здравоохранения и СР РФ № 110 (в ред. от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20.01.2011г.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13н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        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 порядке назначения и выписывания лекарственных средств, изделий медицинского назначения и специализированных продуктов лечебного питания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defRPr/>
            </a:pPr>
            <a:endParaRPr lang="ru-RU" sz="7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Письмо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Министерства Здравоохранения РФ от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18.02.2000 г.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25/101684-32                             «О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примерном положении о формулярной комиссии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defRPr/>
            </a:pPr>
            <a:endParaRPr lang="ru-RU" sz="7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УЗ администрации Красноярского края от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26.04.2000 г.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140-орг. 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«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создании формулярной комиссии управления здравоохранения администрации края</a:t>
            </a:r>
            <a:r>
              <a:rPr lang="ru-RU" sz="15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47813" y="260350"/>
            <a:ext cx="7345362" cy="431800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 w="19050">
            <a:solidFill>
              <a:srgbClr val="14417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ts val="1600"/>
              </a:lnSpc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Нормативные документы, регламентирующие работу СМО: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438" y="188913"/>
            <a:ext cx="10064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750" y="1196975"/>
            <a:ext cx="8496300" cy="40005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Проверка    организации    лекарственного  обеспечения стационара позволяет оценить: </a:t>
            </a:r>
          </a:p>
          <a:p>
            <a:pPr>
              <a:defRPr/>
            </a:pP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возможности МО по оказанию лекарственной помощи каждому пациенту</a:t>
            </a:r>
          </a:p>
          <a:p>
            <a:pPr>
              <a:defRPr/>
            </a:pP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рациональность использования лекарственных препаратов и изделий медицинского назначения</a:t>
            </a:r>
          </a:p>
          <a:p>
            <a:pPr>
              <a:defRPr/>
            </a:pP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438" y="188913"/>
            <a:ext cx="10064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39750" y="2205038"/>
            <a:ext cx="8496300" cy="25241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Ø"/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Это  административный  инструмент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,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 обеспечивающий  рациональное лекарственное  обеспечение  и использование 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лекарственных препаратов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и 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изделий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медицинского назначения 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в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медицинской  организации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 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  <a:p>
            <a:pPr>
              <a:defRPr/>
            </a:pP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1550" y="908050"/>
            <a:ext cx="7272338" cy="860425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 w="19050">
            <a:solidFill>
              <a:srgbClr val="14417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ts val="1600"/>
              </a:lnSpc>
              <a:defRPr/>
            </a:pPr>
            <a:r>
              <a:rPr lang="ru-RU" sz="2800" b="1" dirty="0"/>
              <a:t>Формулярная </a:t>
            </a:r>
            <a:r>
              <a:rPr lang="ru-RU" sz="2800" b="1" dirty="0"/>
              <a:t>система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438" y="188913"/>
            <a:ext cx="10064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611188" y="1916113"/>
            <a:ext cx="8208962" cy="34782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формируется формулярной комиссией и предназначен для:</a:t>
            </a:r>
          </a:p>
          <a:p>
            <a:pPr lvl="1">
              <a:defRPr/>
            </a:pPr>
            <a:endParaRPr lang="ru-RU" sz="2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повышения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качества и эффективности лекарственной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помощи</a:t>
            </a:r>
          </a:p>
          <a:p>
            <a:pPr lvl="1">
              <a:defRPr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оптимизации лекарственных закупок</a:t>
            </a:r>
          </a:p>
          <a:p>
            <a:pPr lvl="1">
              <a:defRPr/>
            </a:pPr>
            <a:endParaRPr lang="ru-RU" sz="2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стандартизации  фармакотерапевтической помощи</a:t>
            </a:r>
          </a:p>
          <a:p>
            <a:pPr lvl="1">
              <a:defRPr/>
            </a:pPr>
            <a:endParaRPr lang="ru-RU" sz="2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информационного обеспечения медицинского персонала </a:t>
            </a:r>
            <a:endParaRPr lang="en-US" sz="2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31913" y="1196975"/>
            <a:ext cx="7704137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</a:t>
            </a:r>
            <a:endParaRPr lang="ru-RU" sz="1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16013" y="785813"/>
            <a:ext cx="7272337" cy="698500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 w="19050"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ts val="1600"/>
              </a:lnSpc>
              <a:defRPr/>
            </a:pP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lnSpc>
                <a:spcPts val="1600"/>
              </a:lnSpc>
              <a:defRPr/>
            </a:pPr>
            <a:r>
              <a:rPr lang="ru-RU" sz="2400" b="1" dirty="0"/>
              <a:t> Формулярный перечень 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lnSpc>
                <a:spcPts val="1600"/>
              </a:lnSpc>
              <a:defRPr/>
            </a:pP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10064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1476375" y="409575"/>
            <a:ext cx="7272338" cy="571500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 w="19050">
            <a:solidFill>
              <a:srgbClr val="14417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ts val="1600"/>
              </a:lnSpc>
              <a:defRPr/>
            </a:pP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АВС - анализ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87450" y="1090613"/>
            <a:ext cx="7777163" cy="23383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Ø"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АВС-анализ  -  ранжирование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выбранных лекарственных средств по уровню затрат от наибольших к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наименьшим</a:t>
            </a:r>
          </a:p>
          <a:p>
            <a:pPr>
              <a:defRPr/>
            </a:pPr>
            <a:r>
              <a:rPr lang="ru-RU" sz="1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АВС-анализ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предполагает распределение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расходов на три группы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defRPr/>
            </a:pPr>
            <a:endParaRPr lang="ru-RU" sz="1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наиболее затратная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80% всех расходов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–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среднезатратные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15% всех расходов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–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малозатратная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группа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5% всех затрат)</a:t>
            </a:r>
          </a:p>
          <a:p>
            <a:pPr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6013" y="4365625"/>
            <a:ext cx="7777162" cy="21383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Ø"/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VEN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-анализ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ранжирование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лекарственных средств по клинической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значимости 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VEN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-анализ предполагает присвоение определенного «индекса» важности каждому препарату: 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7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vital)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жизненно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необходимые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(essential)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важные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non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essential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второстепенные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03350" y="3649663"/>
            <a:ext cx="7272338" cy="571500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 w="19050">
            <a:solidFill>
              <a:srgbClr val="14417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ts val="1600"/>
              </a:lnSpc>
              <a:defRPr/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VEN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анализ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438" y="188913"/>
            <a:ext cx="10064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1403350" y="836613"/>
            <a:ext cx="7272338" cy="792162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 w="19050">
            <a:solidFill>
              <a:srgbClr val="14417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ts val="1600"/>
              </a:lnSpc>
              <a:defRPr/>
            </a:pP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lnSpc>
                <a:spcPts val="1600"/>
              </a:lnSpc>
              <a:defRPr/>
            </a:pP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lnSpc>
                <a:spcPts val="1600"/>
              </a:lnSpc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Обеспеченность МО врачами клиническими</a:t>
            </a:r>
          </a:p>
          <a:p>
            <a:pPr algn="ctr" eaLnBrk="0" hangingPunct="0">
              <a:lnSpc>
                <a:spcPts val="1600"/>
              </a:lnSpc>
              <a:defRPr/>
            </a:pP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lnSpc>
                <a:spcPts val="1600"/>
              </a:lnSpc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фармакологами 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lnSpc>
                <a:spcPts val="1600"/>
              </a:lnSpc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lnSpc>
                <a:spcPts val="1600"/>
              </a:lnSpc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6013" y="1876425"/>
            <a:ext cx="7704137" cy="40005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некоторых МО отсутствуют врачи клинические фармакологи  </a:t>
            </a:r>
          </a:p>
          <a:p>
            <a:pPr>
              <a:defRPr/>
            </a:pPr>
            <a:endParaRPr lang="ru-RU" sz="2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примерно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50%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МО,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имеющих врача клинического фармаколога, работают внутренние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совместители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обязанности  врача 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клинического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фармаколога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исполняют заместители главного врача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врачи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других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специальностей</a:t>
            </a:r>
          </a:p>
          <a:p>
            <a:pPr>
              <a:defRPr/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438" y="188913"/>
            <a:ext cx="10064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1476375" y="620713"/>
            <a:ext cx="7272338" cy="792162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 w="19050">
            <a:solidFill>
              <a:srgbClr val="14417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ts val="1600"/>
              </a:lnSpc>
              <a:defRPr/>
            </a:pP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lnSpc>
                <a:spcPts val="1600"/>
              </a:lnSpc>
              <a:defRPr/>
            </a:pP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lnSpc>
                <a:spcPts val="1600"/>
              </a:lnSpc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Расходование денежных средств на лекарственные препараты 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lnSpc>
                <a:spcPts val="1600"/>
              </a:lnSpc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lnSpc>
                <a:spcPts val="1600"/>
              </a:lnSpc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6013" y="1690688"/>
            <a:ext cx="7920037" cy="37544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Ø"/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АВС-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VEN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анализ проведен не во всех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МО,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имеющих клинических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фармакологов (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Бородинской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ЦГБ,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Уярской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Рыбинской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ЦРБ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defRPr/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большинстве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данные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представленных клинико-экономических анализов свидетельствуют о рациональности расходования денежных средств на медикаменты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Положительная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отмечена в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Краевой клинической детской больнице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снижение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количества второстепенных препаратов с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12% 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2011 г.  до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4,9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% 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2012 г.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438" y="188913"/>
            <a:ext cx="10064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1476375" y="620713"/>
            <a:ext cx="7272338" cy="792162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 w="19050">
            <a:solidFill>
              <a:srgbClr val="14417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lnSpc>
                <a:spcPts val="1600"/>
              </a:lnSpc>
              <a:defRPr/>
            </a:pP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lnSpc>
                <a:spcPts val="1600"/>
              </a:lnSpc>
              <a:defRPr/>
            </a:pP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lnSpc>
                <a:spcPts val="1600"/>
              </a:lnSpc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Замечания 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работе формулярных комиссий 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lnSpc>
                <a:spcPts val="1600"/>
              </a:lnSpc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lnSpc>
                <a:spcPts val="1600"/>
              </a:lnSpc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00113" y="1895475"/>
            <a:ext cx="8064500" cy="36941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ü"/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отдельных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внедрен персонифицированный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учет лекарственных препаратов и изделий медицинского назначения в рамках программы Модернизации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здравоохранения, 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том числе 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из-за отсутствия компьютерной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техники</a:t>
            </a:r>
          </a:p>
          <a:p>
            <a:pPr>
              <a:defRPr/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Формальная работа ФК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(не представлены протоколы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заседания ФК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Кежемской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,  Партизанской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Сухобузимской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Емельяновской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Боготольской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ЦРБ,  Бородинской ЦГБ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проведении экспертизы качества медицинской помощи 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выявлены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случаи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полипрагмазии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необоснованного назначения лекарственных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средств</a:t>
            </a: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5639</TotalTime>
  <Words>725</Words>
  <Application>Microsoft Office PowerPoint</Application>
  <PresentationFormat>Экран (4:3)</PresentationFormat>
  <Paragraphs>152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ЗАО МСО «Надежда»</dc:title>
  <dc:creator>Admin</dc:creator>
  <cp:lastModifiedBy>LytkinaEN</cp:lastModifiedBy>
  <cp:revision>623</cp:revision>
  <cp:lastPrinted>2012-12-18T09:29:09Z</cp:lastPrinted>
  <dcterms:created xsi:type="dcterms:W3CDTF">2009-02-18T09:19:41Z</dcterms:created>
  <dcterms:modified xsi:type="dcterms:W3CDTF">2017-03-14T04:45:26Z</dcterms:modified>
</cp:coreProperties>
</file>