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25" r:id="rId3"/>
    <p:sldId id="326" r:id="rId4"/>
    <p:sldId id="330" r:id="rId5"/>
    <p:sldId id="268" r:id="rId6"/>
    <p:sldId id="297" r:id="rId7"/>
    <p:sldId id="270" r:id="rId8"/>
    <p:sldId id="318" r:id="rId9"/>
    <p:sldId id="328" r:id="rId10"/>
    <p:sldId id="331" r:id="rId11"/>
    <p:sldId id="329" r:id="rId12"/>
    <p:sldId id="290" r:id="rId13"/>
    <p:sldId id="292" r:id="rId14"/>
    <p:sldId id="266" r:id="rId15"/>
    <p:sldId id="293" r:id="rId16"/>
    <p:sldId id="333" r:id="rId17"/>
    <p:sldId id="263" r:id="rId18"/>
    <p:sldId id="301" r:id="rId19"/>
    <p:sldId id="319" r:id="rId20"/>
    <p:sldId id="295" r:id="rId21"/>
    <p:sldId id="320" r:id="rId22"/>
    <p:sldId id="321" r:id="rId23"/>
    <p:sldId id="291" r:id="rId24"/>
    <p:sldId id="322" r:id="rId25"/>
    <p:sldId id="323" r:id="rId26"/>
    <p:sldId id="332" r:id="rId27"/>
    <p:sldId id="336" r:id="rId2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7" autoAdjust="0"/>
    <p:restoredTop sz="86441" autoAdjust="0"/>
  </p:normalViewPr>
  <p:slideViewPr>
    <p:cSldViewPr>
      <p:cViewPr varScale="1">
        <p:scale>
          <a:sx n="111" d="100"/>
          <a:sy n="111" d="100"/>
        </p:scale>
        <p:origin x="1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34F2A-1A65-481B-BE5D-498B096F64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21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ABA2C-2E8C-4690-B163-DC6B77C7D6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2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45649-C392-4FEA-AFB5-0DC3F2F32EE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66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461A06-179D-4BF1-8799-4DB5A59638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73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E2AEE1A-7D7B-475B-A763-62F491676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8E9292-7DA3-4D7F-85AB-49D4238887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8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4B860E-FB52-4CA8-9D0E-C7FAB3BB7C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1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FE9CB1-C070-40DC-AF5F-598D639C36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6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9229A-4D98-4E1F-A3F5-D1C10BCB71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DCEC-14A3-498B-B4CD-B071C80B16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6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8DAF5-63D9-413F-B636-30C8560AE8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8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78457-BBB5-4B5D-9ABE-60057AA433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6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AEF75-BDB7-4BEF-9B1D-A6BD65B2A5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7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A83CD-6BCD-4318-B9C7-D9BDA03804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3A6BE-B822-4B82-AD2A-FE11CEB05F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9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22AF0-8904-4A6C-9376-3C63FDBD46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86B10B2-EE78-487B-AEBC-A1C1C1FA062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5B9C4C-645A-4C48-97FB-1A9568F9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Судебно-медицинская токсикология. Повреждения от действия 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отравляющих веществ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ординатор 2 года                          кафедры судебной медицины ИПО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Степанян Инесса Андреевна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ОТРАВЛЕНИЯ КИСЛОТАМИ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980728"/>
            <a:ext cx="640871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8229600" cy="1545035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Морфологические признаки: </a:t>
            </a:r>
            <a:r>
              <a:rPr lang="ru-RU" sz="1800" dirty="0" err="1"/>
              <a:t>коагуляционный</a:t>
            </a:r>
            <a:r>
              <a:rPr lang="ru-RU" sz="1800" dirty="0"/>
              <a:t> некроз слизистой оболочки рта, пищевода, желудка, двенадцатиперстной кишки грязно-серого или черного цвета, слизистая оболочка с выраженной складчатостью, покрытая крошащимся налетом, на складках и между ними участки эрозий или перфорации.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91753" y="4420979"/>
            <a:ext cx="31683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Отравление уксусной кислотой</a:t>
            </a:r>
          </a:p>
        </p:txBody>
      </p:sp>
    </p:spTree>
    <p:extLst>
      <p:ext uri="{BB962C8B-B14F-4D97-AF65-F5344CB8AC3E}">
        <p14:creationId xmlns:p14="http://schemas.microsoft.com/office/powerpoint/2010/main" val="418532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ОТРАВЛЕНИЕ ЕДКИМИ ЯДАМИ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отравление щелочью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4038600" cy="194421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Щелочи</a:t>
            </a:r>
            <a:r>
              <a:rPr lang="ru-RU" sz="2000" dirty="0"/>
              <a:t> оказывают действие гидроксильными ионами, что приводит к разжижению и расплавлению белков  с образованием  </a:t>
            </a:r>
            <a:r>
              <a:rPr lang="ru-RU" sz="2000" b="1" i="1" dirty="0" err="1"/>
              <a:t>колликвационного</a:t>
            </a:r>
            <a:r>
              <a:rPr lang="ru-RU" sz="2000" b="1" i="1" dirty="0"/>
              <a:t> некроза.                 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860032" y="1412776"/>
            <a:ext cx="4038600" cy="218598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Гемоглобин превращается в щелочной гематин. Происходит сдвиг кислотно-щелочного равновесия в щелочную сторону (</a:t>
            </a:r>
            <a:r>
              <a:rPr lang="ru-RU" sz="2000" dirty="0" err="1"/>
              <a:t>алколоз</a:t>
            </a:r>
            <a:r>
              <a:rPr lang="ru-RU" sz="2000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9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240360" cy="26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305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ОТРАВЛЕНИЕ ЩЕЛОЧЬЮ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Морфологические признаки</a:t>
            </a:r>
            <a:r>
              <a:rPr lang="ru-RU" sz="2400" dirty="0"/>
              <a:t>: </a:t>
            </a:r>
            <a:r>
              <a:rPr lang="ru-RU" sz="2400" dirty="0" err="1"/>
              <a:t>колликвационный</a:t>
            </a:r>
            <a:r>
              <a:rPr lang="ru-RU" sz="2400" dirty="0"/>
              <a:t> некроз слизистой оболочки рта, пищевода, желудка, двенадцатиперстной кишки серовато-зеленоватого или темно-бурого  цвета, слизистая оболочка со сглаженной складчатостью, набухшая, отечная, местами отслоена, стенки разрыхленные, легко рвутся.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ПРИ ОТРАВЛЕНИЯХ КИСЛОТАМИ И ЩЕЛОЧАМИ</a:t>
            </a:r>
          </a:p>
          <a:p>
            <a:pPr marL="0" indent="0">
              <a:buNone/>
            </a:pPr>
            <a:r>
              <a:rPr lang="ru-RU" sz="2400" i="1" dirty="0"/>
              <a:t>Причины смерти </a:t>
            </a:r>
            <a:r>
              <a:rPr lang="ru-RU" sz="2400" dirty="0"/>
              <a:t>:  в первые часы - болевой шок, спазм головой щели – асфиксия,  внутреннее кровотечение. </a:t>
            </a:r>
          </a:p>
          <a:p>
            <a:pPr marL="0" indent="0">
              <a:buNone/>
            </a:pPr>
            <a:r>
              <a:rPr lang="ru-RU" sz="2400" dirty="0"/>
              <a:t>В более поздние сроки - пневмония, острая почечная недостаточность,  </a:t>
            </a:r>
            <a:r>
              <a:rPr lang="ru-RU" sz="2400" dirty="0" err="1"/>
              <a:t>медиастенит</a:t>
            </a:r>
            <a:r>
              <a:rPr lang="ru-RU" sz="2400" dirty="0"/>
              <a:t>, перитонит.</a:t>
            </a:r>
          </a:p>
          <a:p>
            <a:pPr marL="0" indent="0">
              <a:buNone/>
            </a:pPr>
            <a:r>
              <a:rPr lang="ru-RU" sz="2400" i="1" dirty="0"/>
              <a:t>Лабораторные методы исследования</a:t>
            </a:r>
            <a:r>
              <a:rPr lang="ru-RU" sz="2400" dirty="0"/>
              <a:t>: гистологический, судебно-химический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ОТРАВЛЕНИЯ ДЕСТРУКТИВНЫМИ ЯДАМИ</a:t>
            </a:r>
            <a:br>
              <a:rPr lang="ru-RU" sz="2400" b="1" dirty="0">
                <a:solidFill>
                  <a:srgbClr val="C00000"/>
                </a:solidFill>
              </a:rPr>
            </a:br>
            <a:br>
              <a:rPr lang="ru-RU" sz="1800" b="1" dirty="0"/>
            </a:br>
            <a:r>
              <a:rPr lang="ru-RU" sz="1800" b="1" dirty="0"/>
              <a:t>Ртуть и ее соединения (</a:t>
            </a:r>
            <a:r>
              <a:rPr lang="ru-RU" sz="1800" b="1" dirty="0" err="1"/>
              <a:t>дихлорид</a:t>
            </a:r>
            <a:r>
              <a:rPr lang="ru-RU" sz="1800" b="1" dirty="0"/>
              <a:t> ртути – сулема, </a:t>
            </a:r>
            <a:r>
              <a:rPr lang="ru-RU" sz="1800" b="1" dirty="0" err="1"/>
              <a:t>гранозан</a:t>
            </a:r>
            <a:r>
              <a:rPr lang="ru-RU" sz="1800" b="1" dirty="0"/>
              <a:t>, </a:t>
            </a:r>
            <a:r>
              <a:rPr lang="ru-RU" sz="1800" b="1" dirty="0" err="1"/>
              <a:t>меркузан</a:t>
            </a:r>
            <a:r>
              <a:rPr lang="ru-RU" sz="1800" b="1" dirty="0"/>
              <a:t> )</a:t>
            </a:r>
            <a:br>
              <a:rPr lang="ru-RU" sz="1800" b="1" dirty="0"/>
            </a:br>
            <a:endParaRPr lang="ru-RU" sz="18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/>
              <a:t>Пути поступления в организм </a:t>
            </a:r>
            <a:r>
              <a:rPr lang="ru-RU" sz="2000" dirty="0"/>
              <a:t>– ингаляционный (пары ртути),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                         пероральный. </a:t>
            </a:r>
          </a:p>
          <a:p>
            <a:pPr marL="0" indent="0">
              <a:buNone/>
            </a:pPr>
            <a:r>
              <a:rPr lang="ru-RU" sz="2000" i="1" dirty="0"/>
              <a:t>Механизм действия </a:t>
            </a:r>
            <a:r>
              <a:rPr lang="ru-RU" sz="2000" dirty="0"/>
              <a:t>основан на связывании белков тканей </a:t>
            </a:r>
          </a:p>
          <a:p>
            <a:pPr marL="0" indent="0">
              <a:buNone/>
            </a:pPr>
            <a:r>
              <a:rPr lang="ru-RU" sz="2000" dirty="0"/>
              <a:t>с   образованием ртутных  </a:t>
            </a:r>
            <a:r>
              <a:rPr lang="ru-RU" sz="2000" dirty="0" err="1"/>
              <a:t>альбуминатов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Имеет </a:t>
            </a:r>
            <a:r>
              <a:rPr lang="ru-RU" sz="2000" dirty="0" err="1"/>
              <a:t>высококуммулятивный</a:t>
            </a:r>
            <a:r>
              <a:rPr lang="ru-RU" sz="2000" dirty="0"/>
              <a:t> эффект – сохраняется во внутренних органах (</a:t>
            </a:r>
            <a:r>
              <a:rPr lang="ru-RU" sz="2000" dirty="0" err="1"/>
              <a:t>печень,почки</a:t>
            </a:r>
            <a:r>
              <a:rPr lang="ru-RU" sz="2000" dirty="0"/>
              <a:t>, желчный пузырь)  в течении нескольких лет.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Клинические проявления</a:t>
            </a:r>
            <a:r>
              <a:rPr lang="ru-RU" sz="2000" dirty="0"/>
              <a:t>: жжение  и металлический вкус во рту, боли по ходу пищевода и в желудке, которые сопровождаются рвотой и примесью крови, развивается </a:t>
            </a:r>
            <a:r>
              <a:rPr lang="ru-RU" sz="2000" dirty="0" err="1"/>
              <a:t>олигонурия</a:t>
            </a:r>
            <a:r>
              <a:rPr lang="ru-RU" sz="2000" dirty="0"/>
              <a:t>, а затем анурия, ослабевает сердечная деятельность, возникают судороги, утрата сознания. </a:t>
            </a:r>
          </a:p>
          <a:p>
            <a:pPr marL="0" indent="0">
              <a:buNone/>
            </a:pPr>
            <a:r>
              <a:rPr lang="ru-RU" sz="2000" dirty="0"/>
              <a:t>            </a:t>
            </a:r>
          </a:p>
          <a:p>
            <a:pPr marL="0" indent="0">
              <a:buNone/>
            </a:pPr>
            <a:r>
              <a:rPr lang="ru-RU" sz="2000" i="1" dirty="0"/>
              <a:t>Причина смерти </a:t>
            </a:r>
            <a:r>
              <a:rPr lang="ru-RU" sz="2000" dirty="0"/>
              <a:t>острая почечная недостаточность.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363272" cy="491654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Ртуть и ее соединения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92080" y="1145468"/>
            <a:ext cx="3600400" cy="4991919"/>
          </a:xfrm>
        </p:spPr>
        <p:txBody>
          <a:bodyPr/>
          <a:lstStyle/>
          <a:p>
            <a:pPr marL="0" lvl="0" indent="0">
              <a:buNone/>
            </a:pPr>
            <a:endParaRPr lang="ru-RU" sz="2000" dirty="0"/>
          </a:p>
          <a:p>
            <a:pPr marL="0" lvl="0" indent="0">
              <a:buNone/>
            </a:pP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165467" cy="5544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416546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789040"/>
            <a:ext cx="4158992" cy="275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82521" y="90872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ru-RU" sz="1800" b="1" i="1" dirty="0"/>
              <a:t>Морфологические признаки</a:t>
            </a:r>
            <a:r>
              <a:rPr lang="ru-RU" sz="1800" b="1" dirty="0"/>
              <a:t>: </a:t>
            </a:r>
          </a:p>
          <a:p>
            <a:pPr algn="l"/>
            <a:r>
              <a:rPr lang="ru-RU" sz="1800" b="1" dirty="0"/>
              <a:t>в полости рта стоматит, гингивит, кровоизлияния, участки некроза и воспаления слизистой оболочки рта, пищевода и желудка, в толстой кишке – резкое вздутие, отек, гиперемия,  участки некроза, почки увеличены в размерах, капсула напряжена, корковый слой утолщен, серовато-желтого цвета с красными полосками и точками кровоизлияний, темно-вишневого цвета пирамиды (сулемовая почка), микроскопические признаки – некроз эпителия извитых канальцев, множественные кровоизлияния (токсический </a:t>
            </a:r>
            <a:r>
              <a:rPr lang="ru-RU" sz="1800" b="1" dirty="0" err="1"/>
              <a:t>нефронекроз</a:t>
            </a:r>
            <a:r>
              <a:rPr lang="ru-RU" sz="1800" b="1" dirty="0"/>
              <a:t>).</a:t>
            </a:r>
          </a:p>
          <a:p>
            <a:pPr algn="l"/>
            <a:r>
              <a:rPr lang="ru-RU" sz="1800" b="1" i="1" dirty="0"/>
              <a:t>Лабораторные методы исследования</a:t>
            </a:r>
            <a:r>
              <a:rPr lang="ru-RU" sz="1800" b="1" dirty="0"/>
              <a:t>: судебно-химический, гистологический.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ОТРАВЛЕНИЯ ДЕСТРУКТИВНЫМИ ЯДАМИ</a:t>
            </a:r>
            <a:br>
              <a:rPr lang="ru-RU" sz="2400" b="1" dirty="0">
                <a:solidFill>
                  <a:srgbClr val="C00000"/>
                </a:solidFill>
              </a:rPr>
            </a:b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1800" b="1" dirty="0"/>
              <a:t>Мышьяк и его соединения</a:t>
            </a:r>
            <a:r>
              <a:rPr lang="ru-RU" sz="1800" dirty="0"/>
              <a:t> (мышьяковистый ангидрид)</a:t>
            </a:r>
            <a:br>
              <a:rPr lang="ru-RU" sz="1800" dirty="0"/>
            </a:br>
            <a:endParaRPr lang="ru-RU" sz="1800" b="1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48016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508104" y="4711749"/>
            <a:ext cx="3308176" cy="16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33400" indent="-533400">
              <a:buFontTx/>
              <a:buNone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772816"/>
            <a:ext cx="87129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i="1" dirty="0"/>
              <a:t>Пути поступления в организм </a:t>
            </a:r>
            <a:r>
              <a:rPr lang="ru-RU" sz="1800" dirty="0"/>
              <a:t>- пероральный.</a:t>
            </a:r>
          </a:p>
          <a:p>
            <a:pPr algn="l"/>
            <a:r>
              <a:rPr lang="ru-RU" sz="1800" i="1" dirty="0"/>
              <a:t>Механизм действия </a:t>
            </a:r>
            <a:r>
              <a:rPr lang="ru-RU" sz="1800" dirty="0"/>
              <a:t>основан на токсическом воздействии на капилляры с развитием пареза и паралича капилляров преимущественно брюшной полости.</a:t>
            </a:r>
          </a:p>
          <a:p>
            <a:pPr algn="l"/>
            <a:r>
              <a:rPr lang="ru-RU" sz="1800" dirty="0"/>
              <a:t>Имеет </a:t>
            </a:r>
            <a:r>
              <a:rPr lang="ru-RU" sz="1800" dirty="0" err="1"/>
              <a:t>высококуммулятивный</a:t>
            </a:r>
            <a:r>
              <a:rPr lang="ru-RU" sz="1800" dirty="0"/>
              <a:t> эффект – сохраняется во внутренних органах (волосы ногти, кости)  в течении нескольких  десятков лет.</a:t>
            </a:r>
          </a:p>
          <a:p>
            <a:pPr algn="l"/>
            <a:r>
              <a:rPr lang="ru-RU" sz="1800" dirty="0"/>
              <a:t>  </a:t>
            </a:r>
          </a:p>
          <a:p>
            <a:pPr algn="l"/>
            <a:endParaRPr lang="ru-RU" sz="1800" dirty="0"/>
          </a:p>
          <a:p>
            <a:pPr algn="l"/>
            <a:r>
              <a:rPr lang="ru-RU" sz="1800" i="1" dirty="0"/>
              <a:t>Паралитическая форма</a:t>
            </a:r>
            <a:r>
              <a:rPr lang="ru-RU" sz="1800" dirty="0"/>
              <a:t>: сильные головные боли, потеря сознания, кома. Морфологические изменения минимальны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>ОТРАВЛЕНИЯ МЫШЬЯКОМ И ЕГО СОЕДИНЕНИЯМИ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/>
              <a:t>Желудочно-кишечная форма: сухость кожи, потеря ею тургора, в желудке повышенное количество вязкой густой слизи, слизистая оболочка его набухшая с множественными кровоизлияниями, участки изъязвления и некроза, в тонкой кишке жидкое содержимое с белыми хлопьями, слизистая оболочка отечная, лимфатические узлы набухшие.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0" y="3645024"/>
            <a:ext cx="3011984" cy="275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06461"/>
            <a:ext cx="3507656" cy="269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072732"/>
            <a:ext cx="36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КРОВОИЗЛИЯНИЯ В СЛИЗИСТОЙ </a:t>
            </a:r>
          </a:p>
          <a:p>
            <a:r>
              <a:rPr lang="ru-RU" sz="1200" dirty="0"/>
              <a:t>ОБОЛОЧКЕ ЖЕЛУДКА И ТОНКОЙ КИШКИ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6852" y="6075772"/>
            <a:ext cx="378834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ПЛОСКОКЛЕТОЧНЫЙ РАК КОЖИ </a:t>
            </a:r>
          </a:p>
          <a:p>
            <a:r>
              <a:rPr lang="ru-RU" sz="1200" dirty="0"/>
              <a:t>ПРИ ХРОНИЧЕСКОМ ВОЗДЕЙСТВИИ МЫШЬЯКА</a:t>
            </a:r>
          </a:p>
        </p:txBody>
      </p:sp>
    </p:spTree>
    <p:extLst>
      <p:ext uri="{BB962C8B-B14F-4D97-AF65-F5344CB8AC3E}">
        <p14:creationId xmlns:p14="http://schemas.microsoft.com/office/powerpoint/2010/main" val="2505740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60648"/>
            <a:ext cx="8363272" cy="864096"/>
          </a:xfrm>
          <a:noFill/>
          <a:ln/>
        </p:spPr>
        <p:txBody>
          <a:bodyPr/>
          <a:lstStyle/>
          <a:p>
            <a:pPr algn="ctr"/>
            <a:br>
              <a:rPr lang="ru-RU" sz="2400" b="1" dirty="0"/>
            </a:br>
            <a:br>
              <a:rPr lang="ru-RU" sz="2400" b="1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800" b="1" dirty="0">
                <a:solidFill>
                  <a:srgbClr val="C00000"/>
                </a:solidFill>
              </a:rPr>
              <a:t>ОТРАВЛЕНИЯ ЯДАМИ КРОВИ</a:t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251520" y="980728"/>
            <a:ext cx="5482952" cy="547260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Оксид углерода (угарный газ)</a:t>
            </a:r>
          </a:p>
          <a:p>
            <a:pPr marL="0" indent="0">
              <a:buNone/>
            </a:pPr>
            <a:r>
              <a:rPr lang="ru-RU" sz="1800" dirty="0"/>
              <a:t>связывает гемоглобин крови, образуя карбоксигемоглобин и </a:t>
            </a:r>
            <a:r>
              <a:rPr lang="ru-RU" sz="1800" dirty="0" err="1"/>
              <a:t>карбоксимиоглобин</a:t>
            </a:r>
            <a:r>
              <a:rPr lang="ru-RU" sz="1800" dirty="0"/>
              <a:t>, при этом нарушается перенос кислорода от легких к тканям. В больших концентрациях парализует дыхательный центр.</a:t>
            </a:r>
          </a:p>
          <a:p>
            <a:pPr marL="0" indent="0">
              <a:buNone/>
            </a:pPr>
            <a:r>
              <a:rPr lang="ru-RU" sz="1800" i="1" dirty="0"/>
              <a:t>Клиническая картина  </a:t>
            </a:r>
            <a:r>
              <a:rPr lang="ru-RU" sz="1800" dirty="0"/>
              <a:t>отравления: головная боль, шум в ушах, тошнота, рвота, учащение пульса, падение артериального давления, адинамия, утрата сознания, снижение сердечной деятельности, нарушение дыхания, кома, судороги.</a:t>
            </a:r>
          </a:p>
          <a:p>
            <a:pPr marL="0" indent="0">
              <a:buNone/>
            </a:pPr>
            <a:r>
              <a:rPr lang="ru-RU" sz="1800" i="1" dirty="0"/>
              <a:t>Морфологические признаки</a:t>
            </a:r>
            <a:r>
              <a:rPr lang="ru-RU" sz="1800" dirty="0"/>
              <a:t>: ярко-красный цвет трупных пятен, крови, мышц, копоть в дыхательных путях и пазухе основной кости.</a:t>
            </a:r>
          </a:p>
          <a:p>
            <a:pPr marL="0" indent="0">
              <a:buNone/>
            </a:pPr>
            <a:r>
              <a:rPr lang="ru-RU" sz="1800" i="1" dirty="0"/>
              <a:t>Лабораторные методы исследования </a:t>
            </a:r>
            <a:r>
              <a:rPr lang="ru-RU" sz="1800" dirty="0"/>
              <a:t>– биохимическое исследование крови для установления концентрации карбоксигемоглобина.</a:t>
            </a:r>
          </a:p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5328592" cy="5616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0962" y="2159918"/>
            <a:ext cx="48101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ОТРАВЛЕНИЯ ЯДАМИ КРОВИ</a:t>
            </a:r>
            <a:endParaRPr lang="ru-RU" sz="32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472608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Метгемоглобинобразующие яды </a:t>
            </a:r>
          </a:p>
          <a:p>
            <a:pPr marL="0" indent="0">
              <a:buNone/>
            </a:pPr>
            <a:r>
              <a:rPr lang="ru-RU" sz="2000" dirty="0"/>
              <a:t>(хлорат калия, анилин, нитробензол, нитрит натрия и др.) связывают гемоглобин крови, образуя метгемоглобин, при этом нарушается перенос кислорода от легких к тканям, а так же снижает осмотическую стойкости эритроцитов, что приводит к гемолизу. В больших концентрациях парализует дыхательный центр.</a:t>
            </a:r>
          </a:p>
          <a:p>
            <a:pPr marL="0" indent="0">
              <a:buNone/>
            </a:pPr>
            <a:r>
              <a:rPr lang="ru-RU" sz="2000" i="1" dirty="0"/>
              <a:t>Клиническая картина </a:t>
            </a:r>
            <a:r>
              <a:rPr lang="ru-RU" sz="2000" dirty="0"/>
              <a:t>отравления: цианоз, одышка, коллапс.</a:t>
            </a:r>
          </a:p>
          <a:p>
            <a:pPr marL="0" indent="0">
              <a:buNone/>
            </a:pPr>
            <a:r>
              <a:rPr lang="ru-RU" sz="2000" i="1" dirty="0"/>
              <a:t>Морфологические признаки</a:t>
            </a:r>
            <a:r>
              <a:rPr lang="ru-RU" sz="2000" dirty="0"/>
              <a:t>: коричневатый оттенок трупных пятен и крови, увеличение размеров печени и почек, при микроскопическом исследовании – белковая и жировая дистрофия </a:t>
            </a:r>
            <a:r>
              <a:rPr lang="ru-RU" sz="2000" dirty="0" err="1"/>
              <a:t>гепатоцитов</a:t>
            </a:r>
            <a:r>
              <a:rPr lang="ru-RU" sz="2000" dirty="0"/>
              <a:t>, закупорка канальцев почки </a:t>
            </a:r>
            <a:r>
              <a:rPr lang="ru-RU" sz="2000" dirty="0" err="1"/>
              <a:t>глыбками</a:t>
            </a:r>
            <a:r>
              <a:rPr lang="ru-RU" sz="2000" dirty="0"/>
              <a:t> гемоглобина и метгемоглобина (</a:t>
            </a:r>
            <a:r>
              <a:rPr lang="ru-RU" sz="2000" dirty="0" err="1"/>
              <a:t>гемоглобинурийный</a:t>
            </a:r>
            <a:r>
              <a:rPr lang="ru-RU" sz="2000" dirty="0"/>
              <a:t> нефроз)</a:t>
            </a:r>
          </a:p>
          <a:p>
            <a:pPr marL="0" indent="0">
              <a:buNone/>
            </a:pPr>
            <a:r>
              <a:rPr lang="ru-RU" sz="2000" i="1" dirty="0"/>
              <a:t>Лабораторные методы исследования</a:t>
            </a:r>
            <a:r>
              <a:rPr lang="ru-RU" sz="2000" dirty="0"/>
              <a:t>: судебно-химический, биохимический, спектральный.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03688" y="1268413"/>
            <a:ext cx="5040312" cy="504031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436096" y="2132856"/>
            <a:ext cx="306500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ru-RU" sz="9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900" dirty="0">
                <a:solidFill>
                  <a:srgbClr val="C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1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62074"/>
          </a:xfrm>
        </p:spPr>
        <p:txBody>
          <a:bodyPr/>
          <a:lstStyle/>
          <a:p>
            <a:br>
              <a:rPr lang="ru-RU" sz="2400" b="1" dirty="0">
                <a:solidFill>
                  <a:srgbClr val="C00000"/>
                </a:solidFill>
              </a:rPr>
            </a:b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200" b="1" dirty="0">
                <a:solidFill>
                  <a:srgbClr val="C00000"/>
                </a:solidFill>
              </a:rPr>
              <a:t>ОТРАВЛЕНИЯ ФОСФОРОРГАНИЧЕСКИМИ СОЕДИНЕНИЯМИ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/>
          <a:lstStyle/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ФОС</a:t>
            </a:r>
            <a:r>
              <a:rPr lang="ru-RU" sz="1800" dirty="0"/>
              <a:t> – хлорофос, тиофос, </a:t>
            </a:r>
            <a:r>
              <a:rPr lang="ru-RU" sz="1800" dirty="0" err="1"/>
              <a:t>карбофос</a:t>
            </a:r>
            <a:r>
              <a:rPr lang="ru-RU" sz="1800" dirty="0"/>
              <a:t>, </a:t>
            </a:r>
            <a:r>
              <a:rPr lang="ru-RU" sz="1800" dirty="0" err="1"/>
              <a:t>меркаптофос</a:t>
            </a:r>
            <a:r>
              <a:rPr lang="ru-RU" sz="1800" dirty="0"/>
              <a:t> и др.</a:t>
            </a:r>
          </a:p>
          <a:p>
            <a:pPr marL="0" indent="0">
              <a:buNone/>
            </a:pPr>
            <a:r>
              <a:rPr lang="ru-RU" sz="1800" b="1" i="1" dirty="0"/>
              <a:t>Пути поступления</a:t>
            </a:r>
            <a:r>
              <a:rPr lang="ru-RU" sz="1800" dirty="0"/>
              <a:t> – ингаляционный, </a:t>
            </a:r>
            <a:r>
              <a:rPr lang="ru-RU" sz="1800" dirty="0" err="1"/>
              <a:t>перкутантный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b="1" i="1" dirty="0"/>
              <a:t>Механизм действия</a:t>
            </a:r>
            <a:r>
              <a:rPr lang="ru-RU" sz="1800" dirty="0"/>
              <a:t> – угнетение </a:t>
            </a:r>
            <a:r>
              <a:rPr lang="ru-RU" sz="1800" dirty="0" err="1"/>
              <a:t>холинэстеразы</a:t>
            </a:r>
            <a:r>
              <a:rPr lang="ru-RU" sz="1800" dirty="0"/>
              <a:t> в холинергических синапсах → торможение гидролиза ацетилхолина </a:t>
            </a:r>
          </a:p>
          <a:p>
            <a:pPr marL="0" indent="0">
              <a:buNone/>
            </a:pPr>
            <a:r>
              <a:rPr lang="ru-RU" sz="1800" dirty="0"/>
              <a:t>и накопление его в  тканях в токсических концентрациях → паралич ЦНС.</a:t>
            </a:r>
          </a:p>
          <a:p>
            <a:pPr marL="0" indent="0">
              <a:buNone/>
            </a:pPr>
            <a:r>
              <a:rPr lang="ru-RU" sz="1800" b="1" i="1" dirty="0"/>
              <a:t>Клиническая картина</a:t>
            </a:r>
            <a:r>
              <a:rPr lang="ru-RU" sz="1800" dirty="0"/>
              <a:t> – расстройства дыхания за счет </a:t>
            </a:r>
            <a:r>
              <a:rPr lang="ru-RU" sz="1800" dirty="0" err="1"/>
              <a:t>бронхоспазма</a:t>
            </a:r>
            <a:r>
              <a:rPr lang="ru-RU" sz="1800" dirty="0"/>
              <a:t>, повышенная секреция слизи, фибриллярные подергивания мышц, </a:t>
            </a:r>
            <a:r>
              <a:rPr lang="ru-RU" sz="1800" dirty="0" err="1"/>
              <a:t>клонико</a:t>
            </a:r>
            <a:r>
              <a:rPr lang="ru-RU" sz="1800" dirty="0"/>
              <a:t>-тонические судороги, потеря сознания, расстройства зрения в результате </a:t>
            </a:r>
            <a:r>
              <a:rPr lang="ru-RU" sz="1800" dirty="0" err="1"/>
              <a:t>миоза</a:t>
            </a:r>
            <a:r>
              <a:rPr lang="ru-RU" sz="1800" dirty="0"/>
              <a:t> и спазма аккомодации, расстройство кровообращения, сопровождающееся падением артериального давления и </a:t>
            </a:r>
            <a:r>
              <a:rPr lang="ru-RU" sz="1800" dirty="0" err="1"/>
              <a:t>брадикардиней</a:t>
            </a:r>
            <a:r>
              <a:rPr lang="ru-RU" sz="1800" dirty="0"/>
              <a:t>, нарушение функции желудочно-кишечного тракта (боли в животе, тошнота, рвота, обильная саливация, спастическая перистальтика, понос).</a:t>
            </a:r>
          </a:p>
          <a:p>
            <a:pPr marL="0" indent="0">
              <a:buNone/>
            </a:pPr>
            <a:r>
              <a:rPr lang="ru-RU" sz="1800" b="1" i="1" dirty="0"/>
              <a:t>Морфологические признаки</a:t>
            </a:r>
            <a:r>
              <a:rPr lang="ru-RU" sz="1800" dirty="0"/>
              <a:t> -  сужение зрачков, участки спастически сокращенного кишечника, большое количество слизи в дыхательных путях и кишечнике.</a:t>
            </a:r>
          </a:p>
          <a:p>
            <a:pPr marL="0" indent="0">
              <a:buNone/>
            </a:pPr>
            <a:r>
              <a:rPr lang="ru-RU" sz="1800" b="1" i="1" dirty="0"/>
              <a:t>Лабораторные методы исследования</a:t>
            </a:r>
            <a:r>
              <a:rPr lang="ru-RU" sz="1800"/>
              <a:t>: </a:t>
            </a:r>
          </a:p>
          <a:p>
            <a:pPr marL="0" indent="0">
              <a:buNone/>
            </a:pPr>
            <a:r>
              <a:rPr lang="ru-RU" sz="1800"/>
              <a:t>судебно-химический</a:t>
            </a:r>
            <a:r>
              <a:rPr lang="ru-RU" sz="1800" dirty="0"/>
              <a:t>, гистологический, биохимический</a:t>
            </a:r>
          </a:p>
        </p:txBody>
      </p:sp>
    </p:spTree>
    <p:extLst>
      <p:ext uri="{BB962C8B-B14F-4D97-AF65-F5344CB8AC3E}">
        <p14:creationId xmlns:p14="http://schemas.microsoft.com/office/powerpoint/2010/main" val="1594694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СУДЕБНО-МЕДИЦИНСКАЯ ТОКСИКОЛОГИЯ</a:t>
            </a:r>
            <a:br>
              <a:rPr lang="ru-RU" altLang="ru-RU" sz="2800" dirty="0">
                <a:solidFill>
                  <a:srgbClr val="00FF00"/>
                </a:solidFill>
              </a:rPr>
            </a:br>
            <a:br>
              <a:rPr lang="ru-RU" altLang="ru-RU" sz="2800" dirty="0">
                <a:solidFill>
                  <a:srgbClr val="00FF00"/>
                </a:solidFill>
              </a:rPr>
            </a:br>
            <a:r>
              <a:rPr lang="ru-RU" altLang="ru-RU" sz="2000" b="1" dirty="0">
                <a:solidFill>
                  <a:schemeClr val="tx1"/>
                </a:solidFill>
              </a:rPr>
              <a:t>Яд - вещество, поступающее в организм извне, способное даже в малых дозах в силу своих физико-химических свойств и при определенных условиях вызвать отравление.</a:t>
            </a:r>
            <a:br>
              <a:rPr lang="ru-RU" altLang="ru-RU" sz="2000" dirty="0">
                <a:solidFill>
                  <a:srgbClr val="00FF00"/>
                </a:solidFill>
              </a:rPr>
            </a:br>
            <a:r>
              <a:rPr lang="ru-RU" altLang="ru-RU" sz="2000" dirty="0">
                <a:solidFill>
                  <a:srgbClr val="C00000"/>
                </a:solidFill>
              </a:rPr>
              <a:t>КЛАССИФИКАЦИЯ ЯДОВ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636912"/>
            <a:ext cx="4038600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/>
              <a:t>По происхождению: </a:t>
            </a:r>
          </a:p>
          <a:p>
            <a:pPr>
              <a:buFontTx/>
              <a:buChar char="-"/>
            </a:pPr>
            <a:r>
              <a:rPr lang="ru-RU" sz="2000" dirty="0"/>
              <a:t>синтетические,</a:t>
            </a:r>
          </a:p>
          <a:p>
            <a:pPr>
              <a:buFontTx/>
              <a:buChar char="-"/>
            </a:pPr>
            <a:r>
              <a:rPr lang="ru-RU" sz="2000" dirty="0"/>
              <a:t>бактериальные,</a:t>
            </a:r>
          </a:p>
          <a:p>
            <a:pPr>
              <a:buFontTx/>
              <a:buChar char="-"/>
            </a:pPr>
            <a:r>
              <a:rPr lang="ru-RU" sz="2000" dirty="0"/>
              <a:t>минеральные.</a:t>
            </a:r>
          </a:p>
          <a:p>
            <a:pPr marL="0" indent="0">
              <a:buNone/>
            </a:pPr>
            <a:r>
              <a:rPr lang="ru-RU" sz="2000" i="1" dirty="0"/>
              <a:t>По химической структуре: </a:t>
            </a:r>
          </a:p>
          <a:p>
            <a:pPr marL="0" indent="0">
              <a:buNone/>
            </a:pPr>
            <a:r>
              <a:rPr lang="ru-RU" sz="2000" dirty="0"/>
              <a:t>-  кислоты,</a:t>
            </a:r>
          </a:p>
          <a:p>
            <a:pPr marL="0" indent="0">
              <a:buNone/>
            </a:pPr>
            <a:r>
              <a:rPr lang="ru-RU" sz="2000" dirty="0"/>
              <a:t>-  щелочи,</a:t>
            </a:r>
          </a:p>
          <a:p>
            <a:pPr marL="0" indent="0">
              <a:buNone/>
            </a:pPr>
            <a:r>
              <a:rPr lang="ru-RU" sz="2000" dirty="0"/>
              <a:t>-  соли.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4008" y="2636912"/>
            <a:ext cx="4176464" cy="3921299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/>
              <a:t>По агрегатному состоянию:  </a:t>
            </a:r>
          </a:p>
          <a:p>
            <a:pPr marL="0" indent="0">
              <a:buNone/>
            </a:pPr>
            <a:r>
              <a:rPr lang="ru-RU" sz="2000" dirty="0"/>
              <a:t>-  твердые тела,</a:t>
            </a:r>
          </a:p>
          <a:p>
            <a:pPr marL="0" indent="0">
              <a:buNone/>
            </a:pPr>
            <a:r>
              <a:rPr lang="ru-RU" sz="2000" dirty="0"/>
              <a:t>-  жидкости,</a:t>
            </a:r>
          </a:p>
          <a:p>
            <a:pPr marL="0" indent="0">
              <a:buNone/>
            </a:pPr>
            <a:r>
              <a:rPr lang="ru-RU" sz="2000" dirty="0"/>
              <a:t>-  газы.</a:t>
            </a:r>
          </a:p>
          <a:p>
            <a:pPr marL="0" indent="0">
              <a:buNone/>
            </a:pPr>
            <a:r>
              <a:rPr lang="ru-RU" sz="2000" i="1" dirty="0"/>
              <a:t>По избирательности действия: </a:t>
            </a:r>
          </a:p>
          <a:p>
            <a:pPr marL="0" indent="0">
              <a:buNone/>
            </a:pPr>
            <a:r>
              <a:rPr lang="ru-RU" sz="2000" dirty="0"/>
              <a:t>- на сердечно-сосудистую  </a:t>
            </a:r>
          </a:p>
          <a:p>
            <a:pPr marL="0" indent="0">
              <a:buNone/>
            </a:pPr>
            <a:r>
              <a:rPr lang="ru-RU" sz="2000" dirty="0"/>
              <a:t>   систему,</a:t>
            </a:r>
          </a:p>
          <a:p>
            <a:pPr marL="0" indent="0">
              <a:buNone/>
            </a:pPr>
            <a:r>
              <a:rPr lang="ru-RU" sz="2000" dirty="0"/>
              <a:t>- на мочевыделительную </a:t>
            </a:r>
          </a:p>
          <a:p>
            <a:pPr marL="0" indent="0">
              <a:buNone/>
            </a:pPr>
            <a:r>
              <a:rPr lang="ru-RU" sz="2000" dirty="0"/>
              <a:t>  систему,</a:t>
            </a:r>
          </a:p>
          <a:p>
            <a:pPr marL="0" indent="0">
              <a:buNone/>
            </a:pPr>
            <a:r>
              <a:rPr lang="ru-RU" sz="2000" dirty="0"/>
              <a:t>- на нервную систему.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13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br>
              <a:rPr lang="ru-RU" sz="1800" b="1" dirty="0"/>
            </a:br>
            <a:endParaRPr lang="ru-RU" sz="2800" b="1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  <a:p>
            <a:pPr>
              <a:lnSpc>
                <a:spcPct val="90000"/>
              </a:lnSpc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060848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endParaRPr lang="ru-RU" altLang="ru-RU" dirty="0"/>
          </a:p>
          <a:p>
            <a:r>
              <a:rPr lang="ru-RU" altLang="ru-RU" sz="1800" dirty="0"/>
              <a:t>.</a:t>
            </a:r>
          </a:p>
          <a:p>
            <a:endParaRPr lang="ru-RU" alt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C00000"/>
                </a:solidFill>
              </a:rPr>
              <a:t>ОТРАВЛЕНИЯ НАРКОТИЧЕСКИМИ, ПСИХОТРОПНЫМИ И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СНОТВОРНЫМИ ВЕЩЕСТВАМИ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0389" y="1052736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Снотворные вещества </a:t>
            </a:r>
            <a:r>
              <a:rPr lang="ru-RU" sz="1600" dirty="0"/>
              <a:t>– </a:t>
            </a:r>
            <a:r>
              <a:rPr lang="ru-RU" sz="1600" dirty="0" err="1"/>
              <a:t>фенобарбитал</a:t>
            </a:r>
            <a:r>
              <a:rPr lang="ru-RU" sz="1600" dirty="0"/>
              <a:t>, </a:t>
            </a:r>
            <a:r>
              <a:rPr lang="ru-RU" sz="1600" dirty="0" err="1"/>
              <a:t>барбамил</a:t>
            </a:r>
            <a:r>
              <a:rPr lang="ru-RU" sz="1600" dirty="0"/>
              <a:t>, веронал, </a:t>
            </a:r>
            <a:r>
              <a:rPr lang="ru-RU" sz="1600" dirty="0" err="1"/>
              <a:t>нембутал</a:t>
            </a:r>
            <a:r>
              <a:rPr lang="ru-RU" sz="1600" dirty="0"/>
              <a:t>,  и др.</a:t>
            </a:r>
          </a:p>
          <a:p>
            <a:pPr algn="just"/>
            <a:r>
              <a:rPr lang="ru-RU" sz="1600" dirty="0"/>
              <a:t>Наркотические вещества – морфин, эфир, хлороформ и др.</a:t>
            </a:r>
          </a:p>
          <a:p>
            <a:pPr algn="just"/>
            <a:r>
              <a:rPr lang="ru-RU" sz="1600" b="1" dirty="0"/>
              <a:t>Психотропные веществ</a:t>
            </a:r>
            <a:r>
              <a:rPr lang="ru-RU" sz="1600" dirty="0"/>
              <a:t>а -  транквилизаторы (</a:t>
            </a:r>
            <a:r>
              <a:rPr lang="ru-RU" sz="1600" dirty="0" err="1"/>
              <a:t>триоксазин</a:t>
            </a:r>
            <a:r>
              <a:rPr lang="ru-RU" sz="1600" dirty="0"/>
              <a:t>, элениум), нейролептики (</a:t>
            </a:r>
            <a:r>
              <a:rPr lang="ru-RU" sz="1600" dirty="0" err="1"/>
              <a:t>аминазин</a:t>
            </a:r>
            <a:r>
              <a:rPr lang="ru-RU" sz="1600" dirty="0"/>
              <a:t>, </a:t>
            </a:r>
            <a:r>
              <a:rPr lang="ru-RU" sz="1600" dirty="0" err="1"/>
              <a:t>сибазон</a:t>
            </a:r>
            <a:r>
              <a:rPr lang="ru-RU" sz="1600" dirty="0"/>
              <a:t>, нозепам, </a:t>
            </a:r>
            <a:r>
              <a:rPr lang="ru-RU" sz="1600" dirty="0" err="1"/>
              <a:t>галоперидол</a:t>
            </a:r>
            <a:r>
              <a:rPr lang="ru-RU" sz="1600" dirty="0"/>
              <a:t>), антидепрессанты (амитриптилин, </a:t>
            </a:r>
            <a:r>
              <a:rPr lang="ru-RU" sz="1600" dirty="0" err="1"/>
              <a:t>имизин</a:t>
            </a:r>
            <a:r>
              <a:rPr lang="ru-RU" sz="1600" dirty="0"/>
              <a:t>)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Пути поступления </a:t>
            </a:r>
            <a:r>
              <a:rPr lang="ru-RU" sz="1600" dirty="0"/>
              <a:t>– ингаляционный, пероральный, </a:t>
            </a:r>
            <a:r>
              <a:rPr lang="ru-RU" sz="1600" dirty="0" err="1"/>
              <a:t>парэнтеральный</a:t>
            </a:r>
            <a:r>
              <a:rPr lang="ru-RU" sz="1600" dirty="0"/>
              <a:t>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Механизм действия </a:t>
            </a:r>
            <a:r>
              <a:rPr lang="ru-RU" sz="1600" dirty="0"/>
              <a:t>– угнетение ЦНС→ расстройства дыхания и кровообращения → паралич дыхательного центра.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Клиническая картина </a:t>
            </a:r>
            <a:r>
              <a:rPr lang="ru-RU" sz="1600" dirty="0"/>
              <a:t>– вялость, заторможенность, сонливость, снижение мышечного тонуса, бледность кожных покровов, </a:t>
            </a:r>
            <a:r>
              <a:rPr lang="ru-RU" sz="1600" dirty="0" err="1"/>
              <a:t>урежение</a:t>
            </a:r>
            <a:r>
              <a:rPr lang="ru-RU" sz="1600" dirty="0"/>
              <a:t> частоты дыхания и сердцебиения, кома, коллапс, остановка дыхания.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Морфологические признаки</a:t>
            </a:r>
            <a:r>
              <a:rPr lang="ru-RU" sz="1600" dirty="0"/>
              <a:t> -  каких-либо характерных изменений не наблюдается, признаки быстро наступившей смерти, дистрофические изменения миокарда, печени, почек.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b="1" dirty="0"/>
              <a:t>Лабораторные методы </a:t>
            </a:r>
            <a:r>
              <a:rPr lang="ru-RU" sz="1600" dirty="0"/>
              <a:t>исследования: судебно-химическое исследование, гистологическое исследование.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275" y="260648"/>
            <a:ext cx="8229600" cy="576064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ОТРАВЛЕНИЕ ЭТИЛОВЫМ СПИРТОМ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7418" y="980728"/>
            <a:ext cx="850728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/>
              <a:t>Этанол бесцветная, прозрачная жидкость со своеобразным запахом и жгучим вкусом, является сильным цитоплазматическим ядом, вызывает угнетение ЦНС.</a:t>
            </a:r>
          </a:p>
          <a:p>
            <a:pPr marL="0" indent="0" algn="just">
              <a:buNone/>
            </a:pPr>
            <a:r>
              <a:rPr lang="ru-RU" sz="1600" b="1" dirty="0"/>
              <a:t>Пути поступления </a:t>
            </a:r>
            <a:r>
              <a:rPr lang="ru-RU" sz="1600" dirty="0"/>
              <a:t>– пероральный</a:t>
            </a:r>
          </a:p>
          <a:p>
            <a:pPr marL="0" indent="0" algn="just">
              <a:buNone/>
            </a:pPr>
            <a:r>
              <a:rPr lang="ru-RU" sz="1600" b="1" dirty="0"/>
              <a:t>Метаболизм в организме </a:t>
            </a:r>
            <a:r>
              <a:rPr lang="ru-RU" sz="1600" dirty="0"/>
              <a:t>- в результате действия </a:t>
            </a:r>
            <a:r>
              <a:rPr lang="ru-RU" sz="1600" dirty="0" err="1"/>
              <a:t>алкогольдегидрогеназы</a:t>
            </a:r>
            <a:r>
              <a:rPr lang="ru-RU" sz="1600" dirty="0"/>
              <a:t> образуется высокотоксичный метаболит – ацетальдегид, который под действием </a:t>
            </a:r>
            <a:r>
              <a:rPr lang="ru-RU" sz="1600" dirty="0" err="1"/>
              <a:t>альдегиддегидрогеназы</a:t>
            </a:r>
            <a:r>
              <a:rPr lang="ru-RU" sz="1600" dirty="0"/>
              <a:t> расщепляется до уксусной кислоты и воды.</a:t>
            </a:r>
          </a:p>
          <a:p>
            <a:pPr marL="0" indent="0" algn="ctr">
              <a:buNone/>
            </a:pPr>
            <a:r>
              <a:rPr lang="ru-RU" sz="1600" dirty="0"/>
              <a:t>Этанол → ацетальдегид → уксусная кислота и вода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600" b="1" dirty="0"/>
              <a:t>Механизм действия </a:t>
            </a:r>
            <a:r>
              <a:rPr lang="ru-RU" sz="1600" dirty="0"/>
              <a:t>– этанол оказывает тормозящее действие на кору головного мозга, происходит возбуждение подкорковых  центров, изменение различных видов обмена веществ (липидного, углеводного, белкового и др.), нарушение метаболизма в миокарде, дыхательной функции эритроцитов, что приводит к гипоксии и параличу дыхательного центра.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600" b="1" dirty="0"/>
              <a:t>Морфологические признаки </a:t>
            </a:r>
            <a:r>
              <a:rPr lang="ru-RU" sz="1600" dirty="0"/>
              <a:t>– признаки быстро наступившей смерти, дистрофические изменения миокарда, печени, почек.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r>
              <a:rPr lang="ru-RU" sz="1600" b="1" dirty="0"/>
              <a:t>Лабораторные методы исследования</a:t>
            </a:r>
            <a:r>
              <a:rPr lang="ru-RU" sz="1600" dirty="0"/>
              <a:t>: судебно-химическое исследование крови, мочи, содержимого желудка, биохимическое исследование крови для количественного определения ацетальдегида.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4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ОТРАВЛЕНИЯ ТЕХНИЧЕСКИМИ ЖИДКОСТЯМИ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95766" y="6141278"/>
            <a:ext cx="184730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52988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Метанол</a:t>
            </a:r>
            <a:r>
              <a:rPr lang="ru-RU" sz="1600" dirty="0"/>
              <a:t> – бесцветная прозрачная жидкость со специфическим запахом и жгучим вкусом.</a:t>
            </a:r>
          </a:p>
          <a:p>
            <a:pPr marL="0" indent="0">
              <a:buNone/>
            </a:pPr>
            <a:r>
              <a:rPr lang="ru-RU" sz="1600" b="1" dirty="0"/>
              <a:t>Пути поступления </a:t>
            </a:r>
            <a:r>
              <a:rPr lang="ru-RU" sz="1600" dirty="0"/>
              <a:t>– пероральный</a:t>
            </a:r>
          </a:p>
          <a:p>
            <a:pPr marL="0" indent="0">
              <a:buNone/>
            </a:pPr>
            <a:r>
              <a:rPr lang="ru-RU" sz="1600" b="1" dirty="0"/>
              <a:t>Метаболизм в организме </a:t>
            </a:r>
            <a:r>
              <a:rPr lang="ru-RU" sz="1600" dirty="0"/>
              <a:t>– в процессе окисления  образуются высокотоксичные метаболиты – формальдегид и муравьиная кислота</a:t>
            </a:r>
          </a:p>
          <a:p>
            <a:pPr marL="0" indent="0" algn="ctr">
              <a:buNone/>
            </a:pPr>
            <a:r>
              <a:rPr lang="ru-RU" sz="1600" dirty="0"/>
              <a:t>Метанол → формальдегид → муравьиная кислота и вода</a:t>
            </a:r>
          </a:p>
          <a:p>
            <a:pPr marL="0" indent="0">
              <a:buNone/>
            </a:pPr>
            <a:r>
              <a:rPr lang="ru-RU" sz="1600" b="1" dirty="0"/>
              <a:t>Механизм действия </a:t>
            </a:r>
            <a:r>
              <a:rPr lang="ru-RU" sz="1600" dirty="0"/>
              <a:t>– формальдегид и муравьиная кислота вызывают резкое расстройство тканевого дыхания за счет усиленного разрушения витаминов С и В, которые являются катализаторами </a:t>
            </a:r>
            <a:r>
              <a:rPr lang="ru-RU" sz="1600" dirty="0" err="1"/>
              <a:t>окислительно</a:t>
            </a:r>
            <a:r>
              <a:rPr lang="ru-RU" sz="1600" dirty="0"/>
              <a:t>-восстановительных процессов.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Клиническая картина </a:t>
            </a:r>
            <a:r>
              <a:rPr lang="ru-RU" sz="1600" dirty="0"/>
              <a:t>– скрытый период (до 1 суток), затем отмечается резкое </a:t>
            </a:r>
            <a:r>
              <a:rPr lang="ru-RU" sz="1600" dirty="0" err="1"/>
              <a:t>снижние</a:t>
            </a:r>
            <a:r>
              <a:rPr lang="ru-RU" sz="1600" dirty="0"/>
              <a:t> остроты зрения, расширение зрачков, отсутствие реакции на свет, сильная головная боль, помрачение сознания, психомоторное возбуждение, тошнота,  рвота, резкие боли в животе.</a:t>
            </a:r>
          </a:p>
          <a:p>
            <a:pPr marL="0" indent="0">
              <a:buNone/>
            </a:pPr>
            <a:r>
              <a:rPr lang="ru-RU" sz="1600" b="1" dirty="0"/>
              <a:t>Морфологические признаки </a:t>
            </a:r>
            <a:r>
              <a:rPr lang="ru-RU" sz="1600" dirty="0"/>
              <a:t>– признаки быстро наступившей смерти, дистрофические изменения миокарда, печени, почек.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Лабораторные методы </a:t>
            </a:r>
            <a:r>
              <a:rPr lang="ru-RU" sz="1600" dirty="0"/>
              <a:t>исследования: судебно-химическое исследование крови, мочи, содержимого желудка, внутренних органов.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64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ОТРАВЛЕНИЯ ТЕХНИЧЕСКИМИ ЖИДКОСТЯМИ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Этиленгликоль</a:t>
            </a:r>
            <a:r>
              <a:rPr lang="ru-RU" sz="1600" dirty="0"/>
              <a:t> – желтоватая опалесцирующая жидкость сладковато-жгучего вкуса. В виде 40-50 % водного раствора используется в качестве антифризов, входит в состав тормозных жидкостей.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Пути поступления – пероральный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Метаболизм в организме – в процессе окисления  образуются высокотоксичный метаболит – щавелевая кислота</a:t>
            </a:r>
          </a:p>
          <a:p>
            <a:r>
              <a:rPr lang="ru-RU" sz="1600" dirty="0"/>
              <a:t>Этиленгликоль → щавелевая кислота и вода</a:t>
            </a:r>
          </a:p>
          <a:p>
            <a:pPr algn="just"/>
            <a:endParaRPr lang="ru-RU" sz="1600" dirty="0"/>
          </a:p>
          <a:p>
            <a:endParaRPr lang="ru-RU" sz="2000" dirty="0">
              <a:solidFill>
                <a:srgbClr val="C00000"/>
              </a:solidFill>
            </a:endParaRPr>
          </a:p>
          <a:p>
            <a:r>
              <a:rPr lang="ru-RU" sz="2000" dirty="0">
                <a:solidFill>
                  <a:srgbClr val="C00000"/>
                </a:solidFill>
              </a:rPr>
              <a:t>МОЗГОВАЯ  ФОРМА  ОТРАВЛЕНИЯ</a:t>
            </a:r>
          </a:p>
          <a:p>
            <a:pPr algn="just"/>
            <a:r>
              <a:rPr lang="ru-RU" sz="1600" dirty="0"/>
              <a:t>Механизм действия – наркотическое и парализующее действие на ЦНС.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Клиническая картина – сначала возбуждение, а затеи резкая утрата сознания и тяжелая мозговая кома. 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Морфологические признаки – признаки быстро наступившей смерти, гиперемия вещества головного мозга и его оболочек, мелкие кровоизлияния во внутренних органах, под серозными и в слизистых оболочках.</a:t>
            </a:r>
          </a:p>
          <a:p>
            <a:pPr algn="just"/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000" dirty="0">
                <a:solidFill>
                  <a:srgbClr val="C00000"/>
                </a:solidFill>
              </a:rPr>
              <a:t>ГЕПАТОРЕНАЛЬНАЯ ФОРМА ОТРАВЛЕНИЯ ЭТИЛЕНГЛИКОЛЕМ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899" y="1052736"/>
            <a:ext cx="849694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/>
              <a:t>Механизм действия </a:t>
            </a:r>
            <a:r>
              <a:rPr lang="ru-RU" sz="1800" dirty="0"/>
              <a:t>– деструктивное действие щавелевой кислоты на внутренние органы.</a:t>
            </a:r>
          </a:p>
          <a:p>
            <a:pPr algn="just"/>
            <a:r>
              <a:rPr lang="ru-RU" sz="1800" b="1" dirty="0"/>
              <a:t>Клиническая картина </a:t>
            </a:r>
            <a:r>
              <a:rPr lang="ru-RU" sz="1800" dirty="0"/>
              <a:t>– на фоне мозговой комы развивается острая почечная и печеночная недостаточности. </a:t>
            </a:r>
          </a:p>
          <a:p>
            <a:pPr algn="just"/>
            <a:r>
              <a:rPr lang="ru-RU" sz="1800" dirty="0"/>
              <a:t>Морфологические признаки –  в печени: полнокровие, отек, жировая дистрофия, очаги некроза; в почках: увеличение размеров, на разрезе множественные крупноочаговые кровоизлияния и участки некроза серовато-желтого цвета преимущественно в корковом веществе (токсический геморрагический </a:t>
            </a:r>
            <a:r>
              <a:rPr lang="ru-RU" sz="1800" dirty="0" err="1"/>
              <a:t>некронефроз</a:t>
            </a:r>
            <a:r>
              <a:rPr lang="ru-RU" sz="1800" dirty="0"/>
              <a:t>), признаки быстро наступившей смерти. </a:t>
            </a:r>
          </a:p>
          <a:p>
            <a:pPr algn="just"/>
            <a:endParaRPr lang="ru-RU" sz="18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1800" b="1" dirty="0"/>
          </a:p>
          <a:p>
            <a:pPr algn="just"/>
            <a:endParaRPr lang="ru-RU" sz="1800" b="1" dirty="0"/>
          </a:p>
          <a:p>
            <a:pPr algn="just"/>
            <a:r>
              <a:rPr lang="ru-RU" sz="1800" b="1" dirty="0"/>
              <a:t>Лабораторные методы исследования</a:t>
            </a:r>
            <a:r>
              <a:rPr lang="ru-RU" sz="1800" dirty="0"/>
              <a:t>: судебно-химическое исследование крови, мочи, содержимого желудка, внутренних органов; гистологическое исследование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3" y="3645024"/>
            <a:ext cx="284989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416" y="3645024"/>
            <a:ext cx="334058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1613" y="5344536"/>
            <a:ext cx="28498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ТОКСИЧЕСКИЙ ГЕПАТИТ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1416" y="5344536"/>
            <a:ext cx="33405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ТОКСИЧЕСКИЙ НЕКРОНЕФРОЗ</a:t>
            </a:r>
          </a:p>
        </p:txBody>
      </p:sp>
    </p:spTree>
    <p:extLst>
      <p:ext uri="{BB962C8B-B14F-4D97-AF65-F5344CB8AC3E}">
        <p14:creationId xmlns:p14="http://schemas.microsoft.com/office/powerpoint/2010/main" val="3890534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18058"/>
          </a:xfrm>
        </p:spPr>
        <p:txBody>
          <a:bodyPr/>
          <a:lstStyle/>
          <a:p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ПИЩЕВЫЕ ОТРАВЛЕНИЯ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83671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Пищевые отравления </a:t>
            </a:r>
            <a:r>
              <a:rPr lang="ru-RU" sz="1600" b="1" dirty="0" err="1"/>
              <a:t>небактериального</a:t>
            </a:r>
            <a:r>
              <a:rPr lang="ru-RU" sz="1600" b="1" dirty="0"/>
              <a:t> происхождения </a:t>
            </a:r>
            <a:r>
              <a:rPr lang="ru-RU" sz="1600" dirty="0"/>
              <a:t>возникают в результате употребления в пищу ядовитых продуктов растительного (ядовитые грибы, болиголов, цикута, аконит) или животного ( молока и икра рыб </a:t>
            </a:r>
            <a:r>
              <a:rPr lang="ru-RU" sz="1600" dirty="0" err="1"/>
              <a:t>маринки</a:t>
            </a:r>
            <a:r>
              <a:rPr lang="ru-RU" sz="1600" dirty="0"/>
              <a:t>, усача, </a:t>
            </a:r>
            <a:r>
              <a:rPr lang="ru-RU" sz="1600" dirty="0" err="1"/>
              <a:t>храмуля</a:t>
            </a:r>
            <a:r>
              <a:rPr lang="ru-RU" sz="1600" dirty="0"/>
              <a:t>) происхождения  и продуктов, содержащих ядовитые примеси (ядохимикаты).</a:t>
            </a:r>
          </a:p>
          <a:p>
            <a:pPr algn="just"/>
            <a:r>
              <a:rPr lang="ru-RU" sz="1600" b="1" dirty="0"/>
              <a:t>Пищевые отравления бактериального происхождения</a:t>
            </a:r>
            <a:r>
              <a:rPr lang="ru-RU" sz="1600" dirty="0"/>
              <a:t>: </a:t>
            </a:r>
            <a:r>
              <a:rPr lang="ru-RU" sz="1600" i="1" dirty="0"/>
              <a:t>пищевые </a:t>
            </a:r>
            <a:r>
              <a:rPr lang="ru-RU" sz="1600" i="1" dirty="0" err="1"/>
              <a:t>токсикоинфекции</a:t>
            </a:r>
            <a:r>
              <a:rPr lang="ru-RU" sz="1600" i="1" dirty="0"/>
              <a:t> </a:t>
            </a:r>
            <a:r>
              <a:rPr lang="ru-RU" sz="1600" dirty="0"/>
              <a:t>(возбудители паратифозной группы, условно-патогенные микроорганизмы – </a:t>
            </a:r>
            <a:r>
              <a:rPr lang="ru-RU" sz="1600" dirty="0" err="1"/>
              <a:t>эшерихия</a:t>
            </a:r>
            <a:r>
              <a:rPr lang="ru-RU" sz="1600" dirty="0"/>
              <a:t> Коли, протеи, клебсиелла), </a:t>
            </a:r>
            <a:r>
              <a:rPr lang="ru-RU" sz="1600" dirty="0" err="1"/>
              <a:t>сальнонеллез</a:t>
            </a:r>
            <a:r>
              <a:rPr lang="ru-RU" sz="1600" dirty="0"/>
              <a:t>, </a:t>
            </a:r>
            <a:r>
              <a:rPr lang="ru-RU" sz="1600" i="1" dirty="0"/>
              <a:t>пищевые интоксикации </a:t>
            </a:r>
            <a:r>
              <a:rPr lang="ru-RU" sz="1600" dirty="0"/>
              <a:t>(</a:t>
            </a:r>
            <a:r>
              <a:rPr lang="ru-RU" sz="1600" dirty="0" err="1"/>
              <a:t>ботулотоксин</a:t>
            </a:r>
            <a:r>
              <a:rPr lang="ru-RU" sz="1600" dirty="0"/>
              <a:t>, стафилококковый токсин).</a:t>
            </a:r>
          </a:p>
          <a:p>
            <a:pPr algn="just"/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6479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2567161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5922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4419595"/>
            <a:ext cx="25832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ВОЛОКОННИЦА ХОХЛАТКОВАЯ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4419594"/>
            <a:ext cx="25671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КОНОЦИБЕ МОЛОЧНО-БЕЛАЯ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425299"/>
            <a:ext cx="305468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ПСИЛОЦИБЕ ПОЛУЛАНЦЕТОВИДНАЯ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3" y="4869160"/>
            <a:ext cx="2647950" cy="17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639" y="4869159"/>
            <a:ext cx="2558058" cy="17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83993"/>
            <a:ext cx="2592288" cy="172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330297"/>
            <a:ext cx="269071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БОЛИГОЛОВ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6203" y="6344198"/>
            <a:ext cx="26423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АКОНИТ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640" y="6347596"/>
            <a:ext cx="25580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ЦИКУТА</a:t>
            </a:r>
          </a:p>
        </p:txBody>
      </p:sp>
    </p:spTree>
    <p:extLst>
      <p:ext uri="{BB962C8B-B14F-4D97-AF65-F5344CB8AC3E}">
        <p14:creationId xmlns:p14="http://schemas.microsoft.com/office/powerpoint/2010/main" val="3859440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</a:rPr>
              <a:t>ПИЩЕВЫЕ ОТРАВЛЕНИЯ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Судебно-медицинская экспертиза назначается после возбуждения уголовного дела по факту массовых пищевых отравлений. Экспертиза проводится в отделе сложных комиссионных экспертиз БСМЭ по материалам дела, является комплексной комиссионной в участием эпидемиологов, инфекционистов, врачей-гигиенистов (специалистов по гигиене питания), микробиологов, бактериологов и судебно-медицинских экспертов.</a:t>
            </a:r>
          </a:p>
          <a:p>
            <a:pPr algn="just"/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На решение экспертной комиссии ставятся вопросы:</a:t>
            </a:r>
          </a:p>
          <a:p>
            <a:pPr algn="just"/>
            <a:r>
              <a:rPr lang="ru-RU" sz="2000" dirty="0"/>
              <a:t>-    какой пищевой продукт явился источником отравления,</a:t>
            </a:r>
          </a:p>
          <a:p>
            <a:pPr algn="just"/>
            <a:r>
              <a:rPr lang="ru-RU" sz="2000" dirty="0"/>
              <a:t>-    каким микроорганизмом вызвано отравление,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какие нарушения технологии приготовления пищи и санитарно-   </a:t>
            </a:r>
          </a:p>
          <a:p>
            <a:pPr algn="just"/>
            <a:r>
              <a:rPr lang="ru-RU" sz="2000" dirty="0"/>
              <a:t>     </a:t>
            </a:r>
            <a:r>
              <a:rPr lang="ru-RU" sz="2000" dirty="0" err="1"/>
              <a:t>противоэпидимического</a:t>
            </a:r>
            <a:r>
              <a:rPr lang="ru-RU" sz="2000" dirty="0"/>
              <a:t>  режима способствовали пищевой      </a:t>
            </a:r>
          </a:p>
          <a:p>
            <a:pPr algn="just"/>
            <a:r>
              <a:rPr lang="ru-RU" sz="2000" dirty="0"/>
              <a:t>     </a:t>
            </a:r>
            <a:r>
              <a:rPr lang="ru-RU" sz="2000" dirty="0" err="1"/>
              <a:t>токсикоинфекции</a:t>
            </a:r>
            <a:r>
              <a:rPr lang="ru-RU" sz="2000" dirty="0"/>
              <a:t> (интоксикации),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какова степень вреда причиненного здоровью у каждого  </a:t>
            </a:r>
          </a:p>
          <a:p>
            <a:pPr algn="just"/>
            <a:r>
              <a:rPr lang="ru-RU" sz="2000" dirty="0"/>
              <a:t>     пострадавшего,</a:t>
            </a:r>
          </a:p>
          <a:p>
            <a:pPr algn="just"/>
            <a:r>
              <a:rPr lang="ru-RU" sz="2000" dirty="0"/>
              <a:t>-    что явилось причиной смерти (в случаях летального исхода)</a:t>
            </a:r>
          </a:p>
        </p:txBody>
      </p:sp>
    </p:spTree>
    <p:extLst>
      <p:ext uri="{BB962C8B-B14F-4D97-AF65-F5344CB8AC3E}">
        <p14:creationId xmlns:p14="http://schemas.microsoft.com/office/powerpoint/2010/main" val="3057610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F6D34F-D7E0-7C4C-B339-CD0DFE1ED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50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СУДЕБНО-МЕДИЦИНСКАЯ ТОКСИКОЛОГИЯ</a:t>
            </a:r>
            <a:br>
              <a:rPr lang="ru-RU" sz="2000" b="1" dirty="0">
                <a:solidFill>
                  <a:srgbClr val="C00000"/>
                </a:solidFill>
              </a:rPr>
            </a:br>
            <a:br>
              <a:rPr lang="ru-RU" sz="2000" b="1" dirty="0"/>
            </a:br>
            <a:r>
              <a:rPr lang="ru-RU" sz="1800" b="1" dirty="0"/>
              <a:t>Условия действия ядов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5030019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Свойства яда: </a:t>
            </a:r>
          </a:p>
          <a:p>
            <a:pPr marL="0" indent="0">
              <a:buNone/>
            </a:pPr>
            <a:r>
              <a:rPr lang="ru-RU" sz="1600" dirty="0"/>
              <a:t>- доза – количество поступившего в  </a:t>
            </a:r>
          </a:p>
          <a:p>
            <a:pPr marL="0" indent="0">
              <a:buNone/>
            </a:pPr>
            <a:r>
              <a:rPr lang="ru-RU" sz="1600" dirty="0"/>
              <a:t>  организм яда.</a:t>
            </a:r>
          </a:p>
          <a:p>
            <a:pPr marL="0" indent="0">
              <a:buNone/>
            </a:pPr>
            <a:r>
              <a:rPr lang="ru-RU" sz="1600" dirty="0"/>
              <a:t>- химическая структура.</a:t>
            </a:r>
          </a:p>
          <a:p>
            <a:pPr marL="0" indent="0">
              <a:buNone/>
            </a:pPr>
            <a:r>
              <a:rPr lang="ru-RU" sz="1600" dirty="0"/>
              <a:t>- агрегатное состояние.</a:t>
            </a:r>
          </a:p>
          <a:p>
            <a:pPr marL="0" indent="0">
              <a:buNone/>
            </a:pPr>
            <a:r>
              <a:rPr lang="ru-RU" sz="1600" dirty="0"/>
              <a:t>- </a:t>
            </a:r>
            <a:r>
              <a:rPr lang="ru-RU" sz="1600" dirty="0" err="1"/>
              <a:t>сохраняемость</a:t>
            </a:r>
            <a:r>
              <a:rPr lang="ru-RU" sz="1600" dirty="0"/>
              <a:t> в окружающей среде.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Пути введения:</a:t>
            </a:r>
          </a:p>
          <a:p>
            <a:pPr marL="0" indent="0">
              <a:buNone/>
            </a:pPr>
            <a:r>
              <a:rPr lang="ru-RU" sz="1600" dirty="0"/>
              <a:t>- пероральный,</a:t>
            </a:r>
          </a:p>
          <a:p>
            <a:pPr marL="0" indent="0">
              <a:buNone/>
            </a:pPr>
            <a:r>
              <a:rPr lang="ru-RU" sz="1600" dirty="0"/>
              <a:t>- парентеральный,</a:t>
            </a:r>
          </a:p>
          <a:p>
            <a:pPr marL="0" indent="0">
              <a:buNone/>
            </a:pPr>
            <a:r>
              <a:rPr lang="ru-RU" sz="1600" dirty="0"/>
              <a:t>- ингаляционный,                                       - </a:t>
            </a:r>
            <a:r>
              <a:rPr lang="ru-RU" sz="1600" dirty="0" err="1"/>
              <a:t>перкутантный</a:t>
            </a:r>
            <a:r>
              <a:rPr lang="ru-RU" sz="1600" dirty="0"/>
              <a:t>,</a:t>
            </a:r>
          </a:p>
          <a:p>
            <a:pPr marL="0" indent="0">
              <a:buNone/>
            </a:pPr>
            <a:r>
              <a:rPr lang="ru-RU" sz="1600" dirty="0"/>
              <a:t>- вагинальный</a:t>
            </a:r>
          </a:p>
          <a:p>
            <a:pPr marL="0" indent="0">
              <a:buNone/>
            </a:pPr>
            <a:r>
              <a:rPr lang="ru-RU" sz="1600" dirty="0"/>
              <a:t>- ректальный.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Распределение и депонирование яда  в организме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Пути выведения яда из организма</a:t>
            </a:r>
          </a:p>
          <a:p>
            <a:pPr marL="0" indent="0" algn="ctr">
              <a:buNone/>
            </a:pP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8472" cy="488600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Состояние организма:  </a:t>
            </a:r>
          </a:p>
          <a:p>
            <a:pPr marL="0" indent="0">
              <a:buNone/>
            </a:pPr>
            <a:r>
              <a:rPr lang="ru-RU" sz="1600" dirty="0"/>
              <a:t>- масса тела,   </a:t>
            </a:r>
          </a:p>
          <a:p>
            <a:pPr marL="0" indent="0">
              <a:buNone/>
            </a:pPr>
            <a:r>
              <a:rPr lang="ru-RU" sz="1600" dirty="0"/>
              <a:t>- пол,</a:t>
            </a:r>
          </a:p>
          <a:p>
            <a:pPr marL="0" indent="0">
              <a:buNone/>
            </a:pPr>
            <a:r>
              <a:rPr lang="ru-RU" sz="1600" dirty="0"/>
              <a:t>- возраст,</a:t>
            </a:r>
          </a:p>
          <a:p>
            <a:pPr marL="0" indent="0">
              <a:buNone/>
            </a:pPr>
            <a:r>
              <a:rPr lang="ru-RU" sz="1600" dirty="0"/>
              <a:t>- индивидуальная чувствительность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   (идиосинкразия, </a:t>
            </a:r>
            <a:r>
              <a:rPr lang="ru-RU" sz="1600" dirty="0" err="1"/>
              <a:t>тахифилаксия</a:t>
            </a:r>
            <a:r>
              <a:rPr lang="ru-RU" sz="1600" dirty="0"/>
              <a:t>),  </a:t>
            </a:r>
          </a:p>
          <a:p>
            <a:pPr marL="0" indent="0">
              <a:buNone/>
            </a:pPr>
            <a:r>
              <a:rPr lang="ru-RU" sz="1600" dirty="0"/>
              <a:t>- сопутствующая патология,</a:t>
            </a:r>
          </a:p>
          <a:p>
            <a:pPr marL="0" indent="0">
              <a:buNone/>
            </a:pPr>
            <a:r>
              <a:rPr lang="ru-RU" sz="1600" dirty="0"/>
              <a:t>- количество и характер                                               </a:t>
            </a:r>
          </a:p>
          <a:p>
            <a:pPr marL="0" indent="0">
              <a:buNone/>
            </a:pPr>
            <a:r>
              <a:rPr lang="ru-RU" sz="1600" dirty="0"/>
              <a:t>   желудочного содержимого.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Комбинированное действие:</a:t>
            </a:r>
          </a:p>
          <a:p>
            <a:pPr marL="0" indent="0">
              <a:buNone/>
            </a:pPr>
            <a:r>
              <a:rPr lang="ru-RU" sz="1600" dirty="0"/>
              <a:t>- синергизм,</a:t>
            </a:r>
          </a:p>
          <a:p>
            <a:pPr marL="0" indent="0">
              <a:buNone/>
            </a:pPr>
            <a:r>
              <a:rPr lang="ru-RU" sz="1600" dirty="0"/>
              <a:t>- антагонизм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C00000"/>
                </a:solidFill>
              </a:rPr>
              <a:t>Условия окружающей среды:</a:t>
            </a:r>
          </a:p>
          <a:p>
            <a:pPr marL="0" indent="0">
              <a:buNone/>
            </a:pPr>
            <a:r>
              <a:rPr lang="ru-RU" sz="1600" dirty="0"/>
              <a:t>- температура,</a:t>
            </a:r>
          </a:p>
          <a:p>
            <a:pPr marL="0" indent="0">
              <a:buNone/>
            </a:pPr>
            <a:r>
              <a:rPr lang="ru-RU" sz="1600" dirty="0"/>
              <a:t>- влажность,</a:t>
            </a:r>
          </a:p>
          <a:p>
            <a:pPr marL="0" indent="0">
              <a:buNone/>
            </a:pPr>
            <a:r>
              <a:rPr lang="ru-RU" sz="1600" dirty="0"/>
              <a:t>- вентиляция.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4399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СУДЕБНО-МЕДИЦИНСКАЯ ТОКСИКОЛОГИЯ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1800" b="1" dirty="0"/>
              <a:t>СУДЕБНО-МЕДИЦИНСКАЯ КЛАССИФИКАЦИЯ ЯДОВ</a:t>
            </a:r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r>
              <a:rPr lang="ru-RU" sz="1800" dirty="0"/>
              <a:t>1. Едкие яды, вызывающие преимущественно резкое выраженные морфологические изменения в месте их приложения (кислоты, щелочи, фенол, </a:t>
            </a:r>
            <a:r>
              <a:rPr lang="ru-RU" sz="1800" dirty="0" err="1"/>
              <a:t>хлоргексидин</a:t>
            </a:r>
            <a:r>
              <a:rPr lang="ru-RU" sz="1800" dirty="0"/>
              <a:t>).</a:t>
            </a:r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r>
              <a:rPr lang="ru-RU" sz="1800" dirty="0"/>
              <a:t>2. Деструктивные яды, вызывающие дистрофические, некробиотические и некротические изменения органов и тканей (соли и органические соединения  тяжелых металлов, хлорорганические соединения, мышьяк, фосфор).</a:t>
            </a:r>
          </a:p>
          <a:p>
            <a:pPr marL="0" indent="0">
              <a:buNone/>
              <a:defRPr/>
            </a:pPr>
            <a:endParaRPr lang="ru-RU" sz="1800" dirty="0"/>
          </a:p>
          <a:p>
            <a:pPr marL="0" indent="0">
              <a:buNone/>
              <a:defRPr/>
            </a:pPr>
            <a:r>
              <a:rPr lang="ru-RU" sz="1800" dirty="0"/>
              <a:t>3. Яды крови: </a:t>
            </a:r>
          </a:p>
          <a:p>
            <a:pPr marL="0" indent="0">
              <a:buNone/>
              <a:defRPr/>
            </a:pPr>
            <a:r>
              <a:rPr lang="ru-RU" sz="1800" dirty="0"/>
              <a:t>- гемолитические (яд змей, тарантулов, скорпионов, ядовитых рыб);</a:t>
            </a:r>
          </a:p>
          <a:p>
            <a:pPr marL="0" indent="0">
              <a:buNone/>
              <a:defRPr/>
            </a:pPr>
            <a:r>
              <a:rPr lang="ru-RU" sz="1800" dirty="0"/>
              <a:t> </a:t>
            </a:r>
          </a:p>
          <a:p>
            <a:pPr marL="0" indent="0">
              <a:buNone/>
              <a:defRPr/>
            </a:pPr>
            <a:r>
              <a:rPr lang="ru-RU" sz="1800" dirty="0"/>
              <a:t>- изменяющие структуру гемоглобина</a:t>
            </a:r>
          </a:p>
          <a:p>
            <a:pPr marL="0" indent="0">
              <a:buNone/>
              <a:defRPr/>
            </a:pPr>
            <a:r>
              <a:rPr lang="ru-RU" sz="1800" dirty="0"/>
              <a:t>  (оксид углерода, </a:t>
            </a:r>
            <a:r>
              <a:rPr lang="ru-RU" sz="1800" dirty="0" err="1"/>
              <a:t>метгемоглобинобразователи</a:t>
            </a:r>
            <a:r>
              <a:rPr lang="ru-RU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1207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923"/>
            <a:ext cx="8229600" cy="733797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</a:rPr>
              <a:t>СУДЕБНО-МЕДИЦИНСКАЯ ТОКСИКОЛОГИЯ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642" y="1052736"/>
            <a:ext cx="8517830" cy="5040560"/>
          </a:xfrm>
        </p:spPr>
        <p:txBody>
          <a:bodyPr/>
          <a:lstStyle/>
          <a:p>
            <a:pPr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24744"/>
            <a:ext cx="8640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/>
              <a:t>СУДЕБНО-МЕДИЦИНСКАЯ КЛАССИФИКАЦИЯ ЯДОВ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4.Яды, не вызывающие морфологических изменений органов и тканей, действующих на нервную систему: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 - парализующие центральную нервную систему (фосфорорганические</a:t>
            </a:r>
          </a:p>
          <a:p>
            <a:pPr algn="l"/>
            <a:r>
              <a:rPr lang="ru-RU" sz="1800" dirty="0"/>
              <a:t>   соединения, синильная  и ее кислота соединения),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 - угнетающие центральную нервную систему (этанол, метанол,</a:t>
            </a:r>
          </a:p>
          <a:p>
            <a:pPr algn="l"/>
            <a:r>
              <a:rPr lang="ru-RU" sz="1800" dirty="0"/>
              <a:t>   фторотан, хлороформ, этиленгликоль, дихлорэтан, наркотики, </a:t>
            </a:r>
          </a:p>
          <a:p>
            <a:pPr algn="l"/>
            <a:r>
              <a:rPr lang="ru-RU" sz="1800" dirty="0"/>
              <a:t>   снотворные вещества, транквилизаторы, морфин),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- возбуждающие центральную нервную систему</a:t>
            </a:r>
          </a:p>
          <a:p>
            <a:pPr algn="l"/>
            <a:r>
              <a:rPr lang="ru-RU" sz="1800" dirty="0"/>
              <a:t>  (фенамин, </a:t>
            </a:r>
            <a:r>
              <a:rPr lang="ru-RU" sz="1800" dirty="0" err="1"/>
              <a:t>фенатин</a:t>
            </a:r>
            <a:r>
              <a:rPr lang="ru-RU" sz="1800" dirty="0"/>
              <a:t>, атропин, </a:t>
            </a:r>
            <a:r>
              <a:rPr lang="ru-RU" sz="1800" dirty="0" err="1"/>
              <a:t>скополамин</a:t>
            </a:r>
            <a:r>
              <a:rPr lang="ru-RU" sz="1800" dirty="0"/>
              <a:t>),         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/>
              <a:t>- действующие на периферическую нервную систему</a:t>
            </a:r>
          </a:p>
          <a:p>
            <a:pPr algn="l"/>
            <a:r>
              <a:rPr lang="ru-RU" sz="1800" dirty="0"/>
              <a:t> (кураре, курареподобные яды, </a:t>
            </a:r>
            <a:r>
              <a:rPr lang="ru-RU" sz="1800" dirty="0" err="1"/>
              <a:t>миорелаксанты</a:t>
            </a:r>
            <a:r>
              <a:rPr lang="ru-RU" sz="1800" dirty="0"/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2000" b="1" dirty="0"/>
              <a:t>Отравление – расстройство здоровья от воздействия ядов, попавших в организм извне</a:t>
            </a:r>
            <a:r>
              <a:rPr lang="ru-RU" sz="2000" dirty="0"/>
              <a:t>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/>
              <a:t>КЛАССИФИКАЦИЯ  ОТРАВЛЕНИЙ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536504" cy="388843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по обстоятельствам возникновения</a:t>
            </a:r>
            <a:r>
              <a:rPr lang="ru-RU" sz="1800" dirty="0"/>
              <a:t>: </a:t>
            </a:r>
          </a:p>
          <a:p>
            <a:pPr marL="0" indent="0">
              <a:buNone/>
            </a:pPr>
            <a:r>
              <a:rPr lang="ru-RU" sz="1800" dirty="0"/>
              <a:t>-   бытовые,</a:t>
            </a:r>
          </a:p>
          <a:p>
            <a:pPr marL="0" indent="0">
              <a:buNone/>
            </a:pPr>
            <a:r>
              <a:rPr lang="ru-RU" sz="1800" dirty="0"/>
              <a:t>- профессиональные,</a:t>
            </a:r>
          </a:p>
          <a:p>
            <a:pPr marL="0" indent="0">
              <a:buNone/>
            </a:pPr>
            <a:r>
              <a:rPr lang="ru-RU" sz="1800" dirty="0"/>
              <a:t>- медикаментозные,</a:t>
            </a:r>
          </a:p>
          <a:p>
            <a:pPr marL="0" indent="0">
              <a:buNone/>
            </a:pPr>
            <a:r>
              <a:rPr lang="ru-RU" sz="1800" dirty="0"/>
              <a:t>- пищевые,</a:t>
            </a:r>
          </a:p>
          <a:p>
            <a:pPr marL="0" indent="0">
              <a:buNone/>
            </a:pPr>
            <a:r>
              <a:rPr lang="ru-RU" sz="1800" dirty="0"/>
              <a:t>- привычные (токсикомания)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932040" y="1484784"/>
            <a:ext cx="4032448" cy="3816424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/>
              <a:t>по течению </a:t>
            </a:r>
            <a:r>
              <a:rPr lang="ru-RU" sz="1800" dirty="0"/>
              <a:t>:  </a:t>
            </a:r>
          </a:p>
          <a:p>
            <a:pPr marL="0" indent="0">
              <a:buNone/>
            </a:pPr>
            <a:r>
              <a:rPr lang="ru-RU" sz="1800" dirty="0"/>
              <a:t>- острое (от минут до 3 суток) наступает при однократном приеме    токсических   или летальных доз;</a:t>
            </a:r>
          </a:p>
          <a:p>
            <a:pPr marL="0" indent="0">
              <a:buNone/>
            </a:pPr>
            <a:r>
              <a:rPr lang="ru-RU" sz="1800" dirty="0"/>
              <a:t>- подострое (до2-3 недель) возникает от однократного приема меньших доз яда;</a:t>
            </a:r>
          </a:p>
          <a:p>
            <a:pPr marL="0" indent="0">
              <a:buNone/>
            </a:pPr>
            <a:r>
              <a:rPr lang="ru-RU" sz="1800" dirty="0"/>
              <a:t>-хроническое </a:t>
            </a:r>
          </a:p>
          <a:p>
            <a:pPr marL="0" indent="0">
              <a:buNone/>
            </a:pPr>
            <a:r>
              <a:rPr lang="ru-RU" sz="1800" dirty="0"/>
              <a:t>связано с неоднократным поступлением в организм небольших (</a:t>
            </a:r>
            <a:r>
              <a:rPr lang="ru-RU" sz="1800" dirty="0" err="1"/>
              <a:t>субтоксических</a:t>
            </a:r>
            <a:r>
              <a:rPr lang="ru-RU" sz="1800" dirty="0"/>
              <a:t>) доз яда на протяжении длительного времени.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37321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/>
              <a:t>                               </a:t>
            </a:r>
            <a:r>
              <a:rPr lang="ru-RU" sz="1800" b="1" dirty="0" err="1"/>
              <a:t>Токсикодинамика</a:t>
            </a:r>
            <a:r>
              <a:rPr lang="ru-RU" sz="1800" dirty="0"/>
              <a:t> – процесс взаимодействия яда и организма.</a:t>
            </a:r>
            <a:r>
              <a:rPr lang="ru-RU" sz="1800" b="1" dirty="0"/>
              <a:t> </a:t>
            </a:r>
            <a:r>
              <a:rPr lang="ru-RU" sz="1800" b="1" dirty="0" err="1"/>
              <a:t>Токсикокинетика</a:t>
            </a:r>
            <a:r>
              <a:rPr lang="ru-RU" sz="1800" dirty="0"/>
              <a:t> – процесс </a:t>
            </a:r>
            <a:r>
              <a:rPr lang="ru-RU" sz="1800" dirty="0" err="1"/>
              <a:t>биотрансформации</a:t>
            </a:r>
            <a:r>
              <a:rPr lang="ru-RU" sz="1800" dirty="0"/>
              <a:t> яда в организме </a:t>
            </a:r>
          </a:p>
          <a:p>
            <a:pPr algn="l"/>
            <a:r>
              <a:rPr lang="ru-RU" sz="1800" dirty="0"/>
              <a:t>(окисление, восстановление, нейтрализация, адсорбция, без изменений)</a:t>
            </a:r>
          </a:p>
          <a:p>
            <a:pPr algn="l"/>
            <a:r>
              <a:rPr lang="ru-RU" sz="1800" dirty="0"/>
              <a:t>с образованием более токсичных или нетоксичных комплексов. </a:t>
            </a:r>
          </a:p>
        </p:txBody>
      </p:sp>
    </p:spTree>
    <p:extLst>
      <p:ext uri="{BB962C8B-B14F-4D97-AF65-F5344CB8AC3E}">
        <p14:creationId xmlns:p14="http://schemas.microsoft.com/office/powerpoint/2010/main" val="57633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62074"/>
          </a:xfrm>
        </p:spPr>
        <p:txBody>
          <a:bodyPr/>
          <a:lstStyle/>
          <a:p>
            <a:r>
              <a:rPr lang="ru-RU" sz="2300" dirty="0">
                <a:solidFill>
                  <a:srgbClr val="C00000"/>
                </a:solidFill>
              </a:rPr>
              <a:t>СУДЕБНО-МЕДИЦИНСКАЯ  ДИАГНОСТИКА  ОТРАВЛЕНИЙ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61662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1. Следственные данные: протокол осмотра места происшествия, протокол допроса свидетелей, другие сведения о пострадавшем (профессия, условия и обстановка при которых протекало отравление).</a:t>
            </a:r>
          </a:p>
          <a:p>
            <a:pPr marL="0" indent="0">
              <a:buNone/>
            </a:pPr>
            <a:r>
              <a:rPr lang="ru-RU" sz="2000" b="1" dirty="0"/>
              <a:t>2. Медицинские документы: сведения о медицинской помощи, вводившихся противоядиях, результат токсикологического анализа промывных вод.</a:t>
            </a:r>
          </a:p>
          <a:p>
            <a:pPr marL="0" indent="0">
              <a:buNone/>
            </a:pPr>
            <a:r>
              <a:rPr lang="ru-RU" sz="2000" b="1" dirty="0"/>
              <a:t>3. Данные судебно-медицинского исследования трупа: осмотр одежды, оценка трупного окоченения и цвета трупных пятен, диаметр зрачков, цвет кожных покровов, повреждения обнаруженные при наружном исследовании (химические ожоги кожи, следы инъекций), при внутреннем исследовании обращают внимание на посторонний запах из вскрытых полостей и от внутренних органов трупа, необычный цвет крови, внутренних органов и тканей, повреждения  и изменения внутренних органов, содержимое желудочно-кишечного тракта, отсутствие заболеваний и повреждений приведших к смерти.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5620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300" b="1" dirty="0">
                <a:solidFill>
                  <a:srgbClr val="C00000"/>
                </a:solidFill>
              </a:rPr>
              <a:t>СУДЕБНО-МЕДИЦИНСКАЯ  ДИАГНОСТИКА  ОТРАВЛЕНИЙ</a:t>
            </a:r>
          </a:p>
        </p:txBody>
      </p:sp>
      <p:sp>
        <p:nvSpPr>
          <p:cNvPr id="13317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424936" cy="532859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000" b="1" dirty="0"/>
              <a:t>4.	Лабораторные методы исследования: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sz="2000" b="1" dirty="0"/>
              <a:t>судебно-химическое исследование (желудок с содержимым, метр тонкой кишки, метр толстой кишки, часть печени с желчным пузырем, по половинке каждой почки, часть головного мозга, 200 мл крови, моча или стенка мочевого пузыря, часть легкого, матка и влагалище, прямая кишка, кожа со следами инъекций)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dirty="0"/>
              <a:t>-	биохимическое исследование крови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dirty="0"/>
              <a:t>-	судебно-гистологическое исследование внутренних органов и тканей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dirty="0"/>
              <a:t>-	микроскопическое исследование рвотных масс, содержимого желудка, остатки пищи, изъятые с места происшествия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dirty="0"/>
              <a:t>-	ботаническое исследование растительных остатков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dirty="0"/>
              <a:t>-	биологическое  (фармакологическое) исследование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000" b="1" dirty="0"/>
              <a:t> -   бактериологическое исследование объектов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360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ОТРАВЛЕНИЕ ЕДКИМИ ЯДАМИ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отравления кислотами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12776"/>
            <a:ext cx="4040188" cy="1944216"/>
          </a:xfrm>
        </p:spPr>
        <p:txBody>
          <a:bodyPr/>
          <a:lstStyle/>
          <a:p>
            <a:r>
              <a:rPr lang="ru-RU" sz="1800" dirty="0"/>
              <a:t>Кислоты оказывают повреждающее действие свободными водородными ионами, которые обезвоживают ткани и свертывают белки, что приводит к  </a:t>
            </a:r>
            <a:r>
              <a:rPr lang="ru-RU" sz="1800" i="1" dirty="0" err="1"/>
              <a:t>коагуляционному</a:t>
            </a:r>
            <a:r>
              <a:rPr lang="ru-RU" sz="1800" i="1" dirty="0"/>
              <a:t> некрозу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3356991"/>
            <a:ext cx="4040188" cy="2769171"/>
          </a:xfrm>
        </p:spPr>
        <p:txBody>
          <a:bodyPr/>
          <a:lstStyle/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i="1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860032" y="1412776"/>
            <a:ext cx="4041775" cy="1965895"/>
          </a:xfrm>
        </p:spPr>
        <p:txBody>
          <a:bodyPr/>
          <a:lstStyle/>
          <a:p>
            <a:r>
              <a:rPr lang="ru-RU" sz="1800" dirty="0"/>
              <a:t>Гемоглобин превращается в кислый гематин и </a:t>
            </a:r>
            <a:r>
              <a:rPr lang="ru-RU" sz="1800" dirty="0" err="1"/>
              <a:t>гематопорферин</a:t>
            </a:r>
            <a:r>
              <a:rPr lang="ru-RU" sz="1800" dirty="0"/>
              <a:t>. Происходит сдвиг кислотно-щелочного равновесия в кислую сторону (ацидоз).</a:t>
            </a:r>
          </a:p>
          <a:p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8583" y="3780039"/>
            <a:ext cx="3024336" cy="246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70" y="3501008"/>
            <a:ext cx="24669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70561" y="6103014"/>
            <a:ext cx="227299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dirty="0"/>
              <a:t>ожог серной кислотой</a:t>
            </a:r>
          </a:p>
        </p:txBody>
      </p:sp>
    </p:spTree>
    <p:extLst>
      <p:ext uri="{BB962C8B-B14F-4D97-AF65-F5344CB8AC3E}">
        <p14:creationId xmlns:p14="http://schemas.microsoft.com/office/powerpoint/2010/main" val="137976719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</TotalTime>
  <Words>2587</Words>
  <Application>Microsoft Macintosh PowerPoint</Application>
  <PresentationFormat>Экран (4:3)</PresentationFormat>
  <Paragraphs>287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Оформление по умолчанию</vt:lpstr>
      <vt:lpstr>Презентация PowerPoint</vt:lpstr>
      <vt:lpstr> СУДЕБНО-МЕДИЦИНСКАЯ ТОКСИКОЛОГИЯ  Яд - вещество, поступающее в организм извне, способное даже в малых дозах в силу своих физико-химических свойств и при определенных условиях вызвать отравление. КЛАССИФИКАЦИЯ ЯДОВ</vt:lpstr>
      <vt:lpstr>СУДЕБНО-МЕДИЦИНСКАЯ ТОКСИКОЛОГИЯ  Условия действия ядов</vt:lpstr>
      <vt:lpstr>СУДЕБНО-МЕДИЦИНСКАЯ ТОКСИКОЛОГИЯ</vt:lpstr>
      <vt:lpstr>СУДЕБНО-МЕДИЦИНСКАЯ ТОКСИКОЛОГИЯ</vt:lpstr>
      <vt:lpstr>Отравление – расстройство здоровья от воздействия ядов, попавших в организм извне.  КЛАССИФИКАЦИЯ  ОТРАВЛЕНИЙ </vt:lpstr>
      <vt:lpstr>СУДЕБНО-МЕДИЦИНСКАЯ  ДИАГНОСТИКА  ОТРАВЛЕНИЙ</vt:lpstr>
      <vt:lpstr>СУДЕБНО-МЕДИЦИНСКАЯ  ДИАГНОСТИКА  ОТРАВЛЕНИЙ</vt:lpstr>
      <vt:lpstr>ОТРАВЛЕНИЕ ЕДКИМИ ЯДАМИ отравления кислотами</vt:lpstr>
      <vt:lpstr>ОТРАВЛЕНИЯ КИСЛОТАМИ</vt:lpstr>
      <vt:lpstr>ОТРАВЛЕНИЕ ЕДКИМИ ЯДАМИ отравление щелочью</vt:lpstr>
      <vt:lpstr>ОТРАВЛЕНИЕ ЩЕЛОЧЬЮ</vt:lpstr>
      <vt:lpstr>ОТРАВЛЕНИЯ ДЕСТРУКТИВНЫМИ ЯДАМИ  Ртуть и ее соединения (дихлорид ртути – сулема, гранозан, меркузан ) </vt:lpstr>
      <vt:lpstr>Ртуть и ее соединения</vt:lpstr>
      <vt:lpstr> ОТРАВЛЕНИЯ ДЕСТРУКТИВНЫМИ ЯДАМИ  Мышьяк и его соединения (мышьяковистый ангидрид) </vt:lpstr>
      <vt:lpstr>ОТРАВЛЕНИЯ МЫШЬЯКОМ И ЕГО СОЕДИНЕНИЯМИ</vt:lpstr>
      <vt:lpstr>    ОТРАВЛЕНИЯ ЯДАМИ КРОВИ </vt:lpstr>
      <vt:lpstr>ОТРАВЛЕНИЯ ЯДАМИ КРОВИ</vt:lpstr>
      <vt:lpstr>  ОТРАВЛЕНИЯ ФОСФОРОРГАНИЧЕСКИМИ СОЕДИНЕНИЯМИ </vt:lpstr>
      <vt:lpstr> </vt:lpstr>
      <vt:lpstr>ОТРАВЛЕНИЕ ЭТИЛОВЫМ СПИРТОМ</vt:lpstr>
      <vt:lpstr>ОТРАВЛЕНИЯ ТЕХНИЧЕСКИМИ ЖИДКОСТЯМИ</vt:lpstr>
      <vt:lpstr>ОТРАВЛЕНИЯ ТЕХНИЧЕСКИМИ ЖИДКОСТЯМИ</vt:lpstr>
      <vt:lpstr>ГЕПАТОРЕНАЛЬНАЯ ФОРМА ОТРАВЛЕНИЯ ЭТИЛЕНГЛИКОЛЕМ</vt:lpstr>
      <vt:lpstr> ПИЩЕВЫЕ ОТРАВЛЕНИЯ </vt:lpstr>
      <vt:lpstr>ПИЩЕВЫЕ ОТРАВЛЕНИЯ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здоровью от действия острых, тупых предметов и огнестрельного оружия</dc:title>
  <dc:creator>Vadim</dc:creator>
  <cp:lastModifiedBy>инесса черных</cp:lastModifiedBy>
  <cp:revision>167</cp:revision>
  <dcterms:created xsi:type="dcterms:W3CDTF">2017-09-17T20:25:27Z</dcterms:created>
  <dcterms:modified xsi:type="dcterms:W3CDTF">2022-02-23T16:38:31Z</dcterms:modified>
</cp:coreProperties>
</file>