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theme/theme6.xml" ContentType="application/vnd.openxmlformats-officedocument.theme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7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8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theme/theme9.xml" ContentType="application/vnd.openxmlformats-officedocument.theme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  <p:sldMasterId id="2147483686" r:id="rId4"/>
    <p:sldMasterId id="2147483698" r:id="rId5"/>
    <p:sldMasterId id="2147483710" r:id="rId6"/>
    <p:sldMasterId id="2147483787" r:id="rId7"/>
    <p:sldMasterId id="2147483801" r:id="rId8"/>
    <p:sldMasterId id="2147483815" r:id="rId9"/>
    <p:sldMasterId id="2147483955" r:id="rId10"/>
  </p:sldMasterIdLst>
  <p:notesMasterIdLst>
    <p:notesMasterId r:id="rId83"/>
  </p:notesMasterIdLst>
  <p:sldIdLst>
    <p:sldId id="424" r:id="rId11"/>
    <p:sldId id="263" r:id="rId12"/>
    <p:sldId id="262" r:id="rId13"/>
    <p:sldId id="264" r:id="rId14"/>
    <p:sldId id="344" r:id="rId15"/>
    <p:sldId id="345" r:id="rId16"/>
    <p:sldId id="308" r:id="rId17"/>
    <p:sldId id="256" r:id="rId18"/>
    <p:sldId id="265" r:id="rId19"/>
    <p:sldId id="257" r:id="rId20"/>
    <p:sldId id="267" r:id="rId21"/>
    <p:sldId id="268" r:id="rId22"/>
    <p:sldId id="258" r:id="rId23"/>
    <p:sldId id="269" r:id="rId24"/>
    <p:sldId id="315" r:id="rId25"/>
    <p:sldId id="428" r:id="rId26"/>
    <p:sldId id="319" r:id="rId27"/>
    <p:sldId id="321" r:id="rId28"/>
    <p:sldId id="322" r:id="rId29"/>
    <p:sldId id="324" r:id="rId30"/>
    <p:sldId id="343" r:id="rId31"/>
    <p:sldId id="266" r:id="rId32"/>
    <p:sldId id="274" r:id="rId33"/>
    <p:sldId id="275" r:id="rId34"/>
    <p:sldId id="276" r:id="rId35"/>
    <p:sldId id="426" r:id="rId36"/>
    <p:sldId id="427" r:id="rId37"/>
    <p:sldId id="335" r:id="rId38"/>
    <p:sldId id="332" r:id="rId39"/>
    <p:sldId id="434" r:id="rId40"/>
    <p:sldId id="339" r:id="rId41"/>
    <p:sldId id="430" r:id="rId42"/>
    <p:sldId id="435" r:id="rId43"/>
    <p:sldId id="436" r:id="rId44"/>
    <p:sldId id="433" r:id="rId45"/>
    <p:sldId id="391" r:id="rId46"/>
    <p:sldId id="425" r:id="rId47"/>
    <p:sldId id="414" r:id="rId48"/>
    <p:sldId id="415" r:id="rId49"/>
    <p:sldId id="418" r:id="rId50"/>
    <p:sldId id="419" r:id="rId51"/>
    <p:sldId id="420" r:id="rId52"/>
    <p:sldId id="422" r:id="rId53"/>
    <p:sldId id="413" r:id="rId54"/>
    <p:sldId id="408" r:id="rId55"/>
    <p:sldId id="410" r:id="rId56"/>
    <p:sldId id="409" r:id="rId57"/>
    <p:sldId id="411" r:id="rId58"/>
    <p:sldId id="279" r:id="rId59"/>
    <p:sldId id="309" r:id="rId60"/>
    <p:sldId id="334" r:id="rId61"/>
    <p:sldId id="281" r:id="rId62"/>
    <p:sldId id="310" r:id="rId63"/>
    <p:sldId id="286" r:id="rId64"/>
    <p:sldId id="337" r:id="rId65"/>
    <p:sldId id="311" r:id="rId66"/>
    <p:sldId id="366" r:id="rId67"/>
    <p:sldId id="383" r:id="rId68"/>
    <p:sldId id="312" r:id="rId69"/>
    <p:sldId id="294" r:id="rId70"/>
    <p:sldId id="346" r:id="rId71"/>
    <p:sldId id="348" r:id="rId72"/>
    <p:sldId id="349" r:id="rId73"/>
    <p:sldId id="350" r:id="rId74"/>
    <p:sldId id="351" r:id="rId75"/>
    <p:sldId id="353" r:id="rId76"/>
    <p:sldId id="359" r:id="rId77"/>
    <p:sldId id="355" r:id="rId78"/>
    <p:sldId id="356" r:id="rId79"/>
    <p:sldId id="358" r:id="rId80"/>
    <p:sldId id="423" r:id="rId81"/>
    <p:sldId id="381" r:id="rId82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43F06"/>
    <a:srgbClr val="B9FD0F"/>
    <a:srgbClr val="FF0000"/>
    <a:srgbClr val="5026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242" autoAdjust="0"/>
    <p:restoredTop sz="94629" autoAdjust="0"/>
  </p:normalViewPr>
  <p:slideViewPr>
    <p:cSldViewPr>
      <p:cViewPr varScale="1">
        <p:scale>
          <a:sx n="109" d="100"/>
          <a:sy n="109" d="100"/>
        </p:scale>
        <p:origin x="138" y="12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77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0" d="100"/>
        <a:sy n="60" d="100"/>
      </p:scale>
      <p:origin x="0" y="258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slide" Target="slides/slide37.xml"/><Relationship Id="rId50" Type="http://schemas.openxmlformats.org/officeDocument/2006/relationships/slide" Target="slides/slide40.xml"/><Relationship Id="rId55" Type="http://schemas.openxmlformats.org/officeDocument/2006/relationships/slide" Target="slides/slide45.xml"/><Relationship Id="rId63" Type="http://schemas.openxmlformats.org/officeDocument/2006/relationships/slide" Target="slides/slide53.xml"/><Relationship Id="rId68" Type="http://schemas.openxmlformats.org/officeDocument/2006/relationships/slide" Target="slides/slide58.xml"/><Relationship Id="rId76" Type="http://schemas.openxmlformats.org/officeDocument/2006/relationships/slide" Target="slides/slide66.xml"/><Relationship Id="rId84" Type="http://schemas.openxmlformats.org/officeDocument/2006/relationships/presProps" Target="presProps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9" Type="http://schemas.openxmlformats.org/officeDocument/2006/relationships/slide" Target="slides/slide19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3" Type="http://schemas.openxmlformats.org/officeDocument/2006/relationships/slide" Target="slides/slide43.xml"/><Relationship Id="rId58" Type="http://schemas.openxmlformats.org/officeDocument/2006/relationships/slide" Target="slides/slide48.xml"/><Relationship Id="rId66" Type="http://schemas.openxmlformats.org/officeDocument/2006/relationships/slide" Target="slides/slide56.xml"/><Relationship Id="rId74" Type="http://schemas.openxmlformats.org/officeDocument/2006/relationships/slide" Target="slides/slide64.xml"/><Relationship Id="rId79" Type="http://schemas.openxmlformats.org/officeDocument/2006/relationships/slide" Target="slides/slide69.xml"/><Relationship Id="rId8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1.xml"/><Relationship Id="rId82" Type="http://schemas.openxmlformats.org/officeDocument/2006/relationships/slide" Target="slides/slide72.xml"/><Relationship Id="rId19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slide" Target="slides/slide38.xml"/><Relationship Id="rId56" Type="http://schemas.openxmlformats.org/officeDocument/2006/relationships/slide" Target="slides/slide46.xml"/><Relationship Id="rId64" Type="http://schemas.openxmlformats.org/officeDocument/2006/relationships/slide" Target="slides/slide54.xml"/><Relationship Id="rId69" Type="http://schemas.openxmlformats.org/officeDocument/2006/relationships/slide" Target="slides/slide59.xml"/><Relationship Id="rId77" Type="http://schemas.openxmlformats.org/officeDocument/2006/relationships/slide" Target="slides/slide67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1.xml"/><Relationship Id="rId72" Type="http://schemas.openxmlformats.org/officeDocument/2006/relationships/slide" Target="slides/slide62.xml"/><Relationship Id="rId80" Type="http://schemas.openxmlformats.org/officeDocument/2006/relationships/slide" Target="slides/slide70.xml"/><Relationship Id="rId85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59" Type="http://schemas.openxmlformats.org/officeDocument/2006/relationships/slide" Target="slides/slide49.xml"/><Relationship Id="rId67" Type="http://schemas.openxmlformats.org/officeDocument/2006/relationships/slide" Target="slides/slide57.xml"/><Relationship Id="rId20" Type="http://schemas.openxmlformats.org/officeDocument/2006/relationships/slide" Target="slides/slide10.xml"/><Relationship Id="rId41" Type="http://schemas.openxmlformats.org/officeDocument/2006/relationships/slide" Target="slides/slide31.xml"/><Relationship Id="rId54" Type="http://schemas.openxmlformats.org/officeDocument/2006/relationships/slide" Target="slides/slide44.xml"/><Relationship Id="rId62" Type="http://schemas.openxmlformats.org/officeDocument/2006/relationships/slide" Target="slides/slide52.xml"/><Relationship Id="rId70" Type="http://schemas.openxmlformats.org/officeDocument/2006/relationships/slide" Target="slides/slide60.xml"/><Relationship Id="rId75" Type="http://schemas.openxmlformats.org/officeDocument/2006/relationships/slide" Target="slides/slide65.xml"/><Relationship Id="rId83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slide" Target="slides/slide39.xml"/><Relationship Id="rId57" Type="http://schemas.openxmlformats.org/officeDocument/2006/relationships/slide" Target="slides/slide47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52" Type="http://schemas.openxmlformats.org/officeDocument/2006/relationships/slide" Target="slides/slide42.xml"/><Relationship Id="rId60" Type="http://schemas.openxmlformats.org/officeDocument/2006/relationships/slide" Target="slides/slide50.xml"/><Relationship Id="rId65" Type="http://schemas.openxmlformats.org/officeDocument/2006/relationships/slide" Target="slides/slide55.xml"/><Relationship Id="rId73" Type="http://schemas.openxmlformats.org/officeDocument/2006/relationships/slide" Target="slides/slide63.xml"/><Relationship Id="rId78" Type="http://schemas.openxmlformats.org/officeDocument/2006/relationships/slide" Target="slides/slide68.xml"/><Relationship Id="rId81" Type="http://schemas.openxmlformats.org/officeDocument/2006/relationships/slide" Target="slides/slide71.xml"/><Relationship Id="rId86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#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08308BB-B0B7-46B4-B5C6-E400B6FBEBF4}" type="doc">
      <dgm:prSet loTypeId="urn:microsoft.com/office/officeart/2005/8/layout/equation2" loCatId="process" qsTypeId="urn:microsoft.com/office/officeart/2005/8/quickstyle/simple2" qsCatId="simple" csTypeId="urn:microsoft.com/office/officeart/2005/8/colors/accent1_2#2" csCatId="accent1" phldr="1"/>
      <dgm:spPr/>
    </dgm:pt>
    <dgm:pt modelId="{A7547F87-18D0-40F9-AFA6-3002E925B3D7}">
      <dgm:prSet phldrT="[Текст]" custT="1"/>
      <dgm:spPr>
        <a:ln>
          <a:solidFill>
            <a:schemeClr val="tx1"/>
          </a:solidFill>
        </a:ln>
      </dgm:spPr>
      <dgm:t>
        <a:bodyPr/>
        <a:lstStyle/>
        <a:p>
          <a:pPr>
            <a:lnSpc>
              <a:spcPct val="150000"/>
            </a:lnSpc>
          </a:pPr>
          <a:r>
            <a:rPr lang="ru-RU" sz="1800" b="1" dirty="0" smtClean="0">
              <a:solidFill>
                <a:schemeClr val="tx1"/>
              </a:solidFill>
            </a:rPr>
            <a:t>Состояние, </a:t>
          </a:r>
          <a:r>
            <a:rPr lang="ru-RU" sz="1800" b="1" dirty="0">
              <a:solidFill>
                <a:schemeClr val="tx1"/>
              </a:solidFill>
            </a:rPr>
            <a:t>при котором МБТ присутствуют в организме человека, обусловливая положительные реакции на иммунологические тесты, в том числе на аллергены туберкулезные, при отсутствии клинических и рентгенологических признаков заболевания туберкулезом</a:t>
          </a:r>
        </a:p>
        <a:p>
          <a:pPr>
            <a:lnSpc>
              <a:spcPct val="90000"/>
            </a:lnSpc>
          </a:pPr>
          <a:endParaRPr lang="ru-RU" sz="1400" b="1" dirty="0"/>
        </a:p>
      </dgm:t>
    </dgm:pt>
    <dgm:pt modelId="{F0ADE824-D3A9-4DC4-A2A8-DB81CB02BB10}" type="parTrans" cxnId="{271A14BE-BB24-4155-9024-FA11844A1059}">
      <dgm:prSet/>
      <dgm:spPr/>
      <dgm:t>
        <a:bodyPr/>
        <a:lstStyle/>
        <a:p>
          <a:endParaRPr lang="ru-RU"/>
        </a:p>
      </dgm:t>
    </dgm:pt>
    <dgm:pt modelId="{80258F26-6953-41FA-8B51-5C3BCF404BCE}" type="sibTrans" cxnId="{271A14BE-BB24-4155-9024-FA11844A1059}">
      <dgm:prSet/>
      <dgm:spPr/>
      <dgm:t>
        <a:bodyPr/>
        <a:lstStyle/>
        <a:p>
          <a:endParaRPr lang="ru-RU"/>
        </a:p>
      </dgm:t>
    </dgm:pt>
    <dgm:pt modelId="{826B261B-DE6D-409D-B11D-EE63870F0712}" type="pres">
      <dgm:prSet presAssocID="{608308BB-B0B7-46B4-B5C6-E400B6FBEBF4}" presName="Name0" presStyleCnt="0">
        <dgm:presLayoutVars>
          <dgm:dir/>
          <dgm:resizeHandles val="exact"/>
        </dgm:presLayoutVars>
      </dgm:prSet>
      <dgm:spPr/>
    </dgm:pt>
    <dgm:pt modelId="{B50D2D06-9DFB-445E-BC4E-ED45F5D1B9B8}" type="pres">
      <dgm:prSet presAssocID="{608308BB-B0B7-46B4-B5C6-E400B6FBEBF4}" presName="vNodes" presStyleCnt="0"/>
      <dgm:spPr/>
    </dgm:pt>
    <dgm:pt modelId="{1A8802A3-C8D4-470C-A233-BE1832078345}" type="pres">
      <dgm:prSet presAssocID="{608308BB-B0B7-46B4-B5C6-E400B6FBEBF4}" presName="lastNode" presStyleLbl="node1" presStyleIdx="0" presStyleCnt="1" custScaleX="213779" custLinFactNeighborX="805" custLinFactNeighborY="-504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B80AE16-0A43-49BE-800E-A5CEA9DCE815}" type="presOf" srcId="{A7547F87-18D0-40F9-AFA6-3002E925B3D7}" destId="{1A8802A3-C8D4-470C-A233-BE1832078345}" srcOrd="0" destOrd="0" presId="urn:microsoft.com/office/officeart/2005/8/layout/equation2"/>
    <dgm:cxn modelId="{898D614D-86F1-4E68-94A0-665C2A376795}" type="presOf" srcId="{608308BB-B0B7-46B4-B5C6-E400B6FBEBF4}" destId="{826B261B-DE6D-409D-B11D-EE63870F0712}" srcOrd="0" destOrd="0" presId="urn:microsoft.com/office/officeart/2005/8/layout/equation2"/>
    <dgm:cxn modelId="{271A14BE-BB24-4155-9024-FA11844A1059}" srcId="{608308BB-B0B7-46B4-B5C6-E400B6FBEBF4}" destId="{A7547F87-18D0-40F9-AFA6-3002E925B3D7}" srcOrd="0" destOrd="0" parTransId="{F0ADE824-D3A9-4DC4-A2A8-DB81CB02BB10}" sibTransId="{80258F26-6953-41FA-8B51-5C3BCF404BCE}"/>
    <dgm:cxn modelId="{000F7045-AB32-4BE3-8A05-D9D8724C2576}" type="presParOf" srcId="{826B261B-DE6D-409D-B11D-EE63870F0712}" destId="{B50D2D06-9DFB-445E-BC4E-ED45F5D1B9B8}" srcOrd="0" destOrd="0" presId="urn:microsoft.com/office/officeart/2005/8/layout/equation2"/>
    <dgm:cxn modelId="{A0D60831-AB68-4548-99F4-68A7A2932322}" type="presParOf" srcId="{826B261B-DE6D-409D-B11D-EE63870F0712}" destId="{1A8802A3-C8D4-470C-A233-BE1832078345}" srcOrd="1" destOrd="0" presId="urn:microsoft.com/office/officeart/2005/8/layout/equati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A8802A3-C8D4-470C-A233-BE1832078345}">
      <dsp:nvSpPr>
        <dsp:cNvPr id="0" name=""/>
        <dsp:cNvSpPr/>
      </dsp:nvSpPr>
      <dsp:spPr>
        <a:xfrm>
          <a:off x="7659" y="40613"/>
          <a:ext cx="7339469" cy="343320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tx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150000"/>
            </a:lnSpc>
            <a:spcBef>
              <a:spcPct val="0"/>
            </a:spcBef>
            <a:spcAft>
              <a:spcPct val="35000"/>
            </a:spcAft>
          </a:pPr>
          <a:r>
            <a:rPr lang="ru-RU" sz="1800" b="1" kern="1200" dirty="0" smtClean="0">
              <a:solidFill>
                <a:schemeClr val="tx1"/>
              </a:solidFill>
            </a:rPr>
            <a:t>Состояние, </a:t>
          </a:r>
          <a:r>
            <a:rPr lang="ru-RU" sz="1800" b="1" kern="1200" dirty="0">
              <a:solidFill>
                <a:schemeClr val="tx1"/>
              </a:solidFill>
            </a:rPr>
            <a:t>при котором МБТ присутствуют в организме человека, обусловливая положительные реакции на иммунологические тесты, в том числе на аллергены туберкулезные, при отсутствии клинических и рентгенологических признаков заболевания туберкулезом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ru-RU" sz="1400" b="1" kern="1200" dirty="0"/>
        </a:p>
      </dsp:txBody>
      <dsp:txXfrm>
        <a:off x="1082499" y="543394"/>
        <a:ext cx="5189789" cy="24276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equation2">
  <dgm:title val=""/>
  <dgm:desc val=""/>
  <dgm:catLst>
    <dgm:cat type="relationship" pri="18000"/>
    <dgm:cat type="process" pri="26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>
          <dgm:param type="linDir" val="fromL"/>
          <dgm:param type="fallback" val="2D"/>
        </dgm:alg>
      </dgm:if>
      <dgm:else name="Name3">
        <dgm:alg type="lin">
          <dgm:param type="linDir" val="fromR"/>
          <dgm:param type="fallback" val="2D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ch" ptType="node" func="cnt" op="gte" val="3">
        <dgm:constrLst>
          <dgm:constr type="h" for="des" forName="node" refType="w" fact="0.5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ch" forName="lastNode" op="equ" val="65"/>
          <dgm:constr type="primFontSz" for="des" forName="node" op="equ" val="65"/>
          <dgm:constr type="primFontSz" for="des" forName="sibTrans" val="55"/>
          <dgm:constr type="primFontSz" for="des" forName="sibTrans" refType="primFontSz" refFor="des" refForName="node" op="lte" fact="0.8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if>
      <dgm:else name="Name6">
        <dgm:constrLst>
          <dgm:constr type="h" for="des" forName="node" refType="w"/>
          <dgm:constr type="w" for="ch" forName="lastNode" refType="w"/>
          <dgm:constr type="w" for="des" forName="node" refType="h" refFor="des" refForName="node"/>
          <dgm:constr type="w" for="ch" forName="sibTransLast" refType="h" refFor="des" refForName="node" fact="0.6"/>
          <dgm:constr type="h" for="des" forName="sibTrans" refType="h" refFor="des" refForName="node" op="equ" fact="0.58"/>
          <dgm:constr type="w" for="des" forName="sibTrans" refType="h" refFor="des" refForName="sibTrans" op="equ"/>
          <dgm:constr type="primFontSz" for="des" forName="node" val="65"/>
          <dgm:constr type="primFontSz" for="ch" forName="lastNode" refType="primFontSz" refFor="des" refForName="node" op="equ"/>
          <dgm:constr type="primFontSz" for="des" forName="sibTrans" val="55"/>
          <dgm:constr type="primFontSz" for="des" forName="connectorText" refType="primFontSz" refFor="des" refForName="node" op="lte" fact="0.8"/>
          <dgm:constr type="primFontSz" for="des" forName="connectorText" refType="primFontSz" refFor="des" refForName="sibTrans" op="equ"/>
          <dgm:constr type="h" for="des" forName="spacerT" refType="h" refFor="des" refForName="sibTrans" fact="0.14"/>
          <dgm:constr type="h" for="des" forName="spacerB" refType="h" refFor="des" refForName="sibTrans" fact="0.14"/>
        </dgm:constrLst>
      </dgm:else>
    </dgm:choose>
    <dgm:ruleLst/>
    <dgm:choose name="Name7">
      <dgm:if name="Name8" axis="ch" ptType="node" func="cnt" op="gte" val="1">
        <dgm:layoutNode name="vNodes">
          <dgm:alg type="lin">
            <dgm:param type="linDir" val="fromT"/>
            <dgm:param type="fallback" val="2D"/>
          </dgm:alg>
          <dgm:shape xmlns:r="http://schemas.openxmlformats.org/officeDocument/2006/relationships" r:blip="">
            <dgm:adjLst/>
          </dgm:shape>
          <dgm:presOf/>
          <dgm:constrLst/>
          <dgm:ruleLst/>
          <dgm:forEach name="Name9" axis="ch" ptType="node">
            <dgm:choose name="Name10">
              <dgm:if name="Name11" axis="self" func="revPos" op="neq" val="1">
                <dgm:layoutNode name="node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  <dgm:choose name="Name12">
                  <dgm:if name="Name13" axis="self" ptType="node" func="revPos" op="gt" val="2">
                    <dgm:forEach name="sibTransForEach" axis="followSib" ptType="sibTrans" cnt="1">
                      <dgm:layoutNode name="spacerT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  <dgm:layoutNode name="sibTrans">
                        <dgm:alg type="tx"/>
                        <dgm:shape xmlns:r="http://schemas.openxmlformats.org/officeDocument/2006/relationships" type="mathPlus" r:blip="">
                          <dgm:adjLst/>
                        </dgm:shape>
                        <dgm:presOf axis="self"/>
                        <dgm:constrLst>
                          <dgm:constr type="h" refType="w"/>
                          <dgm:constr type="lMarg"/>
                          <dgm:constr type="rMarg"/>
                          <dgm:constr type="tMarg"/>
                          <dgm:constr type="bMarg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spacerB">
                        <dgm:alg type="sp"/>
                        <dgm:shape xmlns:r="http://schemas.openxmlformats.org/officeDocument/2006/relationships" r:blip="">
                          <dgm:adjLst/>
                        </dgm:shape>
                        <dgm:presOf axis="self"/>
                        <dgm:constrLst/>
                        <dgm:ruleLst/>
                      </dgm:layoutNode>
                    </dgm:forEach>
                  </dgm:if>
                  <dgm:else name="Name14"/>
                </dgm:choose>
              </dgm:if>
              <dgm:else name="Name15"/>
            </dgm:choose>
          </dgm:forEach>
        </dgm:layoutNode>
        <dgm:choose name="Name16">
          <dgm:if name="Name17" axis="ch" ptType="node" func="cnt" op="gt" val="1">
            <dgm:layoutNode name="sibTransLast">
              <dgm:alg type="conn">
                <dgm:param type="begPts" val="auto"/>
                <dgm:param type="endPts" val="auto"/>
                <dgm:param type="srcNode" val="vNodes"/>
                <dgm:param type="dstNode" val="lastNode"/>
              </dgm:alg>
              <dgm:shape xmlns:r="http://schemas.openxmlformats.org/officeDocument/2006/relationships" type="conn" r:blip="">
                <dgm:adjLst/>
              </dgm:shape>
              <dgm:presOf axis="ch" ptType="sibTrans" st="-1" cnt="1"/>
              <dgm:constrLst>
                <dgm:constr type="h" refType="w" fact="0.62"/>
                <dgm:constr type="connDist"/>
                <dgm:constr type="begPad" refType="connDist" fact="0.25"/>
                <dgm:constr type="endPad" refType="connDist" fact="0.22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ch desOrSelf" ptType="sibTrans sibTrans" st="-1 1" cnt="1 0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if>
          <dgm:else name="Name18"/>
        </dgm:choose>
        <dgm:layoutNode name="lastNode">
          <dgm:varLst>
            <dgm:bulletEnabled val="1"/>
          </dgm:varLst>
          <dgm:alg type="tx">
            <dgm:param type="txAnchorVertCh" val="mid"/>
          </dgm:alg>
          <dgm:shape xmlns:r="http://schemas.openxmlformats.org/officeDocument/2006/relationships" type="ellipse" r:blip="">
            <dgm:adjLst/>
          </dgm:shape>
          <dgm:presOf axis="ch desOrSelf" ptType="node node" st="-1 1" cnt="1 0"/>
          <dgm:constrLst>
            <dgm:constr type="h" refType="w"/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</dgm:if>
      <dgm:else name="Name19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9F7FAA4F-CD2D-4F44-9F11-0F1E6AE9CDF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0670581-EFD6-430B-815E-A6AD165DA54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27260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1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xfrm>
            <a:off x="90488" y="744538"/>
            <a:ext cx="6616700" cy="3722687"/>
          </a:xfr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22882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ru-RU"/>
              <a:t>ПРИ СОЗДАНИИ ПРЕЗЕНТАЦИИ РЕКОМЕНДУЕМ ИСПОЛЬЗОВАТЬ СВЕТЛЫЙ ФОН И КОНТРАСТНЫЙ ЕМУ ПО ЦВЕТУ ТЕКСТ 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ДЛЯ СОЗДАНИЯ ТИТУЛЬНОГО СЛАЙДА ИСПОЛЬЗОВАТЬ МАКЕТ «ЗАГОЛОВОК И ОБЪЕКТ»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ШРИФТ ПРЕЗЕНТАЦИИ НА УСМОТРЕНИЕ АВТОРА (на слайде представлен шрифт «</a:t>
            </a:r>
            <a:r>
              <a:rPr lang="en-US"/>
              <a:t>Calibri</a:t>
            </a:r>
            <a:r>
              <a:rPr lang="ru-RU"/>
              <a:t> (Заголовки)» и «</a:t>
            </a:r>
            <a:r>
              <a:rPr lang="en-US"/>
              <a:t>Calibri </a:t>
            </a:r>
            <a:r>
              <a:rPr lang="ru-RU"/>
              <a:t>(Основной текст)»)</a:t>
            </a:r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r>
              <a:rPr lang="ru-RU"/>
              <a:t>1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20, официальное сокращенное наименование образовательной организации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2</a:t>
            </a:r>
            <a:r>
              <a:rPr lang="ru-RU" b="1"/>
              <a:t> – </a:t>
            </a:r>
            <a:r>
              <a:rPr lang="ru-RU"/>
              <a:t>рекомендуемый</a:t>
            </a:r>
            <a:r>
              <a:rPr lang="ru-RU" b="1"/>
              <a:t> </a:t>
            </a:r>
            <a:r>
              <a:rPr lang="ru-RU"/>
              <a:t>размер шрифта 18, название кафедры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3</a:t>
            </a:r>
            <a:r>
              <a:rPr lang="ru-RU" b="1"/>
              <a:t> – </a:t>
            </a:r>
            <a:r>
              <a:rPr lang="ru-RU"/>
              <a:t>рекомендуемый</a:t>
            </a:r>
            <a:r>
              <a:rPr lang="ru-RU" b="1"/>
              <a:t> </a:t>
            </a:r>
            <a:r>
              <a:rPr lang="ru-RU"/>
              <a:t>размер шрифта 28, заглавные буквы,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4 – рекомендуемый</a:t>
            </a:r>
            <a:r>
              <a:rPr lang="ru-RU" b="1"/>
              <a:t> </a:t>
            </a:r>
            <a:r>
              <a:rPr lang="ru-RU"/>
              <a:t>размер шрифта 18, интервал междустрочный одинарный, начало текста с маленькой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5 </a:t>
            </a:r>
            <a:r>
              <a:rPr lang="ru-RU" b="1"/>
              <a:t>– </a:t>
            </a:r>
            <a:r>
              <a:rPr lang="ru-RU"/>
              <a:t>с новой строки, перенос после запятой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6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18, интервал междустрочный одинарный, ученое звание (сокращенный вариант) и должность с маленькой буквы, имя, отчество, фамилия с заглавной буквы</a:t>
            </a:r>
          </a:p>
          <a:p>
            <a:pPr eaLnBrk="1" hangingPunct="1">
              <a:spcBef>
                <a:spcPct val="0"/>
              </a:spcBef>
            </a:pPr>
            <a:r>
              <a:rPr lang="ru-RU"/>
              <a:t>7 </a:t>
            </a:r>
            <a:r>
              <a:rPr lang="ru-RU" b="1"/>
              <a:t>–</a:t>
            </a:r>
            <a:r>
              <a:rPr lang="ru-RU"/>
              <a:t> рекомендуемый</a:t>
            </a:r>
            <a:r>
              <a:rPr lang="ru-RU" b="1"/>
              <a:t> </a:t>
            </a:r>
            <a:r>
              <a:rPr lang="ru-RU"/>
              <a:t>размер шрифта 16, интервал междустрочный одинарный</a:t>
            </a:r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/>
          </a:p>
          <a:p>
            <a:pPr eaLnBrk="1" hangingPunct="1">
              <a:spcBef>
                <a:spcPct val="0"/>
              </a:spcBef>
            </a:pPr>
            <a:endParaRPr lang="ru-RU" b="1"/>
          </a:p>
        </p:txBody>
      </p:sp>
      <p:sp>
        <p:nvSpPr>
          <p:cNvPr id="8397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fld id="{C0B312C2-0CC3-46D1-B1A0-0137A8944A26}" type="slidenum">
              <a:rPr lang="ru-RU">
                <a:solidFill>
                  <a:srgbClr val="000000"/>
                </a:solidFill>
              </a:rPr>
              <a:pPr>
                <a:defRPr/>
              </a:pPr>
              <a:t>1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1309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297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3298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40291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20D8C4C-1F8B-48A2-B48E-A2D6422D936E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62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844110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45" name="Образ слайда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85346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/>
          </a:p>
        </p:txBody>
      </p:sp>
      <p:sp>
        <p:nvSpPr>
          <p:cNvPr id="142339" name="Номер слайда 3"/>
          <p:cNvSpPr>
            <a:spLocks noGrp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7848385-BDC7-48C5-9F10-E8BE7E840683}" type="slidenum">
              <a:rPr lang="ru-RU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63</a:t>
            </a:fld>
            <a:endParaRPr 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3634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65DCAC-CD07-46AF-B8F5-BB9A2457EC6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013EA3E-B0A2-4631-8965-DBF4B72368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4E1B81-080F-48F0-96E3-D0834A4FA7BE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014A78-7A87-47F3-A2C0-73F8B250E6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3C4FB3-FA0C-4F8F-B512-0D58AB5AE84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D960659-B8EF-4D9C-B65A-F7A235C808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5FE000-3A64-4478-92DA-FB83588C8A4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C1F70D-C985-4B0D-B572-56D8C91EF9F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D74FAD-2675-407D-918D-B847AB751B7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F34F1-BDE9-4B49-B3CE-8B9DF4C661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06BAB4-EB3D-4B7C-88BF-B3A0593C2BF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FFF05-01E1-49A2-B568-114CF503B9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74DD8C2-EF4A-4ABB-BAA7-C60D3996A8A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C3096-B2D4-480F-B081-0042A7D7E8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7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8E324-F966-4297-84C2-DB863C35A71F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B58E26-88F9-451D-9C7E-907106D2B18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A10A3-77A6-4A5C-B530-C03A1A1FF26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88449A-4121-4C81-A968-CCE5EB13CD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8AD2A2-1371-402B-B16E-9F06295A3CBC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8CFBCE-908A-4F04-AA6A-57089B36D59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5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5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FF3AF0-B74B-4379-8FA4-2AC8E6C804B3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B3ABEA-0A4A-4AD4-8176-4C63586C23D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ABD543-8E80-4E69-B361-3F8EFB56B7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5A7C3A-481B-4138-B716-CE3D7B36B645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75855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E3B01D-66BC-49D4-AE1F-74180FCE722C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14FB55-425E-48F4-9315-4C924B36C56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16A419-2766-4E4B-9839-06695B7F2CA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F1B005-8F36-4E2F-B0BD-EDC3AF94FA7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877394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C15839-7942-424D-820F-8D208835D010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542649-7963-45B5-9AE4-D633D5F6B8DB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4437087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6FF2BA-1987-4079-BB35-9944211F51F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EC6292-1CBC-4D11-B963-AA69EE22DBE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460012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88A9DF-3CF8-47E1-A2A4-C4B00FFBE26A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A79B83-3432-4552-B5B0-823F842E04D1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033426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D3F758-017E-4D8B-B5F3-AE576D7FA198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3B6E8A-2BD5-4E40-BF93-B246CD3FB939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8255092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95B4DB-52A8-4C14-B61A-F6588855A2CE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E0A552-027B-435E-9211-D576F496D16E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7960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080589-D791-4813-98D4-3446881FED32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65C197-00B9-4FFC-A7BE-8F263DA39B8F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8474355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6E9E6F-B5E5-4FE7-946B-9D577BF5C139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E0B269-9933-40A8-B81A-D963D8B8E88D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933974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214D92-B27D-4BB3-A147-2F82AABB2477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408A38-84DA-4937-BE93-1B839918A1B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3750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36F63D-274D-47C3-A069-6D42E56A195C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632358-234D-40DA-B439-69E835D1EE6A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28190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BE02C61-51C2-42B6-9E98-718A2FB61B06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C1D8CAE-8D5A-4EFF-B200-4A8AE57087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97CD48-E954-4E53-9BFE-3A6E569A874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63F9FE-6EB6-40EB-8489-7C6AD234A31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6ADDBE-00C2-4BD3-8353-71405BE35376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49697-8452-4F64-8E1E-843BC4B5E01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02222D-D5C8-4A14-A9DE-2D8DB6ACDCD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2860F-7268-4CC2-81CE-C113FEE0751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556C890-E2EB-4B86-A028-26F104CA512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5CAC00-6932-435C-9946-34D2CA125A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0A4049F-32EB-49DE-B6C0-D4F7FC45362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89E701-B0C7-4696-AF3D-EC992131F20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DAA660-D1A3-4483-86AC-8B7F98E49227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94CA3-509C-462E-B2C7-50AED6192A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68F6F1-3D3A-414A-AC54-F86D1B6DB1D6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224B63-FA86-4BBB-A08D-FEA317512EB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812303-817F-465F-8280-FB2FDD5C034D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C15B01-5B7E-4E18-82BB-2AAB621D7A3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8B4814-763D-42A5-8835-58BF07C5A3F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ACFA0D-B52D-48A8-B96A-BC565B2E86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077664B-897C-4F8B-AAF8-79C5A900183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12222E-3813-4ED1-903E-9C04CF060F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15FCE26-8010-4037-A1A6-D5F169A02BA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AADF3E-0AEF-477F-A7FB-991F0FDF40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93472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C94ECC-1F90-46FF-AEE3-048CDA24E1B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B8CBC1-E818-4153-AE2C-AFDC4F39BB9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414EC4-B457-4BA0-A5BD-8BB676C70C3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7EDE60-3DA2-47F0-B70F-F6643079757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03DCB5-7043-4607-89FE-DF606082FB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C0FB01-E07D-498F-A8BA-CB6B6394A50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3D2134-05A5-4D36-ABD3-699EDC1B087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F433B0-F41D-4BCD-ADDD-9A65E36CB0D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235477-A2B7-45AD-9A82-3A73B783F8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50E34F-D65D-4512-A1B6-9C55DA2EC1FE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C2C752-FF77-4273-A3E2-CA1F14810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087740-CA73-4BA1-B307-F8CA84A658A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5E0E16-C057-471E-8582-C57487343A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5AD6DA-41FC-4D0E-A10E-3EC91DFF463B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2EDF1D-672C-47CB-904A-00758621CD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E1AADA-06DA-40B0-8A9D-32F0770C193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DB1B87-17C7-4297-86D4-8EC8AD4CE1C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E0BE8CC-B139-4064-BD2B-9F702D92749D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AD3DCD-8303-4F37-91D5-8CA8BAF6D9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8E805B5-1496-4DFA-A278-137AFF1CAF6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FE943B-F368-4B12-9BF7-AD41D2DABB3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7D1380-8C08-47E4-9F9C-C80CFB98DA39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006ADA-A28C-408F-A548-9EE0C03473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9398B-477D-4981-8222-8157E5FA28B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253FFA-9E5F-4784-A2BC-625C1ACDA94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35200" y="457200"/>
            <a:ext cx="9347200" cy="12954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2235200" y="1981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7010400" y="1981200"/>
            <a:ext cx="45720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EDB484-F9D3-4178-A3AA-AE8012C78A3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662D0-0F53-4BC1-B6F1-4B80F953A013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9FF833-483E-421D-90F5-A3531ECA8FC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1299FE-52D8-4D1B-A950-0E5A941DF9FC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64B908-5DC1-4BF9-9E6B-B6DDEC84AC5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4980F3-AB22-4D79-AD40-718F4D348BD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68BC97-3D4A-46CF-950B-D9C323F5181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3C62B0-E96B-4F9A-B4E9-3DFD664D5C19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2BD30DD-65BB-44A5-B10B-4D1EAADD2CB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6303-E07B-4CFD-AB66-E4993DC40A7D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E25797-5DB2-4441-8D55-F3CDD4E37A9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8937E5-B725-4667-B494-CCD320FD2DF7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7211E0-ED3B-4DD8-85FA-815B88902B1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92B922-D6F5-422E-A8C7-8FF1CAFB6BEB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8A4972-64D5-4901-8B69-8AABDD60206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8741C7-124D-4C5A-9512-56FD0222F32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082B81-6D3A-4273-9195-ED763E9B7C4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6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373F7F-CEC3-4314-B6C7-BBE881A8953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CC8A68A-D6A7-416F-81D3-3458C11671E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14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456150-5309-4080-8BC7-7AFEDC8D60BE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B102F4-8C04-42F3-9E2B-D1A1C01C0C6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B3C15C-BC40-424D-B56E-2D41B4A1D71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B0852A-AC90-4D11-BFAC-80DE128766E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F51F6D-6D02-4DD0-9885-5B36787ABE7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1B2079F-8C8E-436C-9848-75A6DB7AFDF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0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33B23D1-44B8-4C68-8D54-D6D56D1BC37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7A006FF-2BF8-4C1F-B544-3F4AA091D42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353738-585E-4E50-8986-AA0EB5D6B7CD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198A20-3662-4FD3-84C0-CE5136DE053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15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B0EB39-643E-4DC7-8DBF-CC5BB96B832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440739-00BB-475D-9948-00D7E716BCC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9FACB5-D398-404D-BF8E-971A7B049AE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E5FF36-1357-4B6D-A9F5-E9D291675BD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61B10E-09D3-4DE2-AC7F-497A9F7A3B23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70884A-ADD3-4122-9570-BE427072FC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7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78" y="1535117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CD12D-E47E-4C8B-A06F-CF1C6B275657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B5C822-28FA-4F2B-8E1D-4072BD34EB3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A34CDF-402E-46E9-B616-2AEB29035F7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D995909-238D-48B6-9FE1-8674DE804F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32101A-16F0-40C4-9BF1-5B5C22DD87A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9C56A8-1101-46B2-B2A4-467D6728B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63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6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64AAEC-3E57-4B23-B784-A1BED0D35253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505894-8B2F-4E09-B9ED-013BD4F1C97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14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52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157D81-39C8-4A39-8F6E-072D7FFC5DB6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16C67D7-8173-4CE0-B303-FBC6BF5874A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46EFFA-A31A-4DEA-B594-A8BEDF163E8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7B0B6C-8F9E-49E5-BEBB-094A8149F16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53"/>
            <a:ext cx="27432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53"/>
            <a:ext cx="80264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BCFEE7-50E2-409B-895E-A1F6A03C88EB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609633-80A9-4A5B-825F-5C5A361CA9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71EB80-C3B8-47C3-9C31-FE3B27AB3F96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EC24D5-608B-4D77-9447-153FAA669F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82A3B-919B-4A0B-BE1D-BABE9F6B26B1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A0FBE1-3017-45C7-8001-DB1083BF92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1F7249-2B3A-4A4A-B578-FBB0AC079CA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09427C-77E6-4A85-A05B-579FEDEBC6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33F518-5075-4FA0-A16F-D47471194B0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DCCC8E-5D00-485E-A0C2-99AF1113C1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1711CD-9321-4831-82C0-6D9E8C13821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7FFC89-269D-43EB-8F5E-0D7DF550E5E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2E2EF2-CC52-4008-9B95-D8BA0E8C025E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3AA3F5-20BC-40FB-B70D-F87FEE965F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2C3956-11E5-49AC-8E75-EE1FCEE8114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E0F78C-CDB6-4E30-9D8D-22E677D7F8C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F099F-6EC9-4BE0-8EB7-6BFF7B2784C3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3D5660C-0CCE-42FD-9217-195D0E5572D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73428F-5DBE-40F5-82B3-CBE03572B7A2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1354109-25C7-46DE-965B-08ED16340B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ru-RU" noProof="0"/>
              <a:t>Вставка рисунка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FD9FA6-944F-4BAC-A86B-9C6D54219641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294210-EC75-44A7-B1C6-AA24FA4BE7B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8D7420-44A8-4D0D-BD57-E8F25F209809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A664A7-7AEE-47D9-A1F7-4B650F44107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2E716F-9896-4C99-8481-DF4F14D394CD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0FA9E0-D3A2-47BE-B522-7CB04A36902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>
  <p:cSld name="Заголовок, объект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905000"/>
            <a:ext cx="538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197600" y="1905000"/>
            <a:ext cx="5384800" cy="41148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FE2514-FE06-4E48-B909-2543CBCFF1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751DBD-C5CF-4801-BFDA-997B6DE5346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FEF965-82EA-44ED-B12B-01FAA56B73A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609600" y="292100"/>
            <a:ext cx="10972800" cy="13843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609600" y="1905000"/>
            <a:ext cx="53848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6197600" y="1905000"/>
            <a:ext cx="53848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609600" y="4038600"/>
            <a:ext cx="53848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7600" y="4038600"/>
            <a:ext cx="5384800" cy="19812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5D200C-519C-4902-8CEA-08DECEA6AE4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CC63B3-3DB5-4FA8-B36B-6488AB59514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DB5B6FA-787A-4EEF-A86F-1A5E756C652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C700754-5DED-4FFB-AC63-B764F6E8312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E53FBFC-69C6-432E-9F17-9F64B878F86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A539410-AF99-445D-A67D-3DBA1C078AA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5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79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092B24A-19EE-4A20-8A16-CAE845EC948E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79348EB-CF67-4CFA-8816-843A7694A33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9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10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D721AA6-5B94-4DD7-B642-A9D81932363F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847F6E4-4E2C-4876-BC50-E97BC8333E3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8AFAA6C-3944-46A6-8E54-CC3934E1739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3432A97-DDD7-4FC5-834C-936C2A27BD4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BCF6D1B-2DAC-407B-9E5C-0CB8B3C5F9B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F0B3A61-0D33-4A58-8B10-72FBFAF04C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B1F6E5AC-4E34-48BE-AB2B-C122F92D9AD0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48E36FA-9A3C-4DE1-97E1-09A4B79E7F2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41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5DF127-7AC8-4192-8672-D62114CEA57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7B8D3EB-F0D5-456F-B064-F6655D6CA0D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48D7B1-CA3B-4308-B78F-FA114FBD5F1E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448EDC4-62CA-4D53-A093-ABC6FC47E5C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41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D31DF6-95A3-4E4A-87B5-259D8525991C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BFF7038-7010-473C-B9FD-16EDF78A0DC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65061EF-F646-4BB5-AB17-5DFBB4EE6B13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36993C7-5350-4B27-BC53-AA2D17E59B6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7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61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BB0921E-F070-4A78-BC84-F5A4E1CECACC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9B07E76-7138-483D-8F7A-0A583E29B1C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95AE52-F94B-404C-8E52-BAEA3A43EBC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8588"/>
            <a:ext cx="10964333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15"/>
            <a:ext cx="10964333" cy="21828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35413"/>
            <a:ext cx="10964333" cy="2184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0DC782A-A15A-46E0-8DDD-9F248AEEFC6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FF2AAC82-A0C4-4222-B124-A6040F702F3D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F7A097E-75A2-4EFC-8BAA-C43B9BCEA7A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287FC095-DA06-4229-9163-A73DF86AA576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92AD9CB-7FB3-40F3-8091-578018A157D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7686569-A82B-4C89-9BDE-7E82563AAB4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0FD814A-EAC3-47B7-89A7-E0F3CCB7583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1" y="1825625"/>
            <a:ext cx="3867151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A5A0B8BE-3049-4F54-8C59-B140343A32AD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2F9007A-6E4E-4F26-80C9-8311411AE09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E77E5EE9-7D64-4017-A451-33EBFB774C76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37E4DD3-3AAC-45FB-91EC-C2DCE0E45A0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7EE554-032C-45A6-ABA5-B32BBCAF48BA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F15F1CF-2D3A-4223-95C7-BABFC4F5AC9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E53743-E40D-4645-8581-27230D8C77C5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68A0C3CC-EF8B-4E30-A686-14550506734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92F0654-382F-4E39-8603-0AC21967880E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D8B83570-DDA5-4970-9B83-6F19B92B89F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55C6B83C-678E-48F1-847D-EA876EDAB637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C02F747-A4AC-4810-BE48-E4EEF203D0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08F7D646-C00F-44A9-AD63-036921418697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7ECDF1AF-2317-44FB-AE79-3740244C7165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22BDEF2-AF03-4D14-BE8C-CFC6AD1EA0B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464DD2F0-A3CC-4205-8BA6-9759BB843DDE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2" y="365125"/>
            <a:ext cx="5762625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99209DD2-8933-4744-AAD1-8EFD11FCEA81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1EFB3BF8-88C1-435E-A5D1-17D0A44A19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одержимое 1"/>
          <p:cNvSpPr>
            <a:spLocks noGrp="1"/>
          </p:cNvSpPr>
          <p:nvPr>
            <p:ph/>
          </p:nvPr>
        </p:nvSpPr>
        <p:spPr>
          <a:xfrm>
            <a:off x="914400" y="609600"/>
            <a:ext cx="10363200" cy="53340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31E85079-AFE1-4A9F-B6A4-CD1203A08129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txOverObj">
  <p:cSld name="Заголовок и текст над объект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28588"/>
            <a:ext cx="10964333" cy="143351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10964333" cy="2182813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3935413"/>
            <a:ext cx="10964333" cy="218440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Rectangle 3"/>
          <p:cNvSpPr>
            <a:spLocks noGrp="1" noChangeArrowheads="1"/>
          </p:cNvSpPr>
          <p:nvPr>
            <p:ph type="dt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sldNum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charset="0"/>
              </a:defRPr>
            </a:lvl1pPr>
          </a:lstStyle>
          <a:p>
            <a:pPr>
              <a:defRPr/>
            </a:pPr>
            <a:fld id="{802D9B3A-FBF1-493B-B1D3-C30F37554BB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42"/>
            <a:ext cx="103632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EE623F-DFE0-4582-B9F4-209BDE2F11DF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3ED869-7E92-4AEF-8645-BA741119D75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519B85D-9478-409F-A1E1-6881878AED3B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F255CD-258A-44D2-8521-3B41A90F649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6.xml"/><Relationship Id="rId3" Type="http://schemas.openxmlformats.org/officeDocument/2006/relationships/slideLayout" Target="../slideLayouts/slideLayout111.xml"/><Relationship Id="rId7" Type="http://schemas.openxmlformats.org/officeDocument/2006/relationships/slideLayout" Target="../slideLayouts/slideLayout11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0.xml"/><Relationship Id="rId1" Type="http://schemas.openxmlformats.org/officeDocument/2006/relationships/slideLayout" Target="../slideLayouts/slideLayout109.xml"/><Relationship Id="rId6" Type="http://schemas.openxmlformats.org/officeDocument/2006/relationships/slideLayout" Target="../slideLayouts/slideLayout114.xml"/><Relationship Id="rId11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113.xml"/><Relationship Id="rId10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112.xml"/><Relationship Id="rId9" Type="http://schemas.openxmlformats.org/officeDocument/2006/relationships/slideLayout" Target="../slideLayouts/slideLayout11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slideLayout" Target="../slideLayouts/slideLayout70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slideLayout" Target="../slideLayouts/slideLayout69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slideLayout" Target="../slideLayouts/slideLayout7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9.xml"/><Relationship Id="rId13" Type="http://schemas.openxmlformats.org/officeDocument/2006/relationships/slideLayout" Target="../slideLayouts/slideLayout84.xml"/><Relationship Id="rId3" Type="http://schemas.openxmlformats.org/officeDocument/2006/relationships/slideLayout" Target="../slideLayouts/slideLayout74.xml"/><Relationship Id="rId7" Type="http://schemas.openxmlformats.org/officeDocument/2006/relationships/slideLayout" Target="../slideLayouts/slideLayout78.xml"/><Relationship Id="rId12" Type="http://schemas.openxmlformats.org/officeDocument/2006/relationships/slideLayout" Target="../slideLayouts/slideLayout83.xml"/><Relationship Id="rId2" Type="http://schemas.openxmlformats.org/officeDocument/2006/relationships/slideLayout" Target="../slideLayouts/slideLayout73.xml"/><Relationship Id="rId1" Type="http://schemas.openxmlformats.org/officeDocument/2006/relationships/slideLayout" Target="../slideLayouts/slideLayout72.xml"/><Relationship Id="rId6" Type="http://schemas.openxmlformats.org/officeDocument/2006/relationships/slideLayout" Target="../slideLayouts/slideLayout77.xml"/><Relationship Id="rId11" Type="http://schemas.openxmlformats.org/officeDocument/2006/relationships/slideLayout" Target="../slideLayouts/slideLayout82.xml"/><Relationship Id="rId5" Type="http://schemas.openxmlformats.org/officeDocument/2006/relationships/slideLayout" Target="../slideLayouts/slideLayout76.xml"/><Relationship Id="rId10" Type="http://schemas.openxmlformats.org/officeDocument/2006/relationships/slideLayout" Target="../slideLayouts/slideLayout81.xml"/><Relationship Id="rId4" Type="http://schemas.openxmlformats.org/officeDocument/2006/relationships/slideLayout" Target="../slideLayouts/slideLayout75.xml"/><Relationship Id="rId9" Type="http://schemas.openxmlformats.org/officeDocument/2006/relationships/slideLayout" Target="../slideLayouts/slideLayout80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slideLayout" Target="../slideLayouts/slideLayout97.xml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slideLayout" Target="../slideLayouts/slideLayout96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Relationship Id="rId1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100.xml"/><Relationship Id="rId7" Type="http://schemas.openxmlformats.org/officeDocument/2006/relationships/slideLayout" Target="../slideLayouts/slideLayout10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slideLayout" Target="../slideLayouts/slideLayout103.xml"/><Relationship Id="rId11" Type="http://schemas.openxmlformats.org/officeDocument/2006/relationships/slideLayout" Target="../slideLayouts/slideLayout108.xml"/><Relationship Id="rId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107.xml"/><Relationship Id="rId4" Type="http://schemas.openxmlformats.org/officeDocument/2006/relationships/slideLayout" Target="../slideLayouts/slideLayout101.xml"/><Relationship Id="rId9" Type="http://schemas.openxmlformats.org/officeDocument/2006/relationships/slideLayout" Target="../slideLayouts/slideLayout10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2800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705D6502-F805-4EEB-BAF3-91CE114AFF6C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B74D22B8-D689-452A-8E2B-4AE7E2C1976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57" r:id="rId1"/>
    <p:sldLayoutId id="2147483856" r:id="rId2"/>
    <p:sldLayoutId id="2147483855" r:id="rId3"/>
    <p:sldLayoutId id="2147483854" r:id="rId4"/>
    <p:sldLayoutId id="2147483853" r:id="rId5"/>
    <p:sldLayoutId id="2147483852" r:id="rId6"/>
    <p:sldLayoutId id="2147483851" r:id="rId7"/>
    <p:sldLayoutId id="2147483850" r:id="rId8"/>
    <p:sldLayoutId id="2147483849" r:id="rId9"/>
    <p:sldLayoutId id="2147483848" r:id="rId10"/>
    <p:sldLayoutId id="214748384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89091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6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ADDB6DF-467B-4296-86BC-ED1D4854D79B}" type="datetimeFigureOut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28.02.2024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64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64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1575AC1-D1F0-4AA0-83DB-05DFE57D4788}" type="slidenum">
              <a:rPr lang="ru-RU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3520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6" r:id="rId1"/>
    <p:sldLayoutId id="2147483957" r:id="rId2"/>
    <p:sldLayoutId id="2147483958" r:id="rId3"/>
    <p:sldLayoutId id="2147483959" r:id="rId4"/>
    <p:sldLayoutId id="2147483960" r:id="rId5"/>
    <p:sldLayoutId id="2147483961" r:id="rId6"/>
    <p:sldLayoutId id="2147483962" r:id="rId7"/>
    <p:sldLayoutId id="2147483963" r:id="rId8"/>
    <p:sldLayoutId id="2147483964" r:id="rId9"/>
    <p:sldLayoutId id="2147483965" r:id="rId10"/>
    <p:sldLayoutId id="214748396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3315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002F464A-0359-414A-AEE9-CACA3320802C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C59A473-8D3C-41D6-950C-7F9F5BFAD277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68" r:id="rId1"/>
    <p:sldLayoutId id="2147483867" r:id="rId2"/>
    <p:sldLayoutId id="2147483866" r:id="rId3"/>
    <p:sldLayoutId id="2147483865" r:id="rId4"/>
    <p:sldLayoutId id="2147483864" r:id="rId5"/>
    <p:sldLayoutId id="2147483863" r:id="rId6"/>
    <p:sldLayoutId id="2147483862" r:id="rId7"/>
    <p:sldLayoutId id="2147483861" r:id="rId8"/>
    <p:sldLayoutId id="2147483860" r:id="rId9"/>
    <p:sldLayoutId id="2147483859" r:id="rId10"/>
    <p:sldLayoutId id="2147483858" r:id="rId11"/>
    <p:sldLayoutId id="2147483924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266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1F5CBE41-7DB7-4BDA-91A0-B31AEC63ACEB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E9266023-3C05-45DD-B29B-7A7FA381CAE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79" r:id="rId1"/>
    <p:sldLayoutId id="2147483878" r:id="rId2"/>
    <p:sldLayoutId id="2147483877" r:id="rId3"/>
    <p:sldLayoutId id="2147483876" r:id="rId4"/>
    <p:sldLayoutId id="2147483875" r:id="rId5"/>
    <p:sldLayoutId id="2147483874" r:id="rId6"/>
    <p:sldLayoutId id="2147483873" r:id="rId7"/>
    <p:sldLayoutId id="2147483872" r:id="rId8"/>
    <p:sldLayoutId id="2147483871" r:id="rId9"/>
    <p:sldLayoutId id="2147483870" r:id="rId10"/>
    <p:sldLayoutId id="2147483869" r:id="rId11"/>
    <p:sldLayoutId id="2147483925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39939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7FE25B8C-B68C-4C0B-9CD2-0235E793A9C7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A563739E-51A0-43F1-A5CC-E5CCD54348D8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90" r:id="rId1"/>
    <p:sldLayoutId id="2147483889" r:id="rId2"/>
    <p:sldLayoutId id="2147483888" r:id="rId3"/>
    <p:sldLayoutId id="2147483887" r:id="rId4"/>
    <p:sldLayoutId id="2147483886" r:id="rId5"/>
    <p:sldLayoutId id="2147483885" r:id="rId6"/>
    <p:sldLayoutId id="2147483884" r:id="rId7"/>
    <p:sldLayoutId id="2147483883" r:id="rId8"/>
    <p:sldLayoutId id="2147483882" r:id="rId9"/>
    <p:sldLayoutId id="2147483881" r:id="rId10"/>
    <p:sldLayoutId id="2147483880" r:id="rId11"/>
  </p:sldLayoutIdLst>
  <p:txStyles>
    <p:titleStyle>
      <a:lvl1pPr algn="ctr" defTabSz="1217613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defTabSz="1217613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4572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6pPr>
      <a:lvl7pPr marL="9144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7pPr>
      <a:lvl8pPr marL="13716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8pPr>
      <a:lvl9pPr marL="1828800" algn="ctr" defTabSz="1217613" rtl="0" fontAlgn="base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defTabSz="1217613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</a:p>
        </p:txBody>
      </p:sp>
      <p:sp>
        <p:nvSpPr>
          <p:cNvPr id="522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3746E47F-FCEF-4419-9697-2600888ADC48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6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72D5E435-F3CC-4347-81D9-66510BA02EC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0" r:id="rId2"/>
    <p:sldLayoutId id="2147483899" r:id="rId3"/>
    <p:sldLayoutId id="2147483898" r:id="rId4"/>
    <p:sldLayoutId id="2147483897" r:id="rId5"/>
    <p:sldLayoutId id="2147483896" r:id="rId6"/>
    <p:sldLayoutId id="2147483895" r:id="rId7"/>
    <p:sldLayoutId id="2147483894" r:id="rId8"/>
    <p:sldLayoutId id="2147483893" r:id="rId9"/>
    <p:sldLayoutId id="2147483892" r:id="rId10"/>
    <p:sldLayoutId id="214748389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8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800">
          <a:solidFill>
            <a:schemeClr val="tx1"/>
          </a:solidFill>
          <a:latin typeface="Calibri" pitchFamily="34" charset="0"/>
        </a:defRPr>
      </a:lvl5pPr>
      <a:lvl6pPr marL="609585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6pPr>
      <a:lvl7pPr marL="1219170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7pPr>
      <a:lvl8pPr marL="1828754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8pPr>
      <a:lvl9pPr marL="2438339" algn="ctr" rtl="0" fontAlgn="base">
        <a:spcBef>
          <a:spcPct val="0"/>
        </a:spcBef>
        <a:spcAft>
          <a:spcPct val="0"/>
        </a:spcAft>
        <a:defRPr sz="5867">
          <a:solidFill>
            <a:schemeClr val="tx1"/>
          </a:solidFill>
          <a:latin typeface="Calibri" pitchFamily="34" charset="0"/>
        </a:defRPr>
      </a:lvl9pPr>
    </p:titleStyle>
    <p:bodyStyle>
      <a:lvl1pPr marL="455613" indent="-4556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989013" indent="-3794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700" kern="1200">
          <a:solidFill>
            <a:schemeClr val="tx1"/>
          </a:solidFill>
          <a:latin typeface="+mn-lt"/>
          <a:ea typeface="+mn-ea"/>
          <a:cs typeface="+mn-cs"/>
        </a:defRPr>
      </a:lvl2pPr>
      <a:lvl3pPr marL="1522413" indent="-303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2013" indent="-303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741613" indent="-303213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645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613AA4C0-53FD-44F1-8CF3-9B29A8D1F28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2930892D-D039-4FC8-A471-E23F8B78E15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12" r:id="rId1"/>
    <p:sldLayoutId id="2147483911" r:id="rId2"/>
    <p:sldLayoutId id="2147483910" r:id="rId3"/>
    <p:sldLayoutId id="2147483909" r:id="rId4"/>
    <p:sldLayoutId id="2147483908" r:id="rId5"/>
    <p:sldLayoutId id="2147483907" r:id="rId6"/>
    <p:sldLayoutId id="2147483906" r:id="rId7"/>
    <p:sldLayoutId id="2147483905" r:id="rId8"/>
    <p:sldLayoutId id="2147483904" r:id="rId9"/>
    <p:sldLayoutId id="2147483903" r:id="rId10"/>
    <p:sldLayoutId id="2147483902" r:id="rId11"/>
    <p:sldLayoutId id="2147483926" r:id="rId12"/>
    <p:sldLayoutId id="2147483927" r:id="rId13"/>
    <p:sldLayoutId id="2147483928" r:id="rId14"/>
  </p:sldLayoutIdLst>
  <p:txStyles>
    <p:titleStyle>
      <a:lvl1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2pPr>
      <a:lvl3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3pPr>
      <a:lvl4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4pPr>
      <a:lvl5pPr algn="l" defTabSz="6858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5pPr>
      <a:lvl6pPr marL="4572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6pPr>
      <a:lvl7pPr marL="9144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7pPr>
      <a:lvl8pPr marL="13716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8pPr>
      <a:lvl9pPr marL="1828800" algn="l" defTabSz="685800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/>
        </a:defRPr>
      </a:lvl9pPr>
    </p:titleStyle>
    <p:bodyStyle>
      <a:lvl1pPr marL="171450" indent="-171450" algn="l" defTabSz="6858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7987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0DBB9C1F-5BDE-4477-B033-06D55819927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CC872DEC-B8F1-47BC-8876-C918BA6D5AB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94211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73427687-29A9-4910-B62C-0539696A1D54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</a:defRPr>
            </a:lvl1pPr>
          </a:lstStyle>
          <a:p>
            <a:pPr>
              <a:defRPr/>
            </a:pPr>
            <a:fld id="{8CF3FC75-92B3-4582-A4EE-B6429083D47C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42" r:id="rId1"/>
    <p:sldLayoutId id="2147483943" r:id="rId2"/>
    <p:sldLayoutId id="2147483944" r:id="rId3"/>
    <p:sldLayoutId id="2147483945" r:id="rId4"/>
    <p:sldLayoutId id="2147483946" r:id="rId5"/>
    <p:sldLayoutId id="2147483947" r:id="rId6"/>
    <p:sldLayoutId id="2147483948" r:id="rId7"/>
    <p:sldLayoutId id="2147483949" r:id="rId8"/>
    <p:sldLayoutId id="2147483950" r:id="rId9"/>
    <p:sldLayoutId id="2147483951" r:id="rId10"/>
    <p:sldLayoutId id="2147483952" r:id="rId11"/>
    <p:sldLayoutId id="2147483953" r:id="rId12"/>
    <p:sldLayoutId id="2147483954" r:id="rId13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854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4618D076-1B01-4884-8A4D-D301CBAA3F07}" type="datetimeFigureOut">
              <a:rPr lang="ru-RU"/>
              <a:pPr>
                <a:defRPr/>
              </a:pPr>
              <a:t>28.02.2024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</a:defRPr>
            </a:lvl1pPr>
          </a:lstStyle>
          <a:p>
            <a:pPr>
              <a:defRPr/>
            </a:pPr>
            <a:fld id="{B067F574-70BF-4168-8E8A-E1EEEC22CBF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2" r:id="rId2"/>
    <p:sldLayoutId id="2147483921" r:id="rId3"/>
    <p:sldLayoutId id="2147483920" r:id="rId4"/>
    <p:sldLayoutId id="2147483919" r:id="rId5"/>
    <p:sldLayoutId id="2147483918" r:id="rId6"/>
    <p:sldLayoutId id="2147483917" r:id="rId7"/>
    <p:sldLayoutId id="2147483916" r:id="rId8"/>
    <p:sldLayoutId id="2147483915" r:id="rId9"/>
    <p:sldLayoutId id="2147483914" r:id="rId10"/>
    <p:sldLayoutId id="214748391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9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1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32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8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png"/><Relationship Id="rId7" Type="http://schemas.openxmlformats.org/officeDocument/2006/relationships/image" Target="../media/image46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34.png"/><Relationship Id="rId4" Type="http://schemas.openxmlformats.org/officeDocument/2006/relationships/image" Target="../media/image44.png"/><Relationship Id="rId9" Type="http://schemas.openxmlformats.org/officeDocument/2006/relationships/image" Target="../media/image36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51.png"/><Relationship Id="rId2" Type="http://schemas.openxmlformats.org/officeDocument/2006/relationships/image" Target="../media/image3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5.png"/><Relationship Id="rId5" Type="http://schemas.openxmlformats.org/officeDocument/2006/relationships/image" Target="../media/image43.png"/><Relationship Id="rId1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64.xml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53.png"/><Relationship Id="rId3" Type="http://schemas.openxmlformats.org/officeDocument/2006/relationships/image" Target="../media/image33.png"/><Relationship Id="rId7" Type="http://schemas.openxmlformats.org/officeDocument/2006/relationships/image" Target="../media/image49.png"/><Relationship Id="rId12" Type="http://schemas.openxmlformats.org/officeDocument/2006/relationships/image" Target="../media/image36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51.png"/><Relationship Id="rId5" Type="http://schemas.openxmlformats.org/officeDocument/2006/relationships/image" Target="../media/image43.png"/><Relationship Id="rId10" Type="http://schemas.openxmlformats.org/officeDocument/2006/relationships/image" Target="../media/image35.png"/><Relationship Id="rId4" Type="http://schemas.openxmlformats.org/officeDocument/2006/relationships/image" Target="../media/image42.png"/><Relationship Id="rId9" Type="http://schemas.openxmlformats.org/officeDocument/2006/relationships/image" Target="../media/image50.png"/><Relationship Id="rId14" Type="http://schemas.openxmlformats.org/officeDocument/2006/relationships/image" Target="../media/image55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46.png"/><Relationship Id="rId3" Type="http://schemas.openxmlformats.org/officeDocument/2006/relationships/image" Target="../media/image33.png"/><Relationship Id="rId7" Type="http://schemas.openxmlformats.org/officeDocument/2006/relationships/image" Target="../media/image44.png"/><Relationship Id="rId12" Type="http://schemas.openxmlformats.org/officeDocument/2006/relationships/image" Target="../media/image51.png"/><Relationship Id="rId17" Type="http://schemas.openxmlformats.org/officeDocument/2006/relationships/image" Target="../media/image56.png"/><Relationship Id="rId2" Type="http://schemas.openxmlformats.org/officeDocument/2006/relationships/image" Target="../media/image30.png"/><Relationship Id="rId16" Type="http://schemas.openxmlformats.org/officeDocument/2006/relationships/image" Target="../media/image5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11" Type="http://schemas.openxmlformats.org/officeDocument/2006/relationships/image" Target="../media/image35.png"/><Relationship Id="rId5" Type="http://schemas.openxmlformats.org/officeDocument/2006/relationships/image" Target="../media/image43.png"/><Relationship Id="rId15" Type="http://schemas.openxmlformats.org/officeDocument/2006/relationships/image" Target="../media/image36.png"/><Relationship Id="rId10" Type="http://schemas.openxmlformats.org/officeDocument/2006/relationships/image" Target="../media/image50.png"/><Relationship Id="rId4" Type="http://schemas.openxmlformats.org/officeDocument/2006/relationships/image" Target="../media/image42.png"/><Relationship Id="rId9" Type="http://schemas.openxmlformats.org/officeDocument/2006/relationships/image" Target="../media/image34.png"/><Relationship Id="rId14" Type="http://schemas.openxmlformats.org/officeDocument/2006/relationships/image" Target="../media/image47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3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1.wm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35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4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6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6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9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7" name="Заголовок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143000"/>
          </a:xfrm>
        </p:spPr>
        <p:txBody>
          <a:bodyPr/>
          <a:lstStyle/>
          <a:p>
            <a:pPr eaLnBrk="1" hangingPunct="1"/>
            <a:r>
              <a:rPr lang="ru-RU" sz="2000" dirty="0"/>
              <a:t>ФГБОУ ВО </a:t>
            </a:r>
            <a:r>
              <a:rPr lang="ru-RU" sz="2000" dirty="0" err="1"/>
              <a:t>КрасГМУ</a:t>
            </a:r>
            <a:r>
              <a:rPr lang="ru-RU" sz="2000" dirty="0"/>
              <a:t> им. проф. В.Ф. </a:t>
            </a:r>
            <a:r>
              <a:rPr lang="ru-RU" sz="2000" dirty="0" err="1"/>
              <a:t>Войно-Ясенецкого</a:t>
            </a:r>
            <a:r>
              <a:rPr lang="ru-RU" sz="2000" dirty="0"/>
              <a:t> Минздрава России</a:t>
            </a:r>
            <a:r>
              <a:rPr lang="ru-RU" sz="2000" baseline="30000" dirty="0"/>
              <a:t/>
            </a:r>
            <a:br>
              <a:rPr lang="ru-RU" sz="2000" baseline="30000" dirty="0"/>
            </a:br>
            <a:r>
              <a:rPr lang="ru-RU" sz="1100" dirty="0"/>
              <a:t/>
            </a:r>
            <a:br>
              <a:rPr lang="ru-RU" sz="1100" dirty="0"/>
            </a:br>
            <a:r>
              <a:rPr lang="ru-RU" sz="1800" dirty="0"/>
              <a:t>Кафедра туберкулеза с курсом ПО</a:t>
            </a:r>
            <a:endParaRPr lang="ru-RU" sz="1800" baseline="300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89138" y="1268413"/>
            <a:ext cx="8229600" cy="5137150"/>
          </a:xfrm>
        </p:spPr>
        <p:txBody>
          <a:bodyPr rtlCol="0">
            <a:normAutofit fontScale="85000" lnSpcReduction="20000"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3300" b="1" dirty="0"/>
              <a:t>ИММУНОДИАГНОСТИКА ТУБЕРКУЛЕЗА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3300" b="1" dirty="0"/>
              <a:t>ВЫЯВЛЕНИЕ ТУБЕРКУЛЕЗА У ДЕТЕЙ И ПОДРОСТКОВ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2800" b="1" dirty="0"/>
              <a:t/>
            </a:r>
            <a:br>
              <a:rPr lang="ru-RU" sz="2800" b="1" dirty="0"/>
            </a:br>
            <a:r>
              <a:rPr lang="ru-RU" sz="1800" dirty="0"/>
              <a:t>                				</a:t>
            </a:r>
            <a:endParaRPr lang="ru-RU" sz="1400" i="1" dirty="0">
              <a:solidFill>
                <a:srgbClr val="FF0000"/>
              </a:solidFill>
            </a:endParaRP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100" dirty="0"/>
              <a:t>лекция для студентов 6 курса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100" dirty="0"/>
              <a:t>обучающихся по специальности 31.05.02 Педиатрия и 31.05.01 Лечебное дело</a:t>
            </a:r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ru-RU" sz="1800" dirty="0"/>
          </a:p>
          <a:p>
            <a:pPr marL="0" indent="0" algn="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800" dirty="0"/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100" dirty="0"/>
              <a:t>к.м.н., доцент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100" dirty="0"/>
              <a:t>Заслуженный врач РФ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100" dirty="0"/>
              <a:t>заведующий кафедрой</a:t>
            </a:r>
          </a:p>
          <a:p>
            <a:pPr marL="0" indent="0" algn="r" eaLnBrk="1" fontAlgn="auto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2100" dirty="0"/>
              <a:t>Данил Евгеньевич </a:t>
            </a:r>
            <a:r>
              <a:rPr lang="ru-RU" sz="2100" dirty="0" err="1"/>
              <a:t>Омельчук</a:t>
            </a:r>
            <a:endParaRPr lang="ru-RU" sz="2100" baseline="30000" dirty="0"/>
          </a:p>
          <a:p>
            <a:pPr marL="0" indent="0" algn="ctr" eaLnBrk="1" fontAlgn="auto" hangingPunct="1">
              <a:spcAft>
                <a:spcPts val="0"/>
              </a:spcAft>
              <a:buFont typeface="Arial" charset="0"/>
              <a:buNone/>
              <a:defRPr/>
            </a:pPr>
            <a:r>
              <a:rPr lang="ru-RU" sz="1800" dirty="0"/>
              <a:t>                                                                                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endParaRPr lang="ru-RU" sz="1600" dirty="0"/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900" dirty="0"/>
              <a:t>Красноярск</a:t>
            </a:r>
          </a:p>
          <a:p>
            <a:pPr marL="0" indent="0" algn="ctr" eaLnBrk="1" fontAlgn="auto" hangingPunct="1">
              <a:spcBef>
                <a:spcPts val="0"/>
              </a:spcBef>
              <a:spcAft>
                <a:spcPts val="0"/>
              </a:spcAft>
              <a:buFont typeface="Arial" charset="0"/>
              <a:buNone/>
              <a:defRPr/>
            </a:pPr>
            <a:r>
              <a:rPr lang="ru-RU" sz="1900" dirty="0"/>
              <a:t>2023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6763" y="188913"/>
            <a:ext cx="1029811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ЦЕЛИ МАССОВОЙ ИММУНОДИАГНОСТИКИ</a:t>
            </a:r>
            <a:r>
              <a:rPr lang="ru-RU" sz="3200" b="1" spc="300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133122" name="Объект 2"/>
          <p:cNvSpPr>
            <a:spLocks noGrp="1"/>
          </p:cNvSpPr>
          <p:nvPr>
            <p:ph idx="1"/>
          </p:nvPr>
        </p:nvSpPr>
        <p:spPr>
          <a:xfrm>
            <a:off x="1127125" y="1125538"/>
            <a:ext cx="9361488" cy="3455987"/>
          </a:xfrm>
        </p:spPr>
        <p:txBody>
          <a:bodyPr/>
          <a:lstStyle/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b="1" dirty="0"/>
              <a:t>1) Выявление инфицирования МБТ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b="1" dirty="0"/>
              <a:t>2) Выявление туберкулеза у детей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b="1" dirty="0"/>
              <a:t>3) Отбор лиц для вакцинации и ревакцинации против туберкулеза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b="1" dirty="0"/>
              <a:t>4) Формирование групп риска заболевания туберкулезом</a:t>
            </a:r>
          </a:p>
          <a:p>
            <a:pPr marL="0" indent="0" eaLnBrk="1" hangingPunct="1">
              <a:lnSpc>
                <a:spcPct val="150000"/>
              </a:lnSpc>
              <a:buFont typeface="Arial" charset="0"/>
              <a:buNone/>
            </a:pPr>
            <a:r>
              <a:rPr lang="ru-RU" sz="2000" b="1" dirty="0"/>
              <a:t>5) Определение эпидемиологических показателей по туберкулезу 	(инфицированность населения МБТ)</a:t>
            </a:r>
          </a:p>
        </p:txBody>
      </p:sp>
      <p:sp>
        <p:nvSpPr>
          <p:cNvPr id="133123" name="Прямоугольник 3"/>
          <p:cNvSpPr>
            <a:spLocks noChangeArrowheads="1"/>
          </p:cNvSpPr>
          <p:nvPr/>
        </p:nvSpPr>
        <p:spPr bwMode="auto">
          <a:xfrm>
            <a:off x="695325" y="4724400"/>
            <a:ext cx="10009188" cy="142962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E46C0A"/>
                </a:solidFill>
                <a:latin typeface="Calibri" pitchFamily="34" charset="0"/>
              </a:rPr>
              <a:t>МАССОВАЯ ИММУНОДИАГНОСТИКА</a:t>
            </a:r>
            <a:r>
              <a:rPr lang="ru-RU" sz="2000" dirty="0"/>
              <a:t> </a:t>
            </a:r>
          </a:p>
          <a:p>
            <a:pPr algn="ctr">
              <a:lnSpc>
                <a:spcPct val="150000"/>
              </a:lnSpc>
            </a:pPr>
            <a:r>
              <a:rPr lang="ru-RU" sz="2000" b="1" dirty="0">
                <a:solidFill>
                  <a:srgbClr val="E46C0A"/>
                </a:solidFill>
                <a:latin typeface="Calibri" pitchFamily="34" charset="0"/>
              </a:rPr>
              <a:t>позволяет обеспечить эффективность работы по раннему выявлению туберкулеза у детей и подростков и сформировать группы риска заболевания туберкулезом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58925" y="404813"/>
            <a:ext cx="901065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ПРИ МАССОВОЙ ИММУНОДИАГНОСТИКЕ ПРИМЕНЯЮТ</a:t>
            </a:r>
            <a:r>
              <a:rPr lang="ru-RU" sz="2800" b="1" dirty="0">
                <a:solidFill>
                  <a:srgbClr val="7030A0"/>
                </a:solidFill>
              </a:rPr>
              <a:t>:</a:t>
            </a:r>
          </a:p>
        </p:txBody>
      </p:sp>
      <p:sp>
        <p:nvSpPr>
          <p:cNvPr id="134146" name="Объект 2"/>
          <p:cNvSpPr>
            <a:spLocks noGrp="1"/>
          </p:cNvSpPr>
          <p:nvPr>
            <p:ph idx="1"/>
          </p:nvPr>
        </p:nvSpPr>
        <p:spPr>
          <a:xfrm>
            <a:off x="1343472" y="1772816"/>
            <a:ext cx="9721850" cy="1800225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/>
              <a:t>Внутрикожную туберкулиновую пробу Манту</a:t>
            </a:r>
          </a:p>
          <a:p>
            <a:pPr marL="0" indent="0" algn="ctr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/>
              <a:t>с 2 туберкулиновыми единицами (ТЕ) очищенного туберкулина в стандартном разведении (готовая форма)</a:t>
            </a:r>
          </a:p>
          <a:p>
            <a:pPr marL="0" indent="0" algn="ctr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>
                <a:solidFill>
                  <a:srgbClr val="E46C0A"/>
                </a:solidFill>
              </a:rPr>
              <a:t>проба Манту с 2ТЕ</a:t>
            </a:r>
            <a:endParaRPr lang="ru-RU" sz="2000" b="1" dirty="0"/>
          </a:p>
        </p:txBody>
      </p:sp>
      <p:sp>
        <p:nvSpPr>
          <p:cNvPr id="134147" name="Прямоугольник 3"/>
          <p:cNvSpPr>
            <a:spLocks noChangeArrowheads="1"/>
          </p:cNvSpPr>
          <p:nvPr/>
        </p:nvSpPr>
        <p:spPr bwMode="auto">
          <a:xfrm>
            <a:off x="1774825" y="4149725"/>
            <a:ext cx="879475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Calibri" pitchFamily="34" charset="0"/>
              </a:rPr>
              <a:t>Пробу с аллергеном туберкулезным рекомбинантным (АТР) в стандартном разведении (белок CFP10-ESAT6 0,2 </a:t>
            </a:r>
            <a:r>
              <a:rPr lang="ru-RU" sz="2000" b="1" dirty="0" smtClean="0">
                <a:latin typeface="Calibri" pitchFamily="34" charset="0"/>
              </a:rPr>
              <a:t>мкг)</a:t>
            </a:r>
          </a:p>
          <a:p>
            <a:pPr algn="ctr">
              <a:lnSpc>
                <a:spcPct val="120000"/>
              </a:lnSpc>
            </a:pPr>
            <a:r>
              <a:rPr lang="ru-RU" sz="2000" b="1" spc="600" dirty="0" smtClean="0">
                <a:solidFill>
                  <a:srgbClr val="E46C0A"/>
                </a:solidFill>
                <a:latin typeface="Calibri" pitchFamily="34" charset="0"/>
              </a:rPr>
              <a:t>ДИАСКИНТЕСТ</a:t>
            </a:r>
            <a:endParaRPr lang="ru-RU" sz="2000" b="1" spc="6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87488" y="404813"/>
            <a:ext cx="82296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ЦЕЛИ ИНДИВИДУАЛЬНОЙ</a:t>
            </a:r>
            <a:br>
              <a:rPr lang="ru-RU" sz="2800" b="1" spc="300" dirty="0">
                <a:solidFill>
                  <a:srgbClr val="7030A0"/>
                </a:solidFill>
              </a:rPr>
            </a:br>
            <a:r>
              <a:rPr lang="ru-RU" sz="2800" b="1" spc="300" dirty="0">
                <a:solidFill>
                  <a:srgbClr val="7030A0"/>
                </a:solidFill>
              </a:rPr>
              <a:t>ИММУНОДИАГНОСТИКИ</a:t>
            </a:r>
          </a:p>
        </p:txBody>
      </p:sp>
      <p:sp>
        <p:nvSpPr>
          <p:cNvPr id="135170" name="Объект 2"/>
          <p:cNvSpPr>
            <a:spLocks noGrp="1"/>
          </p:cNvSpPr>
          <p:nvPr>
            <p:ph idx="1"/>
          </p:nvPr>
        </p:nvSpPr>
        <p:spPr>
          <a:xfrm>
            <a:off x="1487488" y="1989138"/>
            <a:ext cx="8424936" cy="3887787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/>
              <a:t>1. Дифференциальная диагностика поствакцинальной и инфекционной аллергии к туберкулину</a:t>
            </a:r>
          </a:p>
          <a:p>
            <a:pPr marL="0" indent="0" eaLnBrk="1" hangingPunct="1">
              <a:buFont typeface="Arial" charset="0"/>
              <a:buNone/>
            </a:pPr>
            <a:endParaRPr lang="ru-RU" sz="2000" b="1" dirty="0"/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/>
              <a:t>2. Диагностика и дифференциальная диагностика туберкулеза и других заболеваний</a:t>
            </a:r>
          </a:p>
          <a:p>
            <a:pPr marL="0" indent="0" eaLnBrk="1" hangingPunct="1">
              <a:buFont typeface="Arial" charset="0"/>
              <a:buNone/>
            </a:pPr>
            <a:endParaRPr lang="ru-RU" sz="2000" b="1" dirty="0"/>
          </a:p>
          <a:p>
            <a:pPr marL="0" indent="0" eaLnBrk="1" hangingPunct="1">
              <a:buFont typeface="Arial" charset="0"/>
              <a:buNone/>
            </a:pPr>
            <a:r>
              <a:rPr lang="ru-RU" sz="2000" b="1" dirty="0"/>
              <a:t>3. Определение активности туберкулезного процесса</a:t>
            </a:r>
          </a:p>
          <a:p>
            <a:pPr marL="0" indent="0" eaLnBrk="1" hangingPunct="1">
              <a:buFont typeface="Arial" charset="0"/>
              <a:buNone/>
            </a:pPr>
            <a:endParaRPr lang="ru-RU" sz="2000" b="1" dirty="0"/>
          </a:p>
          <a:p>
            <a:pPr marL="0" indent="0" eaLnBrk="1" hangingPunct="1">
              <a:buFont typeface="Arial" charset="0"/>
              <a:buNone/>
            </a:pPr>
            <a:r>
              <a:rPr lang="ru-RU" sz="2000" b="1" dirty="0"/>
              <a:t>4. Оценка эффективности противотуберкулезного лечения</a:t>
            </a:r>
          </a:p>
          <a:p>
            <a:pPr marL="0" indent="0" eaLnBrk="1" hangingPunct="1">
              <a:buFont typeface="Arial" charset="0"/>
              <a:buNone/>
            </a:pPr>
            <a:endParaRPr lang="ru-RU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7600" y="341313"/>
            <a:ext cx="9309100" cy="11430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ПРИ ИНДИВИДУАЛЬНОЙ</a:t>
            </a:r>
            <a:br>
              <a:rPr lang="ru-RU" sz="2800" b="1" spc="300" dirty="0">
                <a:solidFill>
                  <a:srgbClr val="7030A0"/>
                </a:solidFill>
              </a:rPr>
            </a:br>
            <a:r>
              <a:rPr lang="ru-RU" sz="2800" b="1" spc="300" dirty="0">
                <a:solidFill>
                  <a:srgbClr val="7030A0"/>
                </a:solidFill>
              </a:rPr>
              <a:t>ИММУНОДИАГНОСТИКЕ ПРИМЕНЯЮТ</a:t>
            </a:r>
            <a:r>
              <a:rPr lang="ru-RU" sz="3600" b="1" dirty="0">
                <a:solidFill>
                  <a:srgbClr val="7030A0"/>
                </a:solidFill>
              </a:rPr>
              <a:t>:</a:t>
            </a:r>
            <a:endParaRPr lang="ru-RU" sz="3600" b="1" dirty="0"/>
          </a:p>
        </p:txBody>
      </p:sp>
      <p:sp>
        <p:nvSpPr>
          <p:cNvPr id="136194" name="Объект 2"/>
          <p:cNvSpPr>
            <a:spLocks noGrp="1"/>
          </p:cNvSpPr>
          <p:nvPr>
            <p:ph idx="1"/>
          </p:nvPr>
        </p:nvSpPr>
        <p:spPr>
          <a:xfrm>
            <a:off x="836762" y="1628800"/>
            <a:ext cx="9864725" cy="792088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800" b="1" dirty="0"/>
              <a:t>Внутрикожную туберкулиновую пробу Манту с 2 туберкулиновыми единицами (ТЕ) очищенного туберкулина в стандартном разведении (готовая форма) </a:t>
            </a:r>
            <a:r>
              <a:rPr lang="ru-RU" sz="1800" b="1" dirty="0">
                <a:solidFill>
                  <a:srgbClr val="843F06"/>
                </a:solidFill>
              </a:rPr>
              <a:t>проба Манту</a:t>
            </a:r>
          </a:p>
        </p:txBody>
      </p:sp>
      <p:sp>
        <p:nvSpPr>
          <p:cNvPr id="136195" name="Прямоугольник 3"/>
          <p:cNvSpPr>
            <a:spLocks noChangeArrowheads="1"/>
          </p:cNvSpPr>
          <p:nvPr/>
        </p:nvSpPr>
        <p:spPr bwMode="auto">
          <a:xfrm>
            <a:off x="836762" y="2708920"/>
            <a:ext cx="9864725" cy="757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latin typeface="Calibri" pitchFamily="34" charset="0"/>
              </a:rPr>
              <a:t>Пробу с аллергеном туберкулезным рекомбинантным (АТР) в стандартном </a:t>
            </a:r>
            <a:r>
              <a:rPr lang="ru-RU" b="1" dirty="0" smtClean="0">
                <a:latin typeface="Calibri" pitchFamily="34" charset="0"/>
              </a:rPr>
              <a:t>разведении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latin typeface="Calibri" pitchFamily="34" charset="0"/>
              </a:rPr>
              <a:t>(белок </a:t>
            </a:r>
            <a:r>
              <a:rPr lang="ru-RU" b="1" dirty="0">
                <a:latin typeface="Calibri" pitchFamily="34" charset="0"/>
              </a:rPr>
              <a:t>CFP10-ESAT6 0,2 мкг) </a:t>
            </a:r>
            <a:r>
              <a:rPr lang="ru-RU" b="1" spc="300" dirty="0">
                <a:solidFill>
                  <a:srgbClr val="843F06"/>
                </a:solidFill>
                <a:latin typeface="Calibri" pitchFamily="34" charset="0"/>
              </a:rPr>
              <a:t>ДИАСКИНТЕСТ</a:t>
            </a:r>
          </a:p>
        </p:txBody>
      </p:sp>
      <p:sp>
        <p:nvSpPr>
          <p:cNvPr id="136196" name="Прямоугольник 4"/>
          <p:cNvSpPr>
            <a:spLocks noChangeArrowheads="1"/>
          </p:cNvSpPr>
          <p:nvPr/>
        </p:nvSpPr>
        <p:spPr bwMode="auto">
          <a:xfrm>
            <a:off x="3393083" y="5223744"/>
            <a:ext cx="4752082" cy="757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843F06"/>
                </a:solidFill>
                <a:latin typeface="Calibri" pitchFamily="34" charset="0"/>
              </a:rPr>
              <a:t>Пробу Коха (</a:t>
            </a:r>
            <a:r>
              <a:rPr lang="ru-RU" b="1" dirty="0" err="1">
                <a:solidFill>
                  <a:srgbClr val="843F06"/>
                </a:solidFill>
                <a:latin typeface="Calibri" pitchFamily="34" charset="0"/>
              </a:rPr>
              <a:t>Рабухина</a:t>
            </a:r>
            <a:r>
              <a:rPr lang="ru-RU" b="1" dirty="0">
                <a:solidFill>
                  <a:srgbClr val="843F06"/>
                </a:solidFill>
                <a:latin typeface="Calibri" pitchFamily="34" charset="0"/>
              </a:rPr>
              <a:t>-Иоффе)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latin typeface="Calibri" pitchFamily="34" charset="0"/>
              </a:rPr>
              <a:t>с подкожным  введением туберкулина</a:t>
            </a:r>
          </a:p>
        </p:txBody>
      </p:sp>
      <p:sp>
        <p:nvSpPr>
          <p:cNvPr id="136197" name="Прямоугольник 5"/>
          <p:cNvSpPr>
            <a:spLocks noChangeArrowheads="1"/>
          </p:cNvSpPr>
          <p:nvPr/>
        </p:nvSpPr>
        <p:spPr bwMode="auto">
          <a:xfrm>
            <a:off x="836762" y="3789040"/>
            <a:ext cx="9864726" cy="10895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 smtClean="0">
                <a:latin typeface="Calibri" pitchFamily="34" charset="0"/>
              </a:rPr>
              <a:t>Иммунологические тесты </a:t>
            </a:r>
            <a:r>
              <a:rPr lang="ru-RU" b="1" dirty="0">
                <a:latin typeface="Calibri" pitchFamily="34" charset="0"/>
              </a:rPr>
              <a:t>на туберкулезную инфекцию, </a:t>
            </a:r>
            <a:r>
              <a:rPr lang="ru-RU" b="1" dirty="0" smtClean="0">
                <a:latin typeface="Calibri" pitchFamily="34" charset="0"/>
              </a:rPr>
              <a:t>основанные </a:t>
            </a:r>
            <a:r>
              <a:rPr lang="ru-RU" b="1" dirty="0">
                <a:latin typeface="Calibri" pitchFamily="34" charset="0"/>
              </a:rPr>
              <a:t>на </a:t>
            </a:r>
            <a:r>
              <a:rPr lang="ru-RU" b="1" dirty="0" smtClean="0">
                <a:latin typeface="Calibri" pitchFamily="34" charset="0"/>
              </a:rPr>
              <a:t>высвобождении</a:t>
            </a:r>
          </a:p>
          <a:p>
            <a:pPr algn="ctr">
              <a:lnSpc>
                <a:spcPct val="120000"/>
              </a:lnSpc>
            </a:pPr>
            <a:r>
              <a:rPr lang="ru-RU" b="1" dirty="0" smtClean="0">
                <a:latin typeface="Calibri" pitchFamily="34" charset="0"/>
              </a:rPr>
              <a:t>Т-лимфоцитами гамма-интерферона</a:t>
            </a:r>
            <a:endParaRPr lang="ru-RU" dirty="0" smtClean="0"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b="1" dirty="0" smtClean="0">
                <a:solidFill>
                  <a:prstClr val="black"/>
                </a:solidFill>
                <a:latin typeface="Calibri" pitchFamily="34" charset="0"/>
              </a:rPr>
              <a:t>(Тест</a:t>
            </a:r>
            <a:r>
              <a:rPr lang="ru-RU" b="1" dirty="0" smtClean="0">
                <a:solidFill>
                  <a:srgbClr val="E46C0A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solidFill>
                  <a:srgbClr val="843F06"/>
                </a:solidFill>
                <a:latin typeface="Calibri" pitchFamily="34" charset="0"/>
              </a:rPr>
              <a:t>T-SPOT.TB</a:t>
            </a:r>
            <a:r>
              <a:rPr lang="ru-RU" b="1" dirty="0" smtClean="0">
                <a:solidFill>
                  <a:prstClr val="black"/>
                </a:solidFill>
                <a:latin typeface="Calibri" pitchFamily="34" charset="0"/>
              </a:rPr>
              <a:t>,  </a:t>
            </a:r>
            <a:r>
              <a:rPr lang="ru-RU" b="1" dirty="0" err="1" smtClean="0">
                <a:latin typeface="Calibri" pitchFamily="34" charset="0"/>
              </a:rPr>
              <a:t>квантифероновый</a:t>
            </a:r>
            <a:r>
              <a:rPr lang="ru-RU" b="1" dirty="0" smtClean="0">
                <a:latin typeface="Calibri" pitchFamily="34" charset="0"/>
              </a:rPr>
              <a:t> </a:t>
            </a:r>
            <a:r>
              <a:rPr lang="ru-RU" b="1" dirty="0">
                <a:latin typeface="Calibri" pitchFamily="34" charset="0"/>
              </a:rPr>
              <a:t>тест - </a:t>
            </a:r>
            <a:r>
              <a:rPr lang="en-US" b="1" dirty="0" err="1" smtClean="0">
                <a:solidFill>
                  <a:srgbClr val="843F06"/>
                </a:solidFill>
                <a:latin typeface="Calibri" pitchFamily="34" charset="0"/>
              </a:rPr>
              <a:t>QuantiFERON</a:t>
            </a:r>
            <a:r>
              <a:rPr lang="en-US" b="1" dirty="0" smtClean="0">
                <a:solidFill>
                  <a:srgbClr val="843F06"/>
                </a:solidFill>
                <a:latin typeface="Calibri" pitchFamily="34" charset="0"/>
              </a:rPr>
              <a:t>-TB</a:t>
            </a:r>
            <a:r>
              <a:rPr lang="ru-RU" b="1" dirty="0" smtClean="0">
                <a:latin typeface="Calibri" pitchFamily="34" charset="0"/>
              </a:rPr>
              <a:t>)</a:t>
            </a:r>
            <a:endParaRPr lang="ru-RU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60475" y="122238"/>
            <a:ext cx="9310688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100" b="1" spc="300" dirty="0">
                <a:solidFill>
                  <a:srgbClr val="7030A0"/>
                </a:solidFill>
              </a:rPr>
              <a:t>ПРЕПАРАТЫ ПРИМЕНЯЕМЫЕ ДЛЯ ПРОВЕДЕНИЯ</a:t>
            </a:r>
            <a:br>
              <a:rPr lang="ru-RU" sz="3100" b="1" spc="300" dirty="0">
                <a:solidFill>
                  <a:srgbClr val="7030A0"/>
                </a:solidFill>
              </a:rPr>
            </a:br>
            <a:r>
              <a:rPr lang="ru-RU" sz="3100" b="1" spc="300" dirty="0">
                <a:solidFill>
                  <a:srgbClr val="7030A0"/>
                </a:solidFill>
              </a:rPr>
              <a:t>ИММУНОДИАГНОСТИКИ</a:t>
            </a:r>
            <a:r>
              <a:rPr lang="ru-RU" sz="3200" b="1" dirty="0">
                <a:solidFill>
                  <a:srgbClr val="7030A0"/>
                </a:solidFill>
              </a:rPr>
              <a:t>:</a:t>
            </a:r>
            <a:endParaRPr lang="ru-RU" sz="3200" b="1" dirty="0"/>
          </a:p>
        </p:txBody>
      </p:sp>
      <p:sp>
        <p:nvSpPr>
          <p:cNvPr id="137218" name="Объект 2"/>
          <p:cNvSpPr>
            <a:spLocks noGrp="1"/>
          </p:cNvSpPr>
          <p:nvPr>
            <p:ph idx="1"/>
          </p:nvPr>
        </p:nvSpPr>
        <p:spPr>
          <a:xfrm>
            <a:off x="767408" y="1384982"/>
            <a:ext cx="9577834" cy="126531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/>
              <a:t>	</a:t>
            </a:r>
            <a:r>
              <a:rPr lang="ru-RU" sz="1800" b="1" dirty="0"/>
              <a:t>Аллерген туберкулезный очищенный жидкий в стандартном разведении (очищенный туберкулин Линниковой - ППД-Л), биологическая активность которого измеряется в туберкулиновых единицах (ТЕ)</a:t>
            </a:r>
          </a:p>
        </p:txBody>
      </p:sp>
      <p:sp>
        <p:nvSpPr>
          <p:cNvPr id="137219" name="Прямоугольник 3"/>
          <p:cNvSpPr>
            <a:spLocks noChangeArrowheads="1"/>
          </p:cNvSpPr>
          <p:nvPr/>
        </p:nvSpPr>
        <p:spPr bwMode="auto">
          <a:xfrm>
            <a:off x="2351088" y="2867025"/>
            <a:ext cx="72009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>
              <a:latin typeface="Calibri" pitchFamily="34" charset="0"/>
            </a:endParaRPr>
          </a:p>
        </p:txBody>
      </p:sp>
      <p:sp>
        <p:nvSpPr>
          <p:cNvPr id="137220" name="Прямоугольник 4"/>
          <p:cNvSpPr>
            <a:spLocks noChangeArrowheads="1"/>
          </p:cNvSpPr>
          <p:nvPr/>
        </p:nvSpPr>
        <p:spPr bwMode="auto">
          <a:xfrm>
            <a:off x="2351088" y="3789363"/>
            <a:ext cx="7200900" cy="400050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>
              <a:latin typeface="Calibri" pitchFamily="34" charset="0"/>
            </a:endParaRPr>
          </a:p>
        </p:txBody>
      </p:sp>
      <p:sp>
        <p:nvSpPr>
          <p:cNvPr id="137221" name="Прямоугольник 5"/>
          <p:cNvSpPr>
            <a:spLocks noChangeArrowheads="1"/>
          </p:cNvSpPr>
          <p:nvPr/>
        </p:nvSpPr>
        <p:spPr bwMode="auto">
          <a:xfrm>
            <a:off x="2322513" y="5300663"/>
            <a:ext cx="7199312" cy="40005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endParaRPr lang="ru-RU" sz="2000" b="1">
              <a:solidFill>
                <a:srgbClr val="502604"/>
              </a:solidFill>
              <a:latin typeface="Calibri" pitchFamily="34" charset="0"/>
            </a:endParaRPr>
          </a:p>
        </p:txBody>
      </p:sp>
      <p:pic>
        <p:nvPicPr>
          <p:cNvPr id="137222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97480" y="3097546"/>
            <a:ext cx="6680200" cy="30972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8838" y="434975"/>
            <a:ext cx="10225087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ПРЕПАРАТЫ ПРИМЕНЯЕМЫЕ ДЛЯ ПРОВЕДЕНИЯ</a:t>
            </a:r>
            <a:br>
              <a:rPr lang="ru-RU" sz="2800" b="1" spc="300" dirty="0">
                <a:solidFill>
                  <a:srgbClr val="7030A0"/>
                </a:solidFill>
                <a:latin typeface="+mn-lt"/>
              </a:rPr>
            </a:b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ИММУНОДИАГНОСТИКИ</a:t>
            </a:r>
            <a:r>
              <a:rPr lang="ru-RU" sz="3200" b="1" dirty="0">
                <a:solidFill>
                  <a:srgbClr val="7030A0"/>
                </a:solidFill>
                <a:latin typeface="+mn-lt"/>
              </a:rPr>
              <a:t>:</a:t>
            </a:r>
            <a:endParaRPr lang="ru-RU" sz="3200" dirty="0">
              <a:latin typeface="+mn-lt"/>
            </a:endParaRPr>
          </a:p>
        </p:txBody>
      </p:sp>
      <p:sp>
        <p:nvSpPr>
          <p:cNvPr id="138242" name="Прямоугольник 5"/>
          <p:cNvSpPr>
            <a:spLocks noChangeArrowheads="1"/>
          </p:cNvSpPr>
          <p:nvPr/>
        </p:nvSpPr>
        <p:spPr bwMode="auto">
          <a:xfrm>
            <a:off x="1703512" y="1772816"/>
            <a:ext cx="8085609" cy="757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latin typeface="Calibri" pitchFamily="34" charset="0"/>
              </a:rPr>
              <a:t>Аллерген туберкулезный рекомбинантный (АТР) в стандартном разведении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latin typeface="Calibri" pitchFamily="34" charset="0"/>
              </a:rPr>
              <a:t>(белок CFP10-ESAT6 0,2 мкг)</a:t>
            </a:r>
          </a:p>
        </p:txBody>
      </p:sp>
      <p:pic>
        <p:nvPicPr>
          <p:cNvPr id="138243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6913" y="2924944"/>
            <a:ext cx="5470525" cy="35242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053306" y="332656"/>
            <a:ext cx="972026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100" b="1" spc="300" dirty="0">
                <a:solidFill>
                  <a:srgbClr val="7030A0"/>
                </a:solidFill>
              </a:rPr>
              <a:t>ПРЕПАРАТЫ ПРИМЕНЯЕМЫЕ ДЛЯ ПРОВЕДЕНИЯ</a:t>
            </a:r>
            <a:br>
              <a:rPr lang="ru-RU" sz="3100" b="1" spc="300" dirty="0">
                <a:solidFill>
                  <a:srgbClr val="7030A0"/>
                </a:solidFill>
              </a:rPr>
            </a:br>
            <a:r>
              <a:rPr lang="ru-RU" sz="3100" b="1" spc="300" dirty="0">
                <a:solidFill>
                  <a:srgbClr val="7030A0"/>
                </a:solidFill>
              </a:rPr>
              <a:t>ИММУНОДИАГНОСТИКИ</a:t>
            </a:r>
            <a:r>
              <a:rPr lang="ru-RU" sz="3200" b="1" dirty="0">
                <a:solidFill>
                  <a:srgbClr val="7030A0"/>
                </a:solidFill>
              </a:rPr>
              <a:t>:</a:t>
            </a:r>
            <a:endParaRPr lang="ru-RU" sz="3200" b="1" dirty="0"/>
          </a:p>
        </p:txBody>
      </p:sp>
      <p:sp>
        <p:nvSpPr>
          <p:cNvPr id="139268" name="Прямоугольник 4"/>
          <p:cNvSpPr>
            <a:spLocks noChangeArrowheads="1"/>
          </p:cNvSpPr>
          <p:nvPr/>
        </p:nvSpPr>
        <p:spPr bwMode="auto">
          <a:xfrm>
            <a:off x="5231904" y="1916832"/>
            <a:ext cx="5835650" cy="21268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Calibri" pitchFamily="34" charset="0"/>
              </a:rPr>
              <a:t>Диагностические тесты на туберкулезную инфекцию для применения </a:t>
            </a:r>
            <a:r>
              <a:rPr lang="ru-RU" b="1" dirty="0" err="1">
                <a:latin typeface="Calibri" pitchFamily="34" charset="0"/>
              </a:rPr>
              <a:t>in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 smtClean="0">
                <a:latin typeface="Calibri" pitchFamily="34" charset="0"/>
              </a:rPr>
              <a:t>vitro</a:t>
            </a:r>
            <a:r>
              <a:rPr lang="ru-RU" b="1" dirty="0" smtClean="0">
                <a:latin typeface="Calibri" pitchFamily="34" charset="0"/>
              </a:rPr>
              <a:t>, </a:t>
            </a:r>
            <a:r>
              <a:rPr lang="ru-RU" b="1" dirty="0">
                <a:latin typeface="Calibri" pitchFamily="34" charset="0"/>
              </a:rPr>
              <a:t>основанных на высвобождении Т-лимфоцитами гамма-интерферона (</a:t>
            </a:r>
            <a:r>
              <a:rPr lang="en-US" b="1" dirty="0">
                <a:latin typeface="Calibri" pitchFamily="34" charset="0"/>
              </a:rPr>
              <a:t>ɣ </a:t>
            </a:r>
            <a:r>
              <a:rPr lang="ru-RU" b="1" dirty="0">
                <a:latin typeface="Calibri" pitchFamily="34" charset="0"/>
              </a:rPr>
              <a:t>-ИФН) под влиянием специфических </a:t>
            </a:r>
            <a:r>
              <a:rPr lang="ru-RU" b="1" dirty="0" smtClean="0">
                <a:latin typeface="Calibri" pitchFamily="34" charset="0"/>
              </a:rPr>
              <a:t>антигенов </a:t>
            </a:r>
            <a:r>
              <a:rPr lang="en-US" b="1" dirty="0" smtClean="0">
                <a:latin typeface="Calibri" pitchFamily="34" charset="0"/>
              </a:rPr>
              <a:t>(</a:t>
            </a:r>
            <a:r>
              <a:rPr lang="ru-RU" b="1" dirty="0" smtClean="0">
                <a:solidFill>
                  <a:srgbClr val="843F06"/>
                </a:solidFill>
                <a:latin typeface="Calibri" pitchFamily="34" charset="0"/>
              </a:rPr>
              <a:t>тест </a:t>
            </a:r>
            <a:r>
              <a:rPr lang="en-US" b="1" dirty="0" smtClean="0">
                <a:solidFill>
                  <a:srgbClr val="843F06"/>
                </a:solidFill>
                <a:latin typeface="Calibri" pitchFamily="34" charset="0"/>
              </a:rPr>
              <a:t>T-SPOT.TB</a:t>
            </a:r>
            <a:r>
              <a:rPr lang="ru-RU" b="1" dirty="0" smtClean="0">
                <a:solidFill>
                  <a:srgbClr val="843F06"/>
                </a:solidFill>
                <a:latin typeface="Calibri" pitchFamily="34" charset="0"/>
              </a:rPr>
              <a:t> </a:t>
            </a:r>
            <a:r>
              <a:rPr lang="ru-RU" b="1" dirty="0" smtClean="0">
                <a:latin typeface="Calibri" pitchFamily="34" charset="0"/>
              </a:rPr>
              <a:t>и </a:t>
            </a:r>
            <a:r>
              <a:rPr lang="ru-RU" b="1" dirty="0" err="1" smtClean="0">
                <a:latin typeface="Calibri" pitchFamily="34" charset="0"/>
              </a:rPr>
              <a:t>квантифероновый</a:t>
            </a:r>
            <a:r>
              <a:rPr lang="ru-RU" b="1" dirty="0" smtClean="0">
                <a:latin typeface="Calibri" pitchFamily="34" charset="0"/>
              </a:rPr>
              <a:t> тест - </a:t>
            </a:r>
            <a:r>
              <a:rPr lang="en-US" b="1" dirty="0" err="1" smtClean="0">
                <a:solidFill>
                  <a:srgbClr val="843F06"/>
                </a:solidFill>
                <a:latin typeface="Calibri" pitchFamily="34" charset="0"/>
              </a:rPr>
              <a:t>QuantiFERON</a:t>
            </a:r>
            <a:r>
              <a:rPr lang="en-US" b="1" dirty="0" smtClean="0">
                <a:solidFill>
                  <a:srgbClr val="843F06"/>
                </a:solidFill>
                <a:latin typeface="Calibri" pitchFamily="34" charset="0"/>
              </a:rPr>
              <a:t>-TB</a:t>
            </a:r>
            <a:r>
              <a:rPr lang="en-US" b="1" dirty="0" smtClean="0">
                <a:latin typeface="Calibri" pitchFamily="34" charset="0"/>
              </a:rPr>
              <a:t> </a:t>
            </a:r>
            <a:r>
              <a:rPr lang="en-US" b="1" dirty="0">
                <a:latin typeface="Calibri" pitchFamily="34" charset="0"/>
              </a:rPr>
              <a:t>) 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271464" y="5085184"/>
            <a:ext cx="9034909" cy="9233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spc="300" dirty="0">
                <a:solidFill>
                  <a:srgbClr val="502604"/>
                </a:solidFill>
                <a:latin typeface="+mn-lt"/>
              </a:rPr>
              <a:t>Для проведения иммунодиагностики допускается использование только зарегистрированных в Российской Федерации препаратов и тест систем</a:t>
            </a:r>
          </a:p>
        </p:txBody>
      </p:sp>
      <p:pic>
        <p:nvPicPr>
          <p:cNvPr id="139270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0253" y="1052736"/>
            <a:ext cx="2448347" cy="20910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 descr="https://detiroom.ru/800/600/http/mdc51.ru/wp-content/uploads/2021/06/D0BAD0B0D180D182D0B8D0BDD0BAD0B0-1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9" r="10719"/>
          <a:stretch/>
        </p:blipFill>
        <p:spPr bwMode="auto">
          <a:xfrm>
            <a:off x="2135560" y="2636912"/>
            <a:ext cx="2268710" cy="1922115"/>
          </a:xfrm>
          <a:prstGeom prst="rect">
            <a:avLst/>
          </a:prstGeom>
          <a:noFill/>
          <a:ln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03766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0289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368" y="2637130"/>
            <a:ext cx="3383756" cy="1901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0290" name="Прямоугольник 2"/>
          <p:cNvSpPr>
            <a:spLocks noChangeArrowheads="1"/>
          </p:cNvSpPr>
          <p:nvPr/>
        </p:nvSpPr>
        <p:spPr bwMode="auto">
          <a:xfrm>
            <a:off x="1055688" y="1557338"/>
            <a:ext cx="10156825" cy="75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002060"/>
                </a:solidFill>
                <a:latin typeface="Calibri" pitchFamily="34" charset="0"/>
              </a:rPr>
              <a:t>Аллерген туберкулезный очищенный в стандартном разведении</a:t>
            </a:r>
          </a:p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502604"/>
                </a:solidFill>
                <a:latin typeface="Calibri" pitchFamily="34" charset="0"/>
              </a:rPr>
              <a:t>(готовые к употреблению растворы туберкулина)</a:t>
            </a:r>
          </a:p>
        </p:txBody>
      </p:sp>
      <p:sp>
        <p:nvSpPr>
          <p:cNvPr id="140291" name="Прямоугольник 3"/>
          <p:cNvSpPr>
            <a:spLocks noChangeArrowheads="1"/>
          </p:cNvSpPr>
          <p:nvPr/>
        </p:nvSpPr>
        <p:spPr bwMode="auto">
          <a:xfrm>
            <a:off x="4583113" y="2781300"/>
            <a:ext cx="6408737" cy="175432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b="1" dirty="0">
                <a:latin typeface="Calibri" pitchFamily="34" charset="0"/>
              </a:rPr>
              <a:t>Изготавливают из смеси убитых нагреванием фильтратов культуры МБТ человеческого и бычьего видов, очищенных ультрафильтрацией, осажденных трихлоруксусной кислотой, обработанных этиловым спиртом и </a:t>
            </a:r>
            <a:r>
              <a:rPr lang="ru-RU" b="1" dirty="0" smtClean="0">
                <a:latin typeface="Calibri" pitchFamily="34" charset="0"/>
              </a:rPr>
              <a:t>эфиром</a:t>
            </a:r>
            <a:endParaRPr lang="ru-RU" b="1" dirty="0">
              <a:latin typeface="Calibri" pitchFamily="34" charset="0"/>
            </a:endParaRPr>
          </a:p>
        </p:txBody>
      </p:sp>
      <p:sp>
        <p:nvSpPr>
          <p:cNvPr id="140292" name="Прямоугольник 4"/>
          <p:cNvSpPr>
            <a:spLocks noChangeArrowheads="1"/>
          </p:cNvSpPr>
          <p:nvPr/>
        </p:nvSpPr>
        <p:spPr bwMode="auto">
          <a:xfrm>
            <a:off x="1048266" y="4953213"/>
            <a:ext cx="9406714" cy="13849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2000" b="1" dirty="0">
                <a:latin typeface="Calibri" pitchFamily="34" charset="0"/>
              </a:rPr>
              <a:t>	</a:t>
            </a:r>
            <a:r>
              <a:rPr lang="ru-RU" b="1" dirty="0">
                <a:latin typeface="Calibri" pitchFamily="34" charset="0"/>
              </a:rPr>
              <a:t>Препарат выпускают в ампулах в виде раствора, содержащего 2 ТЕ ППД-Л в 0,1 мл. Возможен выпуск 5 ТЕ, 10 ТЕ в 0,1 мл и других дозировок препарата.</a:t>
            </a:r>
          </a:p>
          <a:p>
            <a:pPr algn="ctr">
              <a:lnSpc>
                <a:spcPct val="150000"/>
              </a:lnSpc>
            </a:pPr>
            <a:r>
              <a:rPr lang="ru-RU" b="1" dirty="0">
                <a:latin typeface="Calibri" pitchFamily="34" charset="0"/>
              </a:rPr>
              <a:t>Срок годности - 1 год.</a:t>
            </a:r>
          </a:p>
        </p:txBody>
      </p:sp>
      <p:sp>
        <p:nvSpPr>
          <p:cNvPr id="140293" name="Прямоугольник 5"/>
          <p:cNvSpPr>
            <a:spLocks noChangeArrowheads="1"/>
          </p:cNvSpPr>
          <p:nvPr/>
        </p:nvSpPr>
        <p:spPr bwMode="auto">
          <a:xfrm>
            <a:off x="2649274" y="260648"/>
            <a:ext cx="6430962" cy="109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dirty="0">
                <a:solidFill>
                  <a:srgbClr val="7030A0"/>
                </a:solidFill>
                <a:latin typeface="Calibri" pitchFamily="34" charset="0"/>
              </a:rPr>
              <a:t>Очищенный туберкулин (ППД)</a:t>
            </a:r>
          </a:p>
          <a:p>
            <a:pPr algn="ctr">
              <a:lnSpc>
                <a:spcPct val="120000"/>
              </a:lnSpc>
            </a:pPr>
            <a:r>
              <a:rPr lang="ru-RU" sz="2800" b="1" dirty="0" err="1">
                <a:solidFill>
                  <a:srgbClr val="7030A0"/>
                </a:solidFill>
                <a:latin typeface="Calibri" pitchFamily="34" charset="0"/>
              </a:rPr>
              <a:t>purified</a:t>
            </a:r>
            <a:r>
              <a:rPr lang="ru-RU" sz="28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Calibri" pitchFamily="34" charset="0"/>
              </a:rPr>
              <a:t>protein</a:t>
            </a:r>
            <a:r>
              <a:rPr lang="ru-RU" sz="28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sz="2800" b="1" dirty="0" err="1">
                <a:solidFill>
                  <a:srgbClr val="7030A0"/>
                </a:solidFill>
                <a:latin typeface="Calibri" pitchFamily="34" charset="0"/>
              </a:rPr>
              <a:t>derivative</a:t>
            </a:r>
            <a:r>
              <a:rPr lang="ru-RU" sz="2800" b="1" dirty="0">
                <a:solidFill>
                  <a:srgbClr val="7030A0"/>
                </a:solidFill>
                <a:latin typeface="Calibri" pitchFamily="34" charset="0"/>
              </a:rPr>
              <a:t> (PPD)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Прямоугольник 1"/>
          <p:cNvSpPr>
            <a:spLocks noChangeArrowheads="1"/>
          </p:cNvSpPr>
          <p:nvPr/>
        </p:nvSpPr>
        <p:spPr bwMode="auto">
          <a:xfrm>
            <a:off x="4800601" y="2205038"/>
            <a:ext cx="6623992" cy="300082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700" b="1" dirty="0">
                <a:latin typeface="Calibri" pitchFamily="34" charset="0"/>
              </a:rPr>
              <a:t>	</a:t>
            </a:r>
            <a:r>
              <a:rPr lang="ru-RU" b="1" dirty="0">
                <a:latin typeface="Calibri" pitchFamily="34" charset="0"/>
              </a:rPr>
              <a:t>АТР содержит два компонента (связанных между собой два белка антигена - CFP10 и ESAT6), присутствующие в вирулентных штаммах микобактерий туберкулеза (в том числе  </a:t>
            </a:r>
            <a:r>
              <a:rPr lang="ru-RU" b="1" dirty="0" err="1">
                <a:latin typeface="Calibri" pitchFamily="34" charset="0"/>
              </a:rPr>
              <a:t>M.tuberculosis</a:t>
            </a:r>
            <a:r>
              <a:rPr lang="ru-RU" b="1" dirty="0">
                <a:latin typeface="Calibri" pitchFamily="34" charset="0"/>
              </a:rPr>
              <a:t>  и </a:t>
            </a:r>
            <a:r>
              <a:rPr lang="ru-RU" b="1" dirty="0" err="1">
                <a:latin typeface="Calibri" pitchFamily="34" charset="0"/>
              </a:rPr>
              <a:t>M.bovis</a:t>
            </a:r>
            <a:r>
              <a:rPr lang="ru-RU" b="1" dirty="0">
                <a:latin typeface="Calibri" pitchFamily="34" charset="0"/>
              </a:rPr>
              <a:t>) и отсутствующие в вакцинном штамме БЦЖ (из которого готовятся вакцины туберкулезные – БЦЖ и БЦЖ-М), поэтому не вызывает реакцию ГЗТ, связанную с вакцинацией БЦЖ.</a:t>
            </a:r>
          </a:p>
        </p:txBody>
      </p:sp>
      <p:sp>
        <p:nvSpPr>
          <p:cNvPr id="141314" name="Прямоугольник 2"/>
          <p:cNvSpPr>
            <a:spLocks noChangeArrowheads="1"/>
          </p:cNvSpPr>
          <p:nvPr/>
        </p:nvSpPr>
        <p:spPr bwMode="auto">
          <a:xfrm>
            <a:off x="2393950" y="4763"/>
            <a:ext cx="7200900" cy="954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800" b="1" dirty="0">
                <a:solidFill>
                  <a:srgbClr val="7030A0"/>
                </a:solidFill>
                <a:latin typeface="Calibri" pitchFamily="34" charset="0"/>
              </a:rPr>
              <a:t>Аллерген туберкулезный рекомбинантный (АТР) в стандартном разведении</a:t>
            </a:r>
          </a:p>
        </p:txBody>
      </p:sp>
      <p:sp>
        <p:nvSpPr>
          <p:cNvPr id="141315" name="Прямоугольник 4"/>
          <p:cNvSpPr>
            <a:spLocks noChangeArrowheads="1"/>
          </p:cNvSpPr>
          <p:nvPr/>
        </p:nvSpPr>
        <p:spPr bwMode="auto">
          <a:xfrm>
            <a:off x="983432" y="5601254"/>
            <a:ext cx="9145215" cy="40254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latin typeface="Calibri" pitchFamily="34" charset="0"/>
              </a:rPr>
              <a:t>Одна доза (0,1 мл) препарата содержит: рекомбинантный белок CFP10-ESAT6 (0,2 мкг)</a:t>
            </a:r>
          </a:p>
        </p:txBody>
      </p:sp>
      <p:pic>
        <p:nvPicPr>
          <p:cNvPr id="141316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13544" y="2424782"/>
            <a:ext cx="3960812" cy="272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1317" name="Прямоугольник 3"/>
          <p:cNvSpPr>
            <a:spLocks noChangeArrowheads="1"/>
          </p:cNvSpPr>
          <p:nvPr/>
        </p:nvSpPr>
        <p:spPr bwMode="auto">
          <a:xfrm>
            <a:off x="1127125" y="1052513"/>
            <a:ext cx="9504363" cy="75713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latin typeface="Calibri" pitchFamily="34" charset="0"/>
              </a:rPr>
              <a:t>Представляет собой рекомбинантный белок, продуцируемый генетически модифицированной культурой </a:t>
            </a:r>
            <a:r>
              <a:rPr lang="ru-RU" b="1" dirty="0" err="1">
                <a:latin typeface="Calibri" pitchFamily="34" charset="0"/>
              </a:rPr>
              <a:t>Escherichia</a:t>
            </a:r>
            <a:r>
              <a:rPr lang="ru-RU" b="1" dirty="0">
                <a:latin typeface="Calibri" pitchFamily="34" charset="0"/>
              </a:rPr>
              <a:t> </a:t>
            </a:r>
            <a:r>
              <a:rPr lang="ru-RU" b="1" dirty="0" err="1">
                <a:latin typeface="Calibri" pitchFamily="34" charset="0"/>
              </a:rPr>
              <a:t>coli</a:t>
            </a:r>
            <a:r>
              <a:rPr lang="ru-RU" b="1" dirty="0">
                <a:latin typeface="Calibri" pitchFamily="34" charset="0"/>
              </a:rPr>
              <a:t> BL21(DE3)/</a:t>
            </a:r>
            <a:r>
              <a:rPr lang="ru-RU" b="1" dirty="0" err="1" smtClean="0">
                <a:latin typeface="Calibri" pitchFamily="34" charset="0"/>
              </a:rPr>
              <a:t>pCFP</a:t>
            </a:r>
            <a:r>
              <a:rPr lang="ru-RU" b="1" dirty="0" smtClean="0">
                <a:latin typeface="Calibri" pitchFamily="34" charset="0"/>
              </a:rPr>
              <a:t>-ESAT</a:t>
            </a:r>
            <a:endParaRPr lang="ru-RU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79376" y="103411"/>
            <a:ext cx="109728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2800" b="1" spc="300" dirty="0">
                <a:solidFill>
                  <a:srgbClr val="7030A0"/>
                </a:solidFill>
              </a:rPr>
              <a:t>ТЕХНИКА ПРОВЕДЕНИЯ ВНУТРИКОЖНОЙ</a:t>
            </a:r>
            <a:br>
              <a:rPr lang="ru-RU" altLang="ru-RU" sz="2800" b="1" spc="300" dirty="0">
                <a:solidFill>
                  <a:srgbClr val="7030A0"/>
                </a:solidFill>
              </a:rPr>
            </a:br>
            <a:r>
              <a:rPr lang="ru-RU" altLang="ru-RU" sz="2800" b="1" spc="300" dirty="0">
                <a:solidFill>
                  <a:srgbClr val="7030A0"/>
                </a:solidFill>
              </a:rPr>
              <a:t>пробы Манту с 2 ТЕ и ДИАСКИНТЕСТ</a:t>
            </a:r>
          </a:p>
        </p:txBody>
      </p:sp>
      <p:pic>
        <p:nvPicPr>
          <p:cNvPr id="142338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79376" y="2007854"/>
            <a:ext cx="4320480" cy="2382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2339" name="Прямоугольник 2"/>
          <p:cNvSpPr>
            <a:spLocks noChangeArrowheads="1"/>
          </p:cNvSpPr>
          <p:nvPr/>
        </p:nvSpPr>
        <p:spPr bwMode="auto">
          <a:xfrm>
            <a:off x="727945" y="1268413"/>
            <a:ext cx="10594975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502604"/>
                </a:solidFill>
                <a:latin typeface="Calibri" pitchFamily="34" charset="0"/>
              </a:rPr>
              <a:t>Техника постановки внутрикожной пробы Манту и ДИАСКИНТЕСТ идентичны</a:t>
            </a:r>
          </a:p>
        </p:txBody>
      </p:sp>
      <p:sp>
        <p:nvSpPr>
          <p:cNvPr id="142340" name="Прямоугольник 3"/>
          <p:cNvSpPr>
            <a:spLocks noChangeArrowheads="1"/>
          </p:cNvSpPr>
          <p:nvPr/>
        </p:nvSpPr>
        <p:spPr bwMode="auto">
          <a:xfrm>
            <a:off x="5375920" y="2044859"/>
            <a:ext cx="5617022" cy="230832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ru-RU" sz="1600" b="1" dirty="0">
                <a:latin typeface="Calibri" pitchFamily="34" charset="0"/>
              </a:rPr>
              <a:t>Для проведения пробы применяют однограммовые туберкулиновые шприцы разового использования с тонкими короткими иглами с коротким косым срезом.</a:t>
            </a: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Calibri" pitchFamily="34" charset="0"/>
              </a:rPr>
              <a:t>	Запрещается применять шприцы и иглы с истекшим сроком </a:t>
            </a:r>
            <a:r>
              <a:rPr lang="ru-RU" sz="1600" b="1" dirty="0" smtClean="0">
                <a:latin typeface="Calibri" pitchFamily="34" charset="0"/>
              </a:rPr>
              <a:t>годности.</a:t>
            </a:r>
            <a:endParaRPr lang="ru-RU" sz="1600" b="1" dirty="0">
              <a:latin typeface="Calibri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ru-RU" sz="1600" b="1" dirty="0">
                <a:latin typeface="Calibri" pitchFamily="34" charset="0"/>
              </a:rPr>
              <a:t>Так же запрещается использование инсулиновых шприцев.</a:t>
            </a:r>
          </a:p>
        </p:txBody>
      </p:sp>
      <p:sp>
        <p:nvSpPr>
          <p:cNvPr id="142341" name="Прямоугольник 4"/>
          <p:cNvSpPr>
            <a:spLocks noChangeArrowheads="1"/>
          </p:cNvSpPr>
          <p:nvPr/>
        </p:nvSpPr>
        <p:spPr bwMode="auto">
          <a:xfrm>
            <a:off x="1300139" y="4760297"/>
            <a:ext cx="9450586" cy="156966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latin typeface="Calibri" pitchFamily="34" charset="0"/>
              </a:rPr>
              <a:t>Набирают 0,2 мл (т.е. две дозы) туберкулина, насаживают иглу туберкулинового шприца,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latin typeface="Calibri" pitchFamily="34" charset="0"/>
              </a:rPr>
              <a:t>выпускают раствор до метки 0, 1 в стерильный ватный тампон.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latin typeface="Calibri" pitchFamily="34" charset="0"/>
              </a:rPr>
              <a:t>Ампулу после вскрытия сохраняют в асептических условиях не более 2 ч.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latin typeface="Calibri" pitchFamily="34" charset="0"/>
              </a:rPr>
              <a:t>Пробу производят пациентам обязательно в положении сидя, так как у эмоционально лабильных лиц инъекция может стать причиной обморока.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08DBFC40-6162-4D82-85FD-F798EB0608FE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ru-RU" altLang="ru-RU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86018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847850" y="1341438"/>
            <a:ext cx="7772400" cy="3095625"/>
          </a:xfrm>
        </p:spPr>
        <p:txBody>
          <a:bodyPr/>
          <a:lstStyle/>
          <a:p>
            <a:pPr algn="ctr" eaLnBrk="1" hangingPunct="1">
              <a:buFontTx/>
              <a:buNone/>
            </a:pPr>
            <a:r>
              <a:rPr lang="ru-RU" altLang="ru-RU" sz="3600" b="1">
                <a:solidFill>
                  <a:srgbClr val="7030A0"/>
                </a:solidFill>
              </a:rPr>
              <a:t>ЦЕЛЬ ЛЕКЦИИ:</a:t>
            </a:r>
          </a:p>
          <a:p>
            <a:pPr algn="ctr" eaLnBrk="1" hangingPunct="1">
              <a:buFontTx/>
              <a:buNone/>
            </a:pPr>
            <a:r>
              <a:rPr lang="ru-RU" altLang="ru-RU" b="1">
                <a:latin typeface="Times New Roman" pitchFamily="18" charset="0"/>
              </a:rPr>
              <a:t>		</a:t>
            </a:r>
            <a:r>
              <a:rPr lang="ru-RU" altLang="ru-RU" b="1"/>
              <a:t>Ознакомить студентов с основами иммунодиагностики и ранним выявлением туберкулеза у детей и подростков</a:t>
            </a:r>
            <a:endParaRPr lang="ru-RU" altLang="ru-RU">
              <a:latin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9600" y="274638"/>
            <a:ext cx="10972800" cy="1139825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2800" b="1" spc="300" dirty="0">
                <a:solidFill>
                  <a:srgbClr val="7030A0"/>
                </a:solidFill>
              </a:rPr>
              <a:t>ТЕХНИКА ПРОВЕДЕНИЯ ВНУТРИКОЖНОЙ</a:t>
            </a:r>
            <a:br>
              <a:rPr lang="ru-RU" altLang="ru-RU" sz="2800" b="1" spc="300" dirty="0">
                <a:solidFill>
                  <a:srgbClr val="7030A0"/>
                </a:solidFill>
              </a:rPr>
            </a:br>
            <a:r>
              <a:rPr lang="ru-RU" altLang="ru-RU" sz="2800" b="1" spc="300" dirty="0">
                <a:solidFill>
                  <a:srgbClr val="7030A0"/>
                </a:solidFill>
              </a:rPr>
              <a:t>пробы Манту с </a:t>
            </a:r>
            <a:r>
              <a:rPr lang="ru-RU" altLang="ru-RU" sz="2800" b="1" dirty="0">
                <a:solidFill>
                  <a:srgbClr val="7030A0"/>
                </a:solidFill>
              </a:rPr>
              <a:t>2 ТЕ </a:t>
            </a:r>
            <a:r>
              <a:rPr lang="ru-RU" altLang="ru-RU" sz="2800" b="1" spc="300" dirty="0">
                <a:solidFill>
                  <a:srgbClr val="7030A0"/>
                </a:solidFill>
              </a:rPr>
              <a:t>и ДИАСКИНТЕСТ</a:t>
            </a:r>
          </a:p>
        </p:txBody>
      </p:sp>
      <p:pic>
        <p:nvPicPr>
          <p:cNvPr id="143362" name="Содержимое 4" descr="Mantoux_tuberculin_skin_test.jpg"/>
          <p:cNvPicPr>
            <a:picLocks noGrp="1" noChangeAspect="1"/>
          </p:cNvPicPr>
          <p:nvPr>
            <p:ph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839416" y="1700808"/>
            <a:ext cx="3528392" cy="2434068"/>
          </a:xfrm>
          <a:ln>
            <a:solidFill>
              <a:schemeClr val="tx1"/>
            </a:solidFill>
          </a:ln>
        </p:spPr>
      </p:pic>
      <p:sp>
        <p:nvSpPr>
          <p:cNvPr id="143363" name="Прямоугольник 1"/>
          <p:cNvSpPr>
            <a:spLocks noChangeArrowheads="1"/>
          </p:cNvSpPr>
          <p:nvPr/>
        </p:nvSpPr>
        <p:spPr bwMode="auto">
          <a:xfrm>
            <a:off x="4943872" y="1772816"/>
            <a:ext cx="5832475" cy="24129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>
                <a:latin typeface="Calibri" pitchFamily="34" charset="0"/>
              </a:rPr>
              <a:t>	</a:t>
            </a:r>
            <a:r>
              <a:rPr lang="ru-RU" sz="1600" b="1" dirty="0">
                <a:latin typeface="Calibri" pitchFamily="34" charset="0"/>
              </a:rPr>
              <a:t>На внутренней поверхности средней трети предплечья участок кожи обрабатывают 70% этиловым спиртом, просушивают стерильной ватой.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	Тонкую иглу вводят срезом вверх в верхние слои натянутой кожи (</a:t>
            </a:r>
            <a:r>
              <a:rPr lang="ru-RU" sz="1600" b="1" dirty="0" err="1">
                <a:latin typeface="Calibri" pitchFamily="34" charset="0"/>
              </a:rPr>
              <a:t>внутрикожно</a:t>
            </a:r>
            <a:r>
              <a:rPr lang="ru-RU" sz="1600" b="1" dirty="0">
                <a:latin typeface="Calibri" pitchFamily="34" charset="0"/>
              </a:rPr>
              <a:t>) параллельно ее поверхности.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	После введения отверстия иглы в кожу из шприца вводят 0,1 мл раствора туберкулина, т. е. одну дозу.</a:t>
            </a:r>
          </a:p>
        </p:txBody>
      </p:sp>
      <p:sp>
        <p:nvSpPr>
          <p:cNvPr id="143364" name="Прямоугольник 2"/>
          <p:cNvSpPr>
            <a:spLocks noChangeArrowheads="1"/>
          </p:cNvSpPr>
          <p:nvPr/>
        </p:nvSpPr>
        <p:spPr bwMode="auto">
          <a:xfrm>
            <a:off x="1055440" y="4544137"/>
            <a:ext cx="9361686" cy="173278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dirty="0">
                <a:latin typeface="Calibri" pitchFamily="34" charset="0"/>
              </a:rPr>
              <a:t>	</a:t>
            </a:r>
            <a:r>
              <a:rPr lang="ru-RU" sz="1600" b="1" dirty="0">
                <a:latin typeface="Calibri" pitchFamily="34" charset="0"/>
              </a:rPr>
              <a:t>При правильной технике в коже образуется папула в виде «лимонной корочки» размером не мене 7-9 мм в диаметре.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Пробу производит по назначению врача специально обученная медицинская сестра.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	Результаты туберкулиновой пробы оценивает врач или специально обученная медсестра, проводившая эту пробу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260475" y="149225"/>
            <a:ext cx="9526588" cy="11430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2800" b="1" spc="300" dirty="0">
                <a:solidFill>
                  <a:srgbClr val="7030A0"/>
                </a:solidFill>
              </a:rPr>
              <a:t>ОЦЕНКА РЕЗУЛЬТАТОВ ВНУТРИКОЖНОЙ</a:t>
            </a:r>
            <a:br>
              <a:rPr lang="ru-RU" altLang="ru-RU" sz="2800" b="1" spc="300" dirty="0">
                <a:solidFill>
                  <a:srgbClr val="7030A0"/>
                </a:solidFill>
              </a:rPr>
            </a:br>
            <a:r>
              <a:rPr lang="ru-RU" altLang="ru-RU" sz="2800" b="1" spc="300" dirty="0">
                <a:solidFill>
                  <a:srgbClr val="7030A0"/>
                </a:solidFill>
              </a:rPr>
              <a:t>пробы Манту с 2 ТЕ и ДИАСКИНТЕСТ</a:t>
            </a:r>
            <a:endParaRPr lang="ru-RU" altLang="ru-RU" sz="2800" spc="300" dirty="0">
              <a:solidFill>
                <a:srgbClr val="FFFF00"/>
              </a:solidFill>
            </a:endParaRPr>
          </a:p>
        </p:txBody>
      </p:sp>
      <p:sp>
        <p:nvSpPr>
          <p:cNvPr id="144386" name="Номер слайда 3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2C4AB072-95DC-4F3B-8292-D3194387B137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ru-RU" altLang="ru-RU">
              <a:solidFill>
                <a:srgbClr val="898989"/>
              </a:solidFill>
              <a:latin typeface="Arial" charset="0"/>
            </a:endParaRPr>
          </a:p>
        </p:txBody>
      </p:sp>
      <p:pic>
        <p:nvPicPr>
          <p:cNvPr id="144387" name="Picture 7" descr="ofbgi lzah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67408" y="2598737"/>
            <a:ext cx="2448272" cy="181472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144388" name="Прямоугольник 2"/>
          <p:cNvSpPr>
            <a:spLocks noChangeArrowheads="1"/>
          </p:cNvSpPr>
          <p:nvPr/>
        </p:nvSpPr>
        <p:spPr bwMode="auto">
          <a:xfrm>
            <a:off x="263525" y="1408113"/>
            <a:ext cx="1152048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502604"/>
                </a:solidFill>
                <a:latin typeface="Calibri" pitchFamily="34" charset="0"/>
              </a:rPr>
              <a:t>Техника оценки результатов внутрикожной пробы Манту и ДИАСКИНТЕСТ </a:t>
            </a:r>
            <a:r>
              <a:rPr lang="ru-RU" b="1" dirty="0" smtClean="0">
                <a:solidFill>
                  <a:srgbClr val="502604"/>
                </a:solidFill>
                <a:latin typeface="Calibri" pitchFamily="34" charset="0"/>
              </a:rPr>
              <a:t>идентичны</a:t>
            </a:r>
            <a:endParaRPr lang="ru-RU" b="1" dirty="0">
              <a:solidFill>
                <a:srgbClr val="502604"/>
              </a:solidFill>
              <a:latin typeface="Calibri" pitchFamily="34" charset="0"/>
            </a:endParaRPr>
          </a:p>
        </p:txBody>
      </p:sp>
      <p:sp>
        <p:nvSpPr>
          <p:cNvPr id="144389" name="Прямоугольник 4"/>
          <p:cNvSpPr>
            <a:spLocks noChangeArrowheads="1"/>
          </p:cNvSpPr>
          <p:nvPr/>
        </p:nvSpPr>
        <p:spPr bwMode="auto">
          <a:xfrm>
            <a:off x="4151784" y="2642423"/>
            <a:ext cx="7272635" cy="164352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Calibri" pitchFamily="34" charset="0"/>
              </a:rPr>
              <a:t>	</a:t>
            </a:r>
            <a:r>
              <a:rPr lang="ru-RU" sz="1600" b="1" dirty="0">
                <a:latin typeface="Calibri" pitchFamily="34" charset="0"/>
              </a:rPr>
              <a:t>Линейкой с миллиметровыми делениями измеряют и регистрируют поперечный (по отношению к оси предплечья) размер инфильтрата.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latin typeface="Calibri" pitchFamily="34" charset="0"/>
              </a:rPr>
              <a:t>	Гиперемию учитывают только в случае отсутствия инфильтрата.</a:t>
            </a:r>
          </a:p>
          <a:p>
            <a:pPr algn="ctr">
              <a:lnSpc>
                <a:spcPct val="120000"/>
              </a:lnSpc>
            </a:pPr>
            <a:r>
              <a:rPr lang="ru-RU" sz="1600" b="1" dirty="0">
                <a:latin typeface="Calibri" pitchFamily="34" charset="0"/>
              </a:rPr>
              <a:t>	При отсутствии инфильтрата при учете реакции измеряют и регистрируют </a:t>
            </a:r>
            <a:r>
              <a:rPr lang="ru-RU" sz="1600" b="1" dirty="0" smtClean="0">
                <a:latin typeface="Calibri" pitchFamily="34" charset="0"/>
              </a:rPr>
              <a:t>гиперемию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44390" name="Прямоугольник 1"/>
          <p:cNvSpPr>
            <a:spLocks noChangeArrowheads="1"/>
          </p:cNvSpPr>
          <p:nvPr/>
        </p:nvSpPr>
        <p:spPr bwMode="auto">
          <a:xfrm>
            <a:off x="767408" y="4789426"/>
            <a:ext cx="10368979" cy="1372683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Результаты проб фиксируют в учетной форме N 063/у, в медицинской карте ребенка (форма N 026/у), в истории развития ребенка (форма N 112/у) и прививочном сертификате.</a:t>
            </a:r>
          </a:p>
          <a:p>
            <a:pPr algn="ctr"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При этом отмечают: предприятие-изготовитель препарата, номер серии, срок годности; дату проведения пробы; результат пробы - инфильтрат (папула) или гиперемии (при отсутствии инфильтрата) в </a:t>
            </a:r>
            <a:r>
              <a:rPr lang="ru-RU" sz="1600" b="1" dirty="0" smtClean="0">
                <a:latin typeface="Calibri" pitchFamily="34" charset="0"/>
              </a:rPr>
              <a:t>мм</a:t>
            </a:r>
            <a:endParaRPr lang="ru-RU" sz="1600" b="1" dirty="0">
              <a:latin typeface="Calibri" pitchFamily="34" charset="0"/>
            </a:endParaRPr>
          </a:p>
        </p:txBody>
      </p:sp>
      <p:sp>
        <p:nvSpPr>
          <p:cNvPr id="144391" name="Прямоугольник 5"/>
          <p:cNvSpPr>
            <a:spLocks noChangeArrowheads="1"/>
          </p:cNvSpPr>
          <p:nvPr/>
        </p:nvSpPr>
        <p:spPr bwMode="auto">
          <a:xfrm>
            <a:off x="300038" y="1935163"/>
            <a:ext cx="11449050" cy="40254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b="1" dirty="0">
                <a:solidFill>
                  <a:srgbClr val="000000"/>
                </a:solidFill>
                <a:latin typeface="Calibri" pitchFamily="34" charset="0"/>
              </a:rPr>
              <a:t>Результат оценивают через 72 часа путем измерения размера инфильтрата (папулы) в миллиметрах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2800" b="1" spc="300" dirty="0">
                <a:solidFill>
                  <a:srgbClr val="7030A0"/>
                </a:solidFill>
              </a:rPr>
              <a:t>ИНТЕРПРИТАЦИЯ РЕАКЦИЙ НА ВНУТРИКОЖНУЮ</a:t>
            </a:r>
            <a:r>
              <a:rPr lang="ru-RU" altLang="ru-RU" sz="2800" b="1" dirty="0">
                <a:solidFill>
                  <a:srgbClr val="7030A0"/>
                </a:solidFill>
              </a:rPr>
              <a:t/>
            </a:r>
            <a:br>
              <a:rPr lang="ru-RU" altLang="ru-RU" sz="2800" b="1" dirty="0">
                <a:solidFill>
                  <a:srgbClr val="7030A0"/>
                </a:solidFill>
              </a:rPr>
            </a:br>
            <a:r>
              <a:rPr lang="ru-RU" altLang="ru-RU" sz="2800" b="1" spc="300" dirty="0">
                <a:solidFill>
                  <a:srgbClr val="7030A0"/>
                </a:solidFill>
              </a:rPr>
              <a:t>пробу МАНТУ с 2 ТЕ</a:t>
            </a:r>
            <a:endParaRPr lang="ru-RU" sz="2800" spc="300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079776" y="1916832"/>
            <a:ext cx="7272808" cy="3168352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/>
              <a:t>1) </a:t>
            </a:r>
            <a:r>
              <a:rPr lang="ru-RU" sz="2000" b="1" spc="300" dirty="0">
                <a:solidFill>
                  <a:schemeClr val="accent6">
                    <a:lumMod val="50000"/>
                  </a:schemeClr>
                </a:solidFill>
              </a:rPr>
              <a:t>ОТРИЦАТЕЛЬНАЯ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/>
              <a:t>(полное отсутствие инфильтрата-папулы и гиперемии; </a:t>
            </a:r>
            <a:r>
              <a:rPr lang="ru-RU" sz="2000" b="1" dirty="0" err="1"/>
              <a:t>уколочная</a:t>
            </a:r>
            <a:r>
              <a:rPr lang="ru-RU" sz="2000" b="1" dirty="0"/>
              <a:t> реакция 0 – 1 мм</a:t>
            </a:r>
            <a:r>
              <a:rPr lang="ru-RU" sz="2000" b="1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/>
              <a:t>2) </a:t>
            </a:r>
            <a:r>
              <a:rPr lang="ru-RU" sz="2000" b="1" spc="300" dirty="0">
                <a:solidFill>
                  <a:schemeClr val="accent6">
                    <a:lumMod val="50000"/>
                  </a:schemeClr>
                </a:solidFill>
              </a:rPr>
              <a:t>СОМНИТЕЛЬНАЯ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2000" b="1" dirty="0"/>
              <a:t>(инфильтрат-папула 2 – 4 мм или только гиперемия любого размера без инфильтрата</a:t>
            </a:r>
            <a:r>
              <a:rPr lang="ru-RU" sz="2000" b="1" dirty="0" smtClean="0"/>
              <a:t>)</a:t>
            </a:r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2000" b="1" dirty="0"/>
          </a:p>
          <a:p>
            <a:pPr eaLnBrk="1" fontAlgn="auto" hangingPunct="1"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2000" b="1" dirty="0"/>
              <a:t>3)</a:t>
            </a:r>
            <a:r>
              <a:rPr lang="ru-RU" sz="2000" b="1" dirty="0">
                <a:solidFill>
                  <a:srgbClr val="502604"/>
                </a:solidFill>
              </a:rPr>
              <a:t> </a:t>
            </a:r>
            <a:r>
              <a:rPr lang="ru-RU" sz="2000" b="1" spc="300" dirty="0">
                <a:solidFill>
                  <a:schemeClr val="accent6">
                    <a:lumMod val="50000"/>
                  </a:schemeClr>
                </a:solidFill>
              </a:rPr>
              <a:t>ПОЛОЖИТЕЛЬНАЯ</a:t>
            </a:r>
            <a:r>
              <a:rPr lang="ru-RU" sz="2000" b="1" dirty="0">
                <a:solidFill>
                  <a:srgbClr val="502604"/>
                </a:solidFill>
              </a:rPr>
              <a:t> </a:t>
            </a:r>
            <a:r>
              <a:rPr lang="ru-RU" sz="2000" b="1" dirty="0"/>
              <a:t>(инфильтрат-папула диаметром 5 мм и более)</a:t>
            </a:r>
            <a:endParaRPr lang="ru-RU" sz="2000" dirty="0"/>
          </a:p>
        </p:txBody>
      </p:sp>
      <p:pic>
        <p:nvPicPr>
          <p:cNvPr id="145411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368" y="1700808"/>
            <a:ext cx="3048000" cy="390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71450"/>
            <a:ext cx="11390313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ПОЛОЖИТЕЛЬНЫЕ РЕАКЦИИ НА ПРОБУ МАНТУ В СВОЮ ОЧЕРЕДЬ РЕКОМЕНДОВАНО ПОДРАЗДЕЛЯТЬ НА: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791744" y="1665288"/>
            <a:ext cx="7272808" cy="46799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1) </a:t>
            </a:r>
            <a:r>
              <a:rPr lang="ru-RU" sz="1800" b="1" spc="300" dirty="0">
                <a:solidFill>
                  <a:schemeClr val="accent6">
                    <a:lumMod val="50000"/>
                  </a:schemeClr>
                </a:solidFill>
              </a:rPr>
              <a:t>СЛАБОПОЛОЖИТЕЛЬНАЯ</a:t>
            </a:r>
            <a:r>
              <a:rPr lang="ru-RU" sz="1800" b="1" dirty="0"/>
              <a:t> (папула 5 – 9 мм</a:t>
            </a:r>
            <a:r>
              <a:rPr lang="ru-RU" sz="1800" b="1" dirty="0" smtClean="0"/>
              <a:t>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2) </a:t>
            </a:r>
            <a:r>
              <a:rPr lang="ru-RU" sz="1800" b="1" spc="300" dirty="0" smtClean="0">
                <a:solidFill>
                  <a:srgbClr val="F79646">
                    <a:lumMod val="50000"/>
                  </a:srgbClr>
                </a:solidFill>
              </a:rPr>
              <a:t>УМЕРЕННАЯ- </a:t>
            </a:r>
            <a:r>
              <a:rPr lang="ru-RU" sz="1800" b="1" dirty="0" smtClean="0"/>
              <a:t>средней </a:t>
            </a:r>
            <a:r>
              <a:rPr lang="ru-RU" sz="1800" b="1" dirty="0"/>
              <a:t>интенсивности </a:t>
            </a:r>
            <a:r>
              <a:rPr lang="ru-RU" sz="1800" b="1" dirty="0" smtClean="0"/>
              <a:t>(</a:t>
            </a:r>
            <a:r>
              <a:rPr lang="ru-RU" sz="1800" b="1" dirty="0"/>
              <a:t>папула 10 – 14 мм</a:t>
            </a:r>
            <a:r>
              <a:rPr lang="ru-RU" sz="1800" b="1" dirty="0" smtClean="0"/>
              <a:t>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3)</a:t>
            </a:r>
            <a:r>
              <a:rPr lang="ru-RU" sz="1800" b="1" dirty="0">
                <a:solidFill>
                  <a:srgbClr val="502604"/>
                </a:solidFill>
              </a:rPr>
              <a:t> </a:t>
            </a:r>
            <a:r>
              <a:rPr lang="ru-RU" sz="1800" b="1" spc="300" dirty="0">
                <a:solidFill>
                  <a:schemeClr val="accent6">
                    <a:lumMod val="50000"/>
                  </a:schemeClr>
                </a:solidFill>
              </a:rPr>
              <a:t>ВЫРАЖЕННАЯ</a:t>
            </a:r>
            <a:r>
              <a:rPr lang="ru-RU" sz="1800" b="1" dirty="0">
                <a:solidFill>
                  <a:srgbClr val="502604"/>
                </a:solidFill>
              </a:rPr>
              <a:t> </a:t>
            </a:r>
            <a:r>
              <a:rPr lang="ru-RU" sz="1800" b="1" dirty="0"/>
              <a:t>(папула 15 – 16 мм</a:t>
            </a:r>
            <a:r>
              <a:rPr lang="ru-RU" sz="1800" b="1" dirty="0" smtClean="0"/>
              <a:t>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4) </a:t>
            </a:r>
            <a:r>
              <a:rPr lang="ru-RU" sz="1800" b="1" spc="300" dirty="0">
                <a:solidFill>
                  <a:schemeClr val="accent6">
                    <a:lumMod val="50000"/>
                  </a:schemeClr>
                </a:solidFill>
              </a:rPr>
              <a:t>ГИПЕРЕРГИЧЕСКАЯ</a:t>
            </a:r>
            <a:r>
              <a:rPr lang="ru-RU" sz="1800" b="1" dirty="0">
                <a:solidFill>
                  <a:srgbClr val="502604"/>
                </a:solidFill>
              </a:rPr>
              <a:t> </a:t>
            </a:r>
            <a:r>
              <a:rPr lang="ru-RU" sz="1800" b="1" dirty="0"/>
              <a:t>(у детей и подростков папула 17 мм и более, у взрослых папула 21 мм и более; или папула любого размера при наличии </a:t>
            </a:r>
            <a:r>
              <a:rPr lang="ru-RU" sz="1800" b="1" dirty="0" err="1"/>
              <a:t>везикуло</a:t>
            </a:r>
            <a:r>
              <a:rPr lang="ru-RU" sz="1800" b="1" dirty="0"/>
              <a:t>-некротической реакции, лимфангоита, отсевов).</a:t>
            </a:r>
            <a:endParaRPr lang="ru-RU" sz="1800" dirty="0"/>
          </a:p>
        </p:txBody>
      </p:sp>
      <p:pic>
        <p:nvPicPr>
          <p:cNvPr id="146435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35063" y="4005263"/>
            <a:ext cx="2449512" cy="195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643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5400" y="1564505"/>
            <a:ext cx="2128838" cy="2095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983432" y="836713"/>
            <a:ext cx="9361040" cy="4392488"/>
          </a:xfrm>
        </p:spPr>
        <p:txBody>
          <a:bodyPr rtlCol="0">
            <a:normAutofit/>
          </a:bodyPr>
          <a:lstStyle/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	«</a:t>
            </a:r>
            <a:r>
              <a:rPr lang="ru-RU" sz="2000" b="1" spc="600" dirty="0">
                <a:solidFill>
                  <a:schemeClr val="accent6">
                    <a:lumMod val="50000"/>
                  </a:schemeClr>
                </a:solidFill>
              </a:rPr>
              <a:t>ВИРАЖ</a:t>
            </a:r>
            <a:r>
              <a:rPr lang="ru-RU" sz="2000" b="1" dirty="0"/>
              <a:t>» туберкулиновых реакций – конверсия отрицательных реакций на внутрикожное введение туберкулина в положительную, не связанную с вакцинацией против туберкулеза, или нарастание реакции на фоне поствакцинальной аллергии (ПВА) в течение года на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мм </a:t>
            </a:r>
            <a:r>
              <a:rPr lang="ru-RU" sz="2000" b="1" dirty="0"/>
              <a:t>и </a:t>
            </a:r>
            <a:r>
              <a:rPr lang="ru-RU" sz="2000" b="1" dirty="0" smtClean="0"/>
              <a:t>более</a:t>
            </a:r>
            <a:endParaRPr lang="ru-RU" sz="2000" b="1" dirty="0"/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/>
          </a:p>
          <a:p>
            <a:pPr marL="0" indent="0" algn="ctr" eaLnBrk="1" fontAlgn="auto" hangingPunct="1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800" b="1" dirty="0"/>
              <a:t>	</a:t>
            </a:r>
            <a:r>
              <a:rPr lang="ru-RU" sz="2000" b="1" spc="300" dirty="0">
                <a:solidFill>
                  <a:schemeClr val="accent6">
                    <a:lumMod val="50000"/>
                  </a:schemeClr>
                </a:solidFill>
              </a:rPr>
              <a:t>УСИЛИВАЮЩЕЙСЯ РЕАКЦИЕЙ </a:t>
            </a:r>
            <a:r>
              <a:rPr lang="ru-RU" sz="2000" b="1" dirty="0"/>
              <a:t>на туберкулин считают </a:t>
            </a:r>
            <a:r>
              <a:rPr lang="ru-RU" sz="2000" b="1" dirty="0" err="1" smtClean="0"/>
              <a:t>величение</a:t>
            </a:r>
            <a:r>
              <a:rPr lang="ru-RU" sz="2000" b="1" dirty="0" smtClean="0"/>
              <a:t> </a:t>
            </a:r>
            <a:r>
              <a:rPr lang="ru-RU" sz="2000" b="1" dirty="0"/>
              <a:t>инфильтрата на </a:t>
            </a: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мм </a:t>
            </a:r>
            <a:r>
              <a:rPr lang="ru-RU" sz="2000" b="1" dirty="0"/>
              <a:t>и более по сравнению с предыдущей </a:t>
            </a:r>
            <a:r>
              <a:rPr lang="ru-RU" sz="2000" b="1" dirty="0" smtClean="0"/>
              <a:t>реакцией</a:t>
            </a:r>
            <a:endParaRPr lang="ru-RU" sz="2000" b="1" dirty="0"/>
          </a:p>
          <a:p>
            <a:pPr marL="0" indent="0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2000" b="1" dirty="0"/>
          </a:p>
          <a:p>
            <a:pPr marL="0" indent="0" algn="ctr" eaLnBrk="1" fontAlgn="auto" hangingPunct="1">
              <a:lnSpc>
                <a:spcPct val="14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rgbClr val="7030A0"/>
                </a:solidFill>
              </a:rPr>
              <a:t>Реакция на пробу Манту свидетельствует о наличии в организме гиперчувствительности замедленного типа на весь комплекс антигенов </a:t>
            </a:r>
            <a:r>
              <a:rPr lang="ru-RU" sz="2000" b="1" dirty="0" smtClean="0">
                <a:solidFill>
                  <a:srgbClr val="7030A0"/>
                </a:solidFill>
              </a:rPr>
              <a:t>МБТ</a:t>
            </a:r>
            <a:endParaRPr lang="ru-RU" sz="2000" b="1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92313" y="260350"/>
            <a:ext cx="8229600" cy="1066800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ИНТЕРПРЕТАЦИЯ РЕАКЦИЙ</a:t>
            </a:r>
            <a:br>
              <a:rPr lang="ru-RU" sz="2800" b="1" spc="300" dirty="0">
                <a:solidFill>
                  <a:srgbClr val="7030A0"/>
                </a:solidFill>
              </a:rPr>
            </a:br>
            <a:r>
              <a:rPr lang="ru-RU" sz="2800" b="1" spc="300" dirty="0">
                <a:solidFill>
                  <a:srgbClr val="7030A0"/>
                </a:solidFill>
              </a:rPr>
              <a:t>на пробу с АТР (ДИАСКИНТЕСТ) </a:t>
            </a:r>
            <a:r>
              <a:rPr lang="ru-RU" sz="2800" b="1" dirty="0">
                <a:solidFill>
                  <a:srgbClr val="7030A0"/>
                </a:solidFill>
              </a:rPr>
              <a:t>:</a:t>
            </a:r>
            <a:endParaRPr lang="ru-RU" sz="28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3752" y="1742280"/>
            <a:ext cx="7488238" cy="4525963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1) </a:t>
            </a:r>
            <a:r>
              <a:rPr lang="ru-RU" sz="1800" b="1" spc="300" dirty="0">
                <a:solidFill>
                  <a:schemeClr val="accent6">
                    <a:lumMod val="50000"/>
                  </a:schemeClr>
                </a:solidFill>
              </a:rPr>
              <a:t>ОТРИЦАТЕЛЬНАЯ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dirty="0"/>
              <a:t>– при полном отсутствии инфильтрата и гиперемии или при наличии «</a:t>
            </a:r>
            <a:r>
              <a:rPr lang="ru-RU" sz="1800" b="1" dirty="0" err="1"/>
              <a:t>уколочной</a:t>
            </a:r>
            <a:r>
              <a:rPr lang="ru-RU" sz="1800" b="1" dirty="0"/>
              <a:t> реакции» до 2-3 мм (возможно в виде «</a:t>
            </a:r>
            <a:r>
              <a:rPr lang="ru-RU" sz="1800" b="1" dirty="0" err="1"/>
              <a:t>синячка</a:t>
            </a:r>
            <a:r>
              <a:rPr lang="ru-RU" sz="1800" b="1" dirty="0" smtClean="0"/>
              <a:t>»);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2) </a:t>
            </a:r>
            <a:r>
              <a:rPr lang="ru-RU" sz="1800" b="1" spc="300" dirty="0">
                <a:solidFill>
                  <a:schemeClr val="accent6">
                    <a:lumMod val="50000"/>
                  </a:schemeClr>
                </a:solidFill>
              </a:rPr>
              <a:t>СОМНИТЕЛЬНАЯ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dirty="0"/>
              <a:t>– при наличии гиперемии любого размера без папулы</a:t>
            </a:r>
            <a:r>
              <a:rPr lang="ru-RU" sz="1800" b="1" dirty="0" smtClean="0"/>
              <a:t>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3) </a:t>
            </a:r>
            <a:r>
              <a:rPr lang="ru-RU" sz="1800" b="1" spc="300" dirty="0">
                <a:solidFill>
                  <a:schemeClr val="accent6">
                    <a:lumMod val="50000"/>
                  </a:schemeClr>
                </a:solidFill>
              </a:rPr>
              <a:t>ПОЛОЖИТЕЛЬНАЯ</a:t>
            </a:r>
            <a:r>
              <a:rPr lang="ru-RU" sz="1800" b="1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dirty="0"/>
              <a:t>– при наличии инфильтрата (папулы) любого размера</a:t>
            </a:r>
            <a:r>
              <a:rPr lang="ru-RU" sz="2000" b="1" dirty="0"/>
              <a:t>.</a:t>
            </a:r>
            <a:endParaRPr lang="ru-RU" sz="2000" dirty="0"/>
          </a:p>
        </p:txBody>
      </p:sp>
      <p:pic>
        <p:nvPicPr>
          <p:cNvPr id="148483" name="Рисунок 3"/>
          <p:cNvPicPr>
            <a:picLocks noChangeAspect="1"/>
          </p:cNvPicPr>
          <p:nvPr/>
        </p:nvPicPr>
        <p:blipFill>
          <a:blip r:embed="rId2"/>
          <a:srcRect t="8620" r="55901" b="34682"/>
          <a:stretch>
            <a:fillRect/>
          </a:stretch>
        </p:blipFill>
        <p:spPr bwMode="auto">
          <a:xfrm>
            <a:off x="623888" y="1844824"/>
            <a:ext cx="3024187" cy="38893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ru-RU" sz="2800" b="1" dirty="0" smtClean="0">
                <a:solidFill>
                  <a:srgbClr val="7030A0"/>
                </a:solidFill>
              </a:rPr>
              <a:t>Положительные реакции на пробу с АТР (ДИАСКИНТЕСТ) в свою очередь рекомендовано подразделять на: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143672" y="1844824"/>
            <a:ext cx="8856663" cy="4824412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1) </a:t>
            </a:r>
            <a:r>
              <a:rPr lang="ru-RU" sz="1800" b="1" spc="300" dirty="0" smtClean="0">
                <a:solidFill>
                  <a:schemeClr val="accent6">
                    <a:lumMod val="50000"/>
                  </a:schemeClr>
                </a:solidFill>
              </a:rPr>
              <a:t>СЛАБО ВЫРАЖЕННАЯ </a:t>
            </a:r>
            <a:r>
              <a:rPr lang="ru-RU" sz="1800" b="1" dirty="0" smtClean="0"/>
              <a:t>– </a:t>
            </a:r>
            <a:r>
              <a:rPr lang="ru-RU" sz="1800" b="1" dirty="0"/>
              <a:t>при наличии инфильтрата размером до 5 мм</a:t>
            </a:r>
            <a:r>
              <a:rPr lang="ru-RU" sz="1800" b="1" dirty="0" smtClean="0"/>
              <a:t>.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2) </a:t>
            </a:r>
            <a:r>
              <a:rPr lang="ru-RU" sz="1800" b="1" spc="300" dirty="0" smtClean="0">
                <a:solidFill>
                  <a:schemeClr val="accent6">
                    <a:lumMod val="50000"/>
                  </a:schemeClr>
                </a:solidFill>
              </a:rPr>
              <a:t>УМЕРЕННО ВЫРАЖЕННАЯ </a:t>
            </a:r>
            <a:r>
              <a:rPr lang="ru-RU" sz="1800" b="1" dirty="0" smtClean="0"/>
              <a:t>– </a:t>
            </a:r>
            <a:r>
              <a:rPr lang="ru-RU" sz="1800" b="1" dirty="0"/>
              <a:t>при размере инфильтрата 5-9 мм</a:t>
            </a:r>
            <a:r>
              <a:rPr lang="ru-RU" sz="1800" b="1" dirty="0" smtClean="0"/>
              <a:t>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3) </a:t>
            </a:r>
            <a:r>
              <a:rPr lang="ru-RU" sz="1800" b="1" spc="300" dirty="0" smtClean="0">
                <a:solidFill>
                  <a:schemeClr val="accent6">
                    <a:lumMod val="50000"/>
                  </a:schemeClr>
                </a:solidFill>
              </a:rPr>
              <a:t>ВЫРАЖЕННАЯ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dirty="0" smtClean="0"/>
              <a:t>– </a:t>
            </a:r>
            <a:r>
              <a:rPr lang="ru-RU" sz="1800" b="1" dirty="0"/>
              <a:t>при размере инфильтрата 10 мм и более</a:t>
            </a:r>
            <a:r>
              <a:rPr lang="ru-RU" sz="1800" b="1" dirty="0" smtClean="0"/>
              <a:t>;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endParaRPr lang="ru-RU" sz="1800" b="1" dirty="0"/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4) </a:t>
            </a:r>
            <a:r>
              <a:rPr lang="ru-RU" sz="1800" b="1" spc="300" dirty="0" smtClean="0">
                <a:solidFill>
                  <a:schemeClr val="accent6">
                    <a:lumMod val="50000"/>
                  </a:schemeClr>
                </a:solidFill>
              </a:rPr>
              <a:t>ГИПЕРЕРГИЧЕСКАЯ</a:t>
            </a:r>
            <a:r>
              <a:rPr lang="ru-RU" sz="1800" b="1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ru-RU" sz="1800" b="1" dirty="0" smtClean="0"/>
              <a:t>– </a:t>
            </a:r>
            <a:r>
              <a:rPr lang="ru-RU" sz="1800" b="1" dirty="0"/>
              <a:t>при размере инфильтрата 15 мм и более, при </a:t>
            </a:r>
            <a:r>
              <a:rPr lang="ru-RU" sz="1800" b="1" dirty="0" err="1"/>
              <a:t>везикуло</a:t>
            </a:r>
            <a:r>
              <a:rPr lang="ru-RU" sz="1800" b="1" dirty="0"/>
              <a:t>-некротических изменениях и (или) лимфангоите, лимфадените независимо от размера инфильтрата.</a:t>
            </a:r>
            <a:endParaRPr lang="ru-RU" sz="1800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368" y="1772816"/>
            <a:ext cx="2554288" cy="385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9046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dirty="0"/>
              <a:t> </a:t>
            </a:r>
            <a:r>
              <a:rPr lang="ru-RU" sz="2800" b="1" spc="600" dirty="0">
                <a:solidFill>
                  <a:srgbClr val="7030A0"/>
                </a:solidFill>
              </a:rPr>
              <a:t>ГИПЕРЕРГИЧЕСКАЯ </a:t>
            </a:r>
            <a:r>
              <a:rPr lang="ru-RU" sz="2800" b="1" spc="600" dirty="0" smtClean="0">
                <a:solidFill>
                  <a:srgbClr val="7030A0"/>
                </a:solidFill>
              </a:rPr>
              <a:t>РЕАКЦИЯ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r>
              <a:rPr lang="ru-RU" sz="2800" dirty="0" smtClean="0"/>
              <a:t> </a:t>
            </a:r>
            <a:r>
              <a:rPr lang="ru-RU" sz="2800" dirty="0">
                <a:solidFill>
                  <a:srgbClr val="7030A0"/>
                </a:solidFill>
              </a:rPr>
              <a:t>на пробу с АТР (ДИАСКИНТЕСТ) </a:t>
            </a: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1664" y="1700808"/>
            <a:ext cx="6264696" cy="43924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79281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0529" name="Рисунок 4"/>
          <p:cNvPicPr>
            <a:picLocks noChangeAspect="1"/>
          </p:cNvPicPr>
          <p:nvPr/>
        </p:nvPicPr>
        <p:blipFill>
          <a:blip r:embed="rId2"/>
          <a:srcRect l="3531" t="6976" r="6425" b="9302"/>
          <a:stretch>
            <a:fillRect/>
          </a:stretch>
        </p:blipFill>
        <p:spPr bwMode="auto">
          <a:xfrm>
            <a:off x="1634028" y="3101023"/>
            <a:ext cx="1368152" cy="10992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1010985" y="260648"/>
            <a:ext cx="1001286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smtClean="0">
                <a:solidFill>
                  <a:srgbClr val="7030A0"/>
                </a:solidFill>
                <a:latin typeface="+mn-lt"/>
              </a:rPr>
              <a:t>Тест - </a:t>
            </a:r>
            <a:r>
              <a:rPr lang="en-US" sz="2800" b="1" spc="300" dirty="0">
                <a:solidFill>
                  <a:srgbClr val="843F06"/>
                </a:solidFill>
                <a:latin typeface="+mn-lt"/>
              </a:rPr>
              <a:t>T-SPOT </a:t>
            </a:r>
            <a:r>
              <a:rPr lang="en-US" sz="2800" b="1" spc="300" dirty="0" smtClean="0">
                <a:solidFill>
                  <a:srgbClr val="843F06"/>
                </a:solidFill>
                <a:latin typeface="+mn-lt"/>
              </a:rPr>
              <a:t>TB</a:t>
            </a:r>
            <a:endParaRPr lang="ru-RU" sz="2800" b="1" spc="300" dirty="0" smtClean="0">
              <a:solidFill>
                <a:srgbClr val="843F06"/>
              </a:solidFill>
              <a:latin typeface="+mn-lt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err="1" smtClean="0">
                <a:solidFill>
                  <a:srgbClr val="7030A0"/>
                </a:solidFill>
                <a:latin typeface="+mn-lt"/>
              </a:rPr>
              <a:t>Квантифероновый</a:t>
            </a:r>
            <a:r>
              <a:rPr lang="ru-RU" sz="2800" b="1" spc="300" dirty="0" smtClean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800" b="1" spc="300" dirty="0">
                <a:solidFill>
                  <a:srgbClr val="7030A0"/>
                </a:solidFill>
                <a:latin typeface="+mn-lt"/>
              </a:rPr>
              <a:t>тест - </a:t>
            </a:r>
            <a:r>
              <a:rPr lang="en-US" sz="2800" b="1" spc="300" dirty="0" err="1">
                <a:solidFill>
                  <a:srgbClr val="843F06"/>
                </a:solidFill>
                <a:latin typeface="+mn-lt"/>
              </a:rPr>
              <a:t>QuantiFERON</a:t>
            </a:r>
            <a:r>
              <a:rPr lang="en-US" sz="2800" b="1" spc="300" dirty="0">
                <a:solidFill>
                  <a:srgbClr val="843F06"/>
                </a:solidFill>
                <a:latin typeface="+mn-lt"/>
              </a:rPr>
              <a:t>-TB</a:t>
            </a:r>
            <a:r>
              <a:rPr lang="en-US" sz="2800" b="1" spc="300" dirty="0">
                <a:solidFill>
                  <a:srgbClr val="7030A0"/>
                </a:solidFill>
                <a:latin typeface="+mn-lt"/>
              </a:rPr>
              <a:t> </a:t>
            </a:r>
            <a:r>
              <a:rPr lang="ru-RU" sz="2800" b="1" spc="300" dirty="0" smtClean="0">
                <a:solidFill>
                  <a:srgbClr val="7030A0"/>
                </a:solidFill>
                <a:latin typeface="+mn-lt"/>
              </a:rPr>
              <a:t>(Тест </a:t>
            </a:r>
            <a:r>
              <a:rPr lang="en-US" sz="2800" b="1" spc="300" dirty="0" smtClean="0">
                <a:solidFill>
                  <a:srgbClr val="843F06"/>
                </a:solidFill>
                <a:latin typeface="+mn-lt"/>
              </a:rPr>
              <a:t>QFT</a:t>
            </a:r>
            <a:r>
              <a:rPr lang="ru-RU" sz="2800" b="1" spc="300" dirty="0" smtClean="0">
                <a:solidFill>
                  <a:srgbClr val="7030A0"/>
                </a:solidFill>
                <a:latin typeface="+mn-lt"/>
              </a:rPr>
              <a:t>)</a:t>
            </a:r>
            <a:endParaRPr lang="en-US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50531" name="Прямоугольник 1"/>
          <p:cNvSpPr>
            <a:spLocks noChangeArrowheads="1"/>
          </p:cNvSpPr>
          <p:nvPr/>
        </p:nvSpPr>
        <p:spPr bwMode="auto">
          <a:xfrm>
            <a:off x="4295800" y="2721752"/>
            <a:ext cx="6048673" cy="12741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 smtClean="0">
                <a:latin typeface="Calibri" pitchFamily="34" charset="0"/>
              </a:rPr>
              <a:t>Тест </a:t>
            </a:r>
            <a:r>
              <a:rPr lang="ru-RU" sz="1600" b="1" dirty="0">
                <a:solidFill>
                  <a:srgbClr val="843F06"/>
                </a:solidFill>
                <a:latin typeface="Calibri" pitchFamily="34" charset="0"/>
              </a:rPr>
              <a:t>T-SPOT TB  </a:t>
            </a:r>
            <a:r>
              <a:rPr lang="ru-RU" sz="1600" b="1" dirty="0">
                <a:latin typeface="Calibri" pitchFamily="34" charset="0"/>
              </a:rPr>
              <a:t>основан на количественном определении </a:t>
            </a:r>
            <a:r>
              <a:rPr lang="ru-RU" sz="1600" b="1" dirty="0" err="1">
                <a:latin typeface="Calibri" pitchFamily="34" charset="0"/>
              </a:rPr>
              <a:t>эффекторных</a:t>
            </a:r>
            <a:r>
              <a:rPr lang="ru-RU" sz="1600" b="1" dirty="0">
                <a:latin typeface="Calibri" pitchFamily="34" charset="0"/>
              </a:rPr>
              <a:t> Т-клеток (CD4 и CD8) в периферической крови человека, продуцирующих </a:t>
            </a:r>
            <a:r>
              <a:rPr lang="el-GR" sz="1600" b="1" dirty="0">
                <a:latin typeface="Calibri" pitchFamily="34" charset="0"/>
              </a:rPr>
              <a:t>γ</a:t>
            </a:r>
            <a:r>
              <a:rPr lang="ru-RU" sz="1600" b="1" dirty="0">
                <a:latin typeface="Calibri" pitchFamily="34" charset="0"/>
              </a:rPr>
              <a:t>-ИФН в ответ на присутствие белков-антигенов микобактерий CFP-10 и </a:t>
            </a:r>
            <a:r>
              <a:rPr lang="ru-RU" sz="1600" b="1" dirty="0" smtClean="0">
                <a:latin typeface="Calibri" pitchFamily="34" charset="0"/>
              </a:rPr>
              <a:t>ESAT-6</a:t>
            </a:r>
            <a:endParaRPr lang="ru-RU" sz="1600" b="1" dirty="0">
              <a:latin typeface="Calibri" pitchFamily="34" charset="0"/>
            </a:endParaRPr>
          </a:p>
        </p:txBody>
      </p:sp>
      <p:pic>
        <p:nvPicPr>
          <p:cNvPr id="150532" name="Рисунок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201980" y="2673910"/>
            <a:ext cx="864096" cy="8542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0533" name="Прямоугольник 5"/>
          <p:cNvSpPr>
            <a:spLocks noChangeArrowheads="1"/>
          </p:cNvSpPr>
          <p:nvPr/>
        </p:nvSpPr>
        <p:spPr bwMode="auto">
          <a:xfrm>
            <a:off x="1201980" y="1386296"/>
            <a:ext cx="9361562" cy="9787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>В настоящее время рекомендовано применение, разрешенных в Российской Федерации, диагностических тестов на туберкулезную инфекцию основанных на высвобождении Т-лимфоцитами </a:t>
            </a:r>
            <a:r>
              <a:rPr lang="el-GR" sz="1600" b="1" dirty="0">
                <a:solidFill>
                  <a:srgbClr val="000000"/>
                </a:solidFill>
                <a:latin typeface="Calibri" pitchFamily="34" charset="0"/>
              </a:rPr>
              <a:t>γ-</a:t>
            </a:r>
            <a:r>
              <a:rPr lang="ru-RU" sz="1600" b="1" dirty="0" err="1">
                <a:solidFill>
                  <a:srgbClr val="000000"/>
                </a:solidFill>
                <a:latin typeface="Calibri" pitchFamily="34" charset="0"/>
              </a:rPr>
              <a:t>ИФНа</a:t>
            </a:r>
            <a:r>
              <a:rPr lang="ru-RU" sz="1600" b="1" dirty="0">
                <a:solidFill>
                  <a:srgbClr val="000000"/>
                </a:solidFill>
                <a:latin typeface="Calibri" pitchFamily="34" charset="0"/>
              </a:rPr>
              <a:t>  под влиянием специфических </a:t>
            </a:r>
            <a:r>
              <a:rPr lang="ru-RU" sz="1600" b="1" dirty="0" smtClean="0">
                <a:solidFill>
                  <a:srgbClr val="000000"/>
                </a:solidFill>
                <a:latin typeface="Calibri" pitchFamily="34" charset="0"/>
              </a:rPr>
              <a:t>антигенов</a:t>
            </a:r>
            <a:endParaRPr lang="ru-RU" sz="1600" b="1" dirty="0">
              <a:solidFill>
                <a:srgbClr val="000000"/>
              </a:solidFill>
              <a:latin typeface="Calibri" pitchFamily="34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029261" y="4509120"/>
            <a:ext cx="6746019" cy="1346779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Тест </a:t>
            </a:r>
            <a:r>
              <a:rPr lang="ru-RU" sz="1600" b="1" dirty="0" err="1">
                <a:solidFill>
                  <a:srgbClr val="843F06"/>
                </a:solidFill>
                <a:latin typeface="Calibri" pitchFamily="34" charset="0"/>
              </a:rPr>
              <a:t>QuantiFERON</a:t>
            </a:r>
            <a:r>
              <a:rPr lang="ru-RU" sz="1600" b="1" dirty="0">
                <a:solidFill>
                  <a:srgbClr val="843F06"/>
                </a:solidFill>
                <a:latin typeface="Calibri" pitchFamily="34" charset="0"/>
              </a:rPr>
              <a:t>-TB</a:t>
            </a:r>
            <a:r>
              <a:rPr lang="ru-RU" sz="1600" b="1" dirty="0">
                <a:latin typeface="Calibri" pitchFamily="34" charset="0"/>
              </a:rPr>
              <a:t>  основан на количественном определении гамма−интерферона высвобождаемого Т-лимфоцитами под влиянием специфических антигенов ESAT-6 и CFP-10 возбудителя туберкулёза,  в плазме крови методом иммуноферментного анализа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018" y="4509120"/>
            <a:ext cx="2020162" cy="1717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10" y="2385670"/>
            <a:ext cx="1395412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8276" y="274638"/>
            <a:ext cx="1009225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Тест -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T-SPOT TB</a:t>
            </a:r>
            <a:endParaRPr lang="ru-RU" sz="2800" b="1" spc="300" dirty="0">
              <a:solidFill>
                <a:srgbClr val="843F06"/>
              </a:solidFill>
              <a:latin typeface="Calibri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err="1">
                <a:solidFill>
                  <a:srgbClr val="7030A0"/>
                </a:solidFill>
                <a:latin typeface="Calibri"/>
              </a:rPr>
              <a:t>Квантифероновый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 тест - </a:t>
            </a:r>
            <a:r>
              <a:rPr lang="en-US" sz="2800" b="1" spc="300" dirty="0" err="1">
                <a:solidFill>
                  <a:srgbClr val="843F06"/>
                </a:solidFill>
                <a:latin typeface="Calibri"/>
              </a:rPr>
              <a:t>QuantiFERON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-TB</a:t>
            </a:r>
            <a:r>
              <a:rPr lang="en-US" sz="2800" b="1" spc="3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(Тест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QFT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)</a:t>
            </a:r>
            <a:endParaRPr lang="en-US" sz="2800" b="1" dirty="0">
              <a:solidFill>
                <a:srgbClr val="7030A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smtClean="0">
                <a:solidFill>
                  <a:srgbClr val="7030A0"/>
                </a:solidFill>
                <a:latin typeface="+mn-lt"/>
              </a:rPr>
              <a:t>техника выполнения</a:t>
            </a:r>
            <a:endParaRPr lang="en-US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51555" name="Прямоугольник 1"/>
          <p:cNvSpPr>
            <a:spLocks noChangeArrowheads="1"/>
          </p:cNvSpPr>
          <p:nvPr/>
        </p:nvSpPr>
        <p:spPr bwMode="auto">
          <a:xfrm>
            <a:off x="4079776" y="1995056"/>
            <a:ext cx="6840760" cy="36132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- Для проведения теста необходим забор венозной крови.</a:t>
            </a:r>
          </a:p>
          <a:p>
            <a:pPr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- Кровь для тестирования можно брать в любое время дня.</a:t>
            </a:r>
          </a:p>
          <a:p>
            <a:pPr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- Желательно не принимать пищу за два часа до взятия пробы.</a:t>
            </a:r>
          </a:p>
          <a:p>
            <a:pPr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- Пробирки нельзя подвергать охлаждению или заморозке и в день забора доставляют в лабораторию.</a:t>
            </a:r>
          </a:p>
          <a:p>
            <a:pPr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- Хранение забранного материала допускается до 36 часов при температуре от +18 до + 25 С.</a:t>
            </a:r>
          </a:p>
          <a:p>
            <a:pPr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- Поэтому тест может быть проведен в течение 36 часов после забора крови.</a:t>
            </a:r>
          </a:p>
          <a:p>
            <a:pPr>
              <a:lnSpc>
                <a:spcPct val="130000"/>
              </a:lnSpc>
            </a:pPr>
            <a:r>
              <a:rPr lang="ru-RU" sz="1600" b="1" dirty="0">
                <a:latin typeface="Calibri" pitchFamily="34" charset="0"/>
              </a:rPr>
              <a:t>- Результаты лабораторного анализа пациент узнает максимум через три-четыре дня.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958633"/>
            <a:ext cx="8651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828710"/>
            <a:ext cx="201771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5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47850" y="227013"/>
            <a:ext cx="8229600" cy="1143000"/>
          </a:xfrm>
        </p:spPr>
        <p:txBody>
          <a:bodyPr/>
          <a:lstStyle/>
          <a:p>
            <a:pPr eaLnBrk="1" hangingPunct="1"/>
            <a:r>
              <a:rPr lang="ru-RU" altLang="ru-RU" b="1">
                <a:solidFill>
                  <a:srgbClr val="7030A0"/>
                </a:solidFill>
              </a:rPr>
              <a:t>План лекции</a:t>
            </a:r>
          </a:p>
        </p:txBody>
      </p:sp>
      <p:sp>
        <p:nvSpPr>
          <p:cNvPr id="123906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766763" y="1600200"/>
            <a:ext cx="11090275" cy="4525963"/>
          </a:xfrm>
        </p:spPr>
        <p:txBody>
          <a:bodyPr/>
          <a:lstStyle/>
          <a:p>
            <a:pPr eaLnBrk="1" hangingPunct="1">
              <a:lnSpc>
                <a:spcPct val="120000"/>
              </a:lnSpc>
            </a:pPr>
            <a:r>
              <a:rPr lang="ru-RU" altLang="ru-RU" sz="2400" b="1" dirty="0"/>
              <a:t>Понятие о иммунодиагностике 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/>
              <a:t>Виды туберкулина и его свойства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/>
              <a:t>Проба Манту с 2 ТЕ ППД-Л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 smtClean="0"/>
              <a:t>ДИАСКИНТЕСТ, тест </a:t>
            </a:r>
            <a:r>
              <a:rPr lang="en-US" altLang="ru-RU" sz="2400" b="1" dirty="0" smtClean="0"/>
              <a:t>T-SPOT.T</a:t>
            </a:r>
            <a:r>
              <a:rPr lang="ru-RU" altLang="ru-RU" sz="2400" b="1" dirty="0" smtClean="0"/>
              <a:t> и </a:t>
            </a:r>
            <a:r>
              <a:rPr lang="ru-RU" altLang="ru-RU" sz="2400" b="1" dirty="0" err="1" smtClean="0"/>
              <a:t>квантифероновый</a:t>
            </a:r>
            <a:r>
              <a:rPr lang="ru-RU" altLang="ru-RU" sz="2400" b="1" dirty="0" smtClean="0"/>
              <a:t> </a:t>
            </a:r>
            <a:r>
              <a:rPr lang="ru-RU" altLang="ru-RU" sz="2400" b="1" dirty="0"/>
              <a:t>тест (</a:t>
            </a:r>
            <a:r>
              <a:rPr lang="en-US" altLang="ru-RU" sz="2400" b="1" dirty="0" err="1"/>
              <a:t>QuantiFERON</a:t>
            </a:r>
            <a:r>
              <a:rPr lang="en-US" altLang="ru-RU" sz="2400" b="1" dirty="0"/>
              <a:t>-TB</a:t>
            </a:r>
            <a:r>
              <a:rPr lang="ru-RU" altLang="ru-RU" sz="2400" b="1" dirty="0" smtClean="0"/>
              <a:t> ) новые </a:t>
            </a:r>
            <a:r>
              <a:rPr lang="ru-RU" altLang="ru-RU" sz="2400" b="1" dirty="0"/>
              <a:t>методы диагностики туберкулезной инфекции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/>
              <a:t>Порядок и сроки проведения профилактических медицинских осмотров детей и подростков в целях выявления туберкулеза</a:t>
            </a:r>
          </a:p>
          <a:p>
            <a:pPr eaLnBrk="1" hangingPunct="1">
              <a:lnSpc>
                <a:spcPct val="120000"/>
              </a:lnSpc>
            </a:pPr>
            <a:r>
              <a:rPr lang="ru-RU" altLang="ru-RU" sz="2400" b="1" dirty="0"/>
              <a:t>Алгоритм ведения детей, поступающих (посещающих) в образовательные учреждения, в случае отказа от иммунодиагностики</a:t>
            </a:r>
          </a:p>
          <a:p>
            <a:pPr eaLnBrk="1" hangingPunct="1">
              <a:buFontTx/>
              <a:buNone/>
            </a:pPr>
            <a:endParaRPr lang="ru-RU" altLang="ru-RU" dirty="0">
              <a:latin typeface="Times New Roman" pitchFamily="18" charset="0"/>
            </a:endParaRPr>
          </a:p>
        </p:txBody>
      </p:sp>
      <p:sp>
        <p:nvSpPr>
          <p:cNvPr id="123907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0875A72C-3BC1-4993-BF69-650E8E81D64C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ru-RU" altLang="ru-RU">
              <a:solidFill>
                <a:srgbClr val="898989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2010" y="2385670"/>
            <a:ext cx="1395412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48276" y="274638"/>
            <a:ext cx="10092250" cy="138499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Тест -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T-SPOT TB</a:t>
            </a:r>
            <a:endParaRPr lang="ru-RU" sz="2800" b="1" spc="300" dirty="0">
              <a:solidFill>
                <a:srgbClr val="843F06"/>
              </a:solidFill>
              <a:latin typeface="Calibri"/>
            </a:endParaRP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err="1">
                <a:solidFill>
                  <a:srgbClr val="7030A0"/>
                </a:solidFill>
                <a:latin typeface="Calibri"/>
              </a:rPr>
              <a:t>Квантифероновый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 тест - </a:t>
            </a:r>
            <a:r>
              <a:rPr lang="en-US" sz="2800" b="1" spc="300" dirty="0" err="1">
                <a:solidFill>
                  <a:srgbClr val="843F06"/>
                </a:solidFill>
                <a:latin typeface="Calibri"/>
              </a:rPr>
              <a:t>QuantiFERON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-TB</a:t>
            </a:r>
            <a:r>
              <a:rPr lang="en-US" sz="2800" b="1" spc="3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(Тест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QFT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)</a:t>
            </a:r>
            <a:endParaRPr lang="en-US" sz="2800" b="1" dirty="0">
              <a:solidFill>
                <a:srgbClr val="7030A0"/>
              </a:solidFill>
              <a:latin typeface="Calibri"/>
            </a:endParaRP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smtClean="0">
                <a:solidFill>
                  <a:srgbClr val="7030A0"/>
                </a:solidFill>
                <a:latin typeface="+mn-lt"/>
              </a:rPr>
              <a:t>техника выполнения</a:t>
            </a:r>
            <a:endParaRPr lang="en-US" sz="2800" b="1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151555" name="Прямоугольник 1"/>
          <p:cNvSpPr>
            <a:spLocks noChangeArrowheads="1"/>
          </p:cNvSpPr>
          <p:nvPr/>
        </p:nvSpPr>
        <p:spPr bwMode="auto">
          <a:xfrm>
            <a:off x="4079776" y="2274318"/>
            <a:ext cx="6192688" cy="326730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b="1" dirty="0">
                <a:latin typeface="Calibri" pitchFamily="34" charset="0"/>
              </a:rPr>
              <a:t>Проба Манту  не влияет на результат теста T-SPOT, поэтому его можно проводить не зависимо от постановки  </a:t>
            </a:r>
            <a:r>
              <a:rPr lang="ru-RU" sz="1600" b="1" dirty="0" smtClean="0">
                <a:latin typeface="Calibri" pitchFamily="34" charset="0"/>
              </a:rPr>
              <a:t>пробы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1600" b="1" dirty="0">
              <a:latin typeface="Calibri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После </a:t>
            </a:r>
            <a:r>
              <a:rPr lang="ru-RU" sz="1600" b="1" dirty="0">
                <a:latin typeface="Calibri" pitchFamily="34" charset="0"/>
              </a:rPr>
              <a:t>ДИАСКИНТЕСТА, T-SPOT можно проводить не ранее, чем через 2 </a:t>
            </a:r>
            <a:r>
              <a:rPr lang="ru-RU" sz="1600" b="1" dirty="0" smtClean="0">
                <a:latin typeface="Calibri" pitchFamily="34" charset="0"/>
              </a:rPr>
              <a:t>месяца</a:t>
            </a: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endParaRPr lang="ru-RU" sz="1600" b="1" dirty="0">
              <a:latin typeface="Calibri" pitchFamily="34" charset="0"/>
            </a:endParaRPr>
          </a:p>
          <a:p>
            <a:pPr marL="285750" indent="-285750">
              <a:lnSpc>
                <a:spcPct val="13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latin typeface="Calibri" pitchFamily="34" charset="0"/>
              </a:rPr>
              <a:t>Во </a:t>
            </a:r>
            <a:r>
              <a:rPr lang="ru-RU" sz="1600" b="1" dirty="0">
                <a:latin typeface="Calibri" pitchFamily="34" charset="0"/>
              </a:rPr>
              <a:t>время ОРЗ может отмечаться неспецифическая реакция, которая мешает оценке результата. Поэтому предпочтительно делать тест T-SPOT не ранее, чем через 1 месяц после выздоровления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9416" y="1958633"/>
            <a:ext cx="8651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7448" y="3828710"/>
            <a:ext cx="201771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32855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1415480" y="291577"/>
            <a:ext cx="945297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3200" b="1" spc="300" dirty="0">
                <a:solidFill>
                  <a:srgbClr val="7030A0"/>
                </a:solidFill>
                <a:latin typeface="+mn-lt"/>
              </a:rPr>
              <a:t>Тест </a:t>
            </a:r>
            <a:r>
              <a:rPr lang="en-US" sz="3200" b="1" spc="300" dirty="0">
                <a:solidFill>
                  <a:srgbClr val="7030A0"/>
                </a:solidFill>
                <a:latin typeface="+mn-lt"/>
              </a:rPr>
              <a:t>T-SPOT TB</a:t>
            </a:r>
            <a:r>
              <a:rPr lang="ru-RU" sz="3200" b="1" spc="300" dirty="0">
                <a:solidFill>
                  <a:srgbClr val="7030A0"/>
                </a:solidFill>
                <a:latin typeface="+mn-lt"/>
              </a:rPr>
              <a:t> -интерпретация результатов</a:t>
            </a:r>
            <a:endParaRPr lang="en-US" sz="3200" b="1" spc="300" dirty="0">
              <a:solidFill>
                <a:srgbClr val="7030A0"/>
              </a:solidFill>
              <a:latin typeface="+mn-lt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999656" y="2420888"/>
            <a:ext cx="8352531" cy="367485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-«</a:t>
            </a:r>
            <a:r>
              <a:rPr lang="ru-RU" sz="1600" b="1" spc="3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ПОЛОЖИТЕЛЬНЫЙ</a:t>
            </a:r>
            <a:r>
              <a:rPr lang="ru-RU" sz="1600" b="1" dirty="0">
                <a:latin typeface="+mn-lt"/>
              </a:rPr>
              <a:t>» — обнаружено 8 и более активированных Т-лимфоцитов – организм инфицирован микобактериями туберкулеза</a:t>
            </a:r>
            <a:r>
              <a:rPr lang="ru-RU" sz="1600" b="1" dirty="0" smtClean="0">
                <a:latin typeface="+mn-lt"/>
              </a:rPr>
              <a:t>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+mn-lt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-«</a:t>
            </a:r>
            <a:r>
              <a:rPr lang="ru-RU" sz="1600" b="1" spc="3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ОТРИЦАТЕЛЬНЫЙ</a:t>
            </a:r>
            <a:r>
              <a:rPr lang="ru-RU" sz="1600" b="1" dirty="0">
                <a:latin typeface="+mn-lt"/>
              </a:rPr>
              <a:t>» — менее 5 активированных Т-лимфоцитов — организм не инфицирован микобактериями туберкулеза</a:t>
            </a:r>
            <a:r>
              <a:rPr lang="ru-RU" sz="1600" b="1" dirty="0" smtClean="0">
                <a:latin typeface="+mn-lt"/>
              </a:rPr>
              <a:t>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+mn-lt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-«</a:t>
            </a:r>
            <a:r>
              <a:rPr lang="ru-RU" sz="1600" b="1" spc="3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СОМНИТЕЛЬНЫЙ</a:t>
            </a:r>
            <a:r>
              <a:rPr lang="ru-RU" sz="1600" b="1" dirty="0">
                <a:latin typeface="+mn-lt"/>
              </a:rPr>
              <a:t>» — образец крови содержит </a:t>
            </a:r>
            <a:r>
              <a:rPr lang="ru-RU" sz="1600" b="1" dirty="0" err="1">
                <a:latin typeface="+mn-lt"/>
              </a:rPr>
              <a:t>эффекторные</a:t>
            </a:r>
            <a:r>
              <a:rPr lang="ru-RU" sz="1600" b="1" dirty="0">
                <a:latin typeface="+mn-lt"/>
              </a:rPr>
              <a:t> Т-клетки, специфически сенсибилизированные к возбудителю туберкулеза </a:t>
            </a:r>
            <a:r>
              <a:rPr lang="ru-RU" sz="1600" b="1" dirty="0" err="1">
                <a:latin typeface="+mn-lt"/>
              </a:rPr>
              <a:t>Mycobacterium</a:t>
            </a:r>
            <a:r>
              <a:rPr lang="ru-RU" sz="1600" b="1" dirty="0">
                <a:latin typeface="+mn-lt"/>
              </a:rPr>
              <a:t> </a:t>
            </a:r>
            <a:r>
              <a:rPr lang="ru-RU" sz="1600" b="1" dirty="0" err="1">
                <a:latin typeface="+mn-lt"/>
              </a:rPr>
              <a:t>tuberculosis</a:t>
            </a:r>
            <a:r>
              <a:rPr lang="ru-RU" sz="1600" b="1" dirty="0">
                <a:latin typeface="+mn-lt"/>
              </a:rPr>
              <a:t> в количестве от 5 до 7. Исследование необходимо повторить через 1-2 месяца</a:t>
            </a:r>
            <a:r>
              <a:rPr lang="ru-RU" sz="1600" b="1" dirty="0" smtClean="0">
                <a:latin typeface="+mn-lt"/>
              </a:rPr>
              <a:t>.</a:t>
            </a: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endParaRPr lang="ru-RU" sz="1600" b="1" dirty="0">
              <a:latin typeface="+mn-lt"/>
            </a:endParaRPr>
          </a:p>
          <a:p>
            <a:pPr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dirty="0">
                <a:latin typeface="+mn-lt"/>
              </a:rPr>
              <a:t>-«</a:t>
            </a:r>
            <a:r>
              <a:rPr lang="ru-RU" sz="1600" b="1" spc="300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НЕОПРЕДЕЛЕННЫЙ</a:t>
            </a:r>
            <a:r>
              <a:rPr lang="ru-RU" sz="1600" b="1" dirty="0">
                <a:latin typeface="+mn-lt"/>
              </a:rPr>
              <a:t>» — недостоверен в связи с недостаточной функциональной активностью Т-лимфоцитов. Рекомендовано повторить исследование через 2-4 недели.</a:t>
            </a:r>
          </a:p>
        </p:txBody>
      </p:sp>
      <p:sp>
        <p:nvSpPr>
          <p:cNvPr id="153603" name="Прямоугольник 2"/>
          <p:cNvSpPr>
            <a:spLocks noChangeArrowheads="1"/>
          </p:cNvSpPr>
          <p:nvPr/>
        </p:nvSpPr>
        <p:spPr bwMode="auto">
          <a:xfrm>
            <a:off x="1528664" y="1222441"/>
            <a:ext cx="9505578" cy="683264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1600" b="1" dirty="0">
                <a:latin typeface="Calibri" pitchFamily="34" charset="0"/>
              </a:rPr>
              <a:t>В результате лабораторного опыта в лунке образуются пятна-споты, каждое из которых маркирует активизированный микобактериями туберкулеза  </a:t>
            </a:r>
            <a:r>
              <a:rPr lang="ru-RU" sz="1600" b="1" dirty="0" smtClean="0">
                <a:latin typeface="Calibri" pitchFamily="34" charset="0"/>
              </a:rPr>
              <a:t>Т-лимфоцит</a:t>
            </a:r>
            <a:endParaRPr lang="ru-RU" sz="1600" b="1" dirty="0">
              <a:latin typeface="Calibri" pitchFamily="34" charset="0"/>
            </a:endParaRPr>
          </a:p>
        </p:txBody>
      </p:sp>
      <p:pic>
        <p:nvPicPr>
          <p:cNvPr id="153604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07368" y="2204864"/>
            <a:ext cx="2209800" cy="218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562" y="4797152"/>
            <a:ext cx="1395412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5" t="34006" r="4646" b="47998"/>
          <a:stretch/>
        </p:blipFill>
        <p:spPr bwMode="auto">
          <a:xfrm>
            <a:off x="5375919" y="2557768"/>
            <a:ext cx="6493301" cy="2527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385" y="2345312"/>
            <a:ext cx="4426330" cy="295232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1343472" y="332656"/>
            <a:ext cx="9577064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err="1" smtClean="0">
                <a:solidFill>
                  <a:srgbClr val="7030A0"/>
                </a:solidFill>
                <a:latin typeface="Calibri"/>
              </a:rPr>
              <a:t>Квантифероновый</a:t>
            </a:r>
            <a:r>
              <a:rPr lang="ru-RU" sz="2800" b="1" spc="300" dirty="0" smtClean="0">
                <a:solidFill>
                  <a:srgbClr val="7030A0"/>
                </a:solidFill>
                <a:latin typeface="Calibri"/>
              </a:rPr>
              <a:t> тест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800" b="1" spc="300" dirty="0" err="1" smtClean="0">
                <a:solidFill>
                  <a:srgbClr val="7030A0"/>
                </a:solidFill>
                <a:latin typeface="Calibri"/>
              </a:rPr>
              <a:t>QuantiFERON</a:t>
            </a:r>
            <a:r>
              <a:rPr lang="en-US" sz="2800" b="1" spc="300" dirty="0" smtClean="0">
                <a:solidFill>
                  <a:srgbClr val="7030A0"/>
                </a:solidFill>
                <a:latin typeface="Calibri"/>
              </a:rPr>
              <a:t>-TB </a:t>
            </a:r>
            <a:r>
              <a:rPr lang="en-US" sz="2800" b="1" spc="300" dirty="0">
                <a:solidFill>
                  <a:srgbClr val="7030A0"/>
                </a:solidFill>
                <a:latin typeface="Calibri"/>
              </a:rPr>
              <a:t>(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Тест </a:t>
            </a:r>
            <a:r>
              <a:rPr lang="en-US" sz="2800" b="1" spc="300" dirty="0">
                <a:solidFill>
                  <a:srgbClr val="7030A0"/>
                </a:solidFill>
                <a:latin typeface="Calibri"/>
              </a:rPr>
              <a:t>QFT)</a:t>
            </a:r>
          </a:p>
          <a:p>
            <a:pPr lvl="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smtClean="0">
                <a:solidFill>
                  <a:srgbClr val="7030A0"/>
                </a:solidFill>
                <a:latin typeface="Calibri"/>
              </a:rPr>
              <a:t>интерпретация результатов</a:t>
            </a:r>
            <a:endParaRPr lang="en-US" sz="2800" b="1" spc="300" dirty="0">
              <a:solidFill>
                <a:srgbClr val="7030A0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804291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657" y="2559893"/>
            <a:ext cx="1395412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2737" y="274638"/>
            <a:ext cx="10043326" cy="1643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600" dirty="0" smtClean="0">
                <a:solidFill>
                  <a:srgbClr val="7030A0"/>
                </a:solidFill>
                <a:latin typeface="Calibri"/>
              </a:rPr>
              <a:t>ПРЕИМУЩЕСТВА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smtClean="0">
                <a:solidFill>
                  <a:srgbClr val="7030A0"/>
                </a:solidFill>
                <a:latin typeface="Calibri"/>
              </a:rPr>
              <a:t>Тест 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-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T-SPOT TB</a:t>
            </a:r>
            <a:endParaRPr lang="ru-RU" sz="2800" b="1" spc="300" dirty="0">
              <a:solidFill>
                <a:srgbClr val="843F06"/>
              </a:solidFill>
              <a:latin typeface="Calibri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err="1">
                <a:solidFill>
                  <a:srgbClr val="7030A0"/>
                </a:solidFill>
                <a:latin typeface="Calibri"/>
              </a:rPr>
              <a:t>Квантифероновый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 тест - </a:t>
            </a:r>
            <a:r>
              <a:rPr lang="en-US" sz="2800" b="1" spc="300" dirty="0" err="1">
                <a:solidFill>
                  <a:srgbClr val="843F06"/>
                </a:solidFill>
                <a:latin typeface="Calibri"/>
              </a:rPr>
              <a:t>QuantiFERON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-TB</a:t>
            </a:r>
            <a:r>
              <a:rPr lang="en-US" sz="2800" b="1" spc="300" dirty="0">
                <a:solidFill>
                  <a:srgbClr val="7030A0"/>
                </a:solidFill>
                <a:latin typeface="Calibri"/>
              </a:rPr>
              <a:t> </a:t>
            </a:r>
            <a:r>
              <a:rPr lang="ru-RU" sz="2800" b="1" spc="300" dirty="0">
                <a:solidFill>
                  <a:srgbClr val="7030A0"/>
                </a:solidFill>
                <a:latin typeface="Calibri"/>
              </a:rPr>
              <a:t>(Тест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QFT</a:t>
            </a:r>
            <a:r>
              <a:rPr lang="ru-RU" sz="2800" b="1" spc="300" dirty="0" smtClean="0">
                <a:solidFill>
                  <a:srgbClr val="7030A0"/>
                </a:solidFill>
                <a:latin typeface="Calibri"/>
              </a:rPr>
              <a:t>)</a:t>
            </a:r>
            <a:endParaRPr lang="en-US" sz="2800" b="1" dirty="0">
              <a:solidFill>
                <a:srgbClr val="7030A0"/>
              </a:solidFill>
              <a:latin typeface="Calibri"/>
            </a:endParaRPr>
          </a:p>
        </p:txBody>
      </p:sp>
      <p:sp>
        <p:nvSpPr>
          <p:cNvPr id="151555" name="Прямоугольник 1"/>
          <p:cNvSpPr>
            <a:spLocks noChangeArrowheads="1"/>
          </p:cNvSpPr>
          <p:nvPr/>
        </p:nvSpPr>
        <p:spPr bwMode="auto">
          <a:xfrm>
            <a:off x="3431704" y="2636912"/>
            <a:ext cx="6624736" cy="2850011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Высокая </a:t>
            </a: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специфичность и чувствительность метода (87-97%);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Безопасность</a:t>
            </a: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, отсутствие побочных </a:t>
            </a: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реакций и противопоказаний;</a:t>
            </a:r>
            <a:endParaRPr lang="ru-RU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Результат </a:t>
            </a: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исследования не зависит от наличия вакцинации БЦЖ;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Не </a:t>
            </a: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инвазивный метод (не требует введения туберкулина)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Позволяет </a:t>
            </a: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диагностировать инфекцию у пациентов с ВИЧ-инфекцией и низкими показателями уровня CD4 </a:t>
            </a: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Т-лимфоцитов</a:t>
            </a: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Интерпретация результатов  теста менее субъективна, чем интерпретация результатов кожных  туберкулиновых тестов</a:t>
            </a:r>
            <a:endParaRPr lang="ru-RU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4" y="2132856"/>
            <a:ext cx="8651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24" y="4005064"/>
            <a:ext cx="201771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06217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7488" y="2852936"/>
            <a:ext cx="1395412" cy="1122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972737" y="274638"/>
            <a:ext cx="10043326" cy="164352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600" dirty="0" smtClean="0">
                <a:solidFill>
                  <a:srgbClr val="7030A0"/>
                </a:solidFill>
                <a:latin typeface="Calibri"/>
              </a:rPr>
              <a:t>НЕДОСТАТКИ</a:t>
            </a: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smtClean="0">
                <a:latin typeface="Calibri"/>
              </a:rPr>
              <a:t>Тест </a:t>
            </a:r>
            <a:r>
              <a:rPr lang="ru-RU" sz="2800" b="1" spc="300" dirty="0">
                <a:latin typeface="Calibri"/>
              </a:rPr>
              <a:t>-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T-SPOT TB</a:t>
            </a:r>
            <a:endParaRPr lang="ru-RU" sz="2800" b="1" spc="300" dirty="0">
              <a:solidFill>
                <a:srgbClr val="843F06"/>
              </a:solidFill>
              <a:latin typeface="Calibri"/>
            </a:endParaRPr>
          </a:p>
          <a:p>
            <a:pPr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b="1" spc="300" dirty="0" err="1">
                <a:latin typeface="Calibri"/>
              </a:rPr>
              <a:t>Квантифероновый</a:t>
            </a:r>
            <a:r>
              <a:rPr lang="ru-RU" sz="2800" b="1" spc="300" dirty="0">
                <a:latin typeface="Calibri"/>
              </a:rPr>
              <a:t> тест - </a:t>
            </a:r>
            <a:r>
              <a:rPr lang="en-US" sz="2800" b="1" spc="300" dirty="0" err="1">
                <a:solidFill>
                  <a:srgbClr val="843F06"/>
                </a:solidFill>
                <a:latin typeface="Calibri"/>
              </a:rPr>
              <a:t>QuantiFERON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-TB</a:t>
            </a:r>
            <a:r>
              <a:rPr lang="en-US" sz="2800" b="1" spc="300" dirty="0">
                <a:latin typeface="Calibri"/>
              </a:rPr>
              <a:t> </a:t>
            </a:r>
            <a:r>
              <a:rPr lang="ru-RU" sz="2800" b="1" spc="300" dirty="0">
                <a:latin typeface="Calibri"/>
              </a:rPr>
              <a:t>(Тест </a:t>
            </a:r>
            <a:r>
              <a:rPr lang="en-US" sz="2800" b="1" spc="300" dirty="0">
                <a:solidFill>
                  <a:srgbClr val="843F06"/>
                </a:solidFill>
                <a:latin typeface="Calibri"/>
              </a:rPr>
              <a:t>QFT</a:t>
            </a:r>
            <a:r>
              <a:rPr lang="ru-RU" sz="2800" b="1" spc="300" dirty="0" smtClean="0">
                <a:latin typeface="Calibri"/>
              </a:rPr>
              <a:t>)</a:t>
            </a:r>
            <a:endParaRPr lang="en-US" sz="2800" b="1" dirty="0">
              <a:latin typeface="Calibri"/>
            </a:endParaRPr>
          </a:p>
        </p:txBody>
      </p:sp>
      <p:sp>
        <p:nvSpPr>
          <p:cNvPr id="151555" name="Прямоугольник 1"/>
          <p:cNvSpPr>
            <a:spLocks noChangeArrowheads="1"/>
          </p:cNvSpPr>
          <p:nvPr/>
        </p:nvSpPr>
        <p:spPr bwMode="auto">
          <a:xfrm>
            <a:off x="3939757" y="2492896"/>
            <a:ext cx="7416824" cy="14391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Не является законодательно закрепленным методом выявления туберкулеза, поэтому делается не бесплатно, а за «</a:t>
            </a:r>
            <a:r>
              <a:rPr lang="ru-RU" sz="1600" b="1" dirty="0">
                <a:solidFill>
                  <a:prstClr val="black"/>
                </a:solidFill>
                <a:latin typeface="Calibri" pitchFamily="34" charset="0"/>
              </a:rPr>
              <a:t>с</a:t>
            </a: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вой счет»;</a:t>
            </a:r>
            <a:endParaRPr lang="ru-RU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Высокая стоимость;</a:t>
            </a:r>
            <a:endParaRPr lang="ru-RU" sz="1600" b="1" dirty="0">
              <a:solidFill>
                <a:prstClr val="black"/>
              </a:solidFill>
              <a:latin typeface="Calibri" pitchFamily="34" charset="0"/>
            </a:endParaRPr>
          </a:p>
          <a:p>
            <a:pPr marL="285750" indent="-285750">
              <a:lnSpc>
                <a:spcPct val="140000"/>
              </a:lnSpc>
              <a:buFont typeface="Arial" panose="020B0604020202020204" pitchFamily="34" charset="0"/>
              <a:buChar char="•"/>
            </a:pPr>
            <a:r>
              <a:rPr lang="ru-RU" sz="1600" b="1" dirty="0" smtClean="0">
                <a:solidFill>
                  <a:prstClr val="black"/>
                </a:solidFill>
                <a:latin typeface="Calibri" pitchFamily="34" charset="0"/>
              </a:rPr>
              <a:t>В 10 – 12% случаев дают ложноотрицательный результат;</a:t>
            </a:r>
            <a:endParaRPr lang="ru-RU" sz="1600" b="1" dirty="0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7240" y="2360082"/>
            <a:ext cx="865188" cy="85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338" y="4365104"/>
            <a:ext cx="2017712" cy="17129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5750" y="4647817"/>
            <a:ext cx="7564837" cy="95898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fontAlgn="auto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Важно помнить, </a:t>
            </a:r>
            <a:r>
              <a:rPr lang="ru-RU" sz="1600" b="1" i="1" dirty="0" smtClean="0">
                <a:solidFill>
                  <a:srgbClr val="F79646">
                    <a:lumMod val="50000"/>
                  </a:srgbClr>
                </a:solidFill>
                <a:latin typeface="Calibri"/>
              </a:rPr>
              <a:t>что данные тесты является </a:t>
            </a:r>
            <a:r>
              <a:rPr lang="ru-RU" sz="1600" b="1" i="1" dirty="0">
                <a:solidFill>
                  <a:srgbClr val="F79646">
                    <a:lumMod val="50000"/>
                  </a:srgbClr>
                </a:solidFill>
                <a:latin typeface="Calibri"/>
              </a:rPr>
              <a:t>способом количественной диагностики наличия в организме микобактерий туберкулеза, но не дает возможности отличить активную форму туберкулеза от латентной</a:t>
            </a:r>
          </a:p>
        </p:txBody>
      </p:sp>
    </p:spTree>
    <p:extLst>
      <p:ext uri="{BB962C8B-B14F-4D97-AF65-F5344CB8AC3E}">
        <p14:creationId xmlns:p14="http://schemas.microsoft.com/office/powerpoint/2010/main" val="177955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328" y="2348880"/>
            <a:ext cx="2212975" cy="2189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43" b="6294"/>
          <a:stretch/>
        </p:blipFill>
        <p:spPr bwMode="auto">
          <a:xfrm>
            <a:off x="911424" y="759531"/>
            <a:ext cx="8064896" cy="4957605"/>
          </a:xfrm>
          <a:prstGeom prst="rect">
            <a:avLst/>
          </a:prstGeom>
          <a:noFill/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9552384" y="4869160"/>
            <a:ext cx="1489190" cy="69063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400" b="1" dirty="0" smtClean="0">
                <a:solidFill>
                  <a:srgbClr val="002060"/>
                </a:solidFill>
                <a:latin typeface="Calibri"/>
              </a:rPr>
              <a:t>ТЕСТ </a:t>
            </a:r>
          </a:p>
          <a:p>
            <a:pPr lvl="0" fontAlgn="auto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dirty="0" smtClean="0">
                <a:solidFill>
                  <a:srgbClr val="002060"/>
                </a:solidFill>
                <a:latin typeface="Calibri"/>
              </a:rPr>
              <a:t>T-SPOT </a:t>
            </a:r>
            <a:r>
              <a:rPr lang="en-US" sz="2400" b="1" dirty="0">
                <a:solidFill>
                  <a:srgbClr val="002060"/>
                </a:solidFill>
                <a:latin typeface="Calibri"/>
              </a:rPr>
              <a:t>TB</a:t>
            </a:r>
            <a:endParaRPr lang="ru-RU" sz="2400" b="1" dirty="0">
              <a:solidFill>
                <a:srgbClr val="00206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8379329" y="1536990"/>
            <a:ext cx="35509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КОЛИЧЕСТВЕННОЕ ОПРЕДЕЛЕНИЕ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+mn-lt"/>
              </a:rPr>
              <a:t>ЭФФЕКТОРНЫХ Т-КЛЕТОК </a:t>
            </a:r>
            <a:endParaRPr lang="ru-RU" b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651851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5649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/>
          <a:srcRect/>
          <a:stretch>
            <a:fillRect/>
          </a:stretch>
        </p:blipFill>
        <p:spPr>
          <a:xfrm>
            <a:off x="309563" y="1527175"/>
            <a:ext cx="2392362" cy="2324100"/>
          </a:xfrm>
        </p:spPr>
      </p:pic>
      <p:pic>
        <p:nvPicPr>
          <p:cNvPr id="155650" name="Объект 18"/>
          <p:cNvPicPr>
            <a:picLocks noGrp="1" noChangeAspect="1"/>
          </p:cNvPicPr>
          <p:nvPr>
            <p:ph sz="half" idx="4294967295"/>
          </p:nvPr>
        </p:nvPicPr>
        <p:blipFill>
          <a:blip r:embed="rId3"/>
          <a:srcRect/>
          <a:stretch>
            <a:fillRect/>
          </a:stretch>
        </p:blipFill>
        <p:spPr>
          <a:xfrm>
            <a:off x="8184232" y="1489075"/>
            <a:ext cx="3470275" cy="2540000"/>
          </a:xfrm>
        </p:spPr>
      </p:pic>
      <p:pic>
        <p:nvPicPr>
          <p:cNvPr id="155651" name="Рисунок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960813" y="1450975"/>
            <a:ext cx="2833687" cy="2474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TextBox 9"/>
          <p:cNvSpPr txBox="1"/>
          <p:nvPr/>
        </p:nvSpPr>
        <p:spPr>
          <a:xfrm>
            <a:off x="4044950" y="4149725"/>
            <a:ext cx="2665413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+mn-lt"/>
              </a:rPr>
              <a:t>КЛЕТОЧНЫЙ</a:t>
            </a:r>
          </a:p>
          <a:p>
            <a:pPr algn="ctr">
              <a:defRPr/>
            </a:pPr>
            <a:r>
              <a:rPr lang="ru-RU" b="1" dirty="0" smtClean="0">
                <a:latin typeface="+mn-lt"/>
              </a:rPr>
              <a:t>ИММУННЫЙ ОТВЕТ</a:t>
            </a:r>
            <a:endParaRPr lang="ru-RU" b="1" dirty="0">
              <a:latin typeface="+mn-lt"/>
            </a:endParaRPr>
          </a:p>
        </p:txBody>
      </p:sp>
      <p:sp>
        <p:nvSpPr>
          <p:cNvPr id="11" name="Стрелка вправо 10"/>
          <p:cNvSpPr/>
          <p:nvPr/>
        </p:nvSpPr>
        <p:spPr>
          <a:xfrm>
            <a:off x="2974975" y="2603500"/>
            <a:ext cx="825500" cy="3111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477802" y="4021138"/>
            <a:ext cx="2055884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ru-RU" b="1" dirty="0" smtClean="0">
                <a:latin typeface="+mn-lt"/>
              </a:rPr>
              <a:t>ПЕРВИЧНОЕ</a:t>
            </a:r>
          </a:p>
          <a:p>
            <a:pPr algn="ctr">
              <a:defRPr/>
            </a:pPr>
            <a:r>
              <a:rPr lang="ru-RU" b="1" dirty="0" smtClean="0">
                <a:latin typeface="+mn-lt"/>
              </a:rPr>
              <a:t>ИНФИЦИРОВАНИЕ</a:t>
            </a:r>
            <a:endParaRPr lang="ru-RU" b="1" dirty="0">
              <a:latin typeface="+mn-lt"/>
            </a:endParaRPr>
          </a:p>
        </p:txBody>
      </p:sp>
      <p:pic>
        <p:nvPicPr>
          <p:cNvPr id="155655" name="Рисунок 1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032625" y="2573338"/>
            <a:ext cx="852488" cy="37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Схема 5"/>
          <p:cNvGraphicFramePr/>
          <p:nvPr>
            <p:extLst>
              <p:ext uri="{D42A27DB-BD31-4B8C-83A1-F6EECF244321}">
                <p14:modId xmlns:p14="http://schemas.microsoft.com/office/powerpoint/2010/main" val="3085982140"/>
              </p:ext>
            </p:extLst>
          </p:nvPr>
        </p:nvGraphicFramePr>
        <p:xfrm>
          <a:off x="4005455" y="281608"/>
          <a:ext cx="7347129" cy="38610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551384" y="4365104"/>
            <a:ext cx="11088688" cy="155901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b="1" i="1" dirty="0">
                <a:solidFill>
                  <a:srgbClr val="CC3300"/>
                </a:solidFill>
                <a:latin typeface="Calibri"/>
              </a:rPr>
              <a:t>В целом риск развития туберкулеза у впервые инфицированного человека составляет около 10% в первые 2 года после заражения, в последующие годы он постепенно снижается.</a:t>
            </a:r>
          </a:p>
          <a:p>
            <a:pPr algn="ctr">
              <a:lnSpc>
                <a:spcPct val="130000"/>
              </a:lnSpc>
              <a:spcBef>
                <a:spcPct val="20000"/>
              </a:spcBef>
              <a:defRPr/>
            </a:pPr>
            <a:r>
              <a:rPr lang="ru-RU" b="1" i="1" dirty="0">
                <a:solidFill>
                  <a:srgbClr val="CC3300"/>
                </a:solidFill>
                <a:latin typeface="Calibri"/>
              </a:rPr>
              <a:t>При этом, заболевание вызывают только </a:t>
            </a:r>
            <a:r>
              <a:rPr lang="ru-RU" b="1" i="1" dirty="0" err="1">
                <a:solidFill>
                  <a:srgbClr val="CC3300"/>
                </a:solidFill>
                <a:latin typeface="Calibri"/>
              </a:rPr>
              <a:t>метаболически</a:t>
            </a:r>
            <a:r>
              <a:rPr lang="ru-RU" b="1" i="1" dirty="0">
                <a:solidFill>
                  <a:srgbClr val="CC3300"/>
                </a:solidFill>
                <a:latin typeface="Calibri"/>
              </a:rPr>
              <a:t> активные, способные к размножению МБТ. </a:t>
            </a:r>
            <a:r>
              <a:rPr lang="ru-RU" b="1" i="1" dirty="0" err="1">
                <a:solidFill>
                  <a:srgbClr val="CC3300"/>
                </a:solidFill>
                <a:latin typeface="Calibri"/>
              </a:rPr>
              <a:t>Персистирующие</a:t>
            </a:r>
            <a:r>
              <a:rPr lang="ru-RU" b="1" i="1" dirty="0">
                <a:solidFill>
                  <a:srgbClr val="CC3300"/>
                </a:solidFill>
                <a:latin typeface="Calibri"/>
              </a:rPr>
              <a:t> (</a:t>
            </a:r>
            <a:r>
              <a:rPr lang="ru-RU" b="1" i="1" dirty="0" err="1">
                <a:solidFill>
                  <a:srgbClr val="CC3300"/>
                </a:solidFill>
                <a:latin typeface="Calibri"/>
              </a:rPr>
              <a:t>метаболически</a:t>
            </a:r>
            <a:r>
              <a:rPr lang="ru-RU" b="1" i="1" dirty="0">
                <a:solidFill>
                  <a:srgbClr val="CC3300"/>
                </a:solidFill>
                <a:latin typeface="Calibri"/>
              </a:rPr>
              <a:t> не активные) МБТ заболевание не вызывают.</a:t>
            </a:r>
          </a:p>
        </p:txBody>
      </p:sp>
      <p:pic>
        <p:nvPicPr>
          <p:cNvPr id="156675" name="Рисунок 1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90504" y="835024"/>
            <a:ext cx="2835275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Стрелка вправо 3"/>
          <p:cNvSpPr/>
          <p:nvPr/>
        </p:nvSpPr>
        <p:spPr>
          <a:xfrm>
            <a:off x="3297231" y="2071105"/>
            <a:ext cx="647700" cy="282054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9689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7697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75" y="1779588"/>
            <a:ext cx="24860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1988" y="230188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57699" name="Рисунок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2388" y="2424113"/>
            <a:ext cx="609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00" name="Рисунок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48128" y="1316037"/>
            <a:ext cx="46863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18"/>
          <p:cNvSpPr/>
          <p:nvPr/>
        </p:nvSpPr>
        <p:spPr>
          <a:xfrm>
            <a:off x="3179763" y="2471738"/>
            <a:ext cx="479425" cy="1444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7702" name="Рисунок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1779588"/>
            <a:ext cx="24590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03" name="Прямоугольник 20"/>
          <p:cNvSpPr>
            <a:spLocks noChangeArrowheads="1"/>
          </p:cNvSpPr>
          <p:nvPr/>
        </p:nvSpPr>
        <p:spPr bwMode="auto">
          <a:xfrm>
            <a:off x="1704975" y="4640263"/>
            <a:ext cx="1643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>
                <a:solidFill>
                  <a:srgbClr val="FFFFFF"/>
                </a:solidFill>
                <a:latin typeface="Calibri" pitchFamily="34" charset="0"/>
              </a:rPr>
              <a:t>ЗАБОЛЕВАНИЕ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721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75" y="1779588"/>
            <a:ext cx="24860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1988" y="230188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58723" name="Рисунок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2388" y="2424113"/>
            <a:ext cx="609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4" name="Рисунок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4700" y="1196975"/>
            <a:ext cx="46863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18"/>
          <p:cNvSpPr/>
          <p:nvPr/>
        </p:nvSpPr>
        <p:spPr>
          <a:xfrm>
            <a:off x="3179763" y="2471738"/>
            <a:ext cx="479425" cy="1444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8726" name="Рисунок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1779588"/>
            <a:ext cx="24590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7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593263" y="3738563"/>
            <a:ext cx="2555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8728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321675" y="4552950"/>
            <a:ext cx="2798763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Номер слайда 5"/>
          <p:cNvSpPr>
            <a:spLocks noGrp="1"/>
          </p:cNvSpPr>
          <p:nvPr>
            <p:ph type="sldNum" sz="quarter" idx="12"/>
          </p:nvPr>
        </p:nvSpPr>
        <p:spPr bwMode="auto">
          <a:xfrm>
            <a:off x="8077200" y="6356350"/>
            <a:ext cx="2133600" cy="365125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63E438DA-AB5A-404A-A028-84FA79564522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ru-RU" altLang="ru-RU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87042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23888" y="692150"/>
            <a:ext cx="10656887" cy="5400675"/>
          </a:xfrm>
        </p:spPr>
        <p:txBody>
          <a:bodyPr/>
          <a:lstStyle/>
          <a:p>
            <a:pPr marL="609600" indent="-609600" algn="ctr" eaLnBrk="1" hangingPunct="1">
              <a:lnSpc>
                <a:spcPct val="80000"/>
              </a:lnSpc>
              <a:buFont typeface="Arial" charset="0"/>
              <a:buNone/>
              <a:defRPr/>
            </a:pPr>
            <a:r>
              <a:rPr lang="ru-RU" altLang="ru-RU" sz="2800" b="1" spc="300" dirty="0">
                <a:solidFill>
                  <a:srgbClr val="7030A0"/>
                </a:solidFill>
              </a:rPr>
              <a:t>ЗАДАЧИ ЛЕКЦИИ</a:t>
            </a:r>
            <a:r>
              <a:rPr lang="ru-RU" altLang="ru-RU" sz="2800" b="1" dirty="0">
                <a:solidFill>
                  <a:srgbClr val="7030A0"/>
                </a:solidFill>
              </a:rPr>
              <a:t>:</a:t>
            </a:r>
          </a:p>
          <a:p>
            <a:pPr marL="609600" indent="-609600" eaLnBrk="1" hangingPunct="1">
              <a:lnSpc>
                <a:spcPct val="80000"/>
              </a:lnSpc>
              <a:buFont typeface="Arial" charset="0"/>
              <a:buNone/>
              <a:defRPr/>
            </a:pPr>
            <a:endParaRPr lang="ru-RU" altLang="ru-RU" sz="1000" b="1" dirty="0">
              <a:solidFill>
                <a:srgbClr val="7030A0"/>
              </a:solidFill>
            </a:endParaRP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sz="2000" b="1" dirty="0"/>
              <a:t>Ознакомить со свойствами туберкулина и ДИАСКИНТЕСТА, с оценкой и клинической трактовкой результатов иммунологических проб</a:t>
            </a:r>
          </a:p>
          <a:p>
            <a:pPr marL="228600" indent="-228600" eaLnBrk="1" hangingPunct="1">
              <a:lnSpc>
                <a:spcPct val="120000"/>
              </a:lnSpc>
              <a:buFont typeface="+mj-lt"/>
              <a:buAutoNum type="arabicPeriod"/>
              <a:defRPr/>
            </a:pPr>
            <a:endParaRPr lang="ru-RU" altLang="ru-RU" sz="1000" b="1" dirty="0"/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sz="2000" b="1" dirty="0"/>
              <a:t>Показать значение иммунодиагностики для раннего выявления туберкулеза у детей и подростков</a:t>
            </a:r>
          </a:p>
          <a:p>
            <a:pPr marL="228600" indent="-228600" eaLnBrk="1" hangingPunct="1">
              <a:lnSpc>
                <a:spcPct val="120000"/>
              </a:lnSpc>
              <a:buFont typeface="+mj-lt"/>
              <a:buAutoNum type="arabicPeriod"/>
              <a:defRPr/>
            </a:pPr>
            <a:endParaRPr lang="ru-RU" altLang="ru-RU" sz="1000" b="1" dirty="0"/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sz="2000" b="1" dirty="0"/>
              <a:t>Выработать четкое представление о вираже туберкулиновой чувствительности как достоверном признаке первичного инфицирования</a:t>
            </a:r>
          </a:p>
          <a:p>
            <a:pPr marL="228600" indent="-228600" eaLnBrk="1" hangingPunct="1">
              <a:lnSpc>
                <a:spcPct val="120000"/>
              </a:lnSpc>
              <a:buFont typeface="+mj-lt"/>
              <a:buAutoNum type="arabicPeriod"/>
              <a:defRPr/>
            </a:pPr>
            <a:endParaRPr lang="ru-RU" altLang="ru-RU" sz="1000" b="1" dirty="0"/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sz="2000" b="1" dirty="0"/>
              <a:t>На основании полученных сведений создать фтизиатрическую настороженность и четкое представление о показаниях для направления на консультацию к врачу фтизиатру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r>
              <a:rPr lang="ru-RU" altLang="ru-RU" sz="2000" b="1" dirty="0"/>
              <a:t>Ознакомить с порядком </a:t>
            </a:r>
            <a:r>
              <a:rPr lang="ru-RU" altLang="ru-RU" sz="2000" b="1"/>
              <a:t>и сроками </a:t>
            </a:r>
            <a:r>
              <a:rPr lang="ru-RU" altLang="ru-RU" sz="2000" b="1" dirty="0"/>
              <a:t>проведения профилактических медицинских осмотров детей и подростков в целях выявления туберкулеза</a:t>
            </a:r>
          </a:p>
          <a:p>
            <a:pPr marL="457200" indent="-457200" eaLnBrk="1" hangingPunct="1">
              <a:lnSpc>
                <a:spcPct val="120000"/>
              </a:lnSpc>
              <a:buFont typeface="+mj-lt"/>
              <a:buAutoNum type="arabicPeriod"/>
              <a:defRPr/>
            </a:pPr>
            <a:endParaRPr lang="ru-RU" alt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745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25875" y="1779588"/>
            <a:ext cx="2486025" cy="1435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1988" y="230188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59747" name="Рисунок 2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02388" y="2424113"/>
            <a:ext cx="609600" cy="239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48" name="Рисунок 33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124700" y="1196975"/>
            <a:ext cx="4686300" cy="2455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Стрелка вправо 18"/>
          <p:cNvSpPr/>
          <p:nvPr/>
        </p:nvSpPr>
        <p:spPr>
          <a:xfrm>
            <a:off x="3179763" y="2471738"/>
            <a:ext cx="479425" cy="1444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59750" name="Рисунок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55625" y="1779588"/>
            <a:ext cx="2459038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1" name="Рисунок 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9615488" y="3738563"/>
            <a:ext cx="255587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2" name="Рисунок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472488" y="4543425"/>
            <a:ext cx="2798762" cy="133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3" name="Рисунок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7938" y="5045075"/>
            <a:ext cx="719137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4" name="Рисунок 10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646988" y="5078413"/>
            <a:ext cx="719137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5" name="Рисунок 1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751388" y="4543425"/>
            <a:ext cx="2805112" cy="1300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9756" name="Рисунок 1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89063" y="4132263"/>
            <a:ext cx="2230437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7" name="Прямоугольник 20"/>
          <p:cNvSpPr>
            <a:spLocks noChangeArrowheads="1"/>
          </p:cNvSpPr>
          <p:nvPr/>
        </p:nvSpPr>
        <p:spPr bwMode="auto">
          <a:xfrm>
            <a:off x="1704975" y="4640263"/>
            <a:ext cx="1643063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FFFFFF"/>
                </a:solidFill>
                <a:latin typeface="Calibri" pitchFamily="34" charset="0"/>
              </a:rPr>
              <a:t>ЗАБОЛЕВАНИЕ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0769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3163" y="1306513"/>
            <a:ext cx="36385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0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725" y="3021013"/>
            <a:ext cx="29527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1988" y="230188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60772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2300" y="1898650"/>
            <a:ext cx="512763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0773" name="Рисунок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51940">
            <a:off x="6877050" y="2693988"/>
            <a:ext cx="830263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489075" y="4830763"/>
            <a:ext cx="1644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ЗАБОЛЕВАНИЕ</a:t>
            </a:r>
          </a:p>
        </p:txBody>
      </p:sp>
      <p:pic>
        <p:nvPicPr>
          <p:cNvPr id="160775" name="Рисунок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188" y="1077913"/>
            <a:ext cx="2749550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1793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3163" y="1306513"/>
            <a:ext cx="36385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4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725" y="3021013"/>
            <a:ext cx="29527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1988" y="230188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61796" name="Рисунок 2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162300" y="1898650"/>
            <a:ext cx="512763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1797" name="Рисунок 2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 rot="1951940">
            <a:off x="6877050" y="2693988"/>
            <a:ext cx="830263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489075" y="4830763"/>
            <a:ext cx="1644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ЗАБОЛЕВАНИЕ</a:t>
            </a:r>
          </a:p>
        </p:txBody>
      </p:sp>
      <p:pic>
        <p:nvPicPr>
          <p:cNvPr id="161799" name="Рисунок 3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0188" y="1077913"/>
            <a:ext cx="2749550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8486775" y="1104900"/>
            <a:ext cx="3435350" cy="1277938"/>
          </a:xfrm>
          <a:prstGeom prst="ellipse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prstClr val="black"/>
                </a:solidFill>
              </a:rPr>
              <a:t>При благоприятных условиях переходят в состояние персистенции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17703731">
            <a:off x="9329737" y="2649538"/>
            <a:ext cx="563563" cy="185738"/>
          </a:xfrm>
          <a:prstGeom prst="rightArrow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2817" name="Рисунок 1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713163" y="1306513"/>
            <a:ext cx="3638550" cy="1439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18" name="Рисунок 1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725" y="3021013"/>
            <a:ext cx="2952750" cy="163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1988" y="230188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62820" name="Рисунок 19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489450" y="4735513"/>
            <a:ext cx="2790825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1" name="Рисунок 2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2300" y="1898650"/>
            <a:ext cx="512763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2" name="Рисунок 2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1951940">
            <a:off x="6877050" y="2693988"/>
            <a:ext cx="830263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3" name="Рисунок 32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717925" y="5200650"/>
            <a:ext cx="603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4" name="Рисунок 3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342110">
            <a:off x="7035800" y="4527550"/>
            <a:ext cx="71913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2825" name="Рисунок 3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192213" y="4365625"/>
            <a:ext cx="2227262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1489075" y="4830763"/>
            <a:ext cx="1644650" cy="36988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ЗАБОЛЕВАНИЕ</a:t>
            </a:r>
          </a:p>
        </p:txBody>
      </p:sp>
      <p:pic>
        <p:nvPicPr>
          <p:cNvPr id="162827" name="Рисунок 3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30188" y="1077913"/>
            <a:ext cx="2749550" cy="1849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Овал 3"/>
          <p:cNvSpPr/>
          <p:nvPr/>
        </p:nvSpPr>
        <p:spPr>
          <a:xfrm>
            <a:off x="8486775" y="1104900"/>
            <a:ext cx="3435350" cy="1277938"/>
          </a:xfrm>
          <a:prstGeom prst="ellipse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prstClr val="black"/>
                </a:solidFill>
              </a:rPr>
              <a:t>При благоприятных условиях переходят в состояние персистенции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17703731">
            <a:off x="8898731" y="2577307"/>
            <a:ext cx="561975" cy="185738"/>
          </a:xfrm>
          <a:prstGeom prst="rightArrow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41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4225" y="2901950"/>
            <a:ext cx="12414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2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1031875"/>
            <a:ext cx="215106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3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4768850"/>
            <a:ext cx="36385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4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8813" y="4672013"/>
            <a:ext cx="29527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5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3700" y="5592763"/>
            <a:ext cx="10731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19536" y="203200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63847" name="Рисунок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5225" y="3082925"/>
            <a:ext cx="279082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8" name="Рисунок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80500" y="3500438"/>
            <a:ext cx="51593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49" name="Рисунок 2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03457">
            <a:off x="1382713" y="4365625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0" name="Рисунок 2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77938" y="2197100"/>
            <a:ext cx="13811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1" name="Рисунок 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67150" y="5386388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2" name="Рисунок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510228">
            <a:off x="6445251" y="4325937"/>
            <a:ext cx="603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3" name="Рисунок 3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97238" y="784225"/>
            <a:ext cx="3479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2786063" y="1081088"/>
            <a:ext cx="1058862" cy="1089025"/>
          </a:xfrm>
          <a:prstGeom prst="ellipse">
            <a:avLst/>
          </a:prstGeom>
          <a:blipFill>
            <a:blip r:embed="rId1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Стрелка вправо 18"/>
          <p:cNvSpPr/>
          <p:nvPr/>
        </p:nvSpPr>
        <p:spPr>
          <a:xfrm>
            <a:off x="2254250" y="1531938"/>
            <a:ext cx="477838" cy="1444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3856" name="Рисунок 3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6029234">
            <a:off x="7620000" y="2533650"/>
            <a:ext cx="71913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57" name="Рисунок 3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647238" y="2662238"/>
            <a:ext cx="2227262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9963150" y="3130550"/>
            <a:ext cx="16430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ЗАБОЛЕВАНИЕ</a:t>
            </a:r>
          </a:p>
        </p:txBody>
      </p:sp>
      <p:pic>
        <p:nvPicPr>
          <p:cNvPr id="163859" name="Рисунок 3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5588" y="2613025"/>
            <a:ext cx="245903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60" name="Рисунок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99288" y="935038"/>
            <a:ext cx="2798762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трелка вправо 24"/>
          <p:cNvSpPr/>
          <p:nvPr/>
        </p:nvSpPr>
        <p:spPr>
          <a:xfrm>
            <a:off x="6592888" y="1501775"/>
            <a:ext cx="688975" cy="1905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0863" y="5229225"/>
            <a:ext cx="3435350" cy="1277938"/>
          </a:xfrm>
          <a:prstGeom prst="ellipse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prstClr val="black"/>
                </a:solidFill>
              </a:rPr>
              <a:t>При благоприятных условиях переходят в состояние персистенции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720803">
            <a:off x="7507288" y="5649913"/>
            <a:ext cx="561975" cy="185737"/>
          </a:xfrm>
          <a:prstGeom prst="rightArrow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865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4225" y="2901950"/>
            <a:ext cx="12414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6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1031875"/>
            <a:ext cx="215106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7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4768850"/>
            <a:ext cx="36385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8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8813" y="4672013"/>
            <a:ext cx="29527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69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3700" y="5592763"/>
            <a:ext cx="10731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11350" y="169863"/>
            <a:ext cx="80311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Проба МАНТУ с 2 ТЕ бывает положительной</a:t>
            </a:r>
          </a:p>
        </p:txBody>
      </p:sp>
      <p:pic>
        <p:nvPicPr>
          <p:cNvPr id="164871" name="Рисунок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8705913">
            <a:off x="6165850" y="2554288"/>
            <a:ext cx="927100" cy="384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2" name="Рисунок 2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703457">
            <a:off x="1382713" y="4365625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3" name="Рисунок 2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77938" y="2197100"/>
            <a:ext cx="13811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4" name="Рисунок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67150" y="5386388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5" name="Рисунок 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512716">
            <a:off x="6362700" y="4119563"/>
            <a:ext cx="9969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76" name="Рисунок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60750" y="850900"/>
            <a:ext cx="34798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2786063" y="1081088"/>
            <a:ext cx="1058862" cy="1089025"/>
          </a:xfrm>
          <a:prstGeom prst="ellipse">
            <a:avLst/>
          </a:prstGeom>
          <a:blipFill>
            <a:blip r:embed="rId11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Стрелка вправо 18"/>
          <p:cNvSpPr/>
          <p:nvPr/>
        </p:nvSpPr>
        <p:spPr>
          <a:xfrm>
            <a:off x="2254250" y="1531938"/>
            <a:ext cx="477838" cy="1444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4879" name="Рисунок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5588" y="2613025"/>
            <a:ext cx="245903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880" name="Рисунок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5185028">
            <a:off x="8358187" y="2074863"/>
            <a:ext cx="803275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4881" name="Группа 20"/>
          <p:cNvGrpSpPr>
            <a:grpSpLocks/>
          </p:cNvGrpSpPr>
          <p:nvPr/>
        </p:nvGrpSpPr>
        <p:grpSpPr bwMode="auto">
          <a:xfrm>
            <a:off x="6998527" y="2777323"/>
            <a:ext cx="1998662" cy="1179513"/>
            <a:chOff x="2318321" y="608906"/>
            <a:chExt cx="2119310" cy="2119310"/>
          </a:xfrm>
        </p:grpSpPr>
        <p:sp>
          <p:nvSpPr>
            <p:cNvPr id="22" name="Овал 21"/>
            <p:cNvSpPr/>
            <p:nvPr/>
          </p:nvSpPr>
          <p:spPr>
            <a:xfrm>
              <a:off x="2318321" y="608906"/>
              <a:ext cx="2119310" cy="211931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Овал 4"/>
            <p:cNvSpPr/>
            <p:nvPr/>
          </p:nvSpPr>
          <p:spPr>
            <a:xfrm>
              <a:off x="2629471" y="870674"/>
              <a:ext cx="1497011" cy="150012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38100" rIns="38100" bIns="38100" spcCol="1270" anchor="ctr"/>
            <a:lstStyle/>
            <a:p>
              <a:pPr algn="ctr" defTabSz="1333500">
                <a:lnSpc>
                  <a:spcPct val="70000"/>
                </a:lnSpc>
                <a:spcAft>
                  <a:spcPct val="35000"/>
                </a:spcAft>
                <a:defRPr/>
              </a:pPr>
              <a:r>
                <a:rPr lang="ru-RU" sz="2400" b="1" spc="300" dirty="0">
                  <a:solidFill>
                    <a:srgbClr val="7030A0"/>
                  </a:solidFill>
                </a:rPr>
                <a:t>проба</a:t>
              </a:r>
            </a:p>
            <a:p>
              <a:pPr algn="ctr" defTabSz="1333500">
                <a:lnSpc>
                  <a:spcPct val="70000"/>
                </a:lnSpc>
                <a:spcAft>
                  <a:spcPct val="35000"/>
                </a:spcAft>
                <a:defRPr/>
              </a:pPr>
              <a:r>
                <a:rPr lang="ru-RU" sz="2400" b="1" spc="300" dirty="0">
                  <a:solidFill>
                    <a:srgbClr val="7030A0"/>
                  </a:solidFill>
                </a:rPr>
                <a:t>МАНТУ</a:t>
              </a:r>
              <a:endParaRPr lang="ru-RU" sz="2400" dirty="0"/>
            </a:p>
          </p:txBody>
        </p:sp>
      </p:grpSp>
      <p:grpSp>
        <p:nvGrpSpPr>
          <p:cNvPr id="164882" name="Группа 23"/>
          <p:cNvGrpSpPr>
            <a:grpSpLocks/>
          </p:cNvGrpSpPr>
          <p:nvPr/>
        </p:nvGrpSpPr>
        <p:grpSpPr bwMode="auto">
          <a:xfrm>
            <a:off x="8024813" y="882650"/>
            <a:ext cx="3660775" cy="1230313"/>
            <a:chOff x="3928337" y="-1680347"/>
            <a:chExt cx="3710395" cy="3710395"/>
          </a:xfrm>
        </p:grpSpPr>
        <p:sp>
          <p:nvSpPr>
            <p:cNvPr id="25" name="Овал 24"/>
            <p:cNvSpPr/>
            <p:nvPr/>
          </p:nvSpPr>
          <p:spPr>
            <a:xfrm>
              <a:off x="3928337" y="-1680347"/>
              <a:ext cx="3710395" cy="371039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Овал 4"/>
            <p:cNvSpPr/>
            <p:nvPr/>
          </p:nvSpPr>
          <p:spPr>
            <a:xfrm>
              <a:off x="4560680" y="-1081895"/>
              <a:ext cx="2622699" cy="2786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Поствакцинальная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аллергия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164883" name="Рисунок 2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0645775" y="1616075"/>
            <a:ext cx="1285875" cy="155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Овал 8"/>
          <p:cNvSpPr/>
          <p:nvPr/>
        </p:nvSpPr>
        <p:spPr>
          <a:xfrm>
            <a:off x="8648700" y="3902075"/>
            <a:ext cx="3198613" cy="2144713"/>
          </a:xfrm>
          <a:prstGeom prst="ellipse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b="1" dirty="0">
                <a:solidFill>
                  <a:schemeClr val="bg1"/>
                </a:solidFill>
              </a:rPr>
              <a:t>При наличии </a:t>
            </a:r>
            <a:r>
              <a:rPr lang="ru-RU" sz="1600" b="1" dirty="0" err="1">
                <a:solidFill>
                  <a:schemeClr val="bg1"/>
                </a:solidFill>
              </a:rPr>
              <a:t>персистирующих</a:t>
            </a:r>
            <a:r>
              <a:rPr lang="ru-RU" sz="1600" b="1" dirty="0">
                <a:solidFill>
                  <a:schemeClr val="bg1"/>
                </a:solidFill>
              </a:rPr>
              <a:t> МБТ </a:t>
            </a:r>
            <a:br>
              <a:rPr lang="ru-RU" sz="1600" b="1" dirty="0">
                <a:solidFill>
                  <a:schemeClr val="bg1"/>
                </a:solidFill>
              </a:rPr>
            </a:br>
            <a:r>
              <a:rPr lang="ru-RU" sz="1600" b="1" dirty="0">
                <a:solidFill>
                  <a:schemeClr val="bg1"/>
                </a:solidFill>
              </a:rPr>
              <a:t>проба МАНТУ с  2 ТЕ  не может служить  тестом на активный туберкулёз !!!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вал 3"/>
          <p:cNvSpPr/>
          <p:nvPr/>
        </p:nvSpPr>
        <p:spPr>
          <a:xfrm>
            <a:off x="3887945" y="334288"/>
            <a:ext cx="3829025" cy="1439862"/>
          </a:xfrm>
          <a:prstGeom prst="ellips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sz="2800" b="1" dirty="0">
                <a:solidFill>
                  <a:schemeClr val="tx1"/>
                </a:solidFill>
              </a:rPr>
              <a:t>БЕЛКИ</a:t>
            </a:r>
          </a:p>
          <a:p>
            <a:pPr algn="ctr">
              <a:defRPr/>
            </a:pP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ESAT-6</a:t>
            </a:r>
            <a:r>
              <a:rPr lang="ru-RU" sz="2800" b="1" dirty="0" smtClean="0">
                <a:solidFill>
                  <a:srgbClr val="FF0000"/>
                </a:solidFill>
              </a:rPr>
              <a:t> </a:t>
            </a:r>
            <a:r>
              <a:rPr lang="en-US" sz="2800" b="1" dirty="0" smtClean="0">
                <a:solidFill>
                  <a:schemeClr val="tx1"/>
                </a:solidFill>
              </a:rPr>
              <a:t> </a:t>
            </a:r>
            <a:r>
              <a:rPr lang="ru-RU" sz="2800" b="1" dirty="0">
                <a:solidFill>
                  <a:schemeClr val="tx1"/>
                </a:solidFill>
              </a:rPr>
              <a:t>и </a:t>
            </a:r>
            <a:r>
              <a:rPr lang="ru-RU" sz="2800" b="1" dirty="0" smtClean="0">
                <a:solidFill>
                  <a:schemeClr val="tx1"/>
                </a:solidFill>
              </a:rPr>
              <a:t> </a:t>
            </a:r>
            <a:r>
              <a:rPr lang="en-US" sz="28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CFP-10</a:t>
            </a:r>
            <a:endParaRPr lang="ru-RU" sz="28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Стрелка вниз 4"/>
          <p:cNvSpPr/>
          <p:nvPr/>
        </p:nvSpPr>
        <p:spPr>
          <a:xfrm rot="2570154">
            <a:off x="3847396" y="1492603"/>
            <a:ext cx="330200" cy="92868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6" name="Стрелка вниз 5"/>
          <p:cNvSpPr/>
          <p:nvPr/>
        </p:nvSpPr>
        <p:spPr>
          <a:xfrm rot="19115824">
            <a:off x="7448013" y="1460861"/>
            <a:ext cx="314325" cy="92579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5892" name="Рисунок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4168249">
            <a:off x="7305565" y="1689430"/>
            <a:ext cx="573088" cy="531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5893" name="Рисунок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 rot="-1783868">
            <a:off x="7339831" y="1649120"/>
            <a:ext cx="592137" cy="549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Овал 9"/>
          <p:cNvSpPr/>
          <p:nvPr/>
        </p:nvSpPr>
        <p:spPr>
          <a:xfrm>
            <a:off x="623392" y="2364364"/>
            <a:ext cx="4321249" cy="183373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 err="1">
                <a:solidFill>
                  <a:sysClr val="windowText" lastClr="000000"/>
                </a:solidFill>
              </a:rPr>
              <a:t>метаболически</a:t>
            </a:r>
            <a:r>
              <a:rPr lang="ru-RU" b="1" kern="0" dirty="0">
                <a:solidFill>
                  <a:sysClr val="windowText" lastClr="000000"/>
                </a:solidFill>
              </a:rPr>
              <a:t> активные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FF0000"/>
                </a:solidFill>
              </a:rPr>
              <a:t>размножающиеся</a:t>
            </a:r>
          </a:p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ysClr val="windowText" lastClr="000000"/>
                </a:solidFill>
              </a:rPr>
              <a:t>вирулентные штаммы МБТ</a:t>
            </a:r>
          </a:p>
        </p:txBody>
      </p:sp>
      <p:sp>
        <p:nvSpPr>
          <p:cNvPr id="12" name="Овал 11"/>
          <p:cNvSpPr/>
          <p:nvPr/>
        </p:nvSpPr>
        <p:spPr>
          <a:xfrm>
            <a:off x="6960096" y="2148119"/>
            <a:ext cx="4897438" cy="2098675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- вакцинный штамм БЦЖ</a:t>
            </a:r>
          </a:p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- вирулентные штаммы МБТ</a:t>
            </a:r>
          </a:p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в состояние персистенции</a:t>
            </a:r>
          </a:p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- непатогенные для человека</a:t>
            </a:r>
          </a:p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tx1"/>
                </a:solidFill>
              </a:rPr>
              <a:t>микобактерии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99078" y="4437555"/>
            <a:ext cx="6096000" cy="1338828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dirty="0">
                <a:solidFill>
                  <a:srgbClr val="7030A0"/>
                </a:solidFill>
                <a:latin typeface="Calibri"/>
              </a:rPr>
              <a:t>ЗАБОЛЕВАНИЕ МОГУТ ВЫЗВАТЬ ТОЛЬКО</a:t>
            </a:r>
            <a:r>
              <a:rPr lang="ru-RU" b="1" kern="0" dirty="0">
                <a:solidFill>
                  <a:srgbClr val="7030A0"/>
                </a:solidFill>
              </a:rPr>
              <a:t/>
            </a:r>
            <a:br>
              <a:rPr lang="ru-RU" b="1" kern="0" dirty="0">
                <a:solidFill>
                  <a:srgbClr val="7030A0"/>
                </a:solidFill>
              </a:rPr>
            </a:br>
            <a:r>
              <a:rPr lang="ru-RU" altLang="ru-RU" b="1" kern="0" dirty="0" err="1">
                <a:solidFill>
                  <a:prstClr val="black"/>
                </a:solidFill>
                <a:latin typeface="Calibri" pitchFamily="34" charset="0"/>
              </a:rPr>
              <a:t>метаболически</a:t>
            </a:r>
            <a:r>
              <a:rPr lang="ru-RU" altLang="ru-RU" b="1" kern="0" dirty="0">
                <a:solidFill>
                  <a:prstClr val="black"/>
                </a:solidFill>
                <a:latin typeface="Calibri" pitchFamily="34" charset="0"/>
              </a:rPr>
              <a:t> активные, размножающиеся </a:t>
            </a:r>
            <a:endParaRPr lang="ru-RU" altLang="ru-RU" b="1" i="1" kern="0" dirty="0">
              <a:solidFill>
                <a:srgbClr val="002060"/>
              </a:solidFill>
            </a:endParaRPr>
          </a:p>
          <a:p>
            <a:pPr algn="ctr" fontAlgn="auto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b="1" kern="0" spc="300" dirty="0">
                <a:solidFill>
                  <a:srgbClr val="7030A0"/>
                </a:solidFill>
                <a:latin typeface="Calibri"/>
              </a:rPr>
              <a:t>МИКРООРГАНИЗМЫ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4225" y="2901950"/>
            <a:ext cx="12414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4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1031875"/>
            <a:ext cx="215106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5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4768850"/>
            <a:ext cx="36385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6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8813" y="4672013"/>
            <a:ext cx="29527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17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3700" y="5592763"/>
            <a:ext cx="10731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11350" y="169863"/>
            <a:ext cx="8031163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ДИАСКИНТЕСТ бывает положительной</a:t>
            </a:r>
          </a:p>
        </p:txBody>
      </p:sp>
      <p:pic>
        <p:nvPicPr>
          <p:cNvPr id="166919" name="Рисунок 2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-8705913">
            <a:off x="5867400" y="2660650"/>
            <a:ext cx="9271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0" name="Рисунок 27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4703457">
            <a:off x="1382713" y="4365625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1" name="Рисунок 28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277938" y="2197100"/>
            <a:ext cx="13811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2" name="Рисунок 2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67150" y="5386388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3" name="Рисунок 32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 rot="8512716">
            <a:off x="7061200" y="4429125"/>
            <a:ext cx="84296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4" name="Рисунок 33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460750" y="850900"/>
            <a:ext cx="3479800" cy="1738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2786063" y="1081088"/>
            <a:ext cx="1058862" cy="1089025"/>
          </a:xfrm>
          <a:prstGeom prst="ellipse">
            <a:avLst/>
          </a:prstGeom>
          <a:blipFill>
            <a:blip r:embed="rId11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Стрелка вправо 18"/>
          <p:cNvSpPr/>
          <p:nvPr/>
        </p:nvSpPr>
        <p:spPr>
          <a:xfrm>
            <a:off x="2254250" y="1531938"/>
            <a:ext cx="477838" cy="1444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6927" name="Рисунок 39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255588" y="2613025"/>
            <a:ext cx="245903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28" name="Рисунок 5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4518226">
            <a:off x="8985250" y="2160588"/>
            <a:ext cx="855663" cy="738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66929" name="Группа 20"/>
          <p:cNvGrpSpPr>
            <a:grpSpLocks/>
          </p:cNvGrpSpPr>
          <p:nvPr/>
        </p:nvGrpSpPr>
        <p:grpSpPr bwMode="auto">
          <a:xfrm>
            <a:off x="6763851" y="2909492"/>
            <a:ext cx="3178662" cy="1336675"/>
            <a:chOff x="1798095" y="695788"/>
            <a:chExt cx="1829582" cy="2119310"/>
          </a:xfrm>
        </p:grpSpPr>
        <p:sp>
          <p:nvSpPr>
            <p:cNvPr id="22" name="Овал 21"/>
            <p:cNvSpPr/>
            <p:nvPr/>
          </p:nvSpPr>
          <p:spPr>
            <a:xfrm>
              <a:off x="1798095" y="695788"/>
              <a:ext cx="1829582" cy="2119310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3" name="Овал 4"/>
            <p:cNvSpPr/>
            <p:nvPr/>
          </p:nvSpPr>
          <p:spPr>
            <a:xfrm>
              <a:off x="1972895" y="997697"/>
              <a:ext cx="1499241" cy="1497613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8100" tIns="38100" rIns="38100" bIns="38100" spcCol="1270" anchor="ctr"/>
            <a:lstStyle/>
            <a:p>
              <a:pPr algn="ctr" defTabSz="1333500">
                <a:lnSpc>
                  <a:spcPct val="80000"/>
                </a:lnSpc>
                <a:spcAft>
                  <a:spcPct val="35000"/>
                </a:spcAft>
                <a:defRPr/>
              </a:pPr>
              <a:r>
                <a:rPr lang="ru-RU" b="1" spc="300" dirty="0" smtClean="0">
                  <a:solidFill>
                    <a:srgbClr val="7030A0"/>
                  </a:solidFill>
                </a:rPr>
                <a:t>ДИАСКИНТЕСТ</a:t>
              </a:r>
            </a:p>
            <a:p>
              <a:pPr algn="ctr" defTabSz="1333500">
                <a:lnSpc>
                  <a:spcPct val="80000"/>
                </a:lnSpc>
                <a:spcAft>
                  <a:spcPct val="35000"/>
                </a:spcAft>
                <a:defRPr/>
              </a:pPr>
              <a:r>
                <a:rPr lang="ru-RU" b="1" spc="300" dirty="0" smtClean="0">
                  <a:solidFill>
                    <a:srgbClr val="7030A0"/>
                  </a:solidFill>
                </a:rPr>
                <a:t> </a:t>
              </a:r>
              <a:r>
                <a:rPr lang="ru-RU" b="1" spc="300" dirty="0">
                  <a:solidFill>
                    <a:srgbClr val="7030A0"/>
                  </a:solidFill>
                </a:rPr>
                <a:t>Тест </a:t>
              </a:r>
              <a:r>
                <a:rPr lang="en-US" b="1" spc="300" dirty="0">
                  <a:solidFill>
                    <a:srgbClr val="7030A0"/>
                  </a:solidFill>
                </a:rPr>
                <a:t>T-SPOT</a:t>
              </a:r>
              <a:r>
                <a:rPr lang="ru-RU" b="1" spc="300" dirty="0" smtClean="0">
                  <a:solidFill>
                    <a:srgbClr val="7030A0"/>
                  </a:solidFill>
                </a:rPr>
                <a:t>.ТВ</a:t>
              </a:r>
            </a:p>
            <a:p>
              <a:pPr algn="ctr" defTabSz="1333500">
                <a:lnSpc>
                  <a:spcPct val="80000"/>
                </a:lnSpc>
                <a:spcAft>
                  <a:spcPct val="35000"/>
                </a:spcAft>
                <a:defRPr/>
              </a:pPr>
              <a:r>
                <a:rPr lang="en-US" b="1" spc="300" dirty="0" err="1" smtClean="0">
                  <a:solidFill>
                    <a:srgbClr val="7030A0"/>
                  </a:solidFill>
                </a:rPr>
                <a:t>QuantiFERON</a:t>
              </a:r>
              <a:r>
                <a:rPr lang="en-US" b="1" spc="300" dirty="0" smtClean="0">
                  <a:solidFill>
                    <a:srgbClr val="7030A0"/>
                  </a:solidFill>
                </a:rPr>
                <a:t>-TB </a:t>
              </a:r>
              <a:endParaRPr lang="ru-RU" dirty="0"/>
            </a:p>
          </p:txBody>
        </p:sp>
      </p:grpSp>
      <p:grpSp>
        <p:nvGrpSpPr>
          <p:cNvPr id="166930" name="Группа 23"/>
          <p:cNvGrpSpPr>
            <a:grpSpLocks/>
          </p:cNvGrpSpPr>
          <p:nvPr/>
        </p:nvGrpSpPr>
        <p:grpSpPr bwMode="auto">
          <a:xfrm>
            <a:off x="8024813" y="882650"/>
            <a:ext cx="3660775" cy="1230313"/>
            <a:chOff x="3928337" y="-1680347"/>
            <a:chExt cx="3710395" cy="3710395"/>
          </a:xfrm>
        </p:grpSpPr>
        <p:sp>
          <p:nvSpPr>
            <p:cNvPr id="25" name="Овал 24"/>
            <p:cNvSpPr/>
            <p:nvPr/>
          </p:nvSpPr>
          <p:spPr>
            <a:xfrm>
              <a:off x="3928337" y="-1680347"/>
              <a:ext cx="3710395" cy="3710395"/>
            </a:xfrm>
            <a:prstGeom prst="ellipse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6" name="Овал 4"/>
            <p:cNvSpPr/>
            <p:nvPr/>
          </p:nvSpPr>
          <p:spPr>
            <a:xfrm>
              <a:off x="4560680" y="-1081895"/>
              <a:ext cx="2622699" cy="2786386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30480" tIns="30480" rIns="30480" bIns="30480" spcCol="1270" anchor="ctr"/>
            <a:lstStyle/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Поствакцинальная</a:t>
              </a:r>
            </a:p>
            <a:p>
              <a:pPr algn="ctr" defTabSz="1066800">
                <a:lnSpc>
                  <a:spcPct val="90000"/>
                </a:lnSpc>
                <a:spcAft>
                  <a:spcPct val="35000"/>
                </a:spcAft>
                <a:defRPr/>
              </a:pPr>
              <a:r>
                <a:rPr lang="ru-RU" sz="2400" b="1" dirty="0">
                  <a:solidFill>
                    <a:schemeClr val="tx1"/>
                  </a:solidFill>
                </a:rPr>
                <a:t>аллергия</a:t>
              </a:r>
              <a:endParaRPr lang="ru-RU" sz="2400" dirty="0">
                <a:solidFill>
                  <a:schemeClr val="tx1"/>
                </a:solidFill>
              </a:endParaRPr>
            </a:p>
          </p:txBody>
        </p:sp>
      </p:grpSp>
      <p:sp>
        <p:nvSpPr>
          <p:cNvPr id="9" name="Минус 8"/>
          <p:cNvSpPr/>
          <p:nvPr/>
        </p:nvSpPr>
        <p:spPr>
          <a:xfrm rot="20789676">
            <a:off x="8926513" y="2327275"/>
            <a:ext cx="949325" cy="414338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Минус 9"/>
          <p:cNvSpPr/>
          <p:nvPr/>
        </p:nvSpPr>
        <p:spPr>
          <a:xfrm rot="2500316">
            <a:off x="8974138" y="2332038"/>
            <a:ext cx="854075" cy="404812"/>
          </a:xfrm>
          <a:prstGeom prst="mathMinus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6933" name="Рисунок 10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-3036218">
            <a:off x="6125369" y="2651919"/>
            <a:ext cx="5730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934" name="Рисунок 11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 rot="4168249">
            <a:off x="6128544" y="2658269"/>
            <a:ext cx="573087" cy="53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937" name="Рисунок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324225" y="2901950"/>
            <a:ext cx="1241425" cy="1084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8" name="Рисунок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2888" y="1031875"/>
            <a:ext cx="2151062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39" name="Рисунок 1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9863" y="4768850"/>
            <a:ext cx="3638550" cy="143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0" name="Рисунок 14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68813" y="4672013"/>
            <a:ext cx="2952750" cy="1633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1" name="Рисунок 15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03700" y="5592763"/>
            <a:ext cx="1073150" cy="107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Прямоугольник 17"/>
          <p:cNvSpPr/>
          <p:nvPr/>
        </p:nvSpPr>
        <p:spPr>
          <a:xfrm>
            <a:off x="1931988" y="230188"/>
            <a:ext cx="8272462" cy="4619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2400" b="1" spc="300" dirty="0">
                <a:solidFill>
                  <a:srgbClr val="7030A0"/>
                </a:solidFill>
                <a:latin typeface="+mn-lt"/>
              </a:rPr>
              <a:t>ИСХОД ЛАТЕНТНОЙ ТУБЕРКУЛЕЗНОЙ ИНФЕКЦИИ </a:t>
            </a:r>
          </a:p>
        </p:txBody>
      </p:sp>
      <p:pic>
        <p:nvPicPr>
          <p:cNvPr id="167943" name="Рисунок 19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245225" y="3082925"/>
            <a:ext cx="2790825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4" name="Рисунок 2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9080500" y="3500438"/>
            <a:ext cx="515938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5" name="Рисунок 27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 rot="4703457">
            <a:off x="1382713" y="4365625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6" name="Рисунок 28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77938" y="2197100"/>
            <a:ext cx="13811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7" name="Рисунок 2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867150" y="5386388"/>
            <a:ext cx="5111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8" name="Рисунок 32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3510228">
            <a:off x="6445251" y="4325937"/>
            <a:ext cx="603250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49" name="Рисунок 33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3297238" y="784225"/>
            <a:ext cx="3479800" cy="1739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Овал 7"/>
          <p:cNvSpPr/>
          <p:nvPr/>
        </p:nvSpPr>
        <p:spPr>
          <a:xfrm>
            <a:off x="2786063" y="1081088"/>
            <a:ext cx="1058862" cy="1089025"/>
          </a:xfrm>
          <a:prstGeom prst="ellipse">
            <a:avLst/>
          </a:prstGeom>
          <a:blipFill>
            <a:blip r:embed="rId12"/>
            <a:srcRect/>
            <a:stretch>
              <a:fillRect/>
            </a:stretch>
          </a:blip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tint val="50000"/>
              <a:hueOff val="0"/>
              <a:satOff val="0"/>
              <a:lumOff val="0"/>
              <a:alphaOff val="0"/>
            </a:schemeClr>
          </a:effectRef>
          <a:fontRef idx="minor">
            <a:schemeClr val="lt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19" name="Стрелка вправо 18"/>
          <p:cNvSpPr/>
          <p:nvPr/>
        </p:nvSpPr>
        <p:spPr>
          <a:xfrm>
            <a:off x="2254250" y="1531938"/>
            <a:ext cx="477838" cy="144462"/>
          </a:xfrm>
          <a:prstGeom prst="rightArrow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167952" name="Рисунок 34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 rot="6029234">
            <a:off x="7620000" y="2533650"/>
            <a:ext cx="719138" cy="25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53" name="Рисунок 36"/>
          <p:cNvPicPr>
            <a:picLocks noChangeAspect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9647238" y="2662238"/>
            <a:ext cx="2227262" cy="1912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8" name="TextBox 37"/>
          <p:cNvSpPr txBox="1"/>
          <p:nvPr/>
        </p:nvSpPr>
        <p:spPr>
          <a:xfrm>
            <a:off x="9963150" y="3130550"/>
            <a:ext cx="1643063" cy="36988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b="1" dirty="0">
                <a:solidFill>
                  <a:schemeClr val="bg1"/>
                </a:solidFill>
                <a:latin typeface="+mn-lt"/>
              </a:rPr>
              <a:t>ЗАБОЛЕВАНИЕ</a:t>
            </a:r>
          </a:p>
        </p:txBody>
      </p:sp>
      <p:pic>
        <p:nvPicPr>
          <p:cNvPr id="167955" name="Рисунок 39"/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55588" y="2613025"/>
            <a:ext cx="2459037" cy="153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7956" name="Рисунок 2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 bwMode="auto">
          <a:xfrm>
            <a:off x="6999288" y="935038"/>
            <a:ext cx="2798762" cy="1338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Стрелка вправо 24"/>
          <p:cNvSpPr/>
          <p:nvPr/>
        </p:nvSpPr>
        <p:spPr>
          <a:xfrm>
            <a:off x="6527800" y="1501775"/>
            <a:ext cx="688975" cy="190500"/>
          </a:xfrm>
          <a:prstGeom prst="rightArrow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4" name="Овал 3"/>
          <p:cNvSpPr/>
          <p:nvPr/>
        </p:nvSpPr>
        <p:spPr>
          <a:xfrm>
            <a:off x="8170863" y="5229225"/>
            <a:ext cx="3435350" cy="1277938"/>
          </a:xfrm>
          <a:prstGeom prst="ellipse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ru-RU" altLang="ru-RU" b="1" dirty="0">
                <a:solidFill>
                  <a:prstClr val="black"/>
                </a:solidFill>
              </a:rPr>
              <a:t>При благоприятных условиях переходят в состояние персистенции</a:t>
            </a:r>
            <a:endParaRPr lang="ru-RU" dirty="0"/>
          </a:p>
        </p:txBody>
      </p:sp>
      <p:sp>
        <p:nvSpPr>
          <p:cNvPr id="5" name="Стрелка вправо 4"/>
          <p:cNvSpPr/>
          <p:nvPr/>
        </p:nvSpPr>
        <p:spPr>
          <a:xfrm rot="720803">
            <a:off x="7507288" y="5649913"/>
            <a:ext cx="561975" cy="185737"/>
          </a:xfrm>
          <a:prstGeom prst="rightArrow">
            <a:avLst/>
          </a:prstGeom>
          <a:solidFill>
            <a:srgbClr val="B9FD0F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 rot="2716251">
            <a:off x="8499944" y="4429672"/>
            <a:ext cx="597460" cy="28044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4294967295"/>
          </p:nvPr>
        </p:nvSpPr>
        <p:spPr>
          <a:xfrm>
            <a:off x="839664" y="332656"/>
            <a:ext cx="10369674" cy="2016125"/>
          </a:xfrm>
        </p:spPr>
        <p:txBody>
          <a:bodyPr rtlCol="0">
            <a:noAutofit/>
          </a:bodyPr>
          <a:lstStyle/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400" b="1" dirty="0"/>
              <a:t>В </a:t>
            </a:r>
            <a:r>
              <a:rPr lang="ru-RU" sz="2400" b="1" dirty="0" err="1"/>
              <a:t>сосответствии</a:t>
            </a:r>
            <a:r>
              <a:rPr lang="ru-RU" sz="2400" b="1" dirty="0"/>
              <a:t> с приказом Министерства здравоохранения РФ </a:t>
            </a:r>
          </a:p>
          <a:p>
            <a:pPr marL="0" indent="0" algn="ctr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US" sz="2400" b="1" dirty="0"/>
              <a:t>N 124</a:t>
            </a:r>
            <a:r>
              <a:rPr lang="ru-RU" sz="2400" b="1" dirty="0"/>
              <a:t>н от 21 марта 2017 г. </a:t>
            </a:r>
          </a:p>
          <a:p>
            <a:pPr marL="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spc="300" dirty="0">
                <a:solidFill>
                  <a:srgbClr val="7030A0"/>
                </a:solidFill>
              </a:rPr>
              <a:t>«</a:t>
            </a:r>
            <a:r>
              <a:rPr lang="ru-RU" sz="2000" b="1" i="1" spc="300" dirty="0">
                <a:solidFill>
                  <a:srgbClr val="7030A0"/>
                </a:solidFill>
              </a:rPr>
              <a:t>ОБ УТВЕРЖДЕНИИ ПОРЯДКА И СРОКОВ ПРОВЕДЕНИЯ ПРОФИЛАКТИЧЕСКИХ МЕДИЦИНСКИХ ОСМОТРОВ ГРАЖДАН В ЦЕЛЯХ ВЫЯВЛЕНИЯ ТУБЕРКУЛЕЗА»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055440" y="2924944"/>
            <a:ext cx="9721725" cy="209288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marL="5715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</a:rPr>
              <a:t>Массовое обследование (скрининг) детско-подросткового населения на туберкулезную инфекцию в условиях общей лечебной педиатрической сети проводится</a:t>
            </a:r>
          </a:p>
          <a:p>
            <a:pPr marL="5715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i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  С 12-МЕСЯЧНОГО ВОЗРАСТА ДО 17 ЛЕТ ВКЛЮЧИТЕЛЬНО 1 РАЗ В ГОД</a:t>
            </a:r>
            <a:r>
              <a:rPr lang="ru-RU" sz="2000" b="1" dirty="0">
                <a:solidFill>
                  <a:srgbClr val="FF0000"/>
                </a:solidFill>
                <a:latin typeface="+mn-lt"/>
              </a:rPr>
              <a:t>, </a:t>
            </a:r>
          </a:p>
          <a:p>
            <a:pPr marL="57150"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</a:rPr>
              <a:t>с применением следующих методов обследования в зависимости от возраста:</a:t>
            </a:r>
            <a:endParaRPr lang="ru-RU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415480" y="5373216"/>
            <a:ext cx="3671888" cy="720725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altLang="ru-RU" sz="3100" b="1" spc="300" dirty="0">
                <a:solidFill>
                  <a:srgbClr val="7030A0"/>
                </a:solidFill>
              </a:rPr>
              <a:t>Роберт Кох</a:t>
            </a:r>
            <a:r>
              <a:rPr lang="ru-RU" altLang="ru-RU" sz="2400" b="1" dirty="0">
                <a:solidFill>
                  <a:srgbClr val="7030A0"/>
                </a:solidFill>
              </a:rPr>
              <a:t/>
            </a:r>
            <a:br>
              <a:rPr lang="ru-RU" altLang="ru-RU" sz="2400" b="1" dirty="0">
                <a:solidFill>
                  <a:srgbClr val="7030A0"/>
                </a:solidFill>
              </a:rPr>
            </a:br>
            <a:r>
              <a:rPr lang="ru-RU" altLang="ru-RU" sz="2700" b="1" spc="300" dirty="0">
                <a:solidFill>
                  <a:srgbClr val="7030A0"/>
                </a:solidFill>
              </a:rPr>
              <a:t>(1843-1910)</a:t>
            </a:r>
          </a:p>
        </p:txBody>
      </p:sp>
      <p:graphicFrame>
        <p:nvGraphicFramePr>
          <p:cNvPr id="1079" name="Object 55"/>
          <p:cNvGraphicFramePr>
            <a:graphicFrameLocks noGrp="1" noChangeAspect="1"/>
          </p:cNvGraphicFramePr>
          <p:nvPr>
            <p:ph sz="half" idx="1"/>
          </p:nvPr>
        </p:nvGraphicFramePr>
        <p:xfrm>
          <a:off x="939800" y="115888"/>
          <a:ext cx="4364038" cy="502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12" name="Рисунок" r:id="rId3" imgW="3921877" imgH="3070904" progId="">
                  <p:embed/>
                </p:oleObj>
              </mc:Choice>
              <mc:Fallback>
                <p:oleObj name="Рисунок" r:id="rId3" imgW="3921877" imgH="3070904" progId="">
                  <p:embed/>
                  <p:pic>
                    <p:nvPicPr>
                      <p:cNvPr id="0" name="Picture 55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39800" y="115888"/>
                        <a:ext cx="4364038" cy="5029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4820" name="Rectangle 4"/>
          <p:cNvSpPr>
            <a:spLocks noGrp="1" noChangeArrowheads="1"/>
          </p:cNvSpPr>
          <p:nvPr>
            <p:ph type="body" sz="half" idx="2"/>
          </p:nvPr>
        </p:nvSpPr>
        <p:spPr>
          <a:xfrm>
            <a:off x="5663952" y="1268760"/>
            <a:ext cx="5033962" cy="3103563"/>
          </a:xfrm>
        </p:spPr>
        <p:txBody>
          <a:bodyPr rtlCol="0">
            <a:normAutofit/>
          </a:bodyPr>
          <a:lstStyle/>
          <a:p>
            <a:pPr algn="ctr" eaLnBrk="1" fontAlgn="auto" hangingPunct="1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None/>
              <a:defRPr/>
            </a:pPr>
            <a:r>
              <a:rPr lang="ru-RU" altLang="ru-RU" sz="2400" dirty="0">
                <a:latin typeface="Times New Roman" panose="02020603050405020304" pitchFamily="18" charset="0"/>
              </a:rPr>
              <a:t>    </a:t>
            </a:r>
            <a:r>
              <a:rPr lang="ru-RU" altLang="ru-RU" sz="2600" dirty="0">
                <a:latin typeface="Times New Roman" panose="02020603050405020304" pitchFamily="18" charset="0"/>
              </a:rPr>
              <a:t>	</a:t>
            </a:r>
            <a:r>
              <a:rPr lang="ru-RU" altLang="ru-RU" sz="2000" b="1" dirty="0"/>
              <a:t>Вторым важным открытием </a:t>
            </a:r>
            <a:r>
              <a:rPr lang="ru-RU" altLang="ru-RU" sz="2000" b="1" dirty="0" err="1"/>
              <a:t>Р.Коха</a:t>
            </a:r>
            <a:r>
              <a:rPr lang="ru-RU" altLang="ru-RU" sz="2000" b="1" dirty="0"/>
              <a:t> было получение туберкулина, представляющего собой продукт жизнедеятельности возбудителя туберкулеза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27238" y="9525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600" dirty="0">
                <a:solidFill>
                  <a:srgbClr val="7030A0"/>
                </a:solidFill>
              </a:rPr>
              <a:t>МАССОВАЯ ИММУНОДИАГНОСТИКА</a:t>
            </a:r>
            <a:br>
              <a:rPr lang="ru-RU" sz="2800" b="1" spc="600" dirty="0">
                <a:solidFill>
                  <a:srgbClr val="7030A0"/>
                </a:solidFill>
              </a:rPr>
            </a:br>
            <a:r>
              <a:rPr lang="ru-RU" sz="2800" b="1" spc="600" dirty="0">
                <a:solidFill>
                  <a:srgbClr val="7030A0"/>
                </a:solidFill>
              </a:rPr>
              <a:t>У ДЕТЕЙ И ПОДРОСТКОВ</a:t>
            </a:r>
            <a:endParaRPr lang="ru-RU" sz="2800" spc="600" dirty="0">
              <a:solidFill>
                <a:srgbClr val="7030A0"/>
              </a:solidFill>
            </a:endParaRPr>
          </a:p>
        </p:txBody>
      </p:sp>
      <p:sp>
        <p:nvSpPr>
          <p:cNvPr id="125954" name="Объект 2"/>
          <p:cNvSpPr>
            <a:spLocks noGrp="1"/>
          </p:cNvSpPr>
          <p:nvPr>
            <p:ph idx="1"/>
          </p:nvPr>
        </p:nvSpPr>
        <p:spPr>
          <a:xfrm>
            <a:off x="1503974" y="1342217"/>
            <a:ext cx="8769350" cy="1096432"/>
          </a:xfrm>
          <a:ln>
            <a:solidFill>
              <a:schemeClr val="tx1"/>
            </a:solidFill>
          </a:ln>
        </p:spPr>
        <p:txBody>
          <a:bodyPr/>
          <a:lstStyle/>
          <a:p>
            <a:pPr marL="57150" indent="0" eaLnBrk="1" hangingPunct="1">
              <a:lnSpc>
                <a:spcPct val="120000"/>
              </a:lnSpc>
              <a:buFont typeface="Arial" charset="0"/>
              <a:buNone/>
              <a:defRPr/>
            </a:pPr>
            <a:r>
              <a:rPr lang="ru-RU" sz="2000" b="1" dirty="0"/>
              <a:t>	</a:t>
            </a:r>
            <a:r>
              <a:rPr lang="ru-RU" sz="1600" b="1" dirty="0"/>
              <a:t>А) Дети в возрасте от 1 до 7 лет (включительно) -иммунодиагностика с применением аллергена бактерий с 2 туберкулиновыми единицами очищенного туберкулина в стандартном разведении (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</a:rPr>
              <a:t>проба Манту</a:t>
            </a:r>
            <a:r>
              <a:rPr lang="ru-RU" sz="1600" b="1" dirty="0"/>
              <a:t>)</a:t>
            </a:r>
          </a:p>
        </p:txBody>
      </p:sp>
      <p:sp>
        <p:nvSpPr>
          <p:cNvPr id="125955" name="Прямоугольник 3"/>
          <p:cNvSpPr>
            <a:spLocks noChangeArrowheads="1"/>
          </p:cNvSpPr>
          <p:nvPr/>
        </p:nvSpPr>
        <p:spPr bwMode="auto">
          <a:xfrm>
            <a:off x="1503974" y="2729003"/>
            <a:ext cx="8769350" cy="75713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defRPr/>
            </a:pPr>
            <a:r>
              <a:rPr lang="ru-RU" sz="2000" b="1" dirty="0">
                <a:latin typeface="Calibri" pitchFamily="34" charset="0"/>
              </a:rPr>
              <a:t>	</a:t>
            </a:r>
            <a:r>
              <a:rPr lang="ru-RU" sz="1600" b="1" dirty="0">
                <a:latin typeface="Calibri" pitchFamily="34" charset="0"/>
              </a:rPr>
              <a:t>Б) дети в возрасте от 8 до 14 лет (включительно) -иммунодиагностика с применением аллергена туберкулезного рекомбинантного в стандартном разведении (</a:t>
            </a:r>
            <a:r>
              <a:rPr lang="ru-RU" sz="1600" b="1" spc="3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ДИАСКИНТЕСТ</a:t>
            </a:r>
            <a:r>
              <a:rPr lang="ru-RU" sz="1600" b="1" dirty="0">
                <a:latin typeface="Calibri" pitchFamily="34" charset="0"/>
              </a:rPr>
              <a:t>)</a:t>
            </a:r>
          </a:p>
        </p:txBody>
      </p:sp>
      <p:sp>
        <p:nvSpPr>
          <p:cNvPr id="125956" name="Прямоугольник 4"/>
          <p:cNvSpPr>
            <a:spLocks noChangeArrowheads="1"/>
          </p:cNvSpPr>
          <p:nvPr/>
        </p:nvSpPr>
        <p:spPr bwMode="auto">
          <a:xfrm>
            <a:off x="1487488" y="4941168"/>
            <a:ext cx="8769350" cy="109260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defRPr/>
            </a:pPr>
            <a:r>
              <a:rPr lang="ru-RU" b="1" dirty="0">
                <a:latin typeface="Calibri" pitchFamily="34" charset="0"/>
              </a:rPr>
              <a:t>	</a:t>
            </a:r>
            <a:r>
              <a:rPr lang="ru-RU" sz="1600" b="1" dirty="0">
                <a:latin typeface="Calibri" pitchFamily="34" charset="0"/>
              </a:rPr>
              <a:t>Г) Детям с 12 месячного возраста до 7 лет включительно по показаниям (инфицирование МБТ) проводится проба с аллергеном туберкулезным рекомбинантным в стандартном разведении (</a:t>
            </a:r>
            <a:r>
              <a:rPr lang="ru-RU" sz="1600" b="1" spc="300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ДИАСКИНТЕСТ</a:t>
            </a:r>
            <a:r>
              <a:rPr lang="ru-RU" sz="1600" b="1" dirty="0">
                <a:latin typeface="Calibri" pitchFamily="34" charset="0"/>
              </a:rPr>
              <a:t>) наряду с пробой </a:t>
            </a:r>
            <a:r>
              <a:rPr lang="ru-RU" sz="1600" b="1" dirty="0">
                <a:solidFill>
                  <a:schemeClr val="accent6">
                    <a:lumMod val="75000"/>
                  </a:schemeClr>
                </a:solidFill>
                <a:latin typeface="Calibri" pitchFamily="34" charset="0"/>
              </a:rPr>
              <a:t>Манту</a:t>
            </a:r>
            <a:endParaRPr lang="ru-RU" sz="1600" dirty="0">
              <a:solidFill>
                <a:schemeClr val="accent6">
                  <a:lumMod val="75000"/>
                </a:schemeClr>
              </a:solidFill>
              <a:latin typeface="Calibri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503974" y="3789040"/>
            <a:ext cx="8769350" cy="8617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ru-RU" dirty="0"/>
              <a:t>	</a:t>
            </a:r>
            <a:r>
              <a:rPr lang="ru-RU" sz="1600" b="1" dirty="0">
                <a:latin typeface="+mn-lt"/>
              </a:rPr>
              <a:t>В) дети в возрасте от 15 до 17 лет (включительно) -иммунодиагностика с применением аллергена туберкулезного рекомбинантного в стандартном разведении или рентгенологическое флюорографическое исследование органов грудной клетки (легких);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19288" y="184150"/>
            <a:ext cx="8229600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800" b="1" spc="600" dirty="0">
                <a:solidFill>
                  <a:srgbClr val="7030A0"/>
                </a:solidFill>
              </a:rPr>
              <a:t>МАССОВАЯ ИММУНОДИАГНОСТИКА</a:t>
            </a:r>
            <a:br>
              <a:rPr lang="ru-RU" sz="2800" b="1" spc="600" dirty="0">
                <a:solidFill>
                  <a:srgbClr val="7030A0"/>
                </a:solidFill>
              </a:rPr>
            </a:br>
            <a:r>
              <a:rPr lang="ru-RU" sz="2800" b="1" spc="600" dirty="0">
                <a:solidFill>
                  <a:srgbClr val="7030A0"/>
                </a:solidFill>
              </a:rPr>
              <a:t>У ДЕТЕЙ И ПОДРОСТКОВ</a:t>
            </a:r>
            <a:endParaRPr lang="ru-RU" sz="2800" spc="6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232400" y="1960563"/>
            <a:ext cx="5094288" cy="1324421"/>
          </a:xfrm>
          <a:ln>
            <a:solidFill>
              <a:schemeClr val="tx1"/>
            </a:solidFill>
          </a:ln>
        </p:spPr>
        <p:txBody>
          <a:bodyPr rtlCol="0">
            <a:normAutofit/>
          </a:bodyPr>
          <a:lstStyle/>
          <a:p>
            <a:pPr marL="5715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Допускается одновременная постановка</a:t>
            </a:r>
          </a:p>
          <a:p>
            <a:pPr marL="57150" indent="0" algn="ctr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/>
              <a:t>пробы Манту и </a:t>
            </a:r>
            <a:r>
              <a:rPr lang="ru-RU" sz="2000" b="1" spc="300" dirty="0" err="1"/>
              <a:t>ДИАСКИНТЕСТа</a:t>
            </a:r>
            <a:r>
              <a:rPr lang="ru-RU" sz="2000" b="1" dirty="0"/>
              <a:t> на разных </a:t>
            </a:r>
            <a:r>
              <a:rPr lang="ru-RU" sz="2000" b="1" dirty="0" smtClean="0"/>
              <a:t>руках</a:t>
            </a:r>
            <a:endParaRPr lang="ru-RU" sz="2000" b="1" dirty="0"/>
          </a:p>
        </p:txBody>
      </p:sp>
      <p:sp>
        <p:nvSpPr>
          <p:cNvPr id="171011" name="Прямоугольник 3"/>
          <p:cNvSpPr>
            <a:spLocks noChangeArrowheads="1"/>
          </p:cNvSpPr>
          <p:nvPr/>
        </p:nvSpPr>
        <p:spPr bwMode="auto">
          <a:xfrm>
            <a:off x="988666" y="4509120"/>
            <a:ext cx="10090844" cy="137268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>
                <a:latin typeface="Calibri" pitchFamily="34" charset="0"/>
              </a:rPr>
              <a:t>	</a:t>
            </a:r>
            <a:r>
              <a:rPr lang="ru-RU" sz="2400" b="1" dirty="0">
                <a:latin typeface="Calibri" pitchFamily="34" charset="0"/>
              </a:rPr>
              <a:t> </a:t>
            </a:r>
            <a:r>
              <a:rPr lang="ru-RU" sz="2000" b="1" spc="300" dirty="0">
                <a:latin typeface="Calibri" pitchFamily="34" charset="0"/>
              </a:rPr>
              <a:t>ДИАСКИНТЕСТ</a:t>
            </a:r>
            <a:r>
              <a:rPr lang="ru-RU" sz="2000" b="1" dirty="0">
                <a:latin typeface="Calibri" pitchFamily="34" charset="0"/>
              </a:rPr>
              <a:t> не может быть использован для отбора лиц для вакцинации и ревакцинации БЦЖ (БЦЖ-М), однако ее результаты необходимо учитывать при принятии решения о проведении иммунизации против туберкулеза.</a:t>
            </a:r>
          </a:p>
        </p:txBody>
      </p:sp>
      <p:pic>
        <p:nvPicPr>
          <p:cNvPr id="171012" name="Рисунок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50863" y="1628775"/>
            <a:ext cx="3708400" cy="24717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76375" y="23813"/>
            <a:ext cx="9083675" cy="1052512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3000" b="1" spc="300" dirty="0">
                <a:solidFill>
                  <a:srgbClr val="7030A0"/>
                </a:solidFill>
              </a:rPr>
              <a:t>ГРУППЫ ДЕТЕЙ И ПОДРОСТКОВ ПОДЛЕЖАЩИЕ ИММУНОДИАГНОСТИКЕ 2 РАЗА В ГОД</a:t>
            </a:r>
            <a:endParaRPr lang="ru-RU" sz="3000" spc="300" dirty="0">
              <a:solidFill>
                <a:srgbClr val="7030A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271464" y="1193800"/>
            <a:ext cx="10122916" cy="56642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1) Отсутствие вакцинации против туберкулеза – обследование детей проводится, 	начиная с возраста 6 месяцев.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2) Сахарный диабет, язвенная болезнь, хронические неспецифические заболевания 	бронхолегочной и мочевыводящей систем.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4) ВИЧ-инфекция.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5) Длительный прием (более 1 месяца) </a:t>
            </a:r>
            <a:r>
              <a:rPr lang="ru-RU" sz="1800" b="1" dirty="0" err="1"/>
              <a:t>иммуносупрессорной</a:t>
            </a:r>
            <a:r>
              <a:rPr lang="ru-RU" sz="1800" b="1" dirty="0"/>
              <a:t> терапии 	(цитостатические препараты, кортикостероиды), прием генно-инженерных 	биологических препаратов (блокаторов фактора некроза опухоли-альфа).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6) Дети в возрасте от 1 до 17 лет включительно из числа </a:t>
            </a:r>
          </a:p>
          <a:p>
            <a:pPr marL="0" indent="0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/>
              <a:t>	мигрантов, беженцев, вынужденных переселенцев.</a:t>
            </a:r>
          </a:p>
          <a:p>
            <a:pPr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Char char="•"/>
              <a:defRPr/>
            </a:pPr>
            <a:r>
              <a:rPr lang="ru-RU" sz="1800" b="1" dirty="0"/>
              <a:t>7) Дети в возрасте от 1 до 17 лет включительно, </a:t>
            </a:r>
          </a:p>
          <a:p>
            <a:pPr marL="0" indent="0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/>
              <a:t>	проживающие в организациях социального обслуживания.</a:t>
            </a:r>
          </a:p>
        </p:txBody>
      </p:sp>
      <p:pic>
        <p:nvPicPr>
          <p:cNvPr id="172035" name="Рисунок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264650" y="4749800"/>
            <a:ext cx="2735263" cy="1830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79425" y="90488"/>
            <a:ext cx="11304588" cy="882650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ОРГАНИЗАЦИЯ МАССОВОЙ ИММУНОДИАГНОСТИКИ</a:t>
            </a:r>
            <a:endParaRPr lang="ru-RU" sz="2800" spc="300" dirty="0">
              <a:solidFill>
                <a:srgbClr val="7030A0"/>
              </a:solidFill>
            </a:endParaRPr>
          </a:p>
        </p:txBody>
      </p:sp>
      <p:sp>
        <p:nvSpPr>
          <p:cNvPr id="173058" name="Объект 2"/>
          <p:cNvSpPr>
            <a:spLocks noGrp="1"/>
          </p:cNvSpPr>
          <p:nvPr>
            <p:ph idx="1"/>
          </p:nvPr>
        </p:nvSpPr>
        <p:spPr>
          <a:xfrm>
            <a:off x="766763" y="1157288"/>
            <a:ext cx="10585450" cy="1191592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2000" b="1" dirty="0"/>
              <a:t>В организованных коллективах массовая иммунодиагностика проводится специально обученным медицинским персоналом учреждения или бригадным методом, который является более </a:t>
            </a:r>
            <a:r>
              <a:rPr lang="ru-RU" sz="2000" b="1" dirty="0" smtClean="0"/>
              <a:t>предпочтительным</a:t>
            </a:r>
            <a:endParaRPr lang="ru-RU" sz="2000" b="1" dirty="0"/>
          </a:p>
        </p:txBody>
      </p:sp>
      <p:sp>
        <p:nvSpPr>
          <p:cNvPr id="173059" name="Прямоугольник 3"/>
          <p:cNvSpPr>
            <a:spLocks noChangeArrowheads="1"/>
          </p:cNvSpPr>
          <p:nvPr/>
        </p:nvSpPr>
        <p:spPr bwMode="auto">
          <a:xfrm>
            <a:off x="1055688" y="2782888"/>
            <a:ext cx="10080625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Calibri" pitchFamily="34" charset="0"/>
              </a:rPr>
              <a:t>Неорганизованным детям раннего и дошкольного возраста иммунодиагностику проводят в детской </a:t>
            </a:r>
            <a:r>
              <a:rPr lang="ru-RU" sz="2000" b="1" dirty="0" smtClean="0">
                <a:latin typeface="Calibri" pitchFamily="34" charset="0"/>
              </a:rPr>
              <a:t>поликлинике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73060" name="Прямоугольник 4"/>
          <p:cNvSpPr>
            <a:spLocks noChangeArrowheads="1"/>
          </p:cNvSpPr>
          <p:nvPr/>
        </p:nvSpPr>
        <p:spPr bwMode="auto">
          <a:xfrm>
            <a:off x="1046163" y="4046538"/>
            <a:ext cx="10082212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Calibri" pitchFamily="34" charset="0"/>
              </a:rPr>
              <a:t>В сельской местности иммунодиагностику производят районные сельские участковые больницы и фельдшерско-акушерские </a:t>
            </a:r>
            <a:r>
              <a:rPr lang="ru-RU" sz="2000" b="1" dirty="0" smtClean="0">
                <a:latin typeface="Calibri" pitchFamily="34" charset="0"/>
              </a:rPr>
              <a:t>пункты</a:t>
            </a:r>
            <a:endParaRPr lang="ru-RU" sz="2000" dirty="0">
              <a:latin typeface="Calibri" pitchFamily="34" charset="0"/>
            </a:endParaRPr>
          </a:p>
        </p:txBody>
      </p:sp>
      <p:sp>
        <p:nvSpPr>
          <p:cNvPr id="173061" name="Прямоугольник 5"/>
          <p:cNvSpPr>
            <a:spLocks noChangeArrowheads="1"/>
          </p:cNvSpPr>
          <p:nvPr/>
        </p:nvSpPr>
        <p:spPr bwMode="auto">
          <a:xfrm>
            <a:off x="1055688" y="5311775"/>
            <a:ext cx="10072687" cy="7078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</a:rPr>
              <a:t>Методическое руководство проведением иммунодиагностики осуществляет врач-педиатр противотуберкулезного диспансера (кабинета)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95325" y="90488"/>
            <a:ext cx="10872788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ОРГАНИЗАЦИЯ МАССОВОЙ ИММУНОДИАГНОСТИКИ</a:t>
            </a:r>
            <a:endParaRPr lang="ru-RU" sz="2800" spc="300" dirty="0">
              <a:solidFill>
                <a:srgbClr val="7030A0"/>
              </a:solidFill>
            </a:endParaRPr>
          </a:p>
        </p:txBody>
      </p:sp>
      <p:sp>
        <p:nvSpPr>
          <p:cNvPr id="174082" name="Объект 2"/>
          <p:cNvSpPr>
            <a:spLocks noGrp="1"/>
          </p:cNvSpPr>
          <p:nvPr>
            <p:ph idx="1"/>
          </p:nvPr>
        </p:nvSpPr>
        <p:spPr>
          <a:xfrm>
            <a:off x="767098" y="1628800"/>
            <a:ext cx="10873159" cy="1728093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30000"/>
              </a:lnSpc>
              <a:buFont typeface="Arial" charset="0"/>
              <a:buNone/>
            </a:pPr>
            <a:r>
              <a:rPr lang="ru-RU" sz="2000" b="1" dirty="0"/>
              <a:t>Здоровым детям и подросткам, инфицированным МБТ, а так же с положительной (сомнительной) </a:t>
            </a:r>
            <a:r>
              <a:rPr lang="ru-RU" sz="2000" b="1" dirty="0" err="1"/>
              <a:t>послевакцинной</a:t>
            </a:r>
            <a:r>
              <a:rPr lang="ru-RU" sz="2000" b="1" dirty="0"/>
              <a:t> туберкулиновой чувствительностью и детям с отрицательной реакцией на туберкулин, но не подлежащим ревакцинации БЦЖ, все профилактические прививки  можно производить непосредственно после оценки результатов пробы </a:t>
            </a:r>
            <a:r>
              <a:rPr lang="ru-RU" sz="2000" b="1" dirty="0" smtClean="0"/>
              <a:t>Манту</a:t>
            </a:r>
            <a:endParaRPr lang="ru-RU" sz="2000" b="1" dirty="0"/>
          </a:p>
        </p:txBody>
      </p:sp>
      <p:sp>
        <p:nvSpPr>
          <p:cNvPr id="174083" name="Прямоугольник 3"/>
          <p:cNvSpPr>
            <a:spLocks noChangeArrowheads="1"/>
          </p:cNvSpPr>
          <p:nvPr/>
        </p:nvSpPr>
        <p:spPr bwMode="auto">
          <a:xfrm>
            <a:off x="551384" y="4005064"/>
            <a:ext cx="11304588" cy="12926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30000"/>
              </a:lnSpc>
            </a:pPr>
            <a:r>
              <a:rPr lang="ru-RU" sz="2000" b="1" dirty="0">
                <a:latin typeface="Calibri" pitchFamily="34" charset="0"/>
              </a:rPr>
              <a:t>В случае установления "виража" туберкулиновых реакций, а также </a:t>
            </a:r>
            <a:r>
              <a:rPr lang="ru-RU" sz="2000" b="1" dirty="0" err="1">
                <a:latin typeface="Calibri" pitchFamily="34" charset="0"/>
              </a:rPr>
              <a:t>гиперергической</a:t>
            </a:r>
            <a:r>
              <a:rPr lang="ru-RU" sz="2000" b="1" dirty="0">
                <a:latin typeface="Calibri" pitchFamily="34" charset="0"/>
              </a:rPr>
              <a:t> или усиливающейся реакции на туберкулин, без локальных проявлений туберкулеза у детей, профилактические прививки проводятся не раньше, чем через 6 </a:t>
            </a:r>
            <a:r>
              <a:rPr lang="ru-RU" sz="2000" b="1" dirty="0" smtClean="0">
                <a:latin typeface="Calibri" pitchFamily="34" charset="0"/>
              </a:rPr>
              <a:t>месяцев</a:t>
            </a:r>
            <a:endParaRPr lang="ru-RU" sz="2000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5688" y="115888"/>
            <a:ext cx="9155112" cy="1143000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ПРОТИВОПОКАЗАНИЯМИ ДЛЯ ПОСТАНОВКИ ТУБЕРКУЛИНОВЫХ ПРОБ:</a:t>
            </a:r>
            <a:endParaRPr lang="ru-RU" sz="2800" spc="300" dirty="0">
              <a:solidFill>
                <a:srgbClr val="7030A0"/>
              </a:solidFill>
            </a:endParaRPr>
          </a:p>
        </p:txBody>
      </p:sp>
      <p:sp>
        <p:nvSpPr>
          <p:cNvPr id="175106" name="Объект 2"/>
          <p:cNvSpPr>
            <a:spLocks noGrp="1"/>
          </p:cNvSpPr>
          <p:nvPr>
            <p:ph idx="1"/>
          </p:nvPr>
        </p:nvSpPr>
        <p:spPr>
          <a:xfrm>
            <a:off x="767408" y="1410089"/>
            <a:ext cx="9793088" cy="3240088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ru-RU" sz="2000" b="1" dirty="0"/>
              <a:t>1) Острые и хронические (в период обострения) инфекционные заболевания за исключением случаев подозрительных на туберкулез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/>
              <a:t>2) Соматические и др. заболевания в период обострения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/>
              <a:t>3) Распространенные кожные заболевания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/>
              <a:t>4) Аллергические состояния</a:t>
            </a:r>
          </a:p>
          <a:p>
            <a:pPr eaLnBrk="1" hangingPunct="1">
              <a:lnSpc>
                <a:spcPct val="130000"/>
              </a:lnSpc>
            </a:pPr>
            <a:r>
              <a:rPr lang="ru-RU" sz="2000" b="1" dirty="0"/>
              <a:t>5) Эпилепсия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51384" y="4801378"/>
            <a:ext cx="10656888" cy="126034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>
            <a:spAutoFit/>
          </a:bodyPr>
          <a:lstStyle/>
          <a:p>
            <a:pPr algn="ctr" fontAlgn="auto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В случаях дифференциальной диагностики туберкулеза с другими заболеваниями, кроме индивидуальной непереносимости туберкулина, противопоказаний для постановки пробы с препаратом не имеется</a:t>
            </a:r>
            <a:endParaRPr lang="ru-RU" sz="2000" dirty="0">
              <a:solidFill>
                <a:schemeClr val="accent6">
                  <a:lumMod val="50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50863" y="68263"/>
            <a:ext cx="11002962" cy="887412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ОРГАНИЗАЦИЯ МАССОВОЙ ИММУНОДИАГНОСТИКИ</a:t>
            </a:r>
            <a:endParaRPr lang="ru-RU" sz="2800" spc="300" dirty="0">
              <a:solidFill>
                <a:srgbClr val="7030A0"/>
              </a:solidFill>
            </a:endParaRPr>
          </a:p>
        </p:txBody>
      </p:sp>
      <p:sp>
        <p:nvSpPr>
          <p:cNvPr id="176130" name="Объект 2"/>
          <p:cNvSpPr>
            <a:spLocks noGrp="1"/>
          </p:cNvSpPr>
          <p:nvPr>
            <p:ph idx="1"/>
          </p:nvPr>
        </p:nvSpPr>
        <p:spPr>
          <a:xfrm>
            <a:off x="550863" y="1039813"/>
            <a:ext cx="11017250" cy="1017587"/>
          </a:xfrm>
          <a:ln>
            <a:solidFill>
              <a:schemeClr val="tx1"/>
            </a:solidFill>
          </a:ln>
        </p:spPr>
        <p:txBody>
          <a:bodyPr/>
          <a:lstStyle/>
          <a:p>
            <a:pPr marL="0" indent="0" algn="ctr" eaLnBrk="1" hangingPunct="1">
              <a:lnSpc>
                <a:spcPct val="130000"/>
              </a:lnSpc>
              <a:buFont typeface="Arial" charset="0"/>
              <a:buNone/>
            </a:pPr>
            <a:r>
              <a:rPr lang="ru-RU" sz="2000" b="1" dirty="0"/>
              <a:t>Не допускается проведение туберкулиновых проб в тех детских коллективах, где имеется карантин по детским </a:t>
            </a:r>
            <a:r>
              <a:rPr lang="ru-RU" sz="2000" b="1" dirty="0" smtClean="0"/>
              <a:t>инфекциям</a:t>
            </a:r>
            <a:endParaRPr lang="ru-RU" sz="2000" b="1" dirty="0"/>
          </a:p>
        </p:txBody>
      </p:sp>
      <p:sp>
        <p:nvSpPr>
          <p:cNvPr id="176131" name="Прямоугольник 3"/>
          <p:cNvSpPr>
            <a:spLocks noChangeArrowheads="1"/>
          </p:cNvSpPr>
          <p:nvPr/>
        </p:nvSpPr>
        <p:spPr bwMode="auto">
          <a:xfrm>
            <a:off x="536575" y="4757738"/>
            <a:ext cx="11017250" cy="1200329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Calibri" pitchFamily="34" charset="0"/>
              </a:rPr>
              <a:t>В случаях, если по тем или иным причинам туберкулиновые пробы производят не до, а после проведения различных профилактических прививок, иммунодиагностика должна осуществляться не ранее, чем через 1 месяц после </a:t>
            </a:r>
            <a:r>
              <a:rPr lang="ru-RU" sz="2000" b="1" dirty="0" smtClean="0">
                <a:latin typeface="Calibri" pitchFamily="34" charset="0"/>
              </a:rPr>
              <a:t>прививки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76132" name="Прямоугольник 4"/>
          <p:cNvSpPr>
            <a:spLocks noChangeArrowheads="1"/>
          </p:cNvSpPr>
          <p:nvPr/>
        </p:nvSpPr>
        <p:spPr bwMode="auto">
          <a:xfrm>
            <a:off x="550863" y="2305050"/>
            <a:ext cx="110172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Calibri" pitchFamily="34" charset="0"/>
              </a:rPr>
              <a:t>Туберкулиновые пробы ставят через 1 месяц после исчезновения клинических симптомов или сразу после снятия </a:t>
            </a:r>
            <a:r>
              <a:rPr lang="ru-RU" sz="2000" b="1" dirty="0" smtClean="0">
                <a:latin typeface="Calibri" pitchFamily="34" charset="0"/>
              </a:rPr>
              <a:t>карантина</a:t>
            </a:r>
            <a:endParaRPr lang="ru-RU" sz="2000" b="1" dirty="0">
              <a:latin typeface="Calibri" pitchFamily="34" charset="0"/>
            </a:endParaRPr>
          </a:p>
        </p:txBody>
      </p:sp>
      <p:sp>
        <p:nvSpPr>
          <p:cNvPr id="176133" name="Прямоугольник 5"/>
          <p:cNvSpPr>
            <a:spLocks noChangeArrowheads="1"/>
          </p:cNvSpPr>
          <p:nvPr/>
        </p:nvSpPr>
        <p:spPr bwMode="auto">
          <a:xfrm>
            <a:off x="550863" y="3532188"/>
            <a:ext cx="11017250" cy="83099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ru-RU" sz="2000" b="1" dirty="0">
                <a:latin typeface="Calibri" pitchFamily="34" charset="0"/>
              </a:rPr>
              <a:t>Иммунодиагностику необходимо планировать до проведения профилактических прививок против различных инфекций (АКДС, кори и т.д</a:t>
            </a:r>
            <a:r>
              <a:rPr lang="ru-RU" sz="2000" b="1" dirty="0" smtClean="0">
                <a:latin typeface="Calibri" pitchFamily="34" charset="0"/>
              </a:rPr>
              <a:t>.)</a:t>
            </a:r>
            <a:endParaRPr lang="ru-RU" sz="2000" b="1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95325" y="476250"/>
            <a:ext cx="10321925" cy="4968875"/>
          </a:xfrm>
        </p:spPr>
        <p:txBody>
          <a:bodyPr>
            <a:normAutofit/>
          </a:bodyPr>
          <a:lstStyle/>
          <a:p>
            <a:pPr eaLnBrk="1" hangingPunct="1">
              <a:lnSpc>
                <a:spcPct val="150000"/>
              </a:lnSpc>
            </a:pPr>
            <a:r>
              <a:rPr lang="ru-RU" sz="2000" b="1" dirty="0"/>
              <a:t> По результатам иммунодиагностики</a:t>
            </a:r>
            <a:br>
              <a:rPr lang="ru-RU" sz="2000" b="1" dirty="0"/>
            </a:br>
            <a:r>
              <a:rPr lang="ru-RU" sz="2000" b="1" dirty="0"/>
              <a:t>для дальнейшего обследования</a:t>
            </a:r>
            <a:br>
              <a:rPr lang="ru-RU" sz="2000" b="1" dirty="0"/>
            </a:br>
            <a:r>
              <a:rPr lang="ru-RU" sz="2000" b="1" dirty="0"/>
              <a:t>в целях исключения туберкулеза,</a:t>
            </a:r>
            <a:br>
              <a:rPr lang="ru-RU" sz="2000" b="1" dirty="0"/>
            </a:br>
            <a:r>
              <a:rPr lang="ru-RU" sz="2000" b="1" dirty="0"/>
              <a:t>диагностики латентной туберкулезной инфекции и формирования групп риска заболевания туберкулезом</a:t>
            </a:r>
            <a:br>
              <a:rPr lang="ru-RU" sz="2000" b="1" dirty="0"/>
            </a:br>
            <a:r>
              <a:rPr lang="ru-RU" sz="2000" b="1" dirty="0"/>
              <a:t>в течение 6 дней с момента постановки проб</a:t>
            </a:r>
            <a:br>
              <a:rPr lang="ru-RU" sz="2000" b="1" dirty="0"/>
            </a:br>
            <a:r>
              <a:rPr lang="ru-RU" sz="2000" b="1" dirty="0"/>
              <a:t>на консультацию фтизиатра</a:t>
            </a:r>
            <a:br>
              <a:rPr lang="ru-RU" sz="2000" b="1" dirty="0"/>
            </a:br>
            <a:r>
              <a:rPr lang="ru-RU" sz="2000" b="1" dirty="0"/>
              <a:t>направляют следующих детей и подростков: </a:t>
            </a:r>
            <a:endParaRPr lang="ru-RU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77" name="Объект 2"/>
          <p:cNvSpPr>
            <a:spLocks noGrp="1"/>
          </p:cNvSpPr>
          <p:nvPr>
            <p:ph idx="4294967295"/>
          </p:nvPr>
        </p:nvSpPr>
        <p:spPr>
          <a:xfrm>
            <a:off x="911424" y="404664"/>
            <a:ext cx="10153128" cy="5905500"/>
          </a:xfrm>
        </p:spPr>
        <p:txBody>
          <a:bodyPr/>
          <a:lstStyle/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- С впервые выявленной положительной реакцией на туберкулин (папула 5 мм и более), 	не связанной с предыдущей иммунизацией против туберкулеза («вираж»);  </a:t>
            </a: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- С длительно сохраняющейся (4 года) реакцией на туберкулин</a:t>
            </a: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	(с инфильтратом 12 мм и более);  </a:t>
            </a: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- С нарастанием чувствительности к туберкулину у </a:t>
            </a:r>
            <a:r>
              <a:rPr lang="ru-RU" sz="1800" b="1" dirty="0" err="1"/>
              <a:t>туберкулиноположительных</a:t>
            </a:r>
            <a:r>
              <a:rPr lang="ru-RU" sz="1800" b="1" dirty="0"/>
              <a:t> детей 	(увеличение инфильтрата на 6 мм и более); </a:t>
            </a: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- С увеличением реакции на туберкулин менее чем на 6 мм, </a:t>
            </a: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	но с образованием инфильтрата размером 12 мм и более;  </a:t>
            </a: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- С </a:t>
            </a:r>
            <a:r>
              <a:rPr lang="ru-RU" sz="1800" b="1" dirty="0" err="1"/>
              <a:t>гиперергической</a:t>
            </a:r>
            <a:r>
              <a:rPr lang="ru-RU" sz="1800" b="1" dirty="0"/>
              <a:t> реакцией на туберкулин (инфильтрат 17 мм и более, 			</a:t>
            </a:r>
            <a:r>
              <a:rPr lang="ru-RU" sz="1800" b="1" dirty="0" err="1"/>
              <a:t>везикулонекротические</a:t>
            </a:r>
            <a:r>
              <a:rPr lang="ru-RU" sz="1800" b="1" dirty="0"/>
              <a:t> реакции и/или лимфангит); </a:t>
            </a:r>
          </a:p>
          <a:p>
            <a:pPr marL="0" indent="0" eaLnBrk="1" hangingPunct="1">
              <a:lnSpc>
                <a:spcPct val="140000"/>
              </a:lnSpc>
              <a:buFont typeface="Arial" charset="0"/>
              <a:buNone/>
            </a:pPr>
            <a:r>
              <a:rPr lang="ru-RU" sz="1800" b="1" dirty="0"/>
              <a:t>- С сомнительными и положительными реакциями на АТР (ДИАСКИНТЕСТ). </a:t>
            </a:r>
          </a:p>
          <a:p>
            <a:pPr marL="0" indent="0" eaLnBrk="1" hangingPunct="1">
              <a:lnSpc>
                <a:spcPct val="140000"/>
              </a:lnSpc>
              <a:buNone/>
            </a:pPr>
            <a:r>
              <a:rPr lang="ru-RU" sz="1800" b="1" dirty="0"/>
              <a:t>- Положительные реакции на тесты </a:t>
            </a:r>
            <a:r>
              <a:rPr lang="ru-RU" sz="1800" b="1" dirty="0" err="1"/>
              <a:t>in</a:t>
            </a:r>
            <a:r>
              <a:rPr lang="ru-RU" sz="1800" b="1" dirty="0"/>
              <a:t> </a:t>
            </a:r>
            <a:r>
              <a:rPr lang="ru-RU" sz="1800" b="1" dirty="0" err="1"/>
              <a:t>vitro</a:t>
            </a:r>
            <a:r>
              <a:rPr lang="ru-RU" sz="1800" b="1" dirty="0"/>
              <a:t>, основанные на высвобождении Т-лимфоцитами 	</a:t>
            </a:r>
            <a:r>
              <a:rPr lang="en-US" sz="1800" b="1" dirty="0"/>
              <a:t>ɣ</a:t>
            </a:r>
            <a:r>
              <a:rPr lang="ru-RU" sz="1800" b="1" dirty="0"/>
              <a:t>-ИФН в ответ на специфические антигены МБТ (Тест </a:t>
            </a:r>
            <a:r>
              <a:rPr lang="en-US" sz="1800" b="1" dirty="0"/>
              <a:t>T-SPOT </a:t>
            </a:r>
            <a:r>
              <a:rPr lang="en-US" sz="1800" b="1" dirty="0" smtClean="0"/>
              <a:t>TB</a:t>
            </a:r>
            <a:r>
              <a:rPr lang="ru-RU" sz="1800" b="1" dirty="0"/>
              <a:t>, </a:t>
            </a:r>
            <a:r>
              <a:rPr lang="ru-RU" sz="1800" b="1" dirty="0" err="1" smtClean="0"/>
              <a:t>квантифероновый</a:t>
            </a:r>
            <a:r>
              <a:rPr lang="ru-RU" sz="1800" b="1" dirty="0" smtClean="0"/>
              <a:t> </a:t>
            </a:r>
            <a:r>
              <a:rPr lang="ru-RU" sz="1800" b="1" dirty="0"/>
              <a:t>тест )</a:t>
            </a:r>
            <a:endParaRPr lang="ru-RU" sz="1800" dirty="0">
              <a:solidFill>
                <a:srgbClr val="7030A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23888" y="188913"/>
            <a:ext cx="10296525" cy="1916112"/>
          </a:xfrm>
        </p:spPr>
        <p:txBody>
          <a:bodyPr rtlCol="0">
            <a:noAutofit/>
          </a:bodyPr>
          <a:lstStyle/>
          <a:p>
            <a:pPr eaLnBrk="1" fontAlgn="auto" hangingPunct="1">
              <a:lnSpc>
                <a:spcPct val="120000"/>
              </a:lnSpc>
              <a:spcAft>
                <a:spcPts val="0"/>
              </a:spcAft>
              <a:defRPr/>
            </a:pPr>
            <a:r>
              <a:rPr lang="ru-RU" sz="2000" b="1" dirty="0"/>
              <a:t>В соответствии с приказом Министерства Здравоохранения</a:t>
            </a:r>
            <a:br>
              <a:rPr lang="ru-RU" sz="2000" b="1" dirty="0"/>
            </a:br>
            <a:r>
              <a:rPr lang="ru-RU" sz="2000" b="1" dirty="0"/>
              <a:t>Красноярского края № 13940 от 11 сентября 2017 года</a:t>
            </a:r>
            <a:br>
              <a:rPr lang="ru-RU" sz="2000" b="1" dirty="0"/>
            </a:br>
            <a:r>
              <a:rPr lang="ru-RU" sz="2000" b="1" i="1" spc="300" dirty="0">
                <a:solidFill>
                  <a:srgbClr val="7030A0"/>
                </a:solidFill>
              </a:rPr>
              <a:t>«О ПОРЯДКЕ НАПРАВЛЕНИЯ НА КОНСУЛЬТАЦИЮ КГБУЗ ККПТД»</a:t>
            </a:r>
            <a:br>
              <a:rPr lang="ru-RU" sz="2000" b="1" i="1" spc="300" dirty="0">
                <a:solidFill>
                  <a:srgbClr val="7030A0"/>
                </a:solidFill>
              </a:rPr>
            </a:br>
            <a:r>
              <a:rPr lang="ru-RU" sz="2000" b="1" i="1" dirty="0">
                <a:solidFill>
                  <a:srgbClr val="7030A0"/>
                </a:solidFill>
              </a:rPr>
              <a:t>(к фтизиатру)</a:t>
            </a:r>
            <a:r>
              <a:rPr lang="ru-RU" sz="2000" b="1" dirty="0"/>
              <a:t> ДЛЯ ДЕТЕЙ (ОТ 0 ДО 17 ЛЕТ)</a:t>
            </a:r>
            <a:r>
              <a:rPr lang="ru-RU" sz="2000" b="1" i="1" dirty="0">
                <a:solidFill>
                  <a:srgbClr val="7030A0"/>
                </a:solidFill>
              </a:rPr>
              <a:t> </a:t>
            </a:r>
            <a:br>
              <a:rPr lang="ru-RU" sz="2000" b="1" i="1" dirty="0">
                <a:solidFill>
                  <a:srgbClr val="7030A0"/>
                </a:solidFill>
              </a:rPr>
            </a:br>
            <a:r>
              <a:rPr lang="ru-RU" sz="2000" b="1" dirty="0"/>
              <a:t>в направлении (форма № 057) должны быть указаны следующие сведения:</a:t>
            </a:r>
          </a:p>
        </p:txBody>
      </p:sp>
      <p:sp>
        <p:nvSpPr>
          <p:cNvPr id="179202" name="Объект 3"/>
          <p:cNvSpPr>
            <a:spLocks noGrp="1"/>
          </p:cNvSpPr>
          <p:nvPr>
            <p:ph idx="1"/>
          </p:nvPr>
        </p:nvSpPr>
        <p:spPr>
          <a:xfrm>
            <a:off x="2495550" y="2349500"/>
            <a:ext cx="7954963" cy="4103688"/>
          </a:xfrm>
        </p:spPr>
        <p:txBody>
          <a:bodyPr/>
          <a:lstStyle/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1. О вакцинации и ревакцинации БЦЖ или БЦЖ-М;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2. О результатах иммунологических проб (проба Манту с 2 ТЕ, ДИАСКИНТЕСТ) по годам;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3. О контакте с больным туберкулезом;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4. О флюорографическом обследовании окружения ребенка;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5. О перенесенных хронических и аллергических заболеваниях;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6. О предыдущих обследованиях у фтизиатра;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7. Обзорная рентгенография грудной клетки;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8. Общий анализ крови; </a:t>
            </a:r>
          </a:p>
          <a:p>
            <a:pPr marL="0" indent="0" eaLnBrk="1" hangingPunct="1">
              <a:lnSpc>
                <a:spcPct val="120000"/>
              </a:lnSpc>
              <a:buFont typeface="Arial" charset="0"/>
              <a:buNone/>
            </a:pPr>
            <a:r>
              <a:rPr lang="ru-RU" sz="1600" b="1" dirty="0"/>
              <a:t>9. Общий анализ мочи.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Заголовок 1"/>
          <p:cNvSpPr>
            <a:spLocks noGrp="1"/>
          </p:cNvSpPr>
          <p:nvPr>
            <p:ph type="title"/>
          </p:nvPr>
        </p:nvSpPr>
        <p:spPr>
          <a:xfrm>
            <a:off x="4943475" y="404813"/>
            <a:ext cx="5977061" cy="273685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lnSpc>
                <a:spcPct val="150000"/>
              </a:lnSpc>
              <a:spcAft>
                <a:spcPts val="0"/>
              </a:spcAft>
              <a:defRPr/>
            </a:pPr>
            <a:r>
              <a:rPr lang="ru-RU" altLang="ru-RU" sz="2200" b="1" dirty="0">
                <a:solidFill>
                  <a:srgbClr val="002060"/>
                </a:solidFill>
              </a:rPr>
              <a:t>В 1907 году </a:t>
            </a:r>
            <a:r>
              <a:rPr lang="ru-RU" altLang="ru-RU" sz="2200" b="1" dirty="0" err="1">
                <a:solidFill>
                  <a:srgbClr val="002060"/>
                </a:solidFill>
              </a:rPr>
              <a:t>австрийкий</a:t>
            </a:r>
            <a:r>
              <a:rPr lang="ru-RU" altLang="ru-RU" sz="2200" b="1" dirty="0">
                <a:solidFill>
                  <a:srgbClr val="002060"/>
                </a:solidFill>
              </a:rPr>
              <a:t> педиатр и иммунолог </a:t>
            </a:r>
            <a:r>
              <a:rPr lang="ru-RU" altLang="ru-RU" sz="2200" b="1" spc="300" dirty="0">
                <a:solidFill>
                  <a:srgbClr val="002060"/>
                </a:solidFill>
              </a:rPr>
              <a:t>К.ПИРКЕ</a:t>
            </a:r>
            <a:r>
              <a:rPr lang="ru-RU" altLang="ru-RU" sz="2200" b="1" dirty="0">
                <a:solidFill>
                  <a:srgbClr val="002060"/>
                </a:solidFill>
              </a:rPr>
              <a:t> предложил накожную пробу с туберкулином для выявления </a:t>
            </a:r>
            <a:r>
              <a:rPr lang="ru-RU" altLang="ru-RU" sz="2200" b="1" dirty="0" err="1">
                <a:solidFill>
                  <a:srgbClr val="002060"/>
                </a:solidFill>
              </a:rPr>
              <a:t>инфецированных</a:t>
            </a:r>
            <a:r>
              <a:rPr lang="ru-RU" altLang="ru-RU" sz="2200" b="1" dirty="0">
                <a:solidFill>
                  <a:srgbClr val="002060"/>
                </a:solidFill>
              </a:rPr>
              <a:t> людей микобактериями туберкулеза и ввел понятие об аллергии</a:t>
            </a:r>
            <a:r>
              <a:rPr lang="ru-RU" altLang="ru-RU" sz="1800" b="1" dirty="0">
                <a:solidFill>
                  <a:srgbClr val="002060"/>
                </a:solidFill>
              </a:rPr>
              <a:t/>
            </a:r>
            <a:br>
              <a:rPr lang="ru-RU" altLang="ru-RU" sz="1800" b="1" dirty="0">
                <a:solidFill>
                  <a:srgbClr val="002060"/>
                </a:solidFill>
              </a:rPr>
            </a:b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129026" name="Текст 3"/>
          <p:cNvSpPr>
            <a:spLocks noGrp="1"/>
          </p:cNvSpPr>
          <p:nvPr>
            <p:ph type="body" sz="half" idx="2"/>
          </p:nvPr>
        </p:nvSpPr>
        <p:spPr>
          <a:xfrm>
            <a:off x="4943475" y="3645024"/>
            <a:ext cx="6048375" cy="2495550"/>
          </a:xfrm>
        </p:spPr>
        <p:txBody>
          <a:bodyPr/>
          <a:lstStyle/>
          <a:p>
            <a:pPr marL="0" indent="0" algn="ctr" eaLnBrk="1" hangingPunct="1">
              <a:lnSpc>
                <a:spcPct val="150000"/>
              </a:lnSpc>
              <a:buFont typeface="Arial" charset="0"/>
              <a:buNone/>
            </a:pPr>
            <a:r>
              <a:rPr lang="ru-RU" altLang="ru-RU" sz="2000" b="1" dirty="0"/>
              <a:t>В 1910 году </a:t>
            </a:r>
            <a:r>
              <a:rPr lang="ru-RU" altLang="ru-RU" sz="2000" b="1" dirty="0">
                <a:solidFill>
                  <a:srgbClr val="002060"/>
                </a:solidFill>
              </a:rPr>
              <a:t>Ш.МАНТУ</a:t>
            </a:r>
            <a:r>
              <a:rPr lang="ru-RU" altLang="ru-RU" sz="2000" b="1" dirty="0"/>
              <a:t> и </a:t>
            </a:r>
            <a:r>
              <a:rPr lang="ru-RU" altLang="ru-RU" sz="2000" b="1" dirty="0">
                <a:solidFill>
                  <a:srgbClr val="002060"/>
                </a:solidFill>
              </a:rPr>
              <a:t>Ф.МЕНДЕЛЬ</a:t>
            </a:r>
            <a:r>
              <a:rPr lang="ru-RU" altLang="ru-RU" sz="2000" b="1" dirty="0"/>
              <a:t> предложили внутрикожный метод введения туберкулина, который в диагностическом плане оказался чувствительнее накожного метода</a:t>
            </a:r>
          </a:p>
        </p:txBody>
      </p:sp>
      <p:pic>
        <p:nvPicPr>
          <p:cNvPr id="129027" name="Содержимое 4" descr="Mantoux_tuberculin_skin_test.jpg"/>
          <p:cNvPicPr>
            <a:picLocks noGrp="1" noChangeAspect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666750" y="3587750"/>
            <a:ext cx="3670300" cy="2408238"/>
          </a:xfrm>
          <a:ln>
            <a:solidFill>
              <a:schemeClr val="tx1"/>
            </a:solidFill>
          </a:ln>
        </p:spPr>
      </p:pic>
      <p:pic>
        <p:nvPicPr>
          <p:cNvPr id="129028" name="Рисунок 1"/>
          <p:cNvPicPr>
            <a:picLocks noChangeAspect="1"/>
          </p:cNvPicPr>
          <p:nvPr/>
        </p:nvPicPr>
        <p:blipFill>
          <a:blip r:embed="rId3"/>
          <a:srcRect t="9235" r="15581" b="6969"/>
          <a:stretch>
            <a:fillRect/>
          </a:stretch>
        </p:blipFill>
        <p:spPr bwMode="auto">
          <a:xfrm>
            <a:off x="666750" y="512763"/>
            <a:ext cx="3670300" cy="25209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4575" y="188913"/>
            <a:ext cx="9166225" cy="114300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ru-RU" sz="2800" b="1" spc="300" dirty="0">
                <a:solidFill>
                  <a:srgbClr val="7030A0"/>
                </a:solidFill>
              </a:rPr>
              <a:t>ФАКТОРЫ ВЛИЯЮЩИЕ НА ИНТЕНСИВНОСТЬ РЕАКЦИЙ ТУБЕРКУЛИНОВЫХ ПРОБ</a:t>
            </a:r>
          </a:p>
        </p:txBody>
      </p:sp>
      <p:sp>
        <p:nvSpPr>
          <p:cNvPr id="180226" name="Объект 2"/>
          <p:cNvSpPr>
            <a:spLocks noGrp="1"/>
          </p:cNvSpPr>
          <p:nvPr>
            <p:ph idx="1"/>
          </p:nvPr>
        </p:nvSpPr>
        <p:spPr>
          <a:xfrm>
            <a:off x="1919288" y="1331913"/>
            <a:ext cx="7870825" cy="2745159"/>
          </a:xfrm>
        </p:spPr>
        <p:txBody>
          <a:bodyPr/>
          <a:lstStyle/>
          <a:p>
            <a:pPr eaLnBrk="1" hangingPunct="1">
              <a:lnSpc>
                <a:spcPct val="130000"/>
              </a:lnSpc>
            </a:pPr>
            <a:r>
              <a:rPr lang="ru-RU" sz="1600" b="1" dirty="0"/>
              <a:t>Наличие соматической патологии,</a:t>
            </a:r>
          </a:p>
          <a:p>
            <a:pPr eaLnBrk="1" hangingPunct="1">
              <a:lnSpc>
                <a:spcPct val="130000"/>
              </a:lnSpc>
            </a:pPr>
            <a:r>
              <a:rPr lang="ru-RU" sz="1600" b="1" dirty="0"/>
              <a:t>Общая аллергическая настроенность организма,</a:t>
            </a:r>
          </a:p>
          <a:p>
            <a:pPr eaLnBrk="1" hangingPunct="1">
              <a:lnSpc>
                <a:spcPct val="130000"/>
              </a:lnSpc>
            </a:pPr>
            <a:r>
              <a:rPr lang="ru-RU" sz="1600" b="1" dirty="0"/>
              <a:t>Фаза овариального цикла у девушек,</a:t>
            </a:r>
          </a:p>
          <a:p>
            <a:pPr eaLnBrk="1" hangingPunct="1">
              <a:lnSpc>
                <a:spcPct val="130000"/>
              </a:lnSpc>
            </a:pPr>
            <a:r>
              <a:rPr lang="ru-RU" sz="1600" b="1" dirty="0"/>
              <a:t>Индивидуальный характер чувствительности кожи,</a:t>
            </a:r>
          </a:p>
          <a:p>
            <a:pPr eaLnBrk="1" hangingPunct="1">
              <a:lnSpc>
                <a:spcPct val="130000"/>
              </a:lnSpc>
            </a:pPr>
            <a:r>
              <a:rPr lang="ru-RU" sz="1600" b="1" dirty="0"/>
              <a:t>Сбалансированность питания ребенка и пр.</a:t>
            </a:r>
          </a:p>
          <a:p>
            <a:pPr eaLnBrk="1" hangingPunct="1">
              <a:lnSpc>
                <a:spcPct val="130000"/>
              </a:lnSpc>
            </a:pPr>
            <a:r>
              <a:rPr lang="ru-RU" sz="1600" b="1" dirty="0"/>
              <a:t>Неблагоприятные экологические факторы</a:t>
            </a:r>
          </a:p>
          <a:p>
            <a:pPr eaLnBrk="1" hangingPunct="1">
              <a:lnSpc>
                <a:spcPct val="130000"/>
              </a:lnSpc>
            </a:pPr>
            <a:r>
              <a:rPr lang="ru-RU" sz="1600" b="1" dirty="0"/>
              <a:t>Нарушение методики проведения пробы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091406" y="4365104"/>
            <a:ext cx="9526588" cy="1892826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Лицам, у которых в анамнезе имелись проявления неспецифической  аллергии туберкулиновые пробы рекомендуется проводить на фоне  приема</a:t>
            </a:r>
          </a:p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десенсибилизирующих препаратов в течение 7 дней</a:t>
            </a:r>
          </a:p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Десенсибилизирующая терапия назначается  за 5 дней до постановки пробы</a:t>
            </a:r>
          </a:p>
          <a:p>
            <a:pPr algn="ctr">
              <a:lnSpc>
                <a:spcPct val="130000"/>
              </a:lnSpc>
              <a:defRPr/>
            </a:pPr>
            <a:r>
              <a:rPr lang="ru-RU" b="1" dirty="0">
                <a:solidFill>
                  <a:schemeClr val="accent6">
                    <a:lumMod val="50000"/>
                  </a:schemeClr>
                </a:solidFill>
                <a:latin typeface="+mn-lt"/>
              </a:rPr>
              <a:t>и еще 2 дня после нее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249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08063" y="454025"/>
            <a:ext cx="4681537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1250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288088" y="484188"/>
            <a:ext cx="4699000" cy="586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063" y="165100"/>
            <a:ext cx="10363200" cy="1470025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Алгоритм ведения детей, поступающих (посещающих) в образовательные учреждения, в случае отказа от иммунодиагностики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3472" y="1916832"/>
            <a:ext cx="9505056" cy="3666083"/>
          </a:xfrm>
        </p:spPr>
        <p:txBody>
          <a:bodyPr rtlCol="0">
            <a:noAutofit/>
          </a:bodyPr>
          <a:lstStyle/>
          <a:p>
            <a:pPr marL="609585" indent="-609585" defTabSz="121917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2000" b="1" spc="400" dirty="0">
                <a:solidFill>
                  <a:schemeClr val="tx1"/>
                </a:solidFill>
              </a:rPr>
              <a:t>ОТКАЗ ОТ ВНУТРИКОЖНЫХ ИММУНОЛОГИЧЕСКИХ ПРОБ.</a:t>
            </a:r>
          </a:p>
          <a:p>
            <a:pPr algn="l"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chemeClr val="tx1"/>
                </a:solidFill>
              </a:rPr>
              <a:t>	</a:t>
            </a:r>
            <a:r>
              <a:rPr lang="ru-RU" sz="1800" b="1" dirty="0">
                <a:solidFill>
                  <a:schemeClr val="tx1"/>
                </a:solidFill>
              </a:rPr>
              <a:t>А) Должен быть оформлен письменно законным представителем ребенка и подшит к медицинской документации ребенка.</a:t>
            </a:r>
          </a:p>
          <a:p>
            <a:pPr algn="l"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</a:rPr>
              <a:t>	Б) При отказе законного представителя оформлять письменный отказ делается соответствующая запись в медицинской документации ребенка и скрепляется подписями двух медицинских работников с расшифровкой. Каждый законный представитель, отказавшийся от проведения внутрикожных проб на туберкулезную инфекцию, в обязательном порядке приглашается на заседание врачебной комиссии медицинской организации.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063" y="165100"/>
            <a:ext cx="10363200" cy="1470025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Алгоритм ведения детей, поступающих (посещающих) в образовательные учреждения, в случае отказа от иммунодиагностики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3472" y="1844824"/>
            <a:ext cx="9097342" cy="4681537"/>
          </a:xfrm>
        </p:spPr>
        <p:txBody>
          <a:bodyPr rtlCol="0">
            <a:noAutofit/>
          </a:bodyPr>
          <a:lstStyle/>
          <a:p>
            <a:pPr marL="609585" indent="-609585" defTabSz="1219170" eaLnBrk="1" fontAlgn="auto" hangingPunct="1">
              <a:lnSpc>
                <a:spcPct val="130000"/>
              </a:lnSpc>
              <a:spcAft>
                <a:spcPts val="0"/>
              </a:spcAft>
              <a:buFont typeface="Arial" pitchFamily="34" charset="0"/>
              <a:buAutoNum type="arabicPeriod"/>
              <a:defRPr/>
            </a:pPr>
            <a:r>
              <a:rPr lang="ru-RU" sz="2000" b="1" spc="400" dirty="0">
                <a:solidFill>
                  <a:schemeClr val="tx1"/>
                </a:solidFill>
              </a:rPr>
              <a:t>ОТКАЗ ОТ ВНУТРИКОЖНЫХ ИММУНОЛОГИЧЕСКИХ ПРОБ</a:t>
            </a:r>
            <a:r>
              <a:rPr lang="ru-RU" sz="2000" b="1" dirty="0">
                <a:solidFill>
                  <a:schemeClr val="tx1"/>
                </a:solidFill>
              </a:rPr>
              <a:t>.</a:t>
            </a: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000" b="1" dirty="0">
                <a:solidFill>
                  <a:schemeClr val="tx1"/>
                </a:solidFill>
              </a:rPr>
              <a:t>	</a:t>
            </a:r>
            <a:r>
              <a:rPr lang="ru-RU" sz="1800" b="1" dirty="0">
                <a:solidFill>
                  <a:schemeClr val="tx1"/>
                </a:solidFill>
              </a:rPr>
              <a:t>При отказе родителей (законных представителей) ребенка от внутрикожных проб (Манту, АТР), возможно назначение альтернативных методов обследования с целью исключения туберкулеза у ребенка.</a:t>
            </a: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</a:rPr>
              <a:t>К альтернативным методам обследования на туберкулезную инфекцию относятся диагностические тесты </a:t>
            </a:r>
            <a:r>
              <a:rPr lang="ru-RU" sz="1800" b="1" dirty="0" err="1">
                <a:solidFill>
                  <a:schemeClr val="tx1"/>
                </a:solidFill>
              </a:rPr>
              <a:t>in</a:t>
            </a:r>
            <a:r>
              <a:rPr lang="ru-RU" sz="1800" b="1" dirty="0">
                <a:solidFill>
                  <a:schemeClr val="tx1"/>
                </a:solidFill>
              </a:rPr>
              <a:t> </a:t>
            </a:r>
            <a:r>
              <a:rPr lang="ru-RU" sz="1800" b="1" dirty="0" err="1">
                <a:solidFill>
                  <a:schemeClr val="tx1"/>
                </a:solidFill>
              </a:rPr>
              <a:t>vitro</a:t>
            </a:r>
            <a:r>
              <a:rPr lang="ru-RU" sz="1800" b="1" dirty="0">
                <a:solidFill>
                  <a:schemeClr val="tx1"/>
                </a:solidFill>
              </a:rPr>
              <a:t>, основанные на высвобождении Т-лимфоцитами ИФН-</a:t>
            </a:r>
            <a:r>
              <a:rPr lang="en-US" sz="1800" b="1" dirty="0">
                <a:solidFill>
                  <a:schemeClr val="tx1"/>
                </a:solidFill>
              </a:rPr>
              <a:t>ɣ</a:t>
            </a:r>
            <a:r>
              <a:rPr lang="ru-RU" sz="1800" b="1" dirty="0">
                <a:solidFill>
                  <a:schemeClr val="tx1"/>
                </a:solidFill>
              </a:rPr>
              <a:t> (гамма-интерферон) тест, </a:t>
            </a:r>
            <a:r>
              <a:rPr lang="en-US" sz="1800" b="1" dirty="0">
                <a:solidFill>
                  <a:schemeClr val="tx1"/>
                </a:solidFill>
              </a:rPr>
              <a:t>T-SPOT.TB</a:t>
            </a:r>
            <a:r>
              <a:rPr lang="ru-RU" sz="1800" b="1" dirty="0">
                <a:solidFill>
                  <a:schemeClr val="tx1"/>
                </a:solidFill>
              </a:rPr>
              <a:t>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063" y="188913"/>
            <a:ext cx="10363200" cy="1470025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Алгоритм ведения детей, поступающих (посещающих) в образовательные учреждения, в случае отказа от иммунодиагностики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984617" y="1638545"/>
            <a:ext cx="9960744" cy="4824412"/>
          </a:xfrm>
        </p:spPr>
        <p:txBody>
          <a:bodyPr rtlCol="0">
            <a:normAutofit/>
          </a:bodyPr>
          <a:lstStyle/>
          <a:p>
            <a:pPr algn="l" defTabSz="1219170" eaLnBrk="1" fontAlgn="auto" hangingPunct="1">
              <a:lnSpc>
                <a:spcPct val="12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3200" b="1" dirty="0">
                <a:solidFill>
                  <a:schemeClr val="tx1"/>
                </a:solidFill>
              </a:rPr>
              <a:t>	</a:t>
            </a:r>
            <a:r>
              <a:rPr lang="ru-RU" sz="2000" b="1" dirty="0">
                <a:solidFill>
                  <a:schemeClr val="tx1"/>
                </a:solidFill>
              </a:rPr>
              <a:t>2</a:t>
            </a:r>
            <a:r>
              <a:rPr lang="ru-RU" sz="2000" b="1" spc="400" dirty="0">
                <a:solidFill>
                  <a:schemeClr val="tx1"/>
                </a:solidFill>
              </a:rPr>
              <a:t>. ОТКАЗ ОТ ЛЮБЫХ ИММУНОЛОГИЧЕСКИХ ТЕСТОВ</a:t>
            </a: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2200" b="1" dirty="0">
                <a:solidFill>
                  <a:schemeClr val="tx1"/>
                </a:solidFill>
              </a:rPr>
              <a:t>	</a:t>
            </a:r>
            <a:r>
              <a:rPr lang="ru-RU" sz="1800" b="1" dirty="0">
                <a:solidFill>
                  <a:schemeClr val="tx1"/>
                </a:solidFill>
              </a:rPr>
              <a:t>При письменном согласии родителей (иного законного представителя) возможно проведение рентгенологического исследования – обзорной рентгенограммы органов грудной клетки (согласно Методическим рекомендациям по совершенствованию диагностики и лечения туберкулеза органов дыхания, утвержденным Приказом Министерства Здравоохранения РФ от 29 декабря 2014 г. № 951, для исключения туберкулеза органов дыхания используется обзорная рентгенография грудной клетки)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063" y="188913"/>
            <a:ext cx="10363200" cy="1470025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Алгоритм ведения детей, поступающих (посещающих) в образовательные учреждения, в случае отказа от иммунодиагностики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8739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5480" y="1772816"/>
            <a:ext cx="9336608" cy="3600400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</a:rPr>
              <a:t>1. По результатам скрининга на этапе медицинских организаций общей лечебной сети при отсутствии показаний для консультации врача-фтизиатра (отсутствие данных за измененную чувствительность к аллергенам туберкулезным) осмотр и обследование врача-фтизиатра при поступлении ребенка в образовательную организацию не требуются.</a:t>
            </a:r>
          </a:p>
          <a:p>
            <a:pPr eaLnBrk="1" hangingPunct="1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</a:rPr>
              <a:t>2. При наличии измененной чувствительности к аллергенам туберкулезным и/или подозрении на заболевание туберкулезом ребенок направляется врачом-педиатром (либо врачом любой специальности) к врачу-фтизиатру</a:t>
            </a:r>
          </a:p>
          <a:p>
            <a:pPr eaLnBrk="1" hangingPunct="1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</a:rPr>
              <a:t>(СП 3.3686-21).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55440" y="207704"/>
            <a:ext cx="10363200" cy="1470025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Алгоритм ведения детей, поступающих (посещающих) в образовательные учреждения, в случае отказа от иммунодиагностики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15480" y="1628801"/>
            <a:ext cx="9039820" cy="4464496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</a:rPr>
              <a:t>При подозрении на активный туберкулез любой локализации рекомендуется обследование в противотуберкулезном учреждении.</a:t>
            </a: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</a:rPr>
              <a:t>Пунктом СП 3.3686-21 определено, что дети, направленные на консультацию в противотуберкулезный диспансер, родители или законные представители которых не представили в течение 1 месяца с момента постановки пробы Манту заключение фтизиатра об отсутствии заболевания туберкулезом, не допускаются в детские организации.</a:t>
            </a: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</a:rPr>
              <a:t>Дети, </a:t>
            </a:r>
            <a:r>
              <a:rPr lang="ru-RU" sz="1800" b="1" dirty="0" err="1">
                <a:solidFill>
                  <a:schemeClr val="tx1"/>
                </a:solidFill>
              </a:rPr>
              <a:t>туберкулинодиагностика</a:t>
            </a:r>
            <a:r>
              <a:rPr lang="ru-RU" sz="1800" b="1" dirty="0">
                <a:solidFill>
                  <a:schemeClr val="tx1"/>
                </a:solidFill>
              </a:rPr>
              <a:t> которым не проводилась (отказ от иммунологических проб), допускаются в детскую образовательную организацию при наличии заключения врача фтизиатра об отсутствии заболевания.</a:t>
            </a: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063" y="188913"/>
            <a:ext cx="10363200" cy="1470025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Алгоритм ведения детей, поступающих (посещающих) в образовательные учреждения, в случае отказа от иммунодиагностики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43472" y="1988840"/>
            <a:ext cx="9286602" cy="2952328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</a:rPr>
              <a:t>При отказе от иммунодиагностики (любого иного метода, позволяющего исключить заболевание туберкулезом) врач фтизиатр определяет возможность выдачи справки или</a:t>
            </a: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dirty="0">
                <a:solidFill>
                  <a:schemeClr val="tx1"/>
                </a:solidFill>
              </a:rPr>
              <a:t>медицинского заключения об отсутствии активной формы туберкулеза.</a:t>
            </a: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endParaRPr lang="ru-RU" sz="1800" b="1" dirty="0">
              <a:solidFill>
                <a:schemeClr val="tx1"/>
              </a:solidFill>
            </a:endParaRPr>
          </a:p>
          <a:p>
            <a:pPr defTabSz="1219170" eaLnBrk="1" fontAlgn="auto" hangingPunct="1">
              <a:lnSpc>
                <a:spcPct val="150000"/>
              </a:lnSpc>
              <a:spcAft>
                <a:spcPts val="0"/>
              </a:spcAft>
              <a:buFont typeface="Arial" pitchFamily="34" charset="0"/>
              <a:buNone/>
              <a:defRPr/>
            </a:pPr>
            <a:r>
              <a:rPr lang="ru-RU" sz="1800" b="1" spc="400" dirty="0">
                <a:solidFill>
                  <a:schemeClr val="accent6">
                    <a:lumMod val="75000"/>
                  </a:schemeClr>
                </a:solidFill>
              </a:rPr>
              <a:t>РЕШЕНИЕ ВОПРОСА О ДОПУСКЕ РЕБЕНКА В ОБРАЗОВАТЕЛЬНУЮ ОРГАНИЗАЦИЮ НЕ ВХОДИТ В КОМПЕТЕНЦИЮ ВРАЧА-ФТИЗИАТРА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465" name="Заголовок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209675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7030A0"/>
                </a:solidFill>
              </a:rPr>
              <a:t>IV.</a:t>
            </a:r>
            <a:r>
              <a:rPr lang="ru-RU" sz="2800" b="1" dirty="0">
                <a:solidFill>
                  <a:srgbClr val="7030A0"/>
                </a:solidFill>
              </a:rPr>
              <a:t>2.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Федеральный закон РФ от 29.12.12 № </a:t>
            </a:r>
            <a:r>
              <a:rPr lang="ru-RU" sz="2800" b="1" dirty="0" smtClean="0">
                <a:solidFill>
                  <a:srgbClr val="7030A0"/>
                </a:solidFill>
              </a:rPr>
              <a:t>273-ФЗ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«Об </a:t>
            </a:r>
            <a:r>
              <a:rPr lang="ru-RU" sz="2800" b="1" dirty="0">
                <a:solidFill>
                  <a:srgbClr val="7030A0"/>
                </a:solidFill>
              </a:rPr>
              <a:t>образовании в Российской Федерации»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415480" y="1700809"/>
            <a:ext cx="9601398" cy="3096344"/>
          </a:xfrm>
        </p:spPr>
        <p:txBody>
          <a:bodyPr rtlCol="0">
            <a:noAutofit/>
          </a:bodyPr>
          <a:lstStyle/>
          <a:p>
            <a:pPr marL="457189" indent="-457189" algn="just" eaLnBrk="1" fontAlgn="auto" hangingPunct="1">
              <a:lnSpc>
                <a:spcPct val="15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П. 6 </a:t>
            </a:r>
            <a:r>
              <a:rPr lang="ru-RU" sz="1800" b="1" dirty="0">
                <a:solidFill>
                  <a:srgbClr val="002060"/>
                </a:solidFill>
              </a:rPr>
              <a:t>– образовательная организация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обязана </a:t>
            </a:r>
            <a:r>
              <a:rPr lang="ru-RU" sz="1800" b="1" dirty="0">
                <a:solidFill>
                  <a:srgbClr val="002060"/>
                </a:solidFill>
              </a:rPr>
              <a:t>осуществлять свою деятельность в соответствии с законодательством об образовании, в том числе: создавать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безопасные условия обучения, воспитания </a:t>
            </a:r>
            <a:r>
              <a:rPr lang="ru-RU" sz="1800" b="1" dirty="0">
                <a:solidFill>
                  <a:srgbClr val="002060"/>
                </a:solidFill>
              </a:rPr>
              <a:t>обучающихся, присмотра и ухода за обучающимися, их содержания в соответствии с установленными нормами, </a:t>
            </a:r>
            <a:r>
              <a:rPr lang="ru-RU" sz="1800" b="1" dirty="0">
                <a:solidFill>
                  <a:schemeClr val="accent6">
                    <a:lumMod val="75000"/>
                  </a:schemeClr>
                </a:solidFill>
              </a:rPr>
              <a:t>обеспечивающими жизнь и здоровье обучающихся, работников образовательной организации</a:t>
            </a:r>
            <a:r>
              <a:rPr lang="ru-RU" sz="1800" b="1" dirty="0">
                <a:solidFill>
                  <a:srgbClr val="002060"/>
                </a:solidFill>
              </a:rPr>
              <a:t>; соблюдать права и свободы обучающихся, родителей (законных представителей) несовершеннолетних обучающихся, работников образовательной организации. </a:t>
            </a: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89" name="Заголовок 1"/>
          <p:cNvSpPr>
            <a:spLocks noGrp="1"/>
          </p:cNvSpPr>
          <p:nvPr>
            <p:ph type="title"/>
          </p:nvPr>
        </p:nvSpPr>
        <p:spPr>
          <a:xfrm>
            <a:off x="431800" y="274638"/>
            <a:ext cx="11328400" cy="1425575"/>
          </a:xfrm>
        </p:spPr>
        <p:txBody>
          <a:bodyPr/>
          <a:lstStyle/>
          <a:p>
            <a:pPr eaLnBrk="1" hangingPunct="1"/>
            <a:r>
              <a:rPr lang="en-US" sz="2800" b="1" dirty="0">
                <a:solidFill>
                  <a:srgbClr val="7030A0"/>
                </a:solidFill>
              </a:rPr>
              <a:t>IV.</a:t>
            </a:r>
            <a:r>
              <a:rPr lang="ru-RU" sz="2800" b="1" dirty="0">
                <a:solidFill>
                  <a:srgbClr val="7030A0"/>
                </a:solidFill>
              </a:rPr>
              <a:t>3.</a:t>
            </a:r>
            <a:r>
              <a:rPr lang="en-US" sz="2800" b="1" dirty="0">
                <a:solidFill>
                  <a:srgbClr val="7030A0"/>
                </a:solidFill>
              </a:rPr>
              <a:t> </a:t>
            </a:r>
            <a:r>
              <a:rPr lang="ru-RU" sz="2800" b="1" dirty="0">
                <a:solidFill>
                  <a:srgbClr val="7030A0"/>
                </a:solidFill>
              </a:rPr>
              <a:t>Федеральный закон РФ от 29.12.12 № </a:t>
            </a:r>
            <a:r>
              <a:rPr lang="ru-RU" sz="2800" b="1" dirty="0" smtClean="0">
                <a:solidFill>
                  <a:srgbClr val="7030A0"/>
                </a:solidFill>
              </a:rPr>
              <a:t>273-ФЗ</a:t>
            </a:r>
            <a:br>
              <a:rPr lang="ru-RU" sz="2800" b="1" dirty="0" smtClean="0">
                <a:solidFill>
                  <a:srgbClr val="7030A0"/>
                </a:solidFill>
              </a:rPr>
            </a:br>
            <a:r>
              <a:rPr lang="ru-RU" sz="2800" b="1" dirty="0" smtClean="0">
                <a:solidFill>
                  <a:srgbClr val="7030A0"/>
                </a:solidFill>
              </a:rPr>
              <a:t>«Об </a:t>
            </a:r>
            <a:r>
              <a:rPr lang="ru-RU" sz="2800" b="1" dirty="0">
                <a:solidFill>
                  <a:srgbClr val="7030A0"/>
                </a:solidFill>
              </a:rPr>
              <a:t>образовании в Российской Федерации» 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99456" y="1988841"/>
            <a:ext cx="8544520" cy="2232248"/>
          </a:xfrm>
        </p:spPr>
        <p:txBody>
          <a:bodyPr rtlCol="0">
            <a:normAutofit/>
          </a:bodyPr>
          <a:lstStyle/>
          <a:p>
            <a:pPr marL="457189" indent="-457189" algn="just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</a:rPr>
              <a:t>Ст.17 </a:t>
            </a:r>
            <a:r>
              <a:rPr lang="ru-RU" sz="2000" b="1" dirty="0" err="1">
                <a:solidFill>
                  <a:srgbClr val="002060"/>
                </a:solidFill>
              </a:rPr>
              <a:t>пп</a:t>
            </a:r>
            <a:r>
              <a:rPr lang="ru-RU" sz="2000" b="1" dirty="0">
                <a:solidFill>
                  <a:srgbClr val="002060"/>
                </a:solidFill>
              </a:rPr>
              <a:t>. 1, 2, 3 предполагает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различные формы обучения:</a:t>
            </a:r>
          </a:p>
          <a:p>
            <a:pPr marL="457189" indent="-457189" algn="just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</a:rPr>
              <a:t>-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 организациях</a:t>
            </a:r>
            <a:r>
              <a:rPr lang="ru-RU" sz="2000" b="1" dirty="0">
                <a:solidFill>
                  <a:srgbClr val="002060"/>
                </a:solidFill>
              </a:rPr>
              <a:t>, осуществляющих образовательную деятельность, в очной, </a:t>
            </a:r>
            <a:r>
              <a:rPr lang="ru-RU" sz="2000" b="1" dirty="0" err="1">
                <a:solidFill>
                  <a:srgbClr val="002060"/>
                </a:solidFill>
              </a:rPr>
              <a:t>очно-заочной</a:t>
            </a:r>
            <a:r>
              <a:rPr lang="ru-RU" sz="2000" b="1" dirty="0">
                <a:solidFill>
                  <a:srgbClr val="002060"/>
                </a:solidFill>
              </a:rPr>
              <a:t> или заочной форме.</a:t>
            </a:r>
          </a:p>
          <a:p>
            <a:pPr marL="457189" indent="-457189" algn="just" eaLnBrk="1" fontAlgn="auto" hangingPunct="1">
              <a:lnSpc>
                <a:spcPct val="120000"/>
              </a:lnSpc>
              <a:spcAft>
                <a:spcPts val="0"/>
              </a:spcAft>
              <a:buFont typeface="Arial" charset="0"/>
              <a:buNone/>
              <a:defRPr/>
            </a:pPr>
            <a:r>
              <a:rPr lang="ru-RU" sz="2000" b="1" dirty="0">
                <a:solidFill>
                  <a:srgbClr val="002060"/>
                </a:solidFill>
              </a:rPr>
              <a:t>- </a:t>
            </a:r>
            <a:r>
              <a:rPr lang="ru-RU" sz="2000" b="1" dirty="0">
                <a:solidFill>
                  <a:schemeClr val="accent6">
                    <a:lumMod val="75000"/>
                  </a:schemeClr>
                </a:solidFill>
              </a:rPr>
              <a:t>Вне организаций</a:t>
            </a:r>
            <a:r>
              <a:rPr lang="ru-RU" sz="2000" b="1" dirty="0">
                <a:solidFill>
                  <a:srgbClr val="002060"/>
                </a:solidFill>
              </a:rPr>
              <a:t>, осуществляющих образовательную деятельность, в форме семейного образования и самообразования.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49" name="Прямоугольник 1"/>
          <p:cNvSpPr>
            <a:spLocks noChangeArrowheads="1"/>
          </p:cNvSpPr>
          <p:nvPr/>
        </p:nvSpPr>
        <p:spPr bwMode="auto">
          <a:xfrm>
            <a:off x="479425" y="193675"/>
            <a:ext cx="11449050" cy="61555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ru-RU" sz="2000" b="1" dirty="0">
                <a:latin typeface="Calibri" pitchFamily="34" charset="0"/>
              </a:rPr>
              <a:t>Приказ Министерства здравоохранения РФ от 21 марта 2017 г.  </a:t>
            </a:r>
            <a:r>
              <a:rPr lang="en-US" sz="2000" b="1" dirty="0">
                <a:latin typeface="Calibri" pitchFamily="34" charset="0"/>
              </a:rPr>
              <a:t>N 124</a:t>
            </a:r>
            <a:r>
              <a:rPr lang="ru-RU" sz="2000" b="1" dirty="0">
                <a:latin typeface="Calibri" pitchFamily="34" charset="0"/>
              </a:rPr>
              <a:t>н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«Об утверждении порядка и сроков проведения профилактических 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медицинских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осмотров 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граждан в целях выявления туберкулеза»</a:t>
            </a:r>
          </a:p>
          <a:p>
            <a:pPr algn="ctr"/>
            <a:endParaRPr lang="ru-RU" sz="1200" b="1" dirty="0">
              <a:solidFill>
                <a:srgbClr val="7030A0"/>
              </a:solidFill>
              <a:latin typeface="Calibri" pitchFamily="34" charset="0"/>
            </a:endParaRPr>
          </a:p>
          <a:p>
            <a:pPr algn="ctr"/>
            <a:r>
              <a:rPr lang="ru-RU" altLang="ru-RU" sz="2000" b="1" dirty="0">
                <a:latin typeface="Calibri" pitchFamily="34" charset="0"/>
              </a:rPr>
              <a:t>Приказ </a:t>
            </a:r>
            <a:r>
              <a:rPr lang="ru-RU" altLang="ru-RU" sz="2000" b="1" dirty="0" err="1">
                <a:latin typeface="Calibri" pitchFamily="34" charset="0"/>
              </a:rPr>
              <a:t>Минздравсоцразвития</a:t>
            </a:r>
            <a:r>
              <a:rPr lang="ru-RU" altLang="ru-RU" sz="2000" b="1" dirty="0">
                <a:latin typeface="Calibri" pitchFamily="34" charset="0"/>
              </a:rPr>
              <a:t> России от 29.10.2009  № 855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«О внесении изменения в приложение №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4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к 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приказу МЗ РФ от 21 марта 2003г. №109»</a:t>
            </a:r>
            <a:endParaRPr lang="ru-RU" b="1" dirty="0">
              <a:latin typeface="Calibri" pitchFamily="34" charset="0"/>
            </a:endParaRPr>
          </a:p>
          <a:p>
            <a:pPr algn="ctr"/>
            <a:endParaRPr lang="ru-RU" sz="1200" b="1" dirty="0">
              <a:latin typeface="Calibri" pitchFamily="34" charset="0"/>
            </a:endParaRPr>
          </a:p>
          <a:p>
            <a:pPr algn="ctr"/>
            <a:r>
              <a:rPr lang="ru-RU" sz="2000" b="1" dirty="0">
                <a:latin typeface="Calibri" pitchFamily="34" charset="0"/>
              </a:rPr>
              <a:t>Приказ Минздрава России </a:t>
            </a:r>
            <a:r>
              <a:rPr lang="en-US" sz="2000" b="1" dirty="0">
                <a:latin typeface="Calibri" pitchFamily="34" charset="0"/>
              </a:rPr>
              <a:t>N 951 </a:t>
            </a:r>
            <a:r>
              <a:rPr lang="ru-RU" sz="2000" b="1" dirty="0">
                <a:latin typeface="Calibri" pitchFamily="34" charset="0"/>
              </a:rPr>
              <a:t> от 29 декабря 2014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«Об утверждении методических рекомендаций по 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совершенствованию</a:t>
            </a:r>
          </a:p>
          <a:p>
            <a:pPr algn="ctr"/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диагностики 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и лечения туберкулеза органов дыхания»</a:t>
            </a:r>
          </a:p>
          <a:p>
            <a:pPr algn="ctr"/>
            <a:endParaRPr lang="ru-RU" sz="1200" b="1" dirty="0">
              <a:latin typeface="Calibri" pitchFamily="34" charset="0"/>
            </a:endParaRPr>
          </a:p>
          <a:p>
            <a:pPr algn="ctr"/>
            <a:r>
              <a:rPr lang="ru-RU" sz="2000" b="1" dirty="0">
                <a:latin typeface="Calibri" pitchFamily="34" charset="0"/>
              </a:rPr>
              <a:t>Приказ МЗ РФ № 109 от 21 марта 2003 года 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«О совершенствовании противотуберкулезных мероприятий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в Российской Федерации»</a:t>
            </a:r>
          </a:p>
          <a:p>
            <a:pPr algn="ctr"/>
            <a:endParaRPr lang="ru-RU" sz="1200" b="1" dirty="0">
              <a:solidFill>
                <a:srgbClr val="7030A0"/>
              </a:solidFill>
              <a:latin typeface="Calibri" pitchFamily="34" charset="0"/>
            </a:endParaRPr>
          </a:p>
          <a:p>
            <a:pPr algn="ctr"/>
            <a:r>
              <a:rPr lang="ru-RU" sz="2000" b="1" dirty="0">
                <a:latin typeface="Calibri" pitchFamily="34" charset="0"/>
              </a:rPr>
              <a:t>Федеральные клинические рекомендации</a:t>
            </a:r>
          </a:p>
          <a:p>
            <a:pPr algn="ctr"/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«Туберкулез у детей»  2022 год</a:t>
            </a:r>
          </a:p>
          <a:p>
            <a:pPr algn="ctr"/>
            <a:endParaRPr lang="ru-RU" sz="1200" b="1" dirty="0">
              <a:solidFill>
                <a:srgbClr val="7030A0"/>
              </a:solidFill>
              <a:latin typeface="Calibri" pitchFamily="34" charset="0"/>
            </a:endParaRP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</a:rPr>
              <a:t>Санитарно-эпидемиологические правила от 28 января 2021 г. N 4 </a:t>
            </a: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000000"/>
                </a:solidFill>
                <a:latin typeface="Calibri" pitchFamily="34" charset="0"/>
              </a:rPr>
              <a:t>СанПиН    3.3686-21</a:t>
            </a:r>
          </a:p>
          <a:p>
            <a:pPr algn="ctr">
              <a:lnSpc>
                <a:spcPct val="120000"/>
              </a:lnSpc>
            </a:pPr>
            <a:r>
              <a:rPr lang="ru-RU" sz="2000" b="1" dirty="0">
                <a:solidFill>
                  <a:srgbClr val="7030A0"/>
                </a:solidFill>
                <a:latin typeface="Calibri" pitchFamily="34" charset="0"/>
              </a:rPr>
              <a:t> 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«САНИТАРНО-ЭПИДЕМИОЛОГИЧЕСКИЕ ТРЕБОВАНИЯ </a:t>
            </a:r>
            <a:r>
              <a:rPr lang="ru-RU" b="1" dirty="0" smtClean="0">
                <a:solidFill>
                  <a:srgbClr val="7030A0"/>
                </a:solidFill>
                <a:latin typeface="Calibri" pitchFamily="34" charset="0"/>
              </a:rPr>
              <a:t>ПО ПРОФИЛАКТИКЕ </a:t>
            </a:r>
            <a:r>
              <a:rPr lang="ru-RU" b="1" dirty="0">
                <a:solidFill>
                  <a:srgbClr val="7030A0"/>
                </a:solidFill>
                <a:latin typeface="Calibri" pitchFamily="34" charset="0"/>
              </a:rPr>
              <a:t>ИНФЕКЦИОННЫХ БОЛЕЗНЕЙ»</a:t>
            </a:r>
            <a:endParaRPr lang="ru-RU" b="1" dirty="0">
              <a:solidFill>
                <a:srgbClr val="000000"/>
              </a:solidFill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08063" y="188913"/>
            <a:ext cx="10363200" cy="1470025"/>
          </a:xfrm>
        </p:spPr>
        <p:txBody>
          <a:bodyPr rtlCol="0">
            <a:normAutofit/>
          </a:bodyPr>
          <a:lstStyle/>
          <a:p>
            <a:pPr defTabSz="1219170"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</a:rPr>
              <a:t>Алгоритм ведения детей, поступающих (посещающих) в образовательные учреждения, в случае отказа от иммунодиагностики</a:t>
            </a:r>
            <a:endParaRPr lang="ru-RU" sz="2800" b="1" dirty="0">
              <a:solidFill>
                <a:srgbClr val="7030A0"/>
              </a:solidFill>
            </a:endParaRPr>
          </a:p>
        </p:txBody>
      </p:sp>
      <p:sp>
        <p:nvSpPr>
          <p:cNvPr id="19251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03512" y="1916832"/>
            <a:ext cx="8761238" cy="3384376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</a:rPr>
              <a:t>Таким образом, отсутствие обследования на туберкулезную инфекцию предполагает зачисление ребенка в образовательную организацию с последующим выбором форм и методов образовательного процесса, исключающих посещение необследованным ребенком здорового детского коллектива.</a:t>
            </a:r>
          </a:p>
          <a:p>
            <a:pPr eaLnBrk="1" hangingPunct="1">
              <a:lnSpc>
                <a:spcPct val="150000"/>
              </a:lnSpc>
            </a:pPr>
            <a:r>
              <a:rPr lang="ru-RU" sz="1800" b="1" dirty="0">
                <a:solidFill>
                  <a:schemeClr val="tx1"/>
                </a:solidFill>
              </a:rPr>
              <a:t>Выбор форм и методов образовательного процесса является компетенцией образовательной организации, ответственность возлагается на руководителя образовательной организации.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7" name="Picture 2" descr="number5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25463" y="192088"/>
            <a:ext cx="11249025" cy="620871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1" name="Объект 2"/>
          <p:cNvPicPr>
            <a:picLocks noGrp="1" noChangeAspect="1"/>
          </p:cNvPicPr>
          <p:nvPr>
            <p:ph/>
          </p:nvPr>
        </p:nvPicPr>
        <p:blipFill>
          <a:blip r:embed="rId2"/>
          <a:srcRect/>
          <a:stretch>
            <a:fillRect/>
          </a:stretch>
        </p:blipFill>
        <p:spPr>
          <a:xfrm>
            <a:off x="1981200" y="65088"/>
            <a:ext cx="8229600" cy="6643687"/>
          </a:xfrm>
          <a:ln>
            <a:solidFill>
              <a:schemeClr val="tx1"/>
            </a:solidFill>
          </a:ln>
        </p:spPr>
      </p:pic>
      <p:sp>
        <p:nvSpPr>
          <p:cNvPr id="46083" name="TextBox 3"/>
          <p:cNvSpPr txBox="1">
            <a:spLocks noChangeArrowheads="1"/>
          </p:cNvSpPr>
          <p:nvPr/>
        </p:nvSpPr>
        <p:spPr bwMode="auto">
          <a:xfrm>
            <a:off x="2563813" y="3546475"/>
            <a:ext cx="7064375" cy="76993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auto">
              <a:spcBef>
                <a:spcPct val="0"/>
              </a:spcBef>
              <a:spcAft>
                <a:spcPts val="0"/>
              </a:spcAft>
              <a:buFontTx/>
              <a:buNone/>
              <a:defRPr/>
            </a:pPr>
            <a:r>
              <a:rPr lang="ru-RU" altLang="ru-RU" sz="4400" b="1" dirty="0">
                <a:ln>
                  <a:solidFill>
                    <a:schemeClr val="accent2">
                      <a:lumMod val="75000"/>
                    </a:schemeClr>
                  </a:solidFill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БЛАГОДАРЮ ЗА ВНИМАНИЕ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79425" y="692150"/>
            <a:ext cx="11088688" cy="1470025"/>
          </a:xfrm>
        </p:spPr>
        <p:txBody>
          <a:bodyPr>
            <a:normAutofit/>
          </a:bodyPr>
          <a:lstStyle/>
          <a:p>
            <a:pPr eaLnBrk="1" hangingPunct="1">
              <a:lnSpc>
                <a:spcPct val="120000"/>
              </a:lnSpc>
            </a:pPr>
            <a:r>
              <a:rPr lang="ru-RU" sz="3200" b="1" dirty="0">
                <a:solidFill>
                  <a:srgbClr val="7030A0"/>
                </a:solidFill>
              </a:rPr>
              <a:t>ИММУНОДИАГНОСТИКА ТУБЕРКУЛЕЗА</a:t>
            </a:r>
            <a:r>
              <a:rPr lang="ru-RU" sz="3600" b="1" dirty="0">
                <a:solidFill>
                  <a:srgbClr val="7030A0"/>
                </a:solidFill>
              </a:rPr>
              <a:t/>
            </a:r>
            <a:br>
              <a:rPr lang="ru-RU" sz="3600" b="1" dirty="0">
                <a:solidFill>
                  <a:srgbClr val="7030A0"/>
                </a:solidFill>
              </a:rPr>
            </a:br>
            <a:r>
              <a:rPr lang="ru-RU" sz="2800" b="1" dirty="0">
                <a:solidFill>
                  <a:srgbClr val="7030A0"/>
                </a:solidFill>
              </a:rPr>
              <a:t>(</a:t>
            </a:r>
            <a:r>
              <a:rPr lang="ru-RU" sz="2800" b="1" dirty="0" err="1">
                <a:solidFill>
                  <a:srgbClr val="7030A0"/>
                </a:solidFill>
              </a:rPr>
              <a:t>туберкулинодиагностика</a:t>
            </a:r>
            <a:r>
              <a:rPr lang="ru-RU" sz="2800" b="1" dirty="0">
                <a:solidFill>
                  <a:srgbClr val="7030A0"/>
                </a:solidFill>
              </a:rPr>
              <a:t>)</a:t>
            </a:r>
          </a:p>
        </p:txBody>
      </p:sp>
      <p:sp>
        <p:nvSpPr>
          <p:cNvPr id="131074" name="Подзаголовок 2"/>
          <p:cNvSpPr>
            <a:spLocks noGrp="1"/>
          </p:cNvSpPr>
          <p:nvPr>
            <p:ph type="subTitle" idx="1"/>
          </p:nvPr>
        </p:nvSpPr>
        <p:spPr>
          <a:xfrm>
            <a:off x="839788" y="2349500"/>
            <a:ext cx="9432925" cy="3887788"/>
          </a:xfrm>
        </p:spPr>
        <p:txBody>
          <a:bodyPr/>
          <a:lstStyle/>
          <a:p>
            <a:pPr eaLnBrk="1" hangingPunct="1"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</a:rPr>
              <a:t>специфические диагностические тесты с применением антигенов микобактерий туберкулеза</a:t>
            </a:r>
          </a:p>
          <a:p>
            <a:pPr eaLnBrk="1" hangingPunct="1">
              <a:lnSpc>
                <a:spcPct val="150000"/>
              </a:lnSpc>
            </a:pPr>
            <a:r>
              <a:rPr lang="ru-RU" sz="2400" b="1" dirty="0">
                <a:solidFill>
                  <a:schemeClr val="tx1"/>
                </a:solidFill>
              </a:rPr>
              <a:t>Проводится с целью выявления сенсибилизации организма (инфицирования) к микобактериям туберкулеза</a:t>
            </a:r>
          </a:p>
          <a:p>
            <a:pPr eaLnBrk="1" hangingPunct="1">
              <a:lnSpc>
                <a:spcPct val="120000"/>
              </a:lnSpc>
            </a:pPr>
            <a:endParaRPr lang="ru-RU" sz="100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idx="4294967295"/>
          </p:nvPr>
        </p:nvSpPr>
        <p:spPr>
          <a:xfrm>
            <a:off x="911225" y="381000"/>
            <a:ext cx="9937750" cy="4487863"/>
          </a:xfrm>
        </p:spPr>
        <p:txBody>
          <a:bodyPr>
            <a:normAutofit/>
          </a:bodyPr>
          <a:lstStyle/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sz="2800" b="1" spc="300" dirty="0">
                <a:solidFill>
                  <a:srgbClr val="7030A0"/>
                </a:solidFill>
              </a:rPr>
              <a:t>ОРГАНИЗМ </a:t>
            </a:r>
            <a:r>
              <a:rPr lang="ru-RU" altLang="ru-RU" sz="2800" b="1" spc="300" dirty="0" smtClean="0">
                <a:solidFill>
                  <a:srgbClr val="7030A0"/>
                </a:solidFill>
              </a:rPr>
              <a:t> ЧЕЛОВЕКА  СЕНСИБИЛИЗИРОВАН МИКОБАКТЕРИЯМИ  </a:t>
            </a:r>
            <a:r>
              <a:rPr lang="ru-RU" altLang="ru-RU" sz="2800" b="1" spc="300" dirty="0">
                <a:solidFill>
                  <a:srgbClr val="7030A0"/>
                </a:solidFill>
              </a:rPr>
              <a:t>ТУБЕРКУЛЕЗА </a:t>
            </a:r>
            <a:r>
              <a:rPr lang="ru-RU" altLang="ru-RU" sz="2800" b="1" spc="300" dirty="0" smtClean="0">
                <a:solidFill>
                  <a:srgbClr val="7030A0"/>
                </a:solidFill>
              </a:rPr>
              <a:t>В</a:t>
            </a:r>
          </a:p>
          <a:p>
            <a:pPr algn="ctr" eaLnBrk="1" hangingPunct="1">
              <a:lnSpc>
                <a:spcPct val="110000"/>
              </a:lnSpc>
              <a:buFontTx/>
              <a:buNone/>
            </a:pPr>
            <a:r>
              <a:rPr lang="ru-RU" altLang="ru-RU" sz="2800" b="1" spc="300" dirty="0" smtClean="0">
                <a:solidFill>
                  <a:srgbClr val="7030A0"/>
                </a:solidFill>
              </a:rPr>
              <a:t>СЛЕДУЮЩИХ </a:t>
            </a:r>
            <a:r>
              <a:rPr lang="ru-RU" altLang="ru-RU" sz="2800" b="1" spc="300" dirty="0">
                <a:solidFill>
                  <a:srgbClr val="7030A0"/>
                </a:solidFill>
              </a:rPr>
              <a:t>СЛУЧАЯХ</a:t>
            </a:r>
          </a:p>
          <a:p>
            <a:pPr algn="ctr" eaLnBrk="1" hangingPunct="1">
              <a:lnSpc>
                <a:spcPct val="80000"/>
              </a:lnSpc>
              <a:buFontTx/>
              <a:buNone/>
            </a:pPr>
            <a:endParaRPr lang="ru-RU" altLang="ru-RU" sz="1900" b="1" dirty="0">
              <a:solidFill>
                <a:srgbClr val="FFFF00"/>
              </a:solidFill>
            </a:endParaRPr>
          </a:p>
          <a:p>
            <a:pPr eaLnBrk="1" hangingPunct="1">
              <a:lnSpc>
                <a:spcPct val="150000"/>
              </a:lnSpc>
            </a:pPr>
            <a:r>
              <a:rPr lang="ru-RU" altLang="ru-RU" sz="2600" b="1" dirty="0"/>
              <a:t>    </a:t>
            </a:r>
            <a:r>
              <a:rPr lang="ru-RU" altLang="ru-RU" sz="2000" b="1" dirty="0"/>
              <a:t>Инфицирование МБТ (латентная туберкулезная инфекция)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b="1" dirty="0"/>
              <a:t>    Заболевание туберкулезом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b="1" dirty="0"/>
              <a:t>    Вакцинация и ревакцинация БЦЖ</a:t>
            </a:r>
          </a:p>
          <a:p>
            <a:pPr eaLnBrk="1" hangingPunct="1">
              <a:lnSpc>
                <a:spcPct val="150000"/>
              </a:lnSpc>
            </a:pPr>
            <a:r>
              <a:rPr lang="ru-RU" altLang="ru-RU" sz="2000" b="1" dirty="0"/>
              <a:t>    Перенесенный туберкулез, если не наступило биологическое излечение</a:t>
            </a:r>
          </a:p>
        </p:txBody>
      </p:sp>
      <p:sp>
        <p:nvSpPr>
          <p:cNvPr id="132098" name="Номер слайда 4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6019800"/>
            <a:ext cx="1905000" cy="457200"/>
          </a:xfrm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fld id="{86BACC36-9165-48C3-9D57-C125E6C5E150}" type="slidenum">
              <a:rPr lang="ru-RU" altLang="ru-RU" smtClean="0">
                <a:solidFill>
                  <a:srgbClr val="898989"/>
                </a:solidFill>
                <a:latin typeface="Arial" charset="0"/>
              </a:rPr>
              <a:pPr algn="ctr" eaLnBrk="0" fontAlgn="base" hangingPunct="0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ru-RU" altLang="ru-RU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775520" y="5065693"/>
            <a:ext cx="7813501" cy="954107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3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ИММУНОДИАГНОСТИКА ПОДРАЗДЕЛЯЕТСЯ НА</a:t>
            </a:r>
          </a:p>
          <a:p>
            <a:pPr algn="ctr" fontAlgn="auto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spc="300" dirty="0">
                <a:solidFill>
                  <a:schemeClr val="accent6">
                    <a:lumMod val="75000"/>
                  </a:schemeClr>
                </a:solidFill>
                <a:latin typeface="+mn-lt"/>
              </a:rPr>
              <a:t> МАССОВУЮ И ИНДИВИДУАЛЬНУЮ</a:t>
            </a:r>
            <a:endParaRPr lang="ru-RU" sz="2000" b="1" dirty="0">
              <a:solidFill>
                <a:schemeClr val="accent6">
                  <a:lumMod val="75000"/>
                </a:schemeClr>
              </a:solidFill>
              <a:latin typeface="+mn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10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5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6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7_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4647</TotalTime>
  <Words>3209</Words>
  <Application>Microsoft Office PowerPoint</Application>
  <PresentationFormat>Широкоэкранный</PresentationFormat>
  <Paragraphs>417</Paragraphs>
  <Slides>72</Slides>
  <Notes>3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10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72</vt:i4>
      </vt:variant>
    </vt:vector>
  </HeadingPairs>
  <TitlesOfParts>
    <vt:vector size="88" baseType="lpstr">
      <vt:lpstr>Arial</vt:lpstr>
      <vt:lpstr>Calibri</vt:lpstr>
      <vt:lpstr>Calibri Light</vt:lpstr>
      <vt:lpstr>Times New Roman</vt:lpstr>
      <vt:lpstr>Wingdings</vt:lpstr>
      <vt:lpstr>Тема Office</vt:lpstr>
      <vt:lpstr>1_Тема Office</vt:lpstr>
      <vt:lpstr>2_Тема Office</vt:lpstr>
      <vt:lpstr>3_Тема Office</vt:lpstr>
      <vt:lpstr>4_Тема Office</vt:lpstr>
      <vt:lpstr>10_Тема Office</vt:lpstr>
      <vt:lpstr>5_Тема Office</vt:lpstr>
      <vt:lpstr>6_Тема Office</vt:lpstr>
      <vt:lpstr>7_Тема Office</vt:lpstr>
      <vt:lpstr>8_Тема Office</vt:lpstr>
      <vt:lpstr>Рисунок</vt:lpstr>
      <vt:lpstr>ФГБОУ ВО КрасГМУ им. проф. В.Ф. Войно-Ясенецкого Минздрава России  Кафедра туберкулеза с курсом ПО</vt:lpstr>
      <vt:lpstr>Презентация PowerPoint</vt:lpstr>
      <vt:lpstr>План лекции</vt:lpstr>
      <vt:lpstr>Презентация PowerPoint</vt:lpstr>
      <vt:lpstr>Роберт Кох (1843-1910)</vt:lpstr>
      <vt:lpstr>В 1907 году австрийкий педиатр и иммунолог К.ПИРКЕ предложил накожную пробу с туберкулином для выявления инфецированных людей микобактериями туберкулеза и ввел понятие об аллергии </vt:lpstr>
      <vt:lpstr>Презентация PowerPoint</vt:lpstr>
      <vt:lpstr>ИММУНОДИАГНОСТИКА ТУБЕРКУЛЕЗА (туберкулинодиагностика)</vt:lpstr>
      <vt:lpstr>Презентация PowerPoint</vt:lpstr>
      <vt:lpstr>ЦЕЛИ МАССОВОЙ ИММУНОДИАГНОСТИКИ:</vt:lpstr>
      <vt:lpstr>ПРИ МАССОВОЙ ИММУНОДИАГНОСТИКЕ ПРИМЕНЯЮТ:</vt:lpstr>
      <vt:lpstr>ЦЕЛИ ИНДИВИДУАЛЬНОЙ ИММУНОДИАГНОСТИКИ</vt:lpstr>
      <vt:lpstr>ПРИ ИНДИВИДУАЛЬНОЙ ИММУНОДИАГНОСТИКЕ ПРИМЕНЯЮТ:</vt:lpstr>
      <vt:lpstr>ПРЕПАРАТЫ ПРИМЕНЯЕМЫЕ ДЛЯ ПРОВЕДЕНИЯ ИММУНОДИАГНОСТИКИ:</vt:lpstr>
      <vt:lpstr>Презентация PowerPoint</vt:lpstr>
      <vt:lpstr>ПРЕПАРАТЫ ПРИМЕНЯЕМЫЕ ДЛЯ ПРОВЕДЕНИЯ ИММУНОДИАГНОСТИКИ:</vt:lpstr>
      <vt:lpstr>Презентация PowerPoint</vt:lpstr>
      <vt:lpstr>Презентация PowerPoint</vt:lpstr>
      <vt:lpstr>ТЕХНИКА ПРОВЕДЕНИЯ ВНУТРИКОЖНОЙ пробы Манту с 2 ТЕ и ДИАСКИНТЕСТ</vt:lpstr>
      <vt:lpstr>ТЕХНИКА ПРОВЕДЕНИЯ ВНУТРИКОЖНОЙ пробы Манту с 2 ТЕ и ДИАСКИНТЕСТ</vt:lpstr>
      <vt:lpstr>ОЦЕНКА РЕЗУЛЬТАТОВ ВНУТРИКОЖНОЙ пробы Манту с 2 ТЕ и ДИАСКИНТЕСТ</vt:lpstr>
      <vt:lpstr>ИНТЕРПРИТАЦИЯ РЕАКЦИЙ НА ВНУТРИКОЖНУЮ пробу МАНТУ с 2 ТЕ</vt:lpstr>
      <vt:lpstr>ПОЛОЖИТЕЛЬНЫЕ РЕАКЦИИ НА ПРОБУ МАНТУ В СВОЮ ОЧЕРЕДЬ РЕКОМЕНДОВАНО ПОДРАЗДЕЛЯТЬ НА:</vt:lpstr>
      <vt:lpstr>Презентация PowerPoint</vt:lpstr>
      <vt:lpstr>ИНТЕРПРЕТАЦИЯ РЕАКЦИЙ на пробу с АТР (ДИАСКИНТЕСТ) :</vt:lpstr>
      <vt:lpstr>Положительные реакции на пробу с АТР (ДИАСКИНТЕСТ) в свою очередь рекомендовано подразделять на:</vt:lpstr>
      <vt:lpstr> ГИПЕРЕРГИЧЕСКАЯ РЕАКЦИЯ  на пробу с АТР (ДИАСКИНТЕСТ)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МАССОВАЯ ИММУНОДИАГНОСТИКА У ДЕТЕЙ И ПОДРОСТКОВ</vt:lpstr>
      <vt:lpstr>МАССОВАЯ ИММУНОДИАГНОСТИКА У ДЕТЕЙ И ПОДРОСТКОВ</vt:lpstr>
      <vt:lpstr>ГРУППЫ ДЕТЕЙ И ПОДРОСТКОВ ПОДЛЕЖАЩИЕ ИММУНОДИАГНОСТИКЕ 2 РАЗА В ГОД</vt:lpstr>
      <vt:lpstr>ОРГАНИЗАЦИЯ МАССОВОЙ ИММУНОДИАГНОСТИКИ</vt:lpstr>
      <vt:lpstr>ОРГАНИЗАЦИЯ МАССОВОЙ ИММУНОДИАГНОСТИКИ</vt:lpstr>
      <vt:lpstr>ПРОТИВОПОКАЗАНИЯМИ ДЛЯ ПОСТАНОВКИ ТУБЕРКУЛИНОВЫХ ПРОБ:</vt:lpstr>
      <vt:lpstr>ОРГАНИЗАЦИЯ МАССОВОЙ ИММУНОДИАГНОСТИКИ</vt:lpstr>
      <vt:lpstr> По результатам иммунодиагностики для дальнейшего обследования в целях исключения туберкулеза, диагностики латентной туберкулезной инфекции и формирования групп риска заболевания туберкулезом в течение 6 дней с момента постановки проб на консультацию фтизиатра направляют следующих детей и подростков: </vt:lpstr>
      <vt:lpstr>Презентация PowerPoint</vt:lpstr>
      <vt:lpstr>В соответствии с приказом Министерства Здравоохранения Красноярского края № 13940 от 11 сентября 2017 года «О ПОРЯДКЕ НАПРАВЛЕНИЯ НА КОНСУЛЬТАЦИЮ КГБУЗ ККПТД» (к фтизиатру) ДЛЯ ДЕТЕЙ (ОТ 0 ДО 17 ЛЕТ)  в направлении (форма № 057) должны быть указаны следующие сведения:</vt:lpstr>
      <vt:lpstr>ФАКТОРЫ ВЛИЯЮЩИЕ НА ИНТЕНСИВНОСТЬ РЕАКЦИЙ ТУБЕРКУЛИНОВЫХ ПРОБ</vt:lpstr>
      <vt:lpstr>Презентация PowerPoint</vt:lpstr>
      <vt:lpstr>Алгоритм ведения детей, поступающих (посещающих) в образовательные учреждения, в случае отказа от иммунодиагностики</vt:lpstr>
      <vt:lpstr>Алгоритм ведения детей, поступающих (посещающих) в образовательные учреждения, в случае отказа от иммунодиагностики</vt:lpstr>
      <vt:lpstr>Алгоритм ведения детей, поступающих (посещающих) в образовательные учреждения, в случае отказа от иммунодиагностики</vt:lpstr>
      <vt:lpstr>Алгоритм ведения детей, поступающих (посещающих) в образовательные учреждения, в случае отказа от иммунодиагностики</vt:lpstr>
      <vt:lpstr>Алгоритм ведения детей, поступающих (посещающих) в образовательные учреждения, в случае отказа от иммунодиагностики</vt:lpstr>
      <vt:lpstr>Алгоритм ведения детей, поступающих (посещающих) в образовательные учреждения, в случае отказа от иммунодиагностики</vt:lpstr>
      <vt:lpstr>IV.2. Федеральный закон РФ от 29.12.12 № 273-ФЗ «Об образовании в Российской Федерации» </vt:lpstr>
      <vt:lpstr>IV.3. Федеральный закон РФ от 29.12.12 № 273-ФЗ «Об образовании в Российской Федерации» </vt:lpstr>
      <vt:lpstr>Алгоритм ведения детей, поступающих (посещающих) в образовательные учреждения, в случае отказа от иммунодиагностики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Иммунодиагностика туберкулеза.</dc:title>
  <dc:creator>tech</dc:creator>
  <cp:lastModifiedBy>User</cp:lastModifiedBy>
  <cp:revision>347</cp:revision>
  <dcterms:created xsi:type="dcterms:W3CDTF">2017-09-21T05:16:41Z</dcterms:created>
  <dcterms:modified xsi:type="dcterms:W3CDTF">2024-02-28T13:50:31Z</dcterms:modified>
</cp:coreProperties>
</file>