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sldIdLst>
    <p:sldId id="257" r:id="rId2"/>
    <p:sldId id="258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6" r:id="rId15"/>
    <p:sldId id="274" r:id="rId16"/>
    <p:sldId id="275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FF99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19" autoAdjust="0"/>
    <p:restoredTop sz="80974" autoAdjust="0"/>
  </p:normalViewPr>
  <p:slideViewPr>
    <p:cSldViewPr snapToGrid="0">
      <p:cViewPr varScale="1">
        <p:scale>
          <a:sx n="53" d="100"/>
          <a:sy n="53" d="100"/>
        </p:scale>
        <p:origin x="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408D8-1B80-4B3E-8684-655AC0BA0C00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AE8CF-F5F4-4E9B-B97C-0A3D72A5D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72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Подподбородочные</a:t>
            </a:r>
            <a:r>
              <a:rPr lang="ru-RU" baseline="0" dirty="0" smtClean="0"/>
              <a:t> и поднижнечелюстные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AE8CF-F5F4-4E9B-B97C-0A3D72A5D1B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82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Однородно </a:t>
            </a:r>
            <a:r>
              <a:rPr lang="ru-RU" sz="1200" dirty="0" err="1" smtClean="0"/>
              <a:t>гипоэхогенные</a:t>
            </a:r>
            <a:r>
              <a:rPr lang="ru-RU" sz="1200" dirty="0" smtClean="0"/>
              <a:t>??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AE8CF-F5F4-4E9B-B97C-0A3D72A5D1B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28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..эхо-комплекса </a:t>
            </a:r>
          </a:p>
          <a:p>
            <a:r>
              <a:rPr lang="ru-RU" dirty="0" smtClean="0"/>
              <a:t>УЗИ в В-режиме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AE8CF-F5F4-4E9B-B97C-0A3D72A5D1B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3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AE8CF-F5F4-4E9B-B97C-0A3D72A5D1B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730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AE8CF-F5F4-4E9B-B97C-0A3D72A5D1B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0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C7E6-5378-4730-9440-C41EA25CAAD9}" type="datetime1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01873AA-11AB-4A19-BA8C-B2D3945D7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6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D0B2-E76B-4088-B91C-16AC1CD49963}" type="datetime1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7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1D4C-FBDF-4561-959A-B5395CD84759}" type="datetime1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0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6F45-3408-492A-A5A5-0CE955A6237F}" type="datetime1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2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882426F-0B1F-4FFF-BC30-342E67E54C48}" type="datetime1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01873AA-11AB-4A19-BA8C-B2D3945D7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72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FF70-456F-45DF-B74D-5DD847C7EB28}" type="datetime1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EABF-5BF1-4D97-BFD7-7FF43CC8C80C}" type="datetime1">
              <a:rPr lang="ru-RU" smtClean="0"/>
              <a:t>03.05.2023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4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1886-929A-41FE-B399-B06189B89EC6}" type="datetime1">
              <a:rPr lang="ru-RU" smtClean="0"/>
              <a:t>03.05.2023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6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56C1-0B00-41A3-A8CD-53943D4A2E92}" type="datetime1">
              <a:rPr lang="ru-RU" smtClean="0"/>
              <a:t>03.05.2023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1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3218-CB31-4ACA-A79D-C403B8ACB54C}" type="datetime1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6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FD39-1D99-404E-B513-17E6547570BD}" type="datetime1">
              <a:rPr lang="ru-RU" smtClean="0"/>
              <a:t>03.05.2023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7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AF88546-D809-440B-B37D-79E83A4FF79B}" type="datetime1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01873AA-11AB-4A19-BA8C-B2D3945D7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7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4v"/><Relationship Id="rId7" Type="http://schemas.openxmlformats.org/officeDocument/2006/relationships/image" Target="../media/image12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4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8894" y="268941"/>
            <a:ext cx="10721788" cy="3209366"/>
          </a:xfrm>
        </p:spPr>
        <p:txBody>
          <a:bodyPr/>
          <a:lstStyle/>
          <a:p>
            <a:pPr algn="ctr"/>
            <a:r>
              <a:rPr lang="ru-RU" altLang="ru-RU" sz="2200" b="0" dirty="0" smtClean="0">
                <a:solidFill>
                  <a:srgbClr val="002060"/>
                </a:solidFill>
                <a:latin typeface="Trebuchet MS" panose="020B0603020202020204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altLang="ru-RU" sz="2200" b="0" dirty="0" err="1" smtClean="0">
                <a:solidFill>
                  <a:srgbClr val="002060"/>
                </a:solidFill>
                <a:latin typeface="Trebuchet MS" panose="020B0603020202020204"/>
              </a:rPr>
              <a:t>Войно-Ясенецкого</a:t>
            </a:r>
            <a:r>
              <a:rPr lang="ru-RU" altLang="ru-RU" sz="2200" b="0" dirty="0" smtClean="0">
                <a:solidFill>
                  <a:srgbClr val="002060"/>
                </a:solidFill>
                <a:latin typeface="Trebuchet MS" panose="020B0603020202020204"/>
              </a:rPr>
              <a:t>» </a:t>
            </a:r>
            <a:br>
              <a:rPr lang="ru-RU" altLang="ru-RU" sz="2200" b="0" dirty="0" smtClean="0">
                <a:solidFill>
                  <a:srgbClr val="002060"/>
                </a:solidFill>
                <a:latin typeface="Trebuchet MS" panose="020B0603020202020204"/>
              </a:rPr>
            </a:br>
            <a:r>
              <a:rPr lang="ru-RU" altLang="ru-RU" sz="2200" b="0" dirty="0" smtClean="0">
                <a:solidFill>
                  <a:srgbClr val="002060"/>
                </a:solidFill>
                <a:latin typeface="Trebuchet MS" panose="020B0603020202020204"/>
              </a:rPr>
              <a:t/>
            </a:r>
            <a:br>
              <a:rPr lang="ru-RU" altLang="ru-RU" sz="2200" b="0" dirty="0" smtClean="0">
                <a:solidFill>
                  <a:srgbClr val="002060"/>
                </a:solidFill>
                <a:latin typeface="Trebuchet MS" panose="020B0603020202020204"/>
              </a:rPr>
            </a:br>
            <a:r>
              <a:rPr lang="ru-RU" altLang="ru-RU" sz="2200" b="0" dirty="0" smtClean="0">
                <a:solidFill>
                  <a:srgbClr val="002060"/>
                </a:solidFill>
                <a:latin typeface="Trebuchet MS" panose="020B0603020202020204"/>
              </a:rPr>
              <a:t>Кафедра лучевой диагностики ИПО </a:t>
            </a:r>
            <a:r>
              <a:rPr lang="ru-RU" altLang="ru-RU" sz="2000" b="0" dirty="0">
                <a:solidFill>
                  <a:srgbClr val="002060"/>
                </a:solidFill>
                <a:latin typeface="Trebuchet MS" panose="020B0603020202020204"/>
              </a:rPr>
              <a:t/>
            </a:r>
            <a:br>
              <a:rPr lang="ru-RU" altLang="ru-RU" sz="2000" b="0" dirty="0">
                <a:solidFill>
                  <a:srgbClr val="002060"/>
                </a:solidFill>
                <a:latin typeface="Trebuchet MS" panose="020B0603020202020204"/>
              </a:rPr>
            </a:br>
            <a:r>
              <a:rPr lang="ru-RU" altLang="ru-RU" sz="2000" b="0" dirty="0" smtClean="0">
                <a:solidFill>
                  <a:srgbClr val="002060"/>
                </a:solidFill>
                <a:latin typeface="Trebuchet MS" panose="020B0603020202020204"/>
              </a:rPr>
              <a:t/>
            </a:r>
            <a:br>
              <a:rPr lang="ru-RU" altLang="ru-RU" sz="2000" b="0" dirty="0" smtClean="0">
                <a:solidFill>
                  <a:srgbClr val="002060"/>
                </a:solidFill>
                <a:latin typeface="Trebuchet MS" panose="020B0603020202020204"/>
              </a:rPr>
            </a:br>
            <a:r>
              <a:rPr lang="ru-RU" altLang="ru-RU" sz="2000" b="0" dirty="0" smtClean="0">
                <a:solidFill>
                  <a:srgbClr val="002060"/>
                </a:solidFill>
                <a:latin typeface="Trebuchet MS" panose="020B0603020202020204"/>
              </a:rPr>
              <a:t/>
            </a:r>
            <a:br>
              <a:rPr lang="ru-RU" altLang="ru-RU" sz="2000" b="0" dirty="0" smtClean="0">
                <a:solidFill>
                  <a:srgbClr val="002060"/>
                </a:solidFill>
                <a:latin typeface="Trebuchet MS" panose="020B0603020202020204"/>
              </a:rPr>
            </a:br>
            <a:r>
              <a:rPr lang="ru-RU" altLang="ru-RU" sz="4800" b="0" dirty="0">
                <a:solidFill>
                  <a:srgbClr val="002060"/>
                </a:solidFill>
                <a:latin typeface="Trebuchet MS" panose="020B0603020202020204"/>
              </a:rPr>
              <a:t/>
            </a:r>
            <a:br>
              <a:rPr lang="ru-RU" altLang="ru-RU" sz="4800" b="0" dirty="0">
                <a:solidFill>
                  <a:srgbClr val="002060"/>
                </a:solidFill>
                <a:latin typeface="Trebuchet MS" panose="020B0603020202020204"/>
              </a:rPr>
            </a:br>
            <a:r>
              <a:rPr lang="ru-RU" altLang="ru-RU" sz="4600" b="0" dirty="0" smtClean="0">
                <a:solidFill>
                  <a:srgbClr val="002060"/>
                </a:solidFill>
                <a:latin typeface="Trebuchet MS" panose="020B0603020202020204"/>
              </a:rPr>
              <a:t>Образования шеи у детей. </a:t>
            </a:r>
            <a:r>
              <a:rPr lang="ru-RU" altLang="ru-RU" sz="4600" b="0" dirty="0">
                <a:solidFill>
                  <a:srgbClr val="002060"/>
                </a:solidFill>
                <a:latin typeface="Trebuchet MS" panose="020B0603020202020204"/>
              </a:rPr>
              <a:t>Часть 2</a:t>
            </a:r>
            <a:endParaRPr lang="ru-RU" sz="4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1" y="4679576"/>
            <a:ext cx="11654117" cy="2178424"/>
          </a:xfrm>
        </p:spPr>
        <p:txBody>
          <a:bodyPr>
            <a:normAutofit/>
          </a:bodyPr>
          <a:lstStyle/>
          <a:p>
            <a:pPr lvl="0" algn="r" defTabSz="457200">
              <a:lnSpc>
                <a:spcPct val="100000"/>
              </a:lnSpc>
              <a:spcBef>
                <a:spcPts val="1000"/>
              </a:spcBef>
              <a:buClr>
                <a:srgbClr val="0F6FC6"/>
              </a:buClr>
              <a:buSzPct val="80000"/>
              <a:defRPr/>
            </a:pPr>
            <a:r>
              <a:rPr lang="ru-RU" sz="2000" b="1" dirty="0">
                <a:solidFill>
                  <a:prstClr val="black"/>
                </a:solidFill>
              </a:rPr>
              <a:t>Выполнила: </a:t>
            </a:r>
            <a:r>
              <a:rPr lang="ru-RU" sz="2000" b="1" dirty="0" smtClean="0">
                <a:solidFill>
                  <a:prstClr val="black"/>
                </a:solidFill>
              </a:rPr>
              <a:t>о</a:t>
            </a:r>
            <a:r>
              <a:rPr lang="ru-RU" altLang="ru-RU" sz="2000" b="1" dirty="0" smtClean="0">
                <a:solidFill>
                  <a:prstClr val="black"/>
                </a:solidFill>
              </a:rPr>
              <a:t>рдинатор </a:t>
            </a:r>
            <a:r>
              <a:rPr lang="ru-RU" altLang="ru-RU" sz="2000" b="1" dirty="0">
                <a:solidFill>
                  <a:prstClr val="black"/>
                </a:solidFill>
              </a:rPr>
              <a:t>1 года обучения </a:t>
            </a:r>
          </a:p>
          <a:p>
            <a:pPr lvl="0" algn="r" defTabSz="457200">
              <a:lnSpc>
                <a:spcPct val="100000"/>
              </a:lnSpc>
              <a:spcBef>
                <a:spcPts val="1000"/>
              </a:spcBef>
              <a:buClr>
                <a:srgbClr val="0F6FC6"/>
              </a:buClr>
              <a:buSzPct val="80000"/>
              <a:defRPr/>
            </a:pPr>
            <a:r>
              <a:rPr lang="ru-RU" altLang="ru-RU" sz="2000" b="1" dirty="0">
                <a:solidFill>
                  <a:prstClr val="black"/>
                </a:solidFill>
              </a:rPr>
              <a:t>специальности УЗД</a:t>
            </a:r>
          </a:p>
          <a:p>
            <a:pPr lvl="0" algn="r" defTabSz="457200">
              <a:lnSpc>
                <a:spcPct val="100000"/>
              </a:lnSpc>
              <a:spcBef>
                <a:spcPts val="1000"/>
              </a:spcBef>
              <a:buClr>
                <a:srgbClr val="0F6FC6"/>
              </a:buClr>
              <a:buSzPct val="80000"/>
              <a:defRPr/>
            </a:pPr>
            <a:r>
              <a:rPr lang="ru-RU" altLang="ru-RU" sz="2000" b="1" dirty="0" err="1">
                <a:solidFill>
                  <a:prstClr val="black"/>
                </a:solidFill>
              </a:rPr>
              <a:t>Слепенко</a:t>
            </a:r>
            <a:r>
              <a:rPr lang="ru-RU" altLang="ru-RU" sz="2000" b="1" dirty="0">
                <a:solidFill>
                  <a:prstClr val="black"/>
                </a:solidFill>
              </a:rPr>
              <a:t> Мария Николаевна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г. Красноярск, 2023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679576"/>
            <a:ext cx="5611906" cy="157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3388" y="179294"/>
            <a:ext cx="10811436" cy="109369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800" dirty="0" smtClean="0"/>
              <a:t>Туберкулезный лимфаденит</a:t>
            </a:r>
            <a:endParaRPr lang="ru-RU" sz="3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63389" y="1609345"/>
            <a:ext cx="10811436" cy="4663439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Возраст пациентов:</a:t>
            </a:r>
            <a:r>
              <a:rPr lang="ru-RU" sz="2400" dirty="0" smtClean="0"/>
              <a:t> 1-5 лет</a:t>
            </a:r>
          </a:p>
          <a:p>
            <a:r>
              <a:rPr lang="ru-RU" sz="2400" b="1" dirty="0" smtClean="0"/>
              <a:t>Частая локализация: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о</a:t>
            </a:r>
            <a:r>
              <a:rPr lang="ru-RU" sz="2400" dirty="0" smtClean="0"/>
              <a:t>колоушные лимфоузлы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п</a:t>
            </a:r>
            <a:r>
              <a:rPr lang="ru-RU" sz="2400" dirty="0" smtClean="0"/>
              <a:t>одчелюстные лимфоузлы</a:t>
            </a:r>
          </a:p>
          <a:p>
            <a:r>
              <a:rPr lang="ru-RU" sz="2400" b="1" dirty="0" smtClean="0"/>
              <a:t>УЗИ</a:t>
            </a:r>
            <a:r>
              <a:rPr lang="ru-RU" sz="2400" b="1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н</a:t>
            </a:r>
            <a:r>
              <a:rPr lang="ru-RU" sz="2400" dirty="0" smtClean="0"/>
              <a:t>еоднородная структура с </a:t>
            </a:r>
            <a:r>
              <a:rPr lang="ru-RU" sz="2400" dirty="0" err="1" smtClean="0"/>
              <a:t>анэхогенными</a:t>
            </a:r>
            <a:r>
              <a:rPr lang="ru-RU" sz="2400" dirty="0" smtClean="0"/>
              <a:t> кистозными полостями (зоны некроза), </a:t>
            </a:r>
            <a:r>
              <a:rPr lang="ru-RU" sz="2400" dirty="0" err="1" smtClean="0"/>
              <a:t>кальцинатами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н</a:t>
            </a:r>
            <a:r>
              <a:rPr lang="ru-RU" sz="2400" dirty="0" smtClean="0"/>
              <a:t>ечеткие контуры за </a:t>
            </a:r>
            <a:r>
              <a:rPr lang="ru-RU" sz="2400" dirty="0" smtClean="0"/>
              <a:t>счет </a:t>
            </a:r>
            <a:r>
              <a:rPr lang="ru-RU" sz="2400" dirty="0" smtClean="0"/>
              <a:t>выраженного </a:t>
            </a:r>
            <a:r>
              <a:rPr lang="ru-RU" sz="2400" dirty="0" err="1" smtClean="0"/>
              <a:t>перифокального</a:t>
            </a:r>
            <a:r>
              <a:rPr lang="ru-RU" sz="2400" dirty="0" smtClean="0"/>
              <a:t> отека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в</a:t>
            </a:r>
            <a:r>
              <a:rPr lang="ru-RU" sz="2400" dirty="0" smtClean="0"/>
              <a:t>озможно образование конгломератов лимфоузлов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при прогрессировании заболевания могут образовываться свищи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300" dirty="0" smtClean="0"/>
          </a:p>
          <a:p>
            <a:endParaRPr lang="ru-RU" sz="23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438912" y="128016"/>
            <a:ext cx="11283695" cy="1243583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Туберкулезный </a:t>
            </a:r>
            <a:r>
              <a:rPr lang="ru-RU" sz="3600" dirty="0" smtClean="0"/>
              <a:t>лимфаденит. Клинический случай. Динамическое наблюдение</a:t>
            </a:r>
            <a:endParaRPr lang="ru-RU" sz="3600" dirty="0"/>
          </a:p>
        </p:txBody>
      </p:sp>
      <p:pic>
        <p:nvPicPr>
          <p:cNvPr id="10242" name="Picture 2" descr="https://radiologyassistant.nl/img/containers/main/neck-masses-in-children/a57c6782d2ea83_25-Mycob-2.jpg/af5b86d502f50937bae4c39e56466a1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74" y="1542541"/>
            <a:ext cx="5723234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72010" y="4175696"/>
            <a:ext cx="5179198" cy="2462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i="1" dirty="0" smtClean="0"/>
              <a:t>УЗИ в В-режиме</a:t>
            </a:r>
            <a:r>
              <a:rPr lang="ru-RU" sz="2200" i="1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Лимфоузел </a:t>
            </a:r>
            <a:r>
              <a:rPr lang="ru-RU" sz="2200" i="1" dirty="0" smtClean="0"/>
              <a:t>неоднородной структуры за счет </a:t>
            </a:r>
            <a:r>
              <a:rPr lang="ru-RU" sz="2200" i="1" dirty="0" err="1" smtClean="0"/>
              <a:t>анэхогенных</a:t>
            </a:r>
            <a:r>
              <a:rPr lang="ru-RU" sz="2200" i="1" dirty="0" smtClean="0"/>
              <a:t> </a:t>
            </a:r>
            <a:r>
              <a:rPr lang="ru-RU" sz="2200" i="1" dirty="0" smtClean="0"/>
              <a:t>зон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/>
              <a:t>б</a:t>
            </a:r>
            <a:r>
              <a:rPr lang="ru-RU" sz="2200" i="1" dirty="0" smtClean="0"/>
              <a:t>ез сохранения дифференцировки</a:t>
            </a:r>
            <a:r>
              <a:rPr lang="ru-RU" sz="2200" i="1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Спустя 4 месяца – образование свищевого хода</a:t>
            </a:r>
            <a:endParaRPr lang="ru-RU" sz="2200" i="1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11</a:t>
            </a:fld>
            <a:endParaRPr lang="ru-RU"/>
          </a:p>
        </p:txBody>
      </p:sp>
      <p:pic>
        <p:nvPicPr>
          <p:cNvPr id="6" name="Picture 2" descr="Двухлетний мальчик с прогрессирующим отеком шеи. Антибиотики не действуют. Подтверждена атипичная микобактериальная инфекция (avium). Безэховые участки (стрелка) в узле часто наблюдаются при атипичной микобактериальной инфекц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02" y="1544784"/>
            <a:ext cx="5682118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8002" y="4175696"/>
            <a:ext cx="4886590" cy="2462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Мальчик, </a:t>
            </a:r>
            <a:r>
              <a:rPr lang="ru-RU" sz="2200" i="1" dirty="0" smtClean="0"/>
              <a:t>2 </a:t>
            </a:r>
            <a:r>
              <a:rPr lang="ru-RU" sz="2200" i="1" dirty="0" smtClean="0"/>
              <a:t>года, </a:t>
            </a:r>
            <a:r>
              <a:rPr lang="ru-RU" sz="2200" i="1" dirty="0" smtClean="0"/>
              <a:t>атипичная </a:t>
            </a:r>
            <a:r>
              <a:rPr lang="ru-RU" sz="2200" i="1" dirty="0" err="1" smtClean="0"/>
              <a:t>микобактериальная</a:t>
            </a:r>
            <a:r>
              <a:rPr lang="ru-RU" sz="2200" i="1" dirty="0" smtClean="0"/>
              <a:t> инфекция.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Антибиотикотерапия не эффективна.</a:t>
            </a:r>
            <a:endParaRPr lang="ru-RU" sz="2200" i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i="1" dirty="0"/>
              <a:t>В</a:t>
            </a:r>
            <a:r>
              <a:rPr lang="ru-RU" sz="2200" b="1" i="1" dirty="0" smtClean="0"/>
              <a:t> </a:t>
            </a:r>
            <a:r>
              <a:rPr lang="ru-RU" sz="2200" b="1" i="1" dirty="0" smtClean="0"/>
              <a:t>режиме ЦДК </a:t>
            </a:r>
            <a:r>
              <a:rPr lang="ru-RU" sz="2200" i="1" dirty="0" smtClean="0"/>
              <a:t>– в структуре лимфоузла </a:t>
            </a:r>
            <a:r>
              <a:rPr lang="ru-RU" sz="2200" i="1" dirty="0" err="1" smtClean="0"/>
              <a:t>анэхогенные</a:t>
            </a:r>
            <a:r>
              <a:rPr lang="ru-RU" sz="2200" i="1" dirty="0" smtClean="0"/>
              <a:t> аваскулярные зоны</a:t>
            </a:r>
            <a:endParaRPr lang="ru-RU" sz="2200" i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233256" y="4783367"/>
            <a:ext cx="1480228" cy="124686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Через 3 месяца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radiologyassistant.nl/img/containers/main/neck-masses-in-children/a57c678bb04ff2_27-TB.jpg/f209929bae4a7a8819a8bb96a7f430e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23" y="1516374"/>
            <a:ext cx="6245225" cy="365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133856" y="161902"/>
            <a:ext cx="9966960" cy="116487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800" dirty="0" smtClean="0"/>
              <a:t>Туберкулезный </a:t>
            </a:r>
            <a:r>
              <a:rPr lang="ru-RU" sz="3800" dirty="0" smtClean="0"/>
              <a:t>лимфаденит. УЗИ в В-режиме</a:t>
            </a:r>
            <a:endParaRPr lang="ru-RU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1133856" y="5237448"/>
            <a:ext cx="9966960" cy="1492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ru-RU" sz="2200" i="1" u="sng" dirty="0" smtClean="0"/>
              <a:t>Мальчик, 6 лет</a:t>
            </a:r>
            <a:r>
              <a:rPr lang="ru-RU" sz="2200" i="1" dirty="0" smtClean="0"/>
              <a:t>. </a:t>
            </a:r>
            <a:endParaRPr lang="ru-RU" sz="2200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i="1" dirty="0" smtClean="0"/>
              <a:t>Увеличенный</a:t>
            </a:r>
            <a:r>
              <a:rPr lang="ru-RU" sz="2200" i="1" dirty="0" smtClean="0"/>
              <a:t> л</a:t>
            </a:r>
            <a:r>
              <a:rPr lang="ru-RU" sz="2200" i="1" dirty="0" smtClean="0"/>
              <a:t>имфоузел </a:t>
            </a:r>
            <a:r>
              <a:rPr lang="ru-RU" sz="2200" b="1" i="1" dirty="0" smtClean="0"/>
              <a:t>неправильной </a:t>
            </a:r>
            <a:r>
              <a:rPr lang="ru-RU" sz="2200" b="1" i="1" dirty="0" smtClean="0"/>
              <a:t>формы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i="1" dirty="0" smtClean="0"/>
              <a:t>неоднородной </a:t>
            </a:r>
            <a:r>
              <a:rPr lang="ru-RU" sz="2200" b="1" i="1" dirty="0" smtClean="0"/>
              <a:t>структуры </a:t>
            </a:r>
            <a:r>
              <a:rPr lang="ru-RU" sz="2200" i="1" dirty="0" smtClean="0"/>
              <a:t>за счет мелких </a:t>
            </a:r>
            <a:r>
              <a:rPr lang="ru-RU" sz="2200" i="1" dirty="0" err="1" smtClean="0"/>
              <a:t>анэхогенных</a:t>
            </a:r>
            <a:r>
              <a:rPr lang="ru-RU" sz="2200" i="1" dirty="0" smtClean="0"/>
              <a:t> полостей </a:t>
            </a:r>
            <a:r>
              <a:rPr lang="ru-RU" sz="2200" i="1" dirty="0" smtClean="0"/>
              <a:t>и </a:t>
            </a:r>
            <a:r>
              <a:rPr lang="ru-RU" sz="2200" i="1" dirty="0" err="1" smtClean="0"/>
              <a:t>кальцинатов</a:t>
            </a:r>
            <a:endParaRPr lang="ru-RU" sz="22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6656" y="164592"/>
            <a:ext cx="10844784" cy="107899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800" dirty="0" smtClean="0"/>
              <a:t>Злокачественная </a:t>
            </a:r>
            <a:r>
              <a:rPr lang="ru-RU" sz="3800" dirty="0" err="1" smtClean="0"/>
              <a:t>лимфома</a:t>
            </a:r>
            <a:endParaRPr lang="ru-RU" sz="3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04672" y="1506734"/>
            <a:ext cx="10506456" cy="476605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Лимфоузлы </a:t>
            </a:r>
            <a:r>
              <a:rPr lang="ru-RU" sz="2400" b="1" dirty="0"/>
              <a:t>б</a:t>
            </a:r>
            <a:r>
              <a:rPr lang="ru-RU" sz="2400" b="1" dirty="0" smtClean="0"/>
              <a:t>езболезненны</a:t>
            </a:r>
            <a:r>
              <a:rPr lang="ru-RU" sz="2400" dirty="0" smtClean="0"/>
              <a:t> </a:t>
            </a:r>
            <a:r>
              <a:rPr lang="ru-RU" sz="2400" dirty="0" smtClean="0"/>
              <a:t>при пальпации</a:t>
            </a:r>
          </a:p>
          <a:p>
            <a:r>
              <a:rPr lang="ru-RU" sz="2400" b="1" dirty="0" smtClean="0"/>
              <a:t>Локализация поражения: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/>
              <a:t>лимфома</a:t>
            </a:r>
            <a:r>
              <a:rPr lang="ru-RU" sz="2400" dirty="0" smtClean="0"/>
              <a:t> </a:t>
            </a:r>
            <a:r>
              <a:rPr lang="ru-RU" sz="2400" dirty="0" err="1" smtClean="0"/>
              <a:t>Ходжкина</a:t>
            </a:r>
            <a:r>
              <a:rPr lang="ru-RU" sz="2400" dirty="0" smtClean="0"/>
              <a:t> – л</a:t>
            </a:r>
            <a:r>
              <a:rPr lang="en-US" sz="2400" dirty="0" smtClean="0"/>
              <a:t>/</a:t>
            </a:r>
            <a:r>
              <a:rPr lang="ru-RU" sz="2400" dirty="0" smtClean="0"/>
              <a:t>узлы шейной области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/>
              <a:t>неходжкинская</a:t>
            </a:r>
            <a:r>
              <a:rPr lang="ru-RU" sz="2400" dirty="0" smtClean="0"/>
              <a:t> </a:t>
            </a:r>
            <a:r>
              <a:rPr lang="ru-RU" sz="2400" dirty="0" err="1" smtClean="0"/>
              <a:t>лимфома</a:t>
            </a:r>
            <a:r>
              <a:rPr lang="ru-RU" sz="2400" dirty="0" smtClean="0"/>
              <a:t> – кольцо Пирогова-</a:t>
            </a:r>
            <a:r>
              <a:rPr lang="ru-RU" sz="2400" dirty="0" err="1" smtClean="0"/>
              <a:t>Вальдейера</a:t>
            </a:r>
            <a:endParaRPr lang="ru-RU" sz="2400" dirty="0" smtClean="0"/>
          </a:p>
          <a:p>
            <a:r>
              <a:rPr lang="ru-RU" sz="2400" b="1" dirty="0" smtClean="0"/>
              <a:t>УЗИ</a:t>
            </a:r>
            <a:r>
              <a:rPr lang="ru-RU" sz="2400" b="1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о</a:t>
            </a:r>
            <a:r>
              <a:rPr lang="ru-RU" sz="2400" dirty="0" smtClean="0"/>
              <a:t>круглая форма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о</a:t>
            </a:r>
            <a:r>
              <a:rPr lang="ru-RU" sz="2400" dirty="0" smtClean="0"/>
              <a:t>днородная структура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п</a:t>
            </a:r>
            <a:r>
              <a:rPr lang="ru-RU" sz="2400" dirty="0" smtClean="0"/>
              <a:t>ониженная </a:t>
            </a:r>
            <a:r>
              <a:rPr lang="ru-RU" sz="2400" dirty="0" err="1" smtClean="0"/>
              <a:t>эхогенность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отсутствие ворот л</a:t>
            </a:r>
            <a:r>
              <a:rPr lang="en-US" sz="2400" dirty="0" smtClean="0"/>
              <a:t>/</a:t>
            </a:r>
            <a:r>
              <a:rPr lang="ru-RU" sz="2400" dirty="0" smtClean="0"/>
              <a:t>у</a:t>
            </a:r>
          </a:p>
          <a:p>
            <a:r>
              <a:rPr lang="ru-RU" sz="2400" b="1" dirty="0" smtClean="0"/>
              <a:t>ПЭТ</a:t>
            </a:r>
            <a:r>
              <a:rPr lang="en-US" sz="2400" b="1" dirty="0" smtClean="0"/>
              <a:t>/</a:t>
            </a:r>
            <a:r>
              <a:rPr lang="ru-RU" sz="2400" b="1" dirty="0" smtClean="0"/>
              <a:t>КТ </a:t>
            </a:r>
            <a:r>
              <a:rPr lang="ru-RU" sz="2400" dirty="0" smtClean="0"/>
              <a:t>– для визуализации распространения поражения</a:t>
            </a:r>
          </a:p>
          <a:p>
            <a:endParaRPr lang="ru-RU" sz="2300" dirty="0" smtClean="0"/>
          </a:p>
          <a:p>
            <a:endParaRPr lang="ru-RU" sz="23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82880"/>
            <a:ext cx="10058400" cy="106070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Злокачественная </a:t>
            </a:r>
            <a:r>
              <a:rPr lang="ru-RU" sz="3600" dirty="0" err="1" smtClean="0"/>
              <a:t>лимфома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14</a:t>
            </a:fld>
            <a:endParaRPr lang="ru-RU"/>
          </a:p>
        </p:txBody>
      </p:sp>
      <p:pic>
        <p:nvPicPr>
          <p:cNvPr id="6" name="Picture 2" descr="https://radiologyassistant.nl/img/containers/main/neck-masses-in-children/a57c67a6e71703_28B-Lymphoma.jpg/03e27f94a853b716856bc0c22d5c75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9" y="1778499"/>
            <a:ext cx="6449229" cy="354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78624" y="1643821"/>
            <a:ext cx="4352544" cy="3816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u="sng" dirty="0" smtClean="0"/>
              <a:t>Мальчик, 14 лет</a:t>
            </a:r>
            <a:r>
              <a:rPr lang="ru-RU" sz="2200" i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i="1" dirty="0" smtClean="0"/>
              <a:t>УЗИ в</a:t>
            </a:r>
            <a:r>
              <a:rPr lang="ru-RU" sz="2200" i="1" dirty="0" smtClean="0"/>
              <a:t> </a:t>
            </a:r>
            <a:r>
              <a:rPr lang="ru-RU" sz="2200" b="1" i="1" dirty="0" smtClean="0"/>
              <a:t>В-режиме.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Увеличенные </a:t>
            </a:r>
            <a:r>
              <a:rPr lang="ru-RU" sz="2200" i="1" dirty="0" smtClean="0"/>
              <a:t>лимфоузлы </a:t>
            </a:r>
            <a:endParaRPr lang="ru-RU" sz="2200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неоднородной структуры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с </a:t>
            </a:r>
            <a:r>
              <a:rPr lang="ru-RU" sz="2200" i="1" dirty="0" smtClean="0"/>
              <a:t>четкими ровными контурами</a:t>
            </a:r>
            <a:r>
              <a:rPr lang="ru-RU" sz="2200" i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i="1" dirty="0" smtClean="0"/>
              <a:t>ПЭТ</a:t>
            </a:r>
            <a:r>
              <a:rPr lang="en-US" sz="2200" b="1" i="1" dirty="0" smtClean="0"/>
              <a:t>/</a:t>
            </a:r>
            <a:r>
              <a:rPr lang="ru-RU" sz="2200" b="1" i="1" dirty="0" smtClean="0"/>
              <a:t>КТ, фронтальная </a:t>
            </a:r>
            <a:r>
              <a:rPr lang="ru-RU" sz="2200" b="1" i="1" dirty="0" smtClean="0"/>
              <a:t>плоскость</a:t>
            </a:r>
            <a:r>
              <a:rPr lang="ru-RU" sz="2200" i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Патологическое </a:t>
            </a:r>
            <a:r>
              <a:rPr lang="ru-RU" sz="2200" i="1" dirty="0" smtClean="0"/>
              <a:t>накопление РФП в шейной области слева</a:t>
            </a:r>
            <a:endParaRPr lang="ru-RU" sz="2200" i="1" dirty="0"/>
          </a:p>
        </p:txBody>
      </p:sp>
    </p:spTree>
    <p:extLst>
      <p:ext uri="{BB962C8B-B14F-4D97-AF65-F5344CB8AC3E}">
        <p14:creationId xmlns:p14="http://schemas.microsoft.com/office/powerpoint/2010/main" val="1590637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76656" y="192024"/>
            <a:ext cx="10923940" cy="123444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Злокачественная </a:t>
            </a:r>
            <a:r>
              <a:rPr lang="ru-RU" sz="3600" dirty="0" err="1" smtClean="0"/>
              <a:t>лимфома</a:t>
            </a:r>
            <a:r>
              <a:rPr lang="ru-RU" sz="3600" dirty="0" smtClean="0"/>
              <a:t>. УЗИ в В-режиме</a:t>
            </a:r>
            <a:endParaRPr lang="ru-RU" sz="3600" dirty="0"/>
          </a:p>
        </p:txBody>
      </p:sp>
      <p:pic>
        <p:nvPicPr>
          <p:cNvPr id="2050" name="Picture 2" descr="https://radiologyassistant.nl/img/containers/main/neck-masses-in-children/a57c6a5c82a9ec_28c-Lymphoma.jpg/65e6bc222a3ce73c693834ced7629e4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" y="1814193"/>
            <a:ext cx="6675120" cy="39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15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644384" y="2590356"/>
            <a:ext cx="3956212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ru-RU" sz="2200" i="1" u="sng" dirty="0"/>
              <a:t>Мальчик, 14 лет</a:t>
            </a:r>
            <a:r>
              <a:rPr lang="ru-RU" sz="2200" i="1" dirty="0"/>
              <a:t>. 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ru-RU" sz="2200" i="1" dirty="0" smtClean="0"/>
              <a:t>Увеличенные лимфоузлы</a:t>
            </a:r>
            <a:endParaRPr lang="ru-RU" sz="2200" i="1" dirty="0"/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ru-RU" sz="2200" i="1" dirty="0" smtClean="0"/>
              <a:t>пониженной </a:t>
            </a:r>
            <a:r>
              <a:rPr lang="ru-RU" sz="2200" i="1" dirty="0" err="1" smtClean="0"/>
              <a:t>эхогенности</a:t>
            </a:r>
            <a:r>
              <a:rPr lang="ru-RU" sz="2200" i="1" dirty="0" smtClean="0"/>
              <a:t> </a:t>
            </a:r>
            <a:endParaRPr lang="ru-RU" sz="2200" i="1" dirty="0"/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ru-RU" sz="2200" i="1" dirty="0"/>
              <a:t>без </a:t>
            </a:r>
            <a:r>
              <a:rPr lang="ru-RU" sz="2200" i="1" dirty="0" smtClean="0"/>
              <a:t>сохранения дифференцировки </a:t>
            </a:r>
            <a:endParaRPr lang="ru-RU" sz="2200" i="1" dirty="0"/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ru-RU" sz="2200" i="1" dirty="0"/>
              <a:t>с нечеткими контурами</a:t>
            </a:r>
            <a:endParaRPr lang="ru-RU" sz="2200" i="1" dirty="0"/>
          </a:p>
        </p:txBody>
      </p:sp>
    </p:spTree>
    <p:extLst>
      <p:ext uri="{BB962C8B-B14F-4D97-AF65-F5344CB8AC3E}">
        <p14:creationId xmlns:p14="http://schemas.microsoft.com/office/powerpoint/2010/main" val="23819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36" y="164592"/>
            <a:ext cx="10570464" cy="127101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Лимфома</a:t>
            </a:r>
            <a:r>
              <a:rPr lang="ru-RU" sz="3600" dirty="0" smtClean="0"/>
              <a:t> </a:t>
            </a:r>
            <a:r>
              <a:rPr lang="ru-RU" sz="3600" dirty="0" err="1" smtClean="0"/>
              <a:t>Ходжкина</a:t>
            </a:r>
            <a:r>
              <a:rPr lang="ru-RU" sz="3600" dirty="0" smtClean="0"/>
              <a:t>. МРТ. Режим </a:t>
            </a:r>
            <a:r>
              <a:rPr lang="en-US" sz="3600" dirty="0" smtClean="0"/>
              <a:t>STIR</a:t>
            </a:r>
            <a:r>
              <a:rPr lang="ru-RU" sz="3600" dirty="0" smtClean="0"/>
              <a:t>. Фронтальная плоскость. ПЭТ</a:t>
            </a:r>
            <a:r>
              <a:rPr lang="en-US" sz="3600" dirty="0" smtClean="0"/>
              <a:t>/</a:t>
            </a:r>
            <a:r>
              <a:rPr lang="ru-RU" sz="3600" dirty="0" smtClean="0"/>
              <a:t>КТ</a:t>
            </a:r>
            <a:endParaRPr lang="ru-RU" sz="3600" dirty="0"/>
          </a:p>
        </p:txBody>
      </p:sp>
      <p:pic>
        <p:nvPicPr>
          <p:cNvPr id="3074" name="Picture 2" descr="https://radiologyassistant.nl/img/containers/main/neck-masses-in-children/a57c6a5dc36588_28d-Lymphoma.jpg/fdc1ca64f4b587869a11d01da96fccc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5" y="1661981"/>
            <a:ext cx="6272785" cy="48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42632" y="2534880"/>
            <a:ext cx="3968496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Т2 ВИ - конгломераты </a:t>
            </a:r>
            <a:r>
              <a:rPr lang="ru-RU" sz="2200" i="1" dirty="0" smtClean="0"/>
              <a:t>лимфоузлов в шейной области с обеих сторон, </a:t>
            </a:r>
            <a:r>
              <a:rPr lang="ru-RU" sz="2200" i="1" dirty="0" smtClean="0"/>
              <a:t>верхнем средостении</a:t>
            </a:r>
            <a:r>
              <a:rPr lang="ru-RU" sz="2200" i="1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Соответствуют локализациям патологического  </a:t>
            </a:r>
            <a:r>
              <a:rPr lang="ru-RU" sz="2200" i="1" dirty="0" smtClean="0"/>
              <a:t>накопления РФП при ПЭТ</a:t>
            </a:r>
            <a:r>
              <a:rPr lang="en-US" sz="2200" i="1" dirty="0" smtClean="0"/>
              <a:t>/</a:t>
            </a:r>
            <a:r>
              <a:rPr lang="ru-RU" sz="2200" i="1" dirty="0" smtClean="0"/>
              <a:t>КТ</a:t>
            </a:r>
            <a:endParaRPr lang="ru-RU" sz="2200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575" y="1967345"/>
            <a:ext cx="10058400" cy="2481903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Продолжение в следующей части.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Благодарю за внимание !</a:t>
            </a:r>
            <a:endParaRPr lang="ru-RU" sz="4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9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7175" y="125506"/>
            <a:ext cx="10721789" cy="106598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800" dirty="0" smtClean="0"/>
              <a:t>Уровни лимфатических узлов шеи</a:t>
            </a:r>
            <a:endParaRPr lang="ru-RU" sz="3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453871" y="1405169"/>
            <a:ext cx="5325035" cy="3501791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sz="2300" dirty="0" smtClean="0"/>
              <a:t>I – </a:t>
            </a:r>
            <a:r>
              <a:rPr lang="ru-RU" sz="2300" dirty="0" err="1"/>
              <a:t>п</a:t>
            </a:r>
            <a:r>
              <a:rPr lang="ru-RU" sz="2300" dirty="0" err="1" smtClean="0"/>
              <a:t>одподбородочные</a:t>
            </a:r>
            <a:r>
              <a:rPr lang="ru-RU" sz="2300" dirty="0" smtClean="0"/>
              <a:t> </a:t>
            </a:r>
            <a:r>
              <a:rPr lang="ru-RU" sz="2300" dirty="0" smtClean="0"/>
              <a:t>и </a:t>
            </a:r>
            <a:r>
              <a:rPr lang="ru-RU" sz="2300" dirty="0" smtClean="0"/>
              <a:t>поднижнечелюстные</a:t>
            </a:r>
            <a:r>
              <a:rPr lang="ru-RU" sz="2300" dirty="0" smtClean="0"/>
              <a:t>;</a:t>
            </a:r>
          </a:p>
          <a:p>
            <a:r>
              <a:rPr lang="en-US" sz="2300" dirty="0" smtClean="0"/>
              <a:t>II</a:t>
            </a:r>
            <a:r>
              <a:rPr lang="ru-RU" sz="2300" dirty="0" smtClean="0"/>
              <a:t> – верхние яремные;</a:t>
            </a:r>
          </a:p>
          <a:p>
            <a:r>
              <a:rPr lang="en-US" sz="2300" dirty="0" smtClean="0"/>
              <a:t>III</a:t>
            </a:r>
            <a:r>
              <a:rPr lang="ru-RU" sz="2300" dirty="0" smtClean="0"/>
              <a:t> – средние яремные;</a:t>
            </a:r>
          </a:p>
          <a:p>
            <a:r>
              <a:rPr lang="en-US" sz="2300" dirty="0" smtClean="0"/>
              <a:t>IV</a:t>
            </a:r>
            <a:r>
              <a:rPr lang="ru-RU" sz="2300" dirty="0" smtClean="0"/>
              <a:t> – нижние яремные;</a:t>
            </a:r>
          </a:p>
          <a:p>
            <a:r>
              <a:rPr lang="en-US" sz="2300" dirty="0" err="1" smtClean="0"/>
              <a:t>Va</a:t>
            </a:r>
            <a:r>
              <a:rPr lang="ru-RU" sz="2300" dirty="0" smtClean="0"/>
              <a:t> – </a:t>
            </a:r>
            <a:r>
              <a:rPr lang="ru-RU" sz="2300" dirty="0" err="1" smtClean="0"/>
              <a:t>заднешейные</a:t>
            </a:r>
            <a:r>
              <a:rPr lang="ru-RU" sz="2300" dirty="0" smtClean="0"/>
              <a:t>;</a:t>
            </a:r>
            <a:endParaRPr lang="en-US" sz="2300" dirty="0" smtClean="0"/>
          </a:p>
          <a:p>
            <a:r>
              <a:rPr lang="en-US" sz="2300" dirty="0" err="1" smtClean="0"/>
              <a:t>Vb</a:t>
            </a:r>
            <a:r>
              <a:rPr lang="ru-RU" sz="2300" dirty="0" smtClean="0"/>
              <a:t> – надключичные;</a:t>
            </a:r>
          </a:p>
          <a:p>
            <a:r>
              <a:rPr lang="en-US" sz="2300" dirty="0" smtClean="0"/>
              <a:t>VI</a:t>
            </a:r>
            <a:r>
              <a:rPr lang="ru-RU" sz="2300" dirty="0" smtClean="0"/>
              <a:t> – переднего пространства шеи</a:t>
            </a:r>
            <a:endParaRPr lang="ru-RU" sz="2300" dirty="0"/>
          </a:p>
        </p:txBody>
      </p:sp>
      <p:pic>
        <p:nvPicPr>
          <p:cNvPr id="1026" name="Picture 2" descr="https://radiologyassistant.nl/img/containers/main/neck-masses-in-children/a57c9d3217733b_2-TEK-Neck-regions.jpg/5a731ff480c1e68cb114d731737208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0" y="1504101"/>
            <a:ext cx="5939649" cy="330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592618"/>
              </p:ext>
            </p:extLst>
          </p:nvPr>
        </p:nvGraphicFramePr>
        <p:xfrm>
          <a:off x="717169" y="5120636"/>
          <a:ext cx="10560430" cy="16833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80215">
                  <a:extLst>
                    <a:ext uri="{9D8B030D-6E8A-4147-A177-3AD203B41FA5}">
                      <a16:colId xmlns:a16="http://schemas.microsoft.com/office/drawing/2014/main" val="2124804003"/>
                    </a:ext>
                  </a:extLst>
                </a:gridCol>
                <a:gridCol w="5280215">
                  <a:extLst>
                    <a:ext uri="{9D8B030D-6E8A-4147-A177-3AD203B41FA5}">
                      <a16:colId xmlns:a16="http://schemas.microsoft.com/office/drawing/2014/main" val="705773627"/>
                    </a:ext>
                  </a:extLst>
                </a:gridCol>
              </a:tblGrid>
              <a:tr h="4446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Нормальный лимфатический узел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413080"/>
                  </a:ext>
                </a:extLst>
              </a:tr>
              <a:tr h="794011"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/>
                        <a:t>Овальная форма</a:t>
                      </a:r>
                      <a:endParaRPr lang="ru-RU" sz="2200" b="0" i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err="1" smtClean="0"/>
                        <a:t>Гиперэхогенная</a:t>
                      </a:r>
                      <a:r>
                        <a:rPr lang="ru-RU" sz="2200" b="0" i="1" baseline="0" dirty="0" smtClean="0"/>
                        <a:t> центральная часть, </a:t>
                      </a:r>
                      <a:r>
                        <a:rPr lang="ru-RU" sz="2200" b="0" i="1" baseline="0" dirty="0" err="1" smtClean="0"/>
                        <a:t>гипоэхогенный</a:t>
                      </a:r>
                      <a:r>
                        <a:rPr lang="ru-RU" sz="2200" b="0" i="1" baseline="0" dirty="0" smtClean="0"/>
                        <a:t> корковый слой</a:t>
                      </a:r>
                      <a:endParaRPr lang="ru-RU" sz="2200" b="0" i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200310"/>
                  </a:ext>
                </a:extLst>
              </a:tr>
              <a:tr h="444646"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/>
                        <a:t>Четкие, ровные</a:t>
                      </a:r>
                      <a:r>
                        <a:rPr lang="ru-RU" sz="2200" b="0" i="1" baseline="0" dirty="0" smtClean="0"/>
                        <a:t> контуры</a:t>
                      </a:r>
                      <a:endParaRPr lang="ru-RU" sz="2200" b="0" i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1" dirty="0" smtClean="0"/>
                        <a:t>&lt;</a:t>
                      </a:r>
                      <a:r>
                        <a:rPr lang="ru-RU" sz="2200" b="0" i="1" dirty="0" smtClean="0"/>
                        <a:t>10 мм по короткой оси</a:t>
                      </a:r>
                      <a:endParaRPr lang="ru-RU" sz="2200" b="0" i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6006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2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88805439"/>
              </p:ext>
            </p:extLst>
          </p:nvPr>
        </p:nvGraphicFramePr>
        <p:xfrm>
          <a:off x="573741" y="1810870"/>
          <a:ext cx="5342150" cy="4111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2150">
                  <a:extLst>
                    <a:ext uri="{9D8B030D-6E8A-4147-A177-3AD203B41FA5}">
                      <a16:colId xmlns:a16="http://schemas.microsoft.com/office/drawing/2014/main" val="3319624840"/>
                    </a:ext>
                  </a:extLst>
                </a:gridCol>
              </a:tblGrid>
              <a:tr h="82116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Лимфаденит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309969"/>
                  </a:ext>
                </a:extLst>
              </a:tr>
              <a:tr h="821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Гетерогенной структуры с </a:t>
                      </a:r>
                      <a:r>
                        <a:rPr lang="ru-RU" sz="2400" dirty="0" err="1" smtClean="0"/>
                        <a:t>анэхогенными</a:t>
                      </a:r>
                      <a:r>
                        <a:rPr lang="ru-RU" sz="2400" dirty="0" smtClean="0"/>
                        <a:t> участками (некроз)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8355607"/>
                  </a:ext>
                </a:extLst>
              </a:tr>
              <a:tr h="821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Нечеткие </a:t>
                      </a:r>
                      <a:r>
                        <a:rPr lang="ru-RU" sz="2400" dirty="0" smtClean="0"/>
                        <a:t>контуры</a:t>
                      </a:r>
                      <a:endParaRPr lang="ru-RU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2490992"/>
                  </a:ext>
                </a:extLst>
              </a:tr>
              <a:tr h="821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Односторонний, поражаются лимфоузлы одного уровня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4846548"/>
                  </a:ext>
                </a:extLst>
              </a:tr>
              <a:tr h="821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Болезненны при пальпации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2039350"/>
                  </a:ext>
                </a:extLst>
              </a:tr>
            </a:tbl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6058222"/>
              </p:ext>
            </p:extLst>
          </p:nvPr>
        </p:nvGraphicFramePr>
        <p:xfrm>
          <a:off x="6373091" y="1810870"/>
          <a:ext cx="5245168" cy="4113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168">
                  <a:extLst>
                    <a:ext uri="{9D8B030D-6E8A-4147-A177-3AD203B41FA5}">
                      <a16:colId xmlns:a16="http://schemas.microsoft.com/office/drawing/2014/main" val="253463573"/>
                    </a:ext>
                  </a:extLst>
                </a:gridCol>
              </a:tblGrid>
              <a:tr h="82116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Злокачественная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лимфома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350066"/>
                  </a:ext>
                </a:extLst>
              </a:tr>
              <a:tr h="821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Гомогенной</a:t>
                      </a:r>
                      <a:r>
                        <a:rPr lang="ru-RU" sz="2400" baseline="0" dirty="0" smtClean="0"/>
                        <a:t> структуры, пониженной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эхогенности</a:t>
                      </a:r>
                      <a:endParaRPr lang="ru-RU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867598"/>
                  </a:ext>
                </a:extLst>
              </a:tr>
              <a:tr h="821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Четкие контуры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281869"/>
                  </a:ext>
                </a:extLst>
              </a:tr>
              <a:tr h="821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Вовлечены лимфоузлы нескольких уровней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141905"/>
                  </a:ext>
                </a:extLst>
              </a:tr>
              <a:tr h="821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Безболезненны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304591"/>
                  </a:ext>
                </a:extLst>
              </a:tr>
            </a:tbl>
          </a:graphicData>
        </a:graphic>
      </p:graphicFrame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717175" y="161901"/>
            <a:ext cx="10721789" cy="1272451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Дифференциация лимфаденита и злокачественной </a:t>
            </a:r>
            <a:r>
              <a:rPr lang="ru-RU" sz="3600" dirty="0" err="1" smtClean="0"/>
              <a:t>лимфомы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397" y="143435"/>
            <a:ext cx="10604731" cy="1147483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Реактивные изменения </a:t>
            </a:r>
            <a:r>
              <a:rPr lang="ru-RU" sz="3600" dirty="0" smtClean="0"/>
              <a:t>лимфоузла. УЗИ в В-режиме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51813" y="1565412"/>
            <a:ext cx="4659315" cy="3119718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Увеличение лимфоузлов, обусловленное реакцией на близлежащий очаг инфекции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/>
              <a:t>УЗИ: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Увеличение размеров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Понижение </a:t>
            </a:r>
            <a:r>
              <a:rPr lang="ru-RU" sz="2400" dirty="0" err="1" smtClean="0"/>
              <a:t>эхогенности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Утолщение центрального </a:t>
            </a:r>
            <a:r>
              <a:rPr lang="ru-RU" sz="2400" dirty="0" err="1" smtClean="0"/>
              <a:t>эхокомплекса</a:t>
            </a:r>
            <a:endParaRPr lang="ru-RU" sz="2400" dirty="0" smtClean="0"/>
          </a:p>
          <a:p>
            <a:endParaRPr lang="ru-RU" sz="2300" dirty="0" smtClean="0"/>
          </a:p>
          <a:p>
            <a:endParaRPr lang="ru-RU" sz="2300" dirty="0" smtClean="0"/>
          </a:p>
          <a:p>
            <a:endParaRPr lang="ru-RU" sz="2300" dirty="0"/>
          </a:p>
        </p:txBody>
      </p:sp>
      <p:pic>
        <p:nvPicPr>
          <p:cNvPr id="2050" name="Picture 2" descr="https://radiologyassistant.nl/img/containers/main/neck-masses-in-children/a57c6728640591_17.jpg/3cb80ee192a2c22b5e6c243a923a92e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97" y="1436764"/>
            <a:ext cx="5657827" cy="33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4464" y="5008796"/>
            <a:ext cx="5021692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u="sng" dirty="0" smtClean="0"/>
              <a:t>Мальчик, 6 лет</a:t>
            </a:r>
            <a:r>
              <a:rPr lang="ru-RU" sz="2200" i="1" dirty="0" smtClean="0"/>
              <a:t>. </a:t>
            </a:r>
            <a:endParaRPr lang="ru-RU" sz="2200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Множественные </a:t>
            </a:r>
            <a:r>
              <a:rPr lang="ru-RU" sz="2200" i="1" dirty="0" smtClean="0"/>
              <a:t>увеличенные лимфоузлы, </a:t>
            </a:r>
            <a:r>
              <a:rPr lang="ru-RU" sz="2200" b="1" i="1" dirty="0" smtClean="0"/>
              <a:t>овальной</a:t>
            </a:r>
            <a:r>
              <a:rPr lang="ru-RU" sz="2200" i="1" dirty="0" smtClean="0"/>
              <a:t> формы, </a:t>
            </a:r>
            <a:r>
              <a:rPr lang="ru-RU" sz="2200" b="1" i="1" dirty="0" smtClean="0"/>
              <a:t>с сохранением дифференцировки</a:t>
            </a:r>
            <a:endParaRPr lang="ru-RU" sz="2200" b="1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599" y="126044"/>
            <a:ext cx="10829366" cy="109315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800" dirty="0" smtClean="0"/>
              <a:t>Реактивные изменения лимфоузла</a:t>
            </a:r>
            <a:endParaRPr lang="ru-RU" sz="3800" dirty="0"/>
          </a:p>
        </p:txBody>
      </p:sp>
      <p:pic>
        <p:nvPicPr>
          <p:cNvPr id="3074" name="Picture 2" descr="https://radiologyassistant.nl/img/containers/main/neck-masses-in-children/a57c67376cd0aa_18-reactive-lnn.jpg/7f600676c12a81067941094d794e29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05" y="1488524"/>
            <a:ext cx="8355503" cy="348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25700" y="5191359"/>
            <a:ext cx="9397164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u="sng" dirty="0" smtClean="0"/>
              <a:t>Девочка, 2 года</a:t>
            </a:r>
            <a:r>
              <a:rPr lang="ru-RU" sz="2200" i="1" dirty="0" smtClean="0"/>
              <a:t>. </a:t>
            </a:r>
            <a:endParaRPr lang="ru-RU" sz="2200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i="1" dirty="0" smtClean="0"/>
              <a:t>УЗИ в </a:t>
            </a:r>
            <a:r>
              <a:rPr lang="ru-RU" sz="2200" b="1" i="1" dirty="0" smtClean="0"/>
              <a:t>В-режиме.</a:t>
            </a:r>
            <a:r>
              <a:rPr lang="ru-RU" sz="2200" i="1" dirty="0" smtClean="0"/>
              <a:t> </a:t>
            </a:r>
            <a:r>
              <a:rPr lang="ru-RU" sz="2200" i="1" dirty="0" smtClean="0"/>
              <a:t>Увеличенные лимфоузлы, округлой формы, с </a:t>
            </a:r>
            <a:r>
              <a:rPr lang="ru-RU" sz="2200" i="1" dirty="0" smtClean="0"/>
              <a:t>сохраненной</a:t>
            </a:r>
            <a:r>
              <a:rPr lang="ru-RU" sz="2200" i="1" dirty="0" smtClean="0"/>
              <a:t> дифференцировкой, </a:t>
            </a:r>
            <a:r>
              <a:rPr lang="ru-RU" sz="2200" i="1" dirty="0" smtClean="0"/>
              <a:t>с четкими ровными контурами. </a:t>
            </a:r>
            <a:endParaRPr lang="ru-RU" sz="2200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i="1" dirty="0" smtClean="0"/>
              <a:t>В </a:t>
            </a:r>
            <a:r>
              <a:rPr lang="ru-RU" sz="2200" b="1" i="1" dirty="0" smtClean="0"/>
              <a:t>режиме ЦДК</a:t>
            </a:r>
            <a:r>
              <a:rPr lang="ru-RU" sz="2200" i="1" dirty="0" smtClean="0"/>
              <a:t> – сохранение нормальной </a:t>
            </a:r>
            <a:r>
              <a:rPr lang="ru-RU" sz="2200" i="1" dirty="0" err="1" smtClean="0"/>
              <a:t>васкуляризации</a:t>
            </a:r>
            <a:endParaRPr lang="ru-RU" sz="22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529" y="125506"/>
            <a:ext cx="10954871" cy="119076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Острый бактериальный </a:t>
            </a:r>
            <a:r>
              <a:rPr lang="ru-RU" sz="3600" dirty="0" smtClean="0"/>
              <a:t>лимфаденит. УЗИ в В-режиме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562166" y="1431729"/>
            <a:ext cx="5020234" cy="4413259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r>
              <a:rPr lang="ru-RU" sz="2300" dirty="0"/>
              <a:t>Увеличение </a:t>
            </a:r>
            <a:r>
              <a:rPr lang="ru-RU" sz="2300" dirty="0" smtClean="0"/>
              <a:t>лимфоузлов (чаще </a:t>
            </a:r>
            <a:r>
              <a:rPr lang="en-US" sz="2300" dirty="0" smtClean="0"/>
              <a:t>I</a:t>
            </a:r>
            <a:r>
              <a:rPr lang="ru-RU" sz="2300" dirty="0" smtClean="0"/>
              <a:t> уровня), </a:t>
            </a:r>
            <a:r>
              <a:rPr lang="ru-RU" sz="2300" dirty="0"/>
              <a:t>обусловленное </a:t>
            </a:r>
            <a:r>
              <a:rPr lang="ru-RU" sz="2300" dirty="0" smtClean="0"/>
              <a:t>воспалительной реакцией самого узла.</a:t>
            </a:r>
          </a:p>
          <a:p>
            <a:r>
              <a:rPr lang="ru-RU" sz="2300" b="1" dirty="0" smtClean="0"/>
              <a:t>Возбудители: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/>
              <a:t>з</a:t>
            </a:r>
            <a:r>
              <a:rPr lang="ru-RU" sz="2300" dirty="0" smtClean="0"/>
              <a:t>олотистый стафилококк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 smtClean="0"/>
              <a:t>В-гемолитический стрептококк</a:t>
            </a:r>
          </a:p>
          <a:p>
            <a:r>
              <a:rPr lang="ru-RU" sz="2300" b="1" dirty="0" smtClean="0"/>
              <a:t>Внешние признаки: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/>
              <a:t>э</a:t>
            </a:r>
            <a:r>
              <a:rPr lang="ru-RU" sz="2300" dirty="0" smtClean="0"/>
              <a:t>ритема кожи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 smtClean="0"/>
              <a:t>локальная гипертермия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/>
              <a:t>б</a:t>
            </a:r>
            <a:r>
              <a:rPr lang="ru-RU" sz="2300" dirty="0" smtClean="0"/>
              <a:t>олезненность, отечность</a:t>
            </a:r>
          </a:p>
          <a:p>
            <a:endParaRPr lang="ru-RU" sz="2400" dirty="0"/>
          </a:p>
        </p:txBody>
      </p:sp>
      <p:pic>
        <p:nvPicPr>
          <p:cNvPr id="4098" name="Picture 2" descr="https://radiologyassistant.nl/img/containers/main/neck-masses-in-children/a57c674c7c804c_20-lnn.jpg/cde4bc2206dc0d2472e2a05cc649a8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3" y="1496114"/>
            <a:ext cx="5280994" cy="317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334" y="4852805"/>
            <a:ext cx="5850692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Лимфоузел </a:t>
            </a:r>
            <a:r>
              <a:rPr lang="ru-RU" sz="2200" b="1" i="1" dirty="0" smtClean="0"/>
              <a:t>гетерогенной структуры </a:t>
            </a:r>
            <a:r>
              <a:rPr lang="ru-RU" sz="2200" i="1" dirty="0" smtClean="0"/>
              <a:t>за счет мелких кистозных </a:t>
            </a:r>
            <a:r>
              <a:rPr lang="ru-RU" sz="2200" i="1" dirty="0" smtClean="0"/>
              <a:t>полостей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i="1" dirty="0" smtClean="0"/>
              <a:t>пониженной </a:t>
            </a:r>
            <a:r>
              <a:rPr lang="ru-RU" sz="2200" b="1" i="1" dirty="0" err="1" smtClean="0"/>
              <a:t>эхогенности</a:t>
            </a:r>
            <a:r>
              <a:rPr lang="ru-RU" sz="2200" b="1" i="1" dirty="0" smtClean="0"/>
              <a:t> </a:t>
            </a:r>
            <a:r>
              <a:rPr lang="ru-RU" sz="2200" i="1" dirty="0" smtClean="0"/>
              <a:t>с отсутствием </a:t>
            </a:r>
            <a:r>
              <a:rPr lang="ru-RU" sz="2200" i="1" dirty="0" smtClean="0"/>
              <a:t>дифференцировки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с</a:t>
            </a:r>
            <a:r>
              <a:rPr lang="ru-RU" sz="2200" b="1" i="1" dirty="0" smtClean="0"/>
              <a:t> нечеткими </a:t>
            </a:r>
            <a:r>
              <a:rPr lang="ru-RU" sz="2200" b="1" i="1" dirty="0" smtClean="0"/>
              <a:t>контурами</a:t>
            </a:r>
            <a:endParaRPr lang="ru-RU" sz="2200" b="1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128017"/>
            <a:ext cx="10811436" cy="116290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Острый бактериальный </a:t>
            </a:r>
            <a:r>
              <a:rPr lang="ru-RU" sz="3600" dirty="0" smtClean="0"/>
              <a:t>лимфаденит. УЗИ в В-режиме</a:t>
            </a:r>
            <a:endParaRPr lang="ru-RU" sz="3600" dirty="0"/>
          </a:p>
        </p:txBody>
      </p:sp>
      <p:pic>
        <p:nvPicPr>
          <p:cNvPr id="5122" name="Picture 2" descr="https://radiologyassistant.nl/img/containers/main/neck-masses-in-children/a57c6758ad176f_21-lnn.jpg/9daece7b7f09298b5e3f71785c9564c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7728"/>
            <a:ext cx="6412992" cy="383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176049" y="2011023"/>
            <a:ext cx="4244987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u="sng" dirty="0"/>
              <a:t>Мальчик, 1 год</a:t>
            </a:r>
            <a:r>
              <a:rPr lang="ru-RU" sz="2200" i="1" dirty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i="1" dirty="0"/>
              <a:t>Увеличенный</a:t>
            </a:r>
            <a:r>
              <a:rPr lang="ru-RU" sz="2200" i="1" dirty="0"/>
              <a:t> лимфоузел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i="1" dirty="0"/>
              <a:t>гетерогенной</a:t>
            </a:r>
            <a:r>
              <a:rPr lang="ru-RU" sz="2200" i="1" dirty="0"/>
              <a:t> </a:t>
            </a:r>
            <a:r>
              <a:rPr lang="ru-RU" sz="2200" i="1" dirty="0" smtClean="0"/>
              <a:t>структуры за счет </a:t>
            </a:r>
            <a:r>
              <a:rPr lang="ru-RU" sz="2200" i="1" dirty="0" err="1" smtClean="0"/>
              <a:t>анэхогенных</a:t>
            </a:r>
            <a:r>
              <a:rPr lang="ru-RU" sz="2200" i="1" dirty="0" smtClean="0"/>
              <a:t> участков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i="1" dirty="0" smtClean="0"/>
              <a:t>пониженной</a:t>
            </a:r>
            <a:r>
              <a:rPr lang="ru-RU" sz="2200" i="1" dirty="0" smtClean="0"/>
              <a:t> </a:t>
            </a:r>
            <a:r>
              <a:rPr lang="ru-RU" sz="2200" b="1" i="1" dirty="0" err="1" smtClean="0"/>
              <a:t>эхогенности</a:t>
            </a:r>
            <a:r>
              <a:rPr lang="ru-RU" sz="2200" i="1" dirty="0" smtClean="0"/>
              <a:t> с частично сохраненной дифференцировкой </a:t>
            </a:r>
            <a:endParaRPr lang="ru-RU" sz="2200" i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/>
              <a:t>с </a:t>
            </a:r>
            <a:r>
              <a:rPr lang="ru-RU" sz="2200" b="1" i="1" dirty="0"/>
              <a:t>нечеткими контурами</a:t>
            </a:r>
            <a:endParaRPr lang="ru-RU" sz="2200" b="1" i="1" dirty="0"/>
          </a:p>
        </p:txBody>
      </p:sp>
    </p:spTree>
    <p:extLst>
      <p:ext uri="{BB962C8B-B14F-4D97-AF65-F5344CB8AC3E}">
        <p14:creationId xmlns:p14="http://schemas.microsoft.com/office/powerpoint/2010/main" val="3825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093" y="125506"/>
            <a:ext cx="11187953" cy="114748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Болезнь кошачьих царапин (</a:t>
            </a:r>
            <a:r>
              <a:rPr lang="ru-RU" sz="3600" dirty="0" err="1" smtClean="0"/>
              <a:t>бартонеллез</a:t>
            </a:r>
            <a:r>
              <a:rPr lang="ru-RU" sz="3600" dirty="0" smtClean="0"/>
              <a:t>). УЗИ в В-режиме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4093" y="1388541"/>
            <a:ext cx="11187953" cy="1811859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300" dirty="0" smtClean="0"/>
              <a:t>Возбудитель: </a:t>
            </a:r>
            <a:r>
              <a:rPr lang="en-US" sz="2300" dirty="0" err="1"/>
              <a:t>Bartonella</a:t>
            </a:r>
            <a:r>
              <a:rPr lang="en-US" sz="2300" dirty="0"/>
              <a:t> </a:t>
            </a:r>
            <a:r>
              <a:rPr lang="en-US" sz="2300" dirty="0" err="1" smtClean="0"/>
              <a:t>henselae</a:t>
            </a:r>
            <a:endParaRPr lang="ru-RU" sz="2300" dirty="0" smtClean="0"/>
          </a:p>
          <a:p>
            <a:r>
              <a:rPr lang="ru-RU" sz="2300" dirty="0" smtClean="0"/>
              <a:t>Часто поражаются подмышечные лимфоузлы</a:t>
            </a:r>
          </a:p>
          <a:p>
            <a:r>
              <a:rPr lang="ru-RU" sz="2300" dirty="0" smtClean="0"/>
              <a:t>Лимфоузлы безболезненны</a:t>
            </a:r>
          </a:p>
          <a:p>
            <a:r>
              <a:rPr lang="ru-RU" sz="2300" dirty="0" smtClean="0"/>
              <a:t>УЗИ </a:t>
            </a:r>
            <a:r>
              <a:rPr lang="ru-RU" sz="2300" dirty="0" smtClean="0"/>
              <a:t>в режиме ЦДК – </a:t>
            </a:r>
            <a:r>
              <a:rPr lang="ru-RU" sz="2300" dirty="0" err="1" smtClean="0"/>
              <a:t>гиперваскуляризация</a:t>
            </a:r>
            <a:r>
              <a:rPr lang="ru-RU" sz="2300" dirty="0" smtClean="0"/>
              <a:t> </a:t>
            </a:r>
            <a:r>
              <a:rPr lang="ru-RU" sz="2300" dirty="0" smtClean="0"/>
              <a:t>лимфоузла</a:t>
            </a:r>
            <a:endParaRPr lang="ru-RU" sz="2300" dirty="0" smtClean="0">
              <a:solidFill>
                <a:srgbClr val="FF0000"/>
              </a:solidFill>
            </a:endParaRPr>
          </a:p>
          <a:p>
            <a:endParaRPr lang="ru-RU" sz="2300" dirty="0" smtClean="0"/>
          </a:p>
          <a:p>
            <a:endParaRPr lang="ru-RU" sz="2300" dirty="0"/>
          </a:p>
        </p:txBody>
      </p:sp>
      <p:pic>
        <p:nvPicPr>
          <p:cNvPr id="6146" name="Picture 2" descr="https://radiologyassistant.nl/img/containers/main/neck-masses-in-children/a57c676391fd7a_22-cat-scratch.jpg/67cd9a969177548224eba0f68b79f4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38" y="3315953"/>
            <a:ext cx="5711850" cy="336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54787" y="3428610"/>
            <a:ext cx="4656341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u="sng" dirty="0" smtClean="0"/>
              <a:t>Девочка, 16 </a:t>
            </a:r>
            <a:r>
              <a:rPr lang="ru-RU" sz="2200" i="1" u="sng" dirty="0" smtClean="0"/>
              <a:t>лет.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В анамнезе - </a:t>
            </a:r>
            <a:r>
              <a:rPr lang="ru-RU" sz="2200" i="1" dirty="0" err="1" smtClean="0"/>
              <a:t>лимфобластный</a:t>
            </a:r>
            <a:r>
              <a:rPr lang="ru-RU" sz="2200" i="1" dirty="0" smtClean="0"/>
              <a:t> лейкоз.</a:t>
            </a:r>
            <a:endParaRPr lang="ru-RU" sz="2200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Лимфоузел </a:t>
            </a:r>
            <a:r>
              <a:rPr lang="ru-RU" sz="2200" b="1" i="1" dirty="0" smtClean="0"/>
              <a:t>округлой</a:t>
            </a:r>
            <a:r>
              <a:rPr lang="ru-RU" sz="2200" i="1" dirty="0" smtClean="0"/>
              <a:t> </a:t>
            </a:r>
            <a:r>
              <a:rPr lang="ru-RU" sz="2200" i="1" dirty="0" smtClean="0"/>
              <a:t>формы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i="1" dirty="0" smtClean="0"/>
              <a:t>гетерогенной</a:t>
            </a:r>
            <a:r>
              <a:rPr lang="ru-RU" sz="2200" i="1" dirty="0" smtClean="0"/>
              <a:t> структуры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пониженной </a:t>
            </a:r>
            <a:r>
              <a:rPr lang="ru-RU" sz="2200" i="1" dirty="0" err="1" smtClean="0"/>
              <a:t>эхогенности</a:t>
            </a:r>
            <a:r>
              <a:rPr lang="ru-RU" sz="2200" i="1" dirty="0" smtClean="0"/>
              <a:t> </a:t>
            </a:r>
            <a:r>
              <a:rPr lang="ru-RU" sz="2200" b="1" i="1" dirty="0"/>
              <a:t>с</a:t>
            </a:r>
            <a:r>
              <a:rPr lang="ru-RU" sz="2200" b="1" i="1" dirty="0" smtClean="0"/>
              <a:t> </a:t>
            </a:r>
            <a:r>
              <a:rPr lang="ru-RU" sz="2200" b="1" i="1" dirty="0" smtClean="0"/>
              <a:t>отсутствием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smtClean="0"/>
              <a:t>дифференцировки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с </a:t>
            </a:r>
            <a:r>
              <a:rPr lang="ru-RU" sz="2200" b="1" i="1" dirty="0" smtClean="0"/>
              <a:t>нечеткими контурами</a:t>
            </a:r>
            <a:endParaRPr lang="ru-RU" sz="2200" b="1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4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63387" y="109730"/>
            <a:ext cx="10901083" cy="121866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Гнойный лимфаденит</a:t>
            </a:r>
            <a:r>
              <a:rPr lang="ru-RU" sz="3600" dirty="0" smtClean="0"/>
              <a:t>. </a:t>
            </a:r>
            <a:r>
              <a:rPr lang="ru-RU" sz="3600" dirty="0" smtClean="0"/>
              <a:t>Клинический </a:t>
            </a:r>
            <a:r>
              <a:rPr lang="ru-RU" sz="3600" dirty="0" smtClean="0"/>
              <a:t>случай. </a:t>
            </a:r>
            <a:r>
              <a:rPr lang="ru-RU" sz="3600" dirty="0" smtClean="0"/>
              <a:t>Динамическое наблюдение</a:t>
            </a:r>
            <a:endParaRPr lang="ru-RU" sz="3600" dirty="0"/>
          </a:p>
        </p:txBody>
      </p:sp>
      <p:pic>
        <p:nvPicPr>
          <p:cNvPr id="7" name="a57c914f0e7649_4 Bartonell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3387" y="1449319"/>
            <a:ext cx="4493829" cy="3370041"/>
          </a:xfrm>
        </p:spPr>
      </p:pic>
      <p:sp>
        <p:nvSpPr>
          <p:cNvPr id="8" name="TextBox 7"/>
          <p:cNvSpPr txBox="1"/>
          <p:nvPr/>
        </p:nvSpPr>
        <p:spPr>
          <a:xfrm>
            <a:off x="336282" y="4940287"/>
            <a:ext cx="5148038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u="sng" dirty="0" smtClean="0"/>
              <a:t>Мальчик, 15 лет</a:t>
            </a:r>
            <a:r>
              <a:rPr lang="ru-RU" sz="2200" i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i="1" dirty="0" smtClean="0"/>
              <a:t>УЗИ в </a:t>
            </a:r>
            <a:r>
              <a:rPr lang="ru-RU" sz="2200" b="1" i="1" dirty="0" smtClean="0"/>
              <a:t>В-режиме.</a:t>
            </a:r>
            <a:endParaRPr lang="ru-RU" sz="2200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Увеличенные лимфоузлы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без сохранения дифференцировки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с </a:t>
            </a:r>
            <a:r>
              <a:rPr lang="ru-RU" sz="2200" i="1" dirty="0" smtClean="0"/>
              <a:t>нечеткими контурами</a:t>
            </a:r>
            <a:endParaRPr lang="ru-RU" sz="22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73AA-11AB-4A19-BA8C-B2D3945D7A3F}" type="slidenum">
              <a:rPr lang="ru-RU" smtClean="0"/>
              <a:t>9</a:t>
            </a:fld>
            <a:endParaRPr lang="ru-RU"/>
          </a:p>
        </p:txBody>
      </p:sp>
      <p:pic>
        <p:nvPicPr>
          <p:cNvPr id="6" name="a57c915d60e2f0_5 Bartonella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39978" y="1449319"/>
            <a:ext cx="4524492" cy="33930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53110" y="4946082"/>
            <a:ext cx="4698228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i="1" dirty="0" smtClean="0"/>
              <a:t>УЗИ в режиме ЦДК.</a:t>
            </a:r>
            <a:endParaRPr lang="ru-RU" sz="2200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/>
              <a:t>Усиленный </a:t>
            </a:r>
            <a:r>
              <a:rPr lang="ru-RU" sz="2200" i="1" dirty="0" smtClean="0"/>
              <a:t>кровоток по периферии л</a:t>
            </a:r>
            <a:r>
              <a:rPr lang="en-US" sz="2200" i="1" dirty="0" smtClean="0"/>
              <a:t>/</a:t>
            </a:r>
            <a:r>
              <a:rPr lang="ru-RU" sz="2200" i="1" dirty="0" smtClean="0"/>
              <a:t>узла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err="1" smtClean="0"/>
              <a:t>анэхогенные</a:t>
            </a:r>
            <a:r>
              <a:rPr lang="ru-RU" sz="2200" i="1" dirty="0" smtClean="0"/>
              <a:t> </a:t>
            </a:r>
            <a:r>
              <a:rPr lang="ru-RU" sz="2200" i="1" dirty="0" smtClean="0"/>
              <a:t>аваскулярные зоны – очаги некроза</a:t>
            </a:r>
            <a:endParaRPr lang="ru-RU" sz="2200" i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5290457" y="2498271"/>
            <a:ext cx="1662653" cy="12847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Через неделю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Дерево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15669</TotalTime>
  <Words>704</Words>
  <Application>Microsoft Office PowerPoint</Application>
  <PresentationFormat>Широкоэкранный</PresentationFormat>
  <Paragraphs>159</Paragraphs>
  <Slides>17</Slides>
  <Notes>5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Georgia</vt:lpstr>
      <vt:lpstr>Trebuchet MS</vt:lpstr>
      <vt:lpstr>Wingdings</vt:lpstr>
      <vt:lpstr>Дерево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 Кафедра лучевой диагностики ИПО     Образования шеи у детей. Часть 2</vt:lpstr>
      <vt:lpstr>Уровни лимфатических узлов шеи</vt:lpstr>
      <vt:lpstr>Дифференциация лимфаденита и злокачественной лимфомы</vt:lpstr>
      <vt:lpstr>Реактивные изменения лимфоузла. УЗИ в В-режиме</vt:lpstr>
      <vt:lpstr>Реактивные изменения лимфоузла</vt:lpstr>
      <vt:lpstr>Острый бактериальный лимфаденит. УЗИ в В-режиме</vt:lpstr>
      <vt:lpstr>Острый бактериальный лимфаденит. УЗИ в В-режиме</vt:lpstr>
      <vt:lpstr>Болезнь кошачьих царапин (бартонеллез). УЗИ в В-режиме</vt:lpstr>
      <vt:lpstr>Гнойный лимфаденит. Клинический случай. Динамическое наблюдение</vt:lpstr>
      <vt:lpstr>Туберкулезный лимфаденит</vt:lpstr>
      <vt:lpstr>Туберкулезный лимфаденит. Клинический случай. Динамическое наблюдение</vt:lpstr>
      <vt:lpstr>Туберкулезный лимфаденит. УЗИ в В-режиме</vt:lpstr>
      <vt:lpstr>Злокачественная лимфома</vt:lpstr>
      <vt:lpstr>Злокачественная лимфома</vt:lpstr>
      <vt:lpstr>Злокачественная лимфома. УЗИ в В-режиме</vt:lpstr>
      <vt:lpstr>Лимфома Ходжкина. МРТ. Режим STIR. Фронтальная плоскость. ПЭТ/КТ</vt:lpstr>
      <vt:lpstr>Продолжение в следующей части.  Благодарю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 Кафедра лучевой диагностики ИПО     Образования шеи у детей. Часть 2</dc:title>
  <dc:creator>User</dc:creator>
  <cp:lastModifiedBy>User</cp:lastModifiedBy>
  <cp:revision>231</cp:revision>
  <dcterms:created xsi:type="dcterms:W3CDTF">2023-04-17T17:18:02Z</dcterms:created>
  <dcterms:modified xsi:type="dcterms:W3CDTF">2023-05-07T16:23:16Z</dcterms:modified>
</cp:coreProperties>
</file>