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285" r:id="rId4"/>
    <p:sldId id="258" r:id="rId5"/>
    <p:sldId id="259" r:id="rId6"/>
    <p:sldId id="261" r:id="rId7"/>
    <p:sldId id="262" r:id="rId8"/>
    <p:sldId id="342" r:id="rId9"/>
    <p:sldId id="281" r:id="rId10"/>
    <p:sldId id="282" r:id="rId11"/>
    <p:sldId id="283" r:id="rId12"/>
    <p:sldId id="284" r:id="rId13"/>
    <p:sldId id="286" r:id="rId14"/>
    <p:sldId id="287" r:id="rId15"/>
    <p:sldId id="288" r:id="rId16"/>
    <p:sldId id="289" r:id="rId17"/>
    <p:sldId id="290" r:id="rId18"/>
    <p:sldId id="291" r:id="rId19"/>
    <p:sldId id="292" r:id="rId20"/>
    <p:sldId id="293" r:id="rId21"/>
    <p:sldId id="294" r:id="rId22"/>
    <p:sldId id="295" r:id="rId23"/>
    <p:sldId id="340" r:id="rId24"/>
    <p:sldId id="296" r:id="rId25"/>
    <p:sldId id="297" r:id="rId26"/>
    <p:sldId id="298" r:id="rId27"/>
    <p:sldId id="299" r:id="rId28"/>
    <p:sldId id="300" r:id="rId29"/>
    <p:sldId id="301" r:id="rId30"/>
    <p:sldId id="303" r:id="rId31"/>
    <p:sldId id="302" r:id="rId32"/>
    <p:sldId id="304" r:id="rId33"/>
    <p:sldId id="305" r:id="rId34"/>
    <p:sldId id="306" r:id="rId35"/>
    <p:sldId id="307" r:id="rId36"/>
    <p:sldId id="308" r:id="rId37"/>
    <p:sldId id="309" r:id="rId38"/>
    <p:sldId id="341" r:id="rId39"/>
    <p:sldId id="310" r:id="rId40"/>
    <p:sldId id="311" r:id="rId41"/>
    <p:sldId id="312" r:id="rId42"/>
    <p:sldId id="313" r:id="rId43"/>
    <p:sldId id="314" r:id="rId44"/>
    <p:sldId id="316" r:id="rId45"/>
    <p:sldId id="315" r:id="rId46"/>
    <p:sldId id="346" r:id="rId47"/>
    <p:sldId id="350" r:id="rId48"/>
    <p:sldId id="347" r:id="rId49"/>
    <p:sldId id="348" r:id="rId50"/>
    <p:sldId id="349" r:id="rId51"/>
    <p:sldId id="317" r:id="rId52"/>
    <p:sldId id="351" r:id="rId53"/>
    <p:sldId id="337" r:id="rId54"/>
    <p:sldId id="318" r:id="rId55"/>
    <p:sldId id="352" r:id="rId56"/>
    <p:sldId id="338" r:id="rId57"/>
    <p:sldId id="319" r:id="rId58"/>
    <p:sldId id="339" r:id="rId59"/>
    <p:sldId id="320" r:id="rId60"/>
    <p:sldId id="321" r:id="rId61"/>
    <p:sldId id="322" r:id="rId62"/>
    <p:sldId id="353" r:id="rId63"/>
    <p:sldId id="335" r:id="rId64"/>
    <p:sldId id="323" r:id="rId65"/>
    <p:sldId id="334" r:id="rId66"/>
    <p:sldId id="324" r:id="rId67"/>
    <p:sldId id="325" r:id="rId68"/>
    <p:sldId id="326" r:id="rId69"/>
    <p:sldId id="327" r:id="rId70"/>
    <p:sldId id="330" r:id="rId71"/>
    <p:sldId id="328" r:id="rId72"/>
    <p:sldId id="329" r:id="rId73"/>
    <p:sldId id="331" r:id="rId74"/>
    <p:sldId id="332" r:id="rId75"/>
    <p:sldId id="333" r:id="rId76"/>
    <p:sldId id="343" r:id="rId77"/>
    <p:sldId id="336" r:id="rId78"/>
    <p:sldId id="344" r:id="rId79"/>
    <p:sldId id="275" r:id="rId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1" autoAdjust="0"/>
    <p:restoredTop sz="86089" autoAdjust="0"/>
  </p:normalViewPr>
  <p:slideViewPr>
    <p:cSldViewPr>
      <p:cViewPr varScale="1">
        <p:scale>
          <a:sx n="139" d="100"/>
          <a:sy n="139" d="100"/>
        </p:scale>
        <p:origin x="261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19D7-61B9-4AAA-9ABA-BAA07DC7BB32}" type="datetimeFigureOut">
              <a:rPr lang="ru-RU" smtClean="0"/>
              <a:t>08.02.2024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47845-1DB1-4846-8F96-68BC885F1BF5}" type="slidenum">
              <a:rPr lang="ru-RU" smtClean="0"/>
              <a:t>‹#›</a:t>
            </a:fld>
            <a:endParaRPr lang="ru-RU"/>
          </a:p>
        </p:txBody>
      </p:sp>
    </p:spTree>
    <p:extLst>
      <p:ext uri="{BB962C8B-B14F-4D97-AF65-F5344CB8AC3E}">
        <p14:creationId xmlns:p14="http://schemas.microsoft.com/office/powerpoint/2010/main" val="417583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Переломы головки лучевой кости часто не диагностируются при первичном обращении, что может приводить ко вторичному смещению костных отломков и оказанию неадекватной медицинской помощи. Клиническая картина для переломов данной локализации схожа: отмечается болезненность в зоне перелома, отечность, видимая деформация при </a:t>
            </a:r>
            <a:r>
              <a:rPr lang="ru-RU" dirty="0" err="1"/>
              <a:t>переломо</a:t>
            </a:r>
            <a:r>
              <a:rPr lang="ru-RU" dirty="0"/>
              <a:t>-вывихах. Наличие больших по площади кровоподтеков является косвенным признаком травматизации </a:t>
            </a:r>
            <a:r>
              <a:rPr lang="ru-RU" dirty="0" err="1"/>
              <a:t>мягкотканных</a:t>
            </a:r>
            <a:r>
              <a:rPr lang="ru-RU" dirty="0"/>
              <a:t> структур. У пациентов с переломами проксимального отдела лучевой кости должна </a:t>
            </a:r>
            <a:r>
              <a:rPr lang="ru-RU" dirty="0" err="1"/>
              <a:t>скринингово</a:t>
            </a:r>
            <a:r>
              <a:rPr lang="ru-RU" dirty="0"/>
              <a:t> проводиться оценка сосудистого и неврологического статуса дистальных отделов, так как данные травмы могут сопровождаться повреждением заднего межкостного нерва, который является ветвью лучевого нерва. Рутинная проверка заключается в оценке пациентом возможности разгибания пальцев кисти. </a:t>
            </a:r>
          </a:p>
        </p:txBody>
      </p:sp>
      <p:sp>
        <p:nvSpPr>
          <p:cNvPr id="4" name="Номер слайда 3"/>
          <p:cNvSpPr>
            <a:spLocks noGrp="1"/>
          </p:cNvSpPr>
          <p:nvPr>
            <p:ph type="sldNum" sz="quarter" idx="5"/>
          </p:nvPr>
        </p:nvSpPr>
        <p:spPr/>
        <p:txBody>
          <a:bodyPr/>
          <a:lstStyle/>
          <a:p>
            <a:fld id="{CA847845-1DB1-4846-8F96-68BC885F1BF5}" type="slidenum">
              <a:rPr lang="ru-RU" smtClean="0"/>
              <a:t>12</a:t>
            </a:fld>
            <a:endParaRPr lang="ru-RU"/>
          </a:p>
        </p:txBody>
      </p:sp>
    </p:spTree>
    <p:extLst>
      <p:ext uri="{BB962C8B-B14F-4D97-AF65-F5344CB8AC3E}">
        <p14:creationId xmlns:p14="http://schemas.microsoft.com/office/powerpoint/2010/main" val="324788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сборе жалоб следует обратить внимание на локализацию боли, условия возникновения травмы. Зачастую степень выраженности клинических проявлений зависит от типа перелома. При </a:t>
            </a:r>
            <a:r>
              <a:rPr lang="ru-RU" dirty="0" err="1"/>
              <a:t>физикальном</a:t>
            </a:r>
            <a:r>
              <a:rPr lang="ru-RU" dirty="0"/>
              <a:t> осмотре оценивается наличие или отсутствие внешней деформации, степени отечности сустава и наличия кровоподтеков. Далее выполняется оценка активного объема движений: сгибание/разгибание, пронация/супинация. Следующим этапом аккуратно, без форсированных резких движений выполняется оценка пассивного объема движений. При травмах области локтевого сустава должна быть обязательно проведена оценка нейротрофического статуса в дистальных отделах. Рекомендуется выполнение рентгенографии локтевой кости и лучевой кости, рентгенографии локтевого сустава в </a:t>
            </a:r>
            <a:r>
              <a:rPr lang="ru-RU" dirty="0" err="1"/>
              <a:t>передне</a:t>
            </a:r>
            <a:r>
              <a:rPr lang="ru-RU" dirty="0"/>
              <a:t>-задней и боковой проекциях при наличии клинических симптомов перелома проксимального отдела лучевой кости с целью верификации диагноза.</a:t>
            </a:r>
          </a:p>
        </p:txBody>
      </p:sp>
      <p:sp>
        <p:nvSpPr>
          <p:cNvPr id="4" name="Номер слайда 3"/>
          <p:cNvSpPr>
            <a:spLocks noGrp="1"/>
          </p:cNvSpPr>
          <p:nvPr>
            <p:ph type="sldNum" sz="quarter" idx="5"/>
          </p:nvPr>
        </p:nvSpPr>
        <p:spPr/>
        <p:txBody>
          <a:bodyPr/>
          <a:lstStyle/>
          <a:p>
            <a:fld id="{CA847845-1DB1-4846-8F96-68BC885F1BF5}" type="slidenum">
              <a:rPr lang="ru-RU" smtClean="0"/>
              <a:t>13</a:t>
            </a:fld>
            <a:endParaRPr lang="ru-RU"/>
          </a:p>
        </p:txBody>
      </p:sp>
    </p:spTree>
    <p:extLst>
      <p:ext uri="{BB962C8B-B14F-4D97-AF65-F5344CB8AC3E}">
        <p14:creationId xmlns:p14="http://schemas.microsoft.com/office/powerpoint/2010/main" val="178968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Оцениваются как костная </a:t>
            </a:r>
            <a:r>
              <a:rPr lang="ru-RU" dirty="0" err="1"/>
              <a:t>структура,так</a:t>
            </a:r>
            <a:r>
              <a:rPr lang="ru-RU" dirty="0"/>
              <a:t> и изменения </a:t>
            </a:r>
            <a:r>
              <a:rPr lang="ru-RU" dirty="0" err="1"/>
              <a:t>мягкотканных</a:t>
            </a:r>
            <a:r>
              <a:rPr lang="ru-RU" dirty="0"/>
              <a:t> структур, такие как наличие "знака паруса", возникающего в результате гемартроза локтевого сустава и смещения передней и/или задней жировой подушки локтевого сустава. Данный симптом более характерен для переломов головки лучевой кости, при этом он также формируется при переломах без смещения, поэтому наличие данного симптома должно трактоваться в пользу перелома. Рекомендуется выполнение КТ локтевого сустава при наличии сложных переломов головки лучевой кости с целью идентификации характера перелома и направления смещения костных отломков, а также для подтверждения или исключения ассоциированных травм других компонентов локтевого сустава. Рекомендуется выполнение МРТ локтевого сустава при подозрении на перелом проксимального отдела лучевой кости без смещения и при подозрении на ассоциированное повреждение </a:t>
            </a:r>
            <a:r>
              <a:rPr lang="ru-RU" dirty="0" err="1"/>
              <a:t>капсульно</a:t>
            </a:r>
            <a:r>
              <a:rPr lang="ru-RU" dirty="0"/>
              <a:t>-связочного аппарата локтевого сустава с целью уточнения диагноза.</a:t>
            </a:r>
          </a:p>
        </p:txBody>
      </p:sp>
      <p:sp>
        <p:nvSpPr>
          <p:cNvPr id="4" name="Номер слайда 3"/>
          <p:cNvSpPr>
            <a:spLocks noGrp="1"/>
          </p:cNvSpPr>
          <p:nvPr>
            <p:ph type="sldNum" sz="quarter" idx="5"/>
          </p:nvPr>
        </p:nvSpPr>
        <p:spPr/>
        <p:txBody>
          <a:bodyPr/>
          <a:lstStyle/>
          <a:p>
            <a:fld id="{CA847845-1DB1-4846-8F96-68BC885F1BF5}" type="slidenum">
              <a:rPr lang="ru-RU" smtClean="0"/>
              <a:t>14</a:t>
            </a:fld>
            <a:endParaRPr lang="ru-RU"/>
          </a:p>
        </p:txBody>
      </p:sp>
    </p:spTree>
    <p:extLst>
      <p:ext uri="{BB962C8B-B14F-4D97-AF65-F5344CB8AC3E}">
        <p14:creationId xmlns:p14="http://schemas.microsoft.com/office/powerpoint/2010/main" val="210632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847845-1DB1-4846-8F96-68BC885F1BF5}" type="slidenum">
              <a:rPr lang="ru-RU" smtClean="0"/>
              <a:t>15</a:t>
            </a:fld>
            <a:endParaRPr lang="ru-RU"/>
          </a:p>
        </p:txBody>
      </p:sp>
    </p:spTree>
    <p:extLst>
      <p:ext uri="{BB962C8B-B14F-4D97-AF65-F5344CB8AC3E}">
        <p14:creationId xmlns:p14="http://schemas.microsoft.com/office/powerpoint/2010/main" val="121103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847845-1DB1-4846-8F96-68BC885F1BF5}" type="slidenum">
              <a:rPr lang="ru-RU" smtClean="0"/>
              <a:t>22</a:t>
            </a:fld>
            <a:endParaRPr lang="ru-RU"/>
          </a:p>
        </p:txBody>
      </p:sp>
    </p:spTree>
    <p:extLst>
      <p:ext uri="{BB962C8B-B14F-4D97-AF65-F5344CB8AC3E}">
        <p14:creationId xmlns:p14="http://schemas.microsoft.com/office/powerpoint/2010/main" val="228413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Рентгенография в 2-х проекциях. При сложных переломах для уточнения архитектоники перелома и планирования оперативного вмешательства рекомендовано МСКТ локтевого сустава</a:t>
            </a:r>
          </a:p>
        </p:txBody>
      </p:sp>
      <p:sp>
        <p:nvSpPr>
          <p:cNvPr id="4" name="Номер слайда 3"/>
          <p:cNvSpPr>
            <a:spLocks noGrp="1"/>
          </p:cNvSpPr>
          <p:nvPr>
            <p:ph type="sldNum" sz="quarter" idx="5"/>
          </p:nvPr>
        </p:nvSpPr>
        <p:spPr/>
        <p:txBody>
          <a:bodyPr/>
          <a:lstStyle/>
          <a:p>
            <a:fld id="{CA847845-1DB1-4846-8F96-68BC885F1BF5}" type="slidenum">
              <a:rPr lang="ru-RU" smtClean="0"/>
              <a:t>25</a:t>
            </a:fld>
            <a:endParaRPr lang="ru-RU"/>
          </a:p>
        </p:txBody>
      </p:sp>
    </p:spTree>
    <p:extLst>
      <p:ext uri="{BB962C8B-B14F-4D97-AF65-F5344CB8AC3E}">
        <p14:creationId xmlns:p14="http://schemas.microsoft.com/office/powerpoint/2010/main" val="239783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Подавляющее большинство переломов локтевого отростка требуют выполнения открытой репозиции и фиксации. </a:t>
            </a:r>
          </a:p>
        </p:txBody>
      </p:sp>
      <p:sp>
        <p:nvSpPr>
          <p:cNvPr id="4" name="Номер слайда 3"/>
          <p:cNvSpPr>
            <a:spLocks noGrp="1"/>
          </p:cNvSpPr>
          <p:nvPr>
            <p:ph type="sldNum" sz="quarter" idx="5"/>
          </p:nvPr>
        </p:nvSpPr>
        <p:spPr/>
        <p:txBody>
          <a:bodyPr/>
          <a:lstStyle/>
          <a:p>
            <a:fld id="{CA847845-1DB1-4846-8F96-68BC885F1BF5}" type="slidenum">
              <a:rPr lang="ru-RU" smtClean="0"/>
              <a:t>27</a:t>
            </a:fld>
            <a:endParaRPr lang="ru-RU"/>
          </a:p>
        </p:txBody>
      </p:sp>
    </p:spTree>
    <p:extLst>
      <p:ext uri="{BB962C8B-B14F-4D97-AF65-F5344CB8AC3E}">
        <p14:creationId xmlns:p14="http://schemas.microsoft.com/office/powerpoint/2010/main" val="19950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847845-1DB1-4846-8F96-68BC885F1BF5}" type="slidenum">
              <a:rPr lang="ru-RU" smtClean="0"/>
              <a:t>32</a:t>
            </a:fld>
            <a:endParaRPr lang="ru-RU"/>
          </a:p>
        </p:txBody>
      </p:sp>
    </p:spTree>
    <p:extLst>
      <p:ext uri="{BB962C8B-B14F-4D97-AF65-F5344CB8AC3E}">
        <p14:creationId xmlns:p14="http://schemas.microsoft.com/office/powerpoint/2010/main" val="230318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847845-1DB1-4846-8F96-68BC885F1BF5}" type="slidenum">
              <a:rPr lang="ru-RU" smtClean="0"/>
              <a:t>58</a:t>
            </a:fld>
            <a:endParaRPr lang="ru-RU"/>
          </a:p>
        </p:txBody>
      </p:sp>
    </p:spTree>
    <p:extLst>
      <p:ext uri="{BB962C8B-B14F-4D97-AF65-F5344CB8AC3E}">
        <p14:creationId xmlns:p14="http://schemas.microsoft.com/office/powerpoint/2010/main" val="381997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08.02.2024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08.02.2024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учреждение высшего профессионального образования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«Красноярский государственный медицинский университет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имени профессора В. Ф. </a:t>
            </a:r>
            <a:r>
              <a:rPr lang="ru-RU" sz="2200" dirty="0" err="1">
                <a:latin typeface="Times New Roman" panose="02020603050405020304" pitchFamily="18" charset="0"/>
                <a:cs typeface="Times New Roman" panose="02020603050405020304" pitchFamily="18" charset="0"/>
              </a:rPr>
              <a:t>Войно-Ясенецкого</a:t>
            </a:r>
            <a:r>
              <a:rPr lang="ru-RU" sz="2200" dirty="0">
                <a:latin typeface="Times New Roman" panose="02020603050405020304" pitchFamily="18" charset="0"/>
                <a:cs typeface="Times New Roman" panose="02020603050405020304" pitchFamily="18" charset="0"/>
              </a:rPr>
              <a:t>»</a:t>
            </a:r>
          </a:p>
        </p:txBody>
      </p:sp>
      <p:sp>
        <p:nvSpPr>
          <p:cNvPr id="5" name="Объект 4"/>
          <p:cNvSpPr>
            <a:spLocks noGrp="1"/>
          </p:cNvSpPr>
          <p:nvPr>
            <p:ph idx="1"/>
          </p:nvPr>
        </p:nvSpPr>
        <p:spPr/>
        <p:txBody>
          <a:bodyPr>
            <a:normAutofit lnSpcReduction="10000"/>
          </a:bodyPr>
          <a:lstStyle/>
          <a:p>
            <a:pPr marL="0" indent="0" algn="ctr">
              <a:buNone/>
            </a:pPr>
            <a:endParaRPr lang="ru-RU" altLang="ru-RU" sz="2000" dirty="0">
              <a:latin typeface="Times New Roman" panose="02020603050405020304" pitchFamily="18" charset="0"/>
              <a:cs typeface="Times New Roman" panose="02020603050405020304" pitchFamily="18" charset="0"/>
            </a:endParaRPr>
          </a:p>
          <a:p>
            <a:pPr marL="0" indent="0" algn="ctr">
              <a:buNone/>
            </a:pPr>
            <a:r>
              <a:rPr lang="ru-RU" altLang="ru-RU" sz="2000" dirty="0">
                <a:latin typeface="Times New Roman" panose="02020603050405020304" pitchFamily="18" charset="0"/>
                <a:cs typeface="Times New Roman" panose="02020603050405020304" pitchFamily="18" charset="0"/>
              </a:rPr>
              <a:t>Кафедра травматологии, ортопедии и нейрохирургии с курсом ПО</a:t>
            </a:r>
            <a:endParaRPr lang="ru-RU" sz="3200" b="1" dirty="0">
              <a:latin typeface="Times New Roman" panose="02020603050405020304" pitchFamily="18" charset="0"/>
              <a:cs typeface="Times New Roman" panose="02020603050405020304" pitchFamily="18" charset="0"/>
            </a:endParaRPr>
          </a:p>
          <a:p>
            <a:pPr marL="0" indent="0" algn="r">
              <a:buNone/>
            </a:pPr>
            <a:r>
              <a:rPr lang="ru-RU" sz="1600" dirty="0">
                <a:latin typeface="Times New Roman" panose="02020603050405020304" pitchFamily="18" charset="0"/>
                <a:cs typeface="Times New Roman" panose="02020603050405020304" pitchFamily="18" charset="0"/>
              </a:rPr>
              <a:t>Зав. кафедры: ДМН, Профессор </a:t>
            </a:r>
            <a:r>
              <a:rPr lang="ru-RU" sz="1600" dirty="0" err="1">
                <a:latin typeface="Times New Roman" panose="02020603050405020304" pitchFamily="18" charset="0"/>
                <a:cs typeface="Times New Roman" panose="02020603050405020304" pitchFamily="18" charset="0"/>
              </a:rPr>
              <a:t>Шнякин</a:t>
            </a:r>
            <a:r>
              <a:rPr lang="ru-RU" sz="1600" dirty="0">
                <a:latin typeface="Times New Roman" panose="02020603050405020304" pitchFamily="18" charset="0"/>
                <a:cs typeface="Times New Roman" panose="02020603050405020304" pitchFamily="18" charset="0"/>
              </a:rPr>
              <a:t> Павел Геннадьевич</a:t>
            </a:r>
          </a:p>
          <a:p>
            <a:pPr marL="0" indent="0" algn="r">
              <a:buNone/>
            </a:pPr>
            <a:r>
              <a:rPr lang="ru-RU" sz="1600" dirty="0">
                <a:latin typeface="Times New Roman" panose="02020603050405020304" pitchFamily="18" charset="0"/>
                <a:cs typeface="Times New Roman" panose="02020603050405020304" pitchFamily="18" charset="0"/>
              </a:rPr>
              <a:t>Кафедральный руководитель: ДМН, Профессор </a:t>
            </a:r>
            <a:r>
              <a:rPr lang="ru-RU" sz="1600" dirty="0" err="1">
                <a:latin typeface="Times New Roman" panose="02020603050405020304" pitchFamily="18" charset="0"/>
                <a:cs typeface="Times New Roman" panose="02020603050405020304" pitchFamily="18" charset="0"/>
              </a:rPr>
              <a:t>Гатиатулин</a:t>
            </a:r>
            <a:r>
              <a:rPr lang="ru-RU" sz="1600" dirty="0">
                <a:latin typeface="Times New Roman" panose="02020603050405020304" pitchFamily="18" charset="0"/>
                <a:cs typeface="Times New Roman" panose="02020603050405020304" pitchFamily="18" charset="0"/>
              </a:rPr>
              <a:t> Равиль Рафаилович </a:t>
            </a:r>
          </a:p>
          <a:p>
            <a:pPr marL="0" indent="0" algn="ctr">
              <a:buNone/>
            </a:pPr>
            <a:endParaRPr lang="ru-RU" sz="3200" b="1" dirty="0">
              <a:latin typeface="Times New Roman" panose="02020603050405020304" pitchFamily="18" charset="0"/>
              <a:cs typeface="Times New Roman" panose="02020603050405020304" pitchFamily="18" charset="0"/>
            </a:endParaRPr>
          </a:p>
          <a:p>
            <a:pPr marL="0" indent="0" algn="ctr">
              <a:buNone/>
            </a:pPr>
            <a:r>
              <a:rPr lang="ru-RU" sz="3200" b="1" dirty="0">
                <a:latin typeface="Times New Roman" panose="02020603050405020304" pitchFamily="18" charset="0"/>
                <a:cs typeface="Times New Roman" panose="02020603050405020304" pitchFamily="18" charset="0"/>
              </a:rPr>
              <a:t>Тема: </a:t>
            </a:r>
            <a:r>
              <a:rPr lang="ru-RU" b="1" dirty="0">
                <a:latin typeface="Times New Roman" panose="02020603050405020304" pitchFamily="18" charset="0"/>
                <a:cs typeface="Times New Roman" panose="02020603050405020304" pitchFamily="18" charset="0"/>
              </a:rPr>
              <a:t>Открытые и закрытые повреждения предплечья.</a:t>
            </a:r>
            <a:endParaRPr lang="ru-RU" sz="3200" b="1" dirty="0">
              <a:latin typeface="Times New Roman" panose="02020603050405020304" pitchFamily="18" charset="0"/>
              <a:cs typeface="Times New Roman" panose="02020603050405020304" pitchFamily="18" charset="0"/>
            </a:endParaRPr>
          </a:p>
          <a:p>
            <a:pPr marL="0" indent="0" algn="ctr">
              <a:buNone/>
            </a:pPr>
            <a:endParaRPr lang="ru-RU" sz="3200" b="1" dirty="0">
              <a:latin typeface="Times New Roman" panose="02020603050405020304" pitchFamily="18" charset="0"/>
              <a:cs typeface="Times New Roman" panose="02020603050405020304" pitchFamily="18" charset="0"/>
            </a:endParaRPr>
          </a:p>
          <a:p>
            <a:pPr marL="0" indent="0" algn="r">
              <a:buNone/>
            </a:pPr>
            <a:endParaRPr lang="ru-RU" sz="1800" dirty="0">
              <a:latin typeface="Times New Roman" panose="02020603050405020304" pitchFamily="18" charset="0"/>
              <a:cs typeface="Times New Roman" panose="02020603050405020304" pitchFamily="18" charset="0"/>
            </a:endParaRPr>
          </a:p>
          <a:p>
            <a:pPr marL="0" indent="0" algn="r">
              <a:buNone/>
            </a:pPr>
            <a:r>
              <a:rPr lang="ru-RU" sz="1800" dirty="0">
                <a:latin typeface="Times New Roman" panose="02020603050405020304" pitchFamily="18" charset="0"/>
                <a:cs typeface="Times New Roman" panose="02020603050405020304" pitchFamily="18" charset="0"/>
              </a:rPr>
              <a:t>Выполнил: Кл. ординатор 1 года обучения</a:t>
            </a:r>
          </a:p>
          <a:p>
            <a:pPr marL="0" indent="0" algn="r">
              <a:buNone/>
            </a:pPr>
            <a:r>
              <a:rPr lang="ru-RU" sz="1800" dirty="0">
                <a:latin typeface="Times New Roman" panose="02020603050405020304" pitchFamily="18" charset="0"/>
                <a:cs typeface="Times New Roman" panose="02020603050405020304" pitchFamily="18" charset="0"/>
              </a:rPr>
              <a:t>Трутнев Александр Викторович</a:t>
            </a:r>
          </a:p>
        </p:txBody>
      </p:sp>
    </p:spTree>
    <p:extLst>
      <p:ext uri="{BB962C8B-B14F-4D97-AF65-F5344CB8AC3E}">
        <p14:creationId xmlns:p14="http://schemas.microsoft.com/office/powerpoint/2010/main" val="37567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0A3485B-2D7F-4D1B-BA1F-7C9CC4FDB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9243"/>
            <a:ext cx="7632848" cy="6479514"/>
          </a:xfrm>
          <a:prstGeom prst="rect">
            <a:avLst/>
          </a:prstGeom>
        </p:spPr>
      </p:pic>
    </p:spTree>
    <p:extLst>
      <p:ext uri="{BB962C8B-B14F-4D97-AF65-F5344CB8AC3E}">
        <p14:creationId xmlns:p14="http://schemas.microsoft.com/office/powerpoint/2010/main" val="211079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BB93E4-AD0F-433C-BFB4-DFA9F0CAB506}"/>
              </a:ext>
            </a:extLst>
          </p:cNvPr>
          <p:cNvSpPr>
            <a:spLocks noGrp="1"/>
          </p:cNvSpPr>
          <p:nvPr>
            <p:ph type="title"/>
          </p:nvPr>
        </p:nvSpPr>
        <p:spPr/>
        <p:txBody>
          <a:bodyPr/>
          <a:lstStyle/>
          <a:p>
            <a:r>
              <a:rPr lang="ru-RU" dirty="0"/>
              <a:t>Классификация АО</a:t>
            </a:r>
          </a:p>
        </p:txBody>
      </p:sp>
      <p:sp>
        <p:nvSpPr>
          <p:cNvPr id="3" name="Объект 2">
            <a:extLst>
              <a:ext uri="{FF2B5EF4-FFF2-40B4-BE49-F238E27FC236}">
                <a16:creationId xmlns:a16="http://schemas.microsoft.com/office/drawing/2014/main" id="{FCC96218-787B-4801-9769-94290CCD2C41}"/>
              </a:ext>
            </a:extLst>
          </p:cNvPr>
          <p:cNvSpPr>
            <a:spLocks noGrp="1"/>
          </p:cNvSpPr>
          <p:nvPr>
            <p:ph idx="1"/>
          </p:nvPr>
        </p:nvSpPr>
        <p:spPr/>
        <p:txBody>
          <a:bodyPr>
            <a:normAutofit fontScale="77500" lnSpcReduction="20000"/>
          </a:bodyPr>
          <a:lstStyle/>
          <a:p>
            <a:r>
              <a:rPr lang="ru-RU" dirty="0"/>
              <a:t>2R1A1 – </a:t>
            </a:r>
            <a:r>
              <a:rPr lang="ru-RU" dirty="0" err="1"/>
              <a:t>авульсивный</a:t>
            </a:r>
            <a:r>
              <a:rPr lang="ru-RU" dirty="0"/>
              <a:t> перелом бугристости лучевой кости; </a:t>
            </a:r>
          </a:p>
          <a:p>
            <a:r>
              <a:rPr lang="ru-RU" dirty="0"/>
              <a:t>2R1A2 – простой перелом шейки лучевой кости;</a:t>
            </a:r>
          </a:p>
          <a:p>
            <a:r>
              <a:rPr lang="ru-RU" dirty="0"/>
              <a:t>2R1A3 – многооскольчатый перелом шейки лучевой кости;</a:t>
            </a:r>
          </a:p>
          <a:p>
            <a:r>
              <a:rPr lang="ru-RU" dirty="0"/>
              <a:t>2R1B1 – простой перелом головки лучевой кости (</a:t>
            </a:r>
            <a:r>
              <a:rPr lang="ru-RU" dirty="0" err="1"/>
              <a:t>двухфрагментарный</a:t>
            </a:r>
            <a:r>
              <a:rPr lang="ru-RU" dirty="0"/>
              <a:t>);</a:t>
            </a:r>
          </a:p>
          <a:p>
            <a:r>
              <a:rPr lang="ru-RU" dirty="0"/>
              <a:t>2R1B2 – многооскольчатый перелом головки лучевой кости; </a:t>
            </a:r>
          </a:p>
          <a:p>
            <a:r>
              <a:rPr lang="ru-RU" dirty="0"/>
              <a:t>2R1C1 – простой перелом головки и шейки лучевой кости;</a:t>
            </a:r>
          </a:p>
          <a:p>
            <a:r>
              <a:rPr lang="ru-RU" dirty="0"/>
              <a:t>2R1C3 – многооскольчатый перелом головки и шейки лучевой кости.</a:t>
            </a:r>
          </a:p>
        </p:txBody>
      </p:sp>
    </p:spTree>
    <p:extLst>
      <p:ext uri="{BB962C8B-B14F-4D97-AF65-F5344CB8AC3E}">
        <p14:creationId xmlns:p14="http://schemas.microsoft.com/office/powerpoint/2010/main" val="61064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F2B574-5134-42E3-9E8E-FB5031293986}"/>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105D5514-EB20-470A-B9DD-A7184074766C}"/>
              </a:ext>
            </a:extLst>
          </p:cNvPr>
          <p:cNvSpPr>
            <a:spLocks noGrp="1"/>
          </p:cNvSpPr>
          <p:nvPr>
            <p:ph idx="1"/>
          </p:nvPr>
        </p:nvSpPr>
        <p:spPr/>
        <p:txBody>
          <a:bodyPr>
            <a:normAutofit/>
          </a:bodyPr>
          <a:lstStyle/>
          <a:p>
            <a:r>
              <a:rPr lang="ru-RU" dirty="0"/>
              <a:t>Болезненность в области перелома</a:t>
            </a:r>
          </a:p>
          <a:p>
            <a:r>
              <a:rPr lang="ru-RU" dirty="0"/>
              <a:t>Отечность</a:t>
            </a:r>
          </a:p>
          <a:p>
            <a:r>
              <a:rPr lang="ru-RU" dirty="0"/>
              <a:t>Видимая деформация при </a:t>
            </a:r>
            <a:r>
              <a:rPr lang="ru-RU" dirty="0" err="1"/>
              <a:t>переломо</a:t>
            </a:r>
            <a:r>
              <a:rPr lang="ru-RU" dirty="0"/>
              <a:t>-вывихах</a:t>
            </a:r>
          </a:p>
          <a:p>
            <a:r>
              <a:rPr lang="ru-RU" dirty="0"/>
              <a:t>Резкое ограничение движений в суставе</a:t>
            </a:r>
          </a:p>
        </p:txBody>
      </p:sp>
    </p:spTree>
    <p:extLst>
      <p:ext uri="{BB962C8B-B14F-4D97-AF65-F5344CB8AC3E}">
        <p14:creationId xmlns:p14="http://schemas.microsoft.com/office/powerpoint/2010/main" val="371371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C36CC9-5758-47CF-88A5-B076E4D72EF7}"/>
              </a:ext>
            </a:extLst>
          </p:cNvPr>
          <p:cNvSpPr>
            <a:spLocks noGrp="1"/>
          </p:cNvSpPr>
          <p:nvPr>
            <p:ph type="title"/>
          </p:nvPr>
        </p:nvSpPr>
        <p:spPr/>
        <p:txBody>
          <a:bodyPr/>
          <a:lstStyle/>
          <a:p>
            <a:r>
              <a:rPr lang="ru-RU" dirty="0"/>
              <a:t>Диагностика</a:t>
            </a:r>
          </a:p>
        </p:txBody>
      </p:sp>
      <p:sp>
        <p:nvSpPr>
          <p:cNvPr id="3" name="Объект 2">
            <a:extLst>
              <a:ext uri="{FF2B5EF4-FFF2-40B4-BE49-F238E27FC236}">
                <a16:creationId xmlns:a16="http://schemas.microsoft.com/office/drawing/2014/main" id="{EF88B17C-0A6C-4341-8690-5922D818D475}"/>
              </a:ext>
            </a:extLst>
          </p:cNvPr>
          <p:cNvSpPr>
            <a:spLocks noGrp="1"/>
          </p:cNvSpPr>
          <p:nvPr>
            <p:ph idx="1"/>
          </p:nvPr>
        </p:nvSpPr>
        <p:spPr/>
        <p:txBody>
          <a:bodyPr/>
          <a:lstStyle/>
          <a:p>
            <a:r>
              <a:rPr lang="ru-RU" dirty="0"/>
              <a:t>Сбор жалоб и анамнеза</a:t>
            </a:r>
          </a:p>
          <a:p>
            <a:r>
              <a:rPr lang="ru-RU" dirty="0" err="1"/>
              <a:t>Физикальный</a:t>
            </a:r>
            <a:r>
              <a:rPr lang="ru-RU" dirty="0"/>
              <a:t> осмотр</a:t>
            </a:r>
          </a:p>
          <a:p>
            <a:r>
              <a:rPr lang="ru-RU" dirty="0"/>
              <a:t>Инструментальная диагностика (</a:t>
            </a:r>
            <a:r>
              <a:rPr lang="en-US" dirty="0"/>
              <a:t>R-</a:t>
            </a:r>
            <a:r>
              <a:rPr lang="ru-RU" dirty="0"/>
              <a:t>графия, МСКТ, МРТ)</a:t>
            </a:r>
          </a:p>
        </p:txBody>
      </p:sp>
    </p:spTree>
    <p:extLst>
      <p:ext uri="{BB962C8B-B14F-4D97-AF65-F5344CB8AC3E}">
        <p14:creationId xmlns:p14="http://schemas.microsoft.com/office/powerpoint/2010/main" val="181169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163BE1-2ED6-4970-A0DA-7FF59B54A6FD}"/>
              </a:ext>
            </a:extLst>
          </p:cNvPr>
          <p:cNvSpPr>
            <a:spLocks noGrp="1"/>
          </p:cNvSpPr>
          <p:nvPr>
            <p:ph type="title"/>
          </p:nvPr>
        </p:nvSpPr>
        <p:spPr/>
        <p:txBody>
          <a:bodyPr/>
          <a:lstStyle/>
          <a:p>
            <a:r>
              <a:rPr lang="ru-RU" dirty="0" err="1"/>
              <a:t>Рентгендиагностика</a:t>
            </a:r>
            <a:endParaRPr lang="ru-RU" dirty="0"/>
          </a:p>
        </p:txBody>
      </p:sp>
      <p:pic>
        <p:nvPicPr>
          <p:cNvPr id="7" name="Рисунок 6">
            <a:extLst>
              <a:ext uri="{FF2B5EF4-FFF2-40B4-BE49-F238E27FC236}">
                <a16:creationId xmlns:a16="http://schemas.microsoft.com/office/drawing/2014/main" id="{1FF3B74D-5BB7-47E2-AE3E-5EAC0548B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556792"/>
            <a:ext cx="3335987" cy="4941168"/>
          </a:xfrm>
          <a:prstGeom prst="rect">
            <a:avLst/>
          </a:prstGeom>
        </p:spPr>
      </p:pic>
      <p:pic>
        <p:nvPicPr>
          <p:cNvPr id="11" name="Рисунок 10">
            <a:extLst>
              <a:ext uri="{FF2B5EF4-FFF2-40B4-BE49-F238E27FC236}">
                <a16:creationId xmlns:a16="http://schemas.microsoft.com/office/drawing/2014/main" id="{656DA5FA-9206-4308-8D23-31037CB90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980" y="1556792"/>
            <a:ext cx="4843901" cy="4941168"/>
          </a:xfrm>
          <a:prstGeom prst="rect">
            <a:avLst/>
          </a:prstGeom>
        </p:spPr>
      </p:pic>
    </p:spTree>
    <p:extLst>
      <p:ext uri="{BB962C8B-B14F-4D97-AF65-F5344CB8AC3E}">
        <p14:creationId xmlns:p14="http://schemas.microsoft.com/office/powerpoint/2010/main" val="399989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9A2D32-B9C6-4CF7-A208-F382F69E60C0}"/>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97F32CAC-ED1F-44E5-9284-B17B1C0A97E0}"/>
              </a:ext>
            </a:extLst>
          </p:cNvPr>
          <p:cNvSpPr>
            <a:spLocks noGrp="1"/>
          </p:cNvSpPr>
          <p:nvPr>
            <p:ph idx="1"/>
          </p:nvPr>
        </p:nvSpPr>
        <p:spPr/>
        <p:txBody>
          <a:bodyPr>
            <a:normAutofit fontScale="92500" lnSpcReduction="10000"/>
          </a:bodyPr>
          <a:lstStyle/>
          <a:p>
            <a:r>
              <a:rPr lang="ru-RU" dirty="0"/>
              <a:t>Консервативная терапия: иммобилизация локтевого сустава на срок 2-3 недели пациентам с изолированным переломом головки лучевой кости с целью стабилизации перелома и </a:t>
            </a:r>
            <a:r>
              <a:rPr lang="ru-RU" dirty="0" err="1"/>
              <a:t>избежания</a:t>
            </a:r>
            <a:r>
              <a:rPr lang="ru-RU" dirty="0"/>
              <a:t> формирования контрактуры локтевого сустава при переломах </a:t>
            </a:r>
            <a:r>
              <a:rPr lang="en-US" dirty="0"/>
              <a:t>Mason 1, 2</a:t>
            </a:r>
            <a:r>
              <a:rPr lang="ru-RU" dirty="0"/>
              <a:t>, а так же применение холода на срок 24 часа для уменьшения отека. При выраженном болевом синдроме рекомендуется прием НПВС.</a:t>
            </a:r>
          </a:p>
          <a:p>
            <a:endParaRPr lang="ru-RU" dirty="0"/>
          </a:p>
        </p:txBody>
      </p:sp>
    </p:spTree>
    <p:extLst>
      <p:ext uri="{BB962C8B-B14F-4D97-AF65-F5344CB8AC3E}">
        <p14:creationId xmlns:p14="http://schemas.microsoft.com/office/powerpoint/2010/main" val="194107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BB9C1B-37A2-409E-A822-B3E99D642EF9}"/>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95B06004-547E-4CD8-87E7-9A05859CBF45}"/>
              </a:ext>
            </a:extLst>
          </p:cNvPr>
          <p:cNvSpPr>
            <a:spLocks noGrp="1"/>
          </p:cNvSpPr>
          <p:nvPr>
            <p:ph idx="1"/>
          </p:nvPr>
        </p:nvSpPr>
        <p:spPr/>
        <p:txBody>
          <a:bodyPr>
            <a:normAutofit fontScale="85000" lnSpcReduction="20000"/>
          </a:bodyPr>
          <a:lstStyle/>
          <a:p>
            <a:pPr marL="0" indent="0">
              <a:buNone/>
            </a:pPr>
            <a:r>
              <a:rPr lang="ru-RU" dirty="0"/>
              <a:t>Хирургическое лечение показано при:</a:t>
            </a:r>
          </a:p>
          <a:p>
            <a:r>
              <a:rPr lang="ru-RU" dirty="0"/>
              <a:t>Внутрисуставных переломах с расхождением отломков более 2 мм</a:t>
            </a:r>
          </a:p>
          <a:p>
            <a:r>
              <a:rPr lang="ru-RU" dirty="0"/>
              <a:t>Перелом в сочетании с вывихом в лучезапястном или проксимальном лучелоктевом суставе</a:t>
            </a:r>
          </a:p>
          <a:p>
            <a:r>
              <a:rPr lang="ru-RU" dirty="0"/>
              <a:t>Нестабильные переломы</a:t>
            </a:r>
          </a:p>
          <a:p>
            <a:r>
              <a:rPr lang="ru-RU" dirty="0"/>
              <a:t>Наличие свободных костных отломков в полости сустава</a:t>
            </a:r>
          </a:p>
          <a:p>
            <a:r>
              <a:rPr lang="ru-RU" dirty="0"/>
              <a:t>Переломы в суставе </a:t>
            </a:r>
            <a:r>
              <a:rPr lang="ru-RU" dirty="0" err="1"/>
              <a:t>политравмы</a:t>
            </a:r>
            <a:r>
              <a:rPr lang="ru-RU" dirty="0"/>
              <a:t>, открытые переломы, переломы с нейроциркулярными нарушениями</a:t>
            </a:r>
          </a:p>
        </p:txBody>
      </p:sp>
    </p:spTree>
    <p:extLst>
      <p:ext uri="{BB962C8B-B14F-4D97-AF65-F5344CB8AC3E}">
        <p14:creationId xmlns:p14="http://schemas.microsoft.com/office/powerpoint/2010/main" val="53388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0610EF-E8C7-49FB-A70F-9DEF53E1BFB8}"/>
              </a:ext>
            </a:extLst>
          </p:cNvPr>
          <p:cNvSpPr>
            <a:spLocks noGrp="1"/>
          </p:cNvSpPr>
          <p:nvPr>
            <p:ph type="title"/>
          </p:nvPr>
        </p:nvSpPr>
        <p:spPr>
          <a:xfrm>
            <a:off x="539552" y="2857500"/>
            <a:ext cx="8229600" cy="1143000"/>
          </a:xfrm>
        </p:spPr>
        <p:txBody>
          <a:bodyPr/>
          <a:lstStyle/>
          <a:p>
            <a:r>
              <a:rPr lang="ru-RU" dirty="0"/>
              <a:t>Переломы локтевого отростка</a:t>
            </a:r>
          </a:p>
        </p:txBody>
      </p:sp>
    </p:spTree>
    <p:extLst>
      <p:ext uri="{BB962C8B-B14F-4D97-AF65-F5344CB8AC3E}">
        <p14:creationId xmlns:p14="http://schemas.microsoft.com/office/powerpoint/2010/main" val="243871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2AE59F-2CB4-412B-8F39-FC0407D6D204}"/>
              </a:ext>
            </a:extLst>
          </p:cNvPr>
          <p:cNvSpPr>
            <a:spLocks noGrp="1"/>
          </p:cNvSpPr>
          <p:nvPr>
            <p:ph type="title"/>
          </p:nvPr>
        </p:nvSpPr>
        <p:spPr/>
        <p:txBody>
          <a:bodyPr/>
          <a:lstStyle/>
          <a:p>
            <a:r>
              <a:rPr lang="ru-RU" dirty="0"/>
              <a:t>Определение</a:t>
            </a:r>
          </a:p>
        </p:txBody>
      </p:sp>
      <p:sp>
        <p:nvSpPr>
          <p:cNvPr id="3" name="Объект 2">
            <a:extLst>
              <a:ext uri="{FF2B5EF4-FFF2-40B4-BE49-F238E27FC236}">
                <a16:creationId xmlns:a16="http://schemas.microsoft.com/office/drawing/2014/main" id="{56925490-08A2-4447-88AC-5DB022A1F22D}"/>
              </a:ext>
            </a:extLst>
          </p:cNvPr>
          <p:cNvSpPr>
            <a:spLocks noGrp="1"/>
          </p:cNvSpPr>
          <p:nvPr>
            <p:ph idx="1"/>
          </p:nvPr>
        </p:nvSpPr>
        <p:spPr>
          <a:xfrm>
            <a:off x="457200" y="1772816"/>
            <a:ext cx="8229600" cy="4353347"/>
          </a:xfrm>
        </p:spPr>
        <p:txBody>
          <a:bodyPr/>
          <a:lstStyle/>
          <a:p>
            <a:r>
              <a:rPr lang="ru-RU" dirty="0"/>
              <a:t>Перелом локтевого отростка – это нарушение целостности локтевого отростка в результате травматического воздействия.</a:t>
            </a:r>
          </a:p>
        </p:txBody>
      </p:sp>
    </p:spTree>
    <p:extLst>
      <p:ext uri="{BB962C8B-B14F-4D97-AF65-F5344CB8AC3E}">
        <p14:creationId xmlns:p14="http://schemas.microsoft.com/office/powerpoint/2010/main" val="417439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A18EE-71BB-4068-95CB-31F27DC2A2E5}"/>
              </a:ext>
            </a:extLst>
          </p:cNvPr>
          <p:cNvSpPr>
            <a:spLocks noGrp="1"/>
          </p:cNvSpPr>
          <p:nvPr>
            <p:ph type="title"/>
          </p:nvPr>
        </p:nvSpPr>
        <p:spPr/>
        <p:txBody>
          <a:bodyPr/>
          <a:lstStyle/>
          <a:p>
            <a:r>
              <a:rPr lang="ru-RU" dirty="0"/>
              <a:t>Этиология и механизм</a:t>
            </a:r>
          </a:p>
        </p:txBody>
      </p:sp>
      <p:sp>
        <p:nvSpPr>
          <p:cNvPr id="3" name="Объект 2">
            <a:extLst>
              <a:ext uri="{FF2B5EF4-FFF2-40B4-BE49-F238E27FC236}">
                <a16:creationId xmlns:a16="http://schemas.microsoft.com/office/drawing/2014/main" id="{17011850-6050-47DF-90DE-CC2C32A611A8}"/>
              </a:ext>
            </a:extLst>
          </p:cNvPr>
          <p:cNvSpPr>
            <a:spLocks noGrp="1"/>
          </p:cNvSpPr>
          <p:nvPr>
            <p:ph idx="1"/>
          </p:nvPr>
        </p:nvSpPr>
        <p:spPr/>
        <p:txBody>
          <a:bodyPr>
            <a:normAutofit fontScale="92500" lnSpcReduction="20000"/>
          </a:bodyPr>
          <a:lstStyle/>
          <a:p>
            <a:r>
              <a:rPr lang="ru-RU" dirty="0"/>
              <a:t>Перелом возникает при падении на заднюю поверхность локтевого сустава. Линия перелома проходит через середину или основание локтевого отростка, реже отмечаются переломы верхушки отростка. Различают переломы локтевого отростка без смещения и со смещением отломков. Смещение отломков происходит при разрыве сухожильного растяжения трехглавой мышцы плеча. Оторвавшийся фрагмент локтевого отростка в результате сокращения мышцы плеча смещается кверху.</a:t>
            </a:r>
          </a:p>
        </p:txBody>
      </p:sp>
    </p:spTree>
    <p:extLst>
      <p:ext uri="{BB962C8B-B14F-4D97-AF65-F5344CB8AC3E}">
        <p14:creationId xmlns:p14="http://schemas.microsoft.com/office/powerpoint/2010/main" val="202518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План</a:t>
            </a:r>
          </a:p>
        </p:txBody>
      </p:sp>
      <p:sp>
        <p:nvSpPr>
          <p:cNvPr id="3" name="Объект 2"/>
          <p:cNvSpPr>
            <a:spLocks noGrp="1"/>
          </p:cNvSpPr>
          <p:nvPr>
            <p:ph idx="1"/>
          </p:nvPr>
        </p:nvSpPr>
        <p:spPr/>
        <p:txBody>
          <a:bodyPr>
            <a:normAutofit fontScale="92500" lnSpcReduction="20000"/>
          </a:bodyPr>
          <a:lstStyle/>
          <a:p>
            <a:pPr marL="0" indent="0">
              <a:buNone/>
            </a:pPr>
            <a:r>
              <a:rPr lang="ru-RU" dirty="0">
                <a:latin typeface="Times New Roman" pitchFamily="18" charset="0"/>
                <a:cs typeface="Times New Roman" pitchFamily="18" charset="0"/>
              </a:rPr>
              <a:t>1) Определение</a:t>
            </a:r>
          </a:p>
          <a:p>
            <a:pPr marL="0" indent="0">
              <a:buNone/>
            </a:pPr>
            <a:r>
              <a:rPr lang="ru-RU" dirty="0">
                <a:latin typeface="Times New Roman" pitchFamily="18" charset="0"/>
                <a:cs typeface="Times New Roman" pitchFamily="18" charset="0"/>
              </a:rPr>
              <a:t>2) Этиология</a:t>
            </a:r>
          </a:p>
          <a:p>
            <a:pPr marL="0" indent="0">
              <a:buNone/>
            </a:pPr>
            <a:r>
              <a:rPr lang="ru-RU" dirty="0">
                <a:latin typeface="Times New Roman" pitchFamily="18" charset="0"/>
                <a:cs typeface="Times New Roman" pitchFamily="18" charset="0"/>
              </a:rPr>
              <a:t>3) Эпидемиология</a:t>
            </a:r>
          </a:p>
          <a:p>
            <a:pPr marL="0" indent="0">
              <a:buNone/>
            </a:pPr>
            <a:r>
              <a:rPr lang="ru-RU" dirty="0">
                <a:latin typeface="Times New Roman" pitchFamily="18" charset="0"/>
                <a:cs typeface="Times New Roman" pitchFamily="18" charset="0"/>
              </a:rPr>
              <a:t>4) Патогенез</a:t>
            </a:r>
          </a:p>
          <a:p>
            <a:pPr marL="0" indent="0">
              <a:buNone/>
            </a:pPr>
            <a:r>
              <a:rPr lang="ru-RU" dirty="0">
                <a:latin typeface="Times New Roman" pitchFamily="18" charset="0"/>
                <a:cs typeface="Times New Roman" pitchFamily="18" charset="0"/>
              </a:rPr>
              <a:t>5) Классификация</a:t>
            </a:r>
          </a:p>
          <a:p>
            <a:pPr marL="0" indent="0">
              <a:buNone/>
            </a:pPr>
            <a:r>
              <a:rPr lang="ru-RU" dirty="0">
                <a:latin typeface="Times New Roman" pitchFamily="18" charset="0"/>
                <a:cs typeface="Times New Roman" pitchFamily="18" charset="0"/>
              </a:rPr>
              <a:t>6) Клиническая картина</a:t>
            </a:r>
          </a:p>
          <a:p>
            <a:pPr marL="0" indent="0">
              <a:buNone/>
            </a:pPr>
            <a:r>
              <a:rPr lang="ru-RU" dirty="0">
                <a:latin typeface="Times New Roman" pitchFamily="18" charset="0"/>
                <a:cs typeface="Times New Roman" pitchFamily="18" charset="0"/>
              </a:rPr>
              <a:t>7) Диагностика</a:t>
            </a:r>
          </a:p>
          <a:p>
            <a:pPr marL="0" indent="0">
              <a:buNone/>
            </a:pPr>
            <a:r>
              <a:rPr lang="ru-RU" dirty="0">
                <a:latin typeface="Times New Roman" pitchFamily="18" charset="0"/>
                <a:cs typeface="Times New Roman" pitchFamily="18" charset="0"/>
              </a:rPr>
              <a:t>8) Лечение</a:t>
            </a:r>
          </a:p>
          <a:p>
            <a:pPr marL="0" indent="0">
              <a:buNone/>
            </a:pPr>
            <a:r>
              <a:rPr lang="ru-RU" dirty="0">
                <a:latin typeface="Times New Roman" pitchFamily="18" charset="0"/>
                <a:cs typeface="Times New Roman" pitchFamily="18" charset="0"/>
              </a:rPr>
              <a:t>9) Источники</a:t>
            </a:r>
          </a:p>
        </p:txBody>
      </p:sp>
    </p:spTree>
    <p:extLst>
      <p:ext uri="{BB962C8B-B14F-4D97-AF65-F5344CB8AC3E}">
        <p14:creationId xmlns:p14="http://schemas.microsoft.com/office/powerpoint/2010/main" val="1607865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7C8750-8BA4-440C-BFAB-07EE7364D4B5}"/>
              </a:ext>
            </a:extLst>
          </p:cNvPr>
          <p:cNvSpPr>
            <a:spLocks noGrp="1"/>
          </p:cNvSpPr>
          <p:nvPr>
            <p:ph type="title"/>
          </p:nvPr>
        </p:nvSpPr>
        <p:spPr/>
        <p:txBody>
          <a:bodyPr/>
          <a:lstStyle/>
          <a:p>
            <a:r>
              <a:rPr lang="ru-RU" dirty="0"/>
              <a:t>Эпидемиология</a:t>
            </a:r>
          </a:p>
        </p:txBody>
      </p:sp>
      <p:sp>
        <p:nvSpPr>
          <p:cNvPr id="3" name="Объект 2">
            <a:extLst>
              <a:ext uri="{FF2B5EF4-FFF2-40B4-BE49-F238E27FC236}">
                <a16:creationId xmlns:a16="http://schemas.microsoft.com/office/drawing/2014/main" id="{11518EE3-CB8D-4B3F-A7D2-657679CB53A4}"/>
              </a:ext>
            </a:extLst>
          </p:cNvPr>
          <p:cNvSpPr>
            <a:spLocks noGrp="1"/>
          </p:cNvSpPr>
          <p:nvPr>
            <p:ph idx="1"/>
          </p:nvPr>
        </p:nvSpPr>
        <p:spPr/>
        <p:txBody>
          <a:bodyPr/>
          <a:lstStyle/>
          <a:p>
            <a:r>
              <a:rPr lang="ru-RU" dirty="0"/>
              <a:t>Перелом локтевого отростка – достаточно распространенное повреждение. Такие травмы составляют около 1% от общего числа переломов костей конечностей и 6-30% от общего числа внутрисуставных переломов локтевого сустава. Чаще выявляются у людей молодого и среднего возраста.</a:t>
            </a:r>
          </a:p>
        </p:txBody>
      </p:sp>
    </p:spTree>
    <p:extLst>
      <p:ext uri="{BB962C8B-B14F-4D97-AF65-F5344CB8AC3E}">
        <p14:creationId xmlns:p14="http://schemas.microsoft.com/office/powerpoint/2010/main" val="210634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09C4F2-F8C7-4607-AA16-AA36DE56667C}"/>
              </a:ext>
            </a:extLst>
          </p:cNvPr>
          <p:cNvSpPr>
            <a:spLocks noGrp="1"/>
          </p:cNvSpPr>
          <p:nvPr>
            <p:ph type="title"/>
          </p:nvPr>
        </p:nvSpPr>
        <p:spPr/>
        <p:txBody>
          <a:bodyPr/>
          <a:lstStyle/>
          <a:p>
            <a:r>
              <a:rPr lang="ru-RU" dirty="0"/>
              <a:t>Классификация </a:t>
            </a:r>
            <a:r>
              <a:rPr lang="en-US" dirty="0"/>
              <a:t>Mayo</a:t>
            </a:r>
            <a:endParaRPr lang="ru-RU" dirty="0"/>
          </a:p>
        </p:txBody>
      </p:sp>
      <p:sp>
        <p:nvSpPr>
          <p:cNvPr id="3" name="Объект 2">
            <a:extLst>
              <a:ext uri="{FF2B5EF4-FFF2-40B4-BE49-F238E27FC236}">
                <a16:creationId xmlns:a16="http://schemas.microsoft.com/office/drawing/2014/main" id="{FCB1F714-A9F2-4221-AD14-AE515B482DCE}"/>
              </a:ext>
            </a:extLst>
          </p:cNvPr>
          <p:cNvSpPr>
            <a:spLocks noGrp="1"/>
          </p:cNvSpPr>
          <p:nvPr>
            <p:ph idx="1"/>
          </p:nvPr>
        </p:nvSpPr>
        <p:spPr/>
        <p:txBody>
          <a:bodyPr/>
          <a:lstStyle/>
          <a:p>
            <a:r>
              <a:rPr lang="en-US" dirty="0"/>
              <a:t>I</a:t>
            </a:r>
            <a:r>
              <a:rPr lang="ru-RU" dirty="0"/>
              <a:t> тип – переломы без смещения</a:t>
            </a:r>
          </a:p>
          <a:p>
            <a:r>
              <a:rPr lang="en-US" dirty="0"/>
              <a:t>I </a:t>
            </a:r>
            <a:r>
              <a:rPr lang="en-US" dirty="0" err="1"/>
              <a:t>I</a:t>
            </a:r>
            <a:r>
              <a:rPr lang="ru-RU" dirty="0"/>
              <a:t> тип – переломы со смещением</a:t>
            </a:r>
          </a:p>
          <a:p>
            <a:r>
              <a:rPr lang="en-US" dirty="0"/>
              <a:t>I </a:t>
            </a:r>
            <a:r>
              <a:rPr lang="en-US" dirty="0" err="1"/>
              <a:t>I</a:t>
            </a:r>
            <a:r>
              <a:rPr lang="en-US" dirty="0"/>
              <a:t> </a:t>
            </a:r>
            <a:r>
              <a:rPr lang="en-US" dirty="0" err="1"/>
              <a:t>I</a:t>
            </a:r>
            <a:r>
              <a:rPr lang="ru-RU" dirty="0"/>
              <a:t> тип – переломы с потерей конгруэнтности суставных поверхностей</a:t>
            </a:r>
          </a:p>
          <a:p>
            <a:r>
              <a:rPr lang="ru-RU" dirty="0"/>
              <a:t>Каждый тип подразделяется на подтипы А и В </a:t>
            </a:r>
            <a:r>
              <a:rPr lang="ru-RU" dirty="0" err="1"/>
              <a:t>в</a:t>
            </a:r>
            <a:r>
              <a:rPr lang="ru-RU" dirty="0"/>
              <a:t> зависимости от характере перелома – простой или сложный.</a:t>
            </a:r>
          </a:p>
        </p:txBody>
      </p:sp>
    </p:spTree>
    <p:extLst>
      <p:ext uri="{BB962C8B-B14F-4D97-AF65-F5344CB8AC3E}">
        <p14:creationId xmlns:p14="http://schemas.microsoft.com/office/powerpoint/2010/main" val="418018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5BE798-AAC1-4EC7-B874-222BFD852CE9}"/>
              </a:ext>
            </a:extLst>
          </p:cNvPr>
          <p:cNvSpPr>
            <a:spLocks noGrp="1"/>
          </p:cNvSpPr>
          <p:nvPr>
            <p:ph type="title"/>
          </p:nvPr>
        </p:nvSpPr>
        <p:spPr/>
        <p:txBody>
          <a:bodyPr/>
          <a:lstStyle/>
          <a:p>
            <a:r>
              <a:rPr lang="ru-RU" dirty="0"/>
              <a:t>Клиническая картина </a:t>
            </a:r>
          </a:p>
        </p:txBody>
      </p:sp>
      <p:sp>
        <p:nvSpPr>
          <p:cNvPr id="3" name="Объект 2">
            <a:extLst>
              <a:ext uri="{FF2B5EF4-FFF2-40B4-BE49-F238E27FC236}">
                <a16:creationId xmlns:a16="http://schemas.microsoft.com/office/drawing/2014/main" id="{EF946E4E-0539-4D4B-ADE1-9E47236FE77E}"/>
              </a:ext>
            </a:extLst>
          </p:cNvPr>
          <p:cNvSpPr>
            <a:spLocks noGrp="1"/>
          </p:cNvSpPr>
          <p:nvPr>
            <p:ph idx="1"/>
          </p:nvPr>
        </p:nvSpPr>
        <p:spPr/>
        <p:txBody>
          <a:bodyPr>
            <a:normAutofit lnSpcReduction="10000"/>
          </a:bodyPr>
          <a:lstStyle/>
          <a:p>
            <a:r>
              <a:rPr lang="ru-RU" dirty="0"/>
              <a:t>Больной жалуется на резкую боль в области локтевого отростка и придерживает полусогнутую больную руку здоровой, чтобы избежать случайных болезненных движений. При частичных разрывах сухожилия трицепса и повреждениях со смещением невозможно активное разгибание предплечья. Локтевой сустав отечен, нередко выявляются кровоизлияния.</a:t>
            </a:r>
          </a:p>
        </p:txBody>
      </p:sp>
    </p:spTree>
    <p:extLst>
      <p:ext uri="{BB962C8B-B14F-4D97-AF65-F5344CB8AC3E}">
        <p14:creationId xmlns:p14="http://schemas.microsoft.com/office/powerpoint/2010/main" val="363215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AD916-5554-4EE2-AE0F-3CAF3B5F9159}"/>
              </a:ext>
            </a:extLst>
          </p:cNvPr>
          <p:cNvSpPr>
            <a:spLocks noGrp="1"/>
          </p:cNvSpPr>
          <p:nvPr>
            <p:ph type="title"/>
          </p:nvPr>
        </p:nvSpPr>
        <p:spPr/>
        <p:txBody>
          <a:bodyPr/>
          <a:lstStyle/>
          <a:p>
            <a:r>
              <a:rPr lang="ru-RU" dirty="0"/>
              <a:t>Клинический пример</a:t>
            </a:r>
          </a:p>
        </p:txBody>
      </p:sp>
      <p:pic>
        <p:nvPicPr>
          <p:cNvPr id="5" name="Объект 4">
            <a:extLst>
              <a:ext uri="{FF2B5EF4-FFF2-40B4-BE49-F238E27FC236}">
                <a16:creationId xmlns:a16="http://schemas.microsoft.com/office/drawing/2014/main" id="{C9C789B7-E993-46AE-9BA2-A0DBC3FFA2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951" r="3331" b="9449"/>
          <a:stretch/>
        </p:blipFill>
        <p:spPr>
          <a:xfrm>
            <a:off x="4469284" y="1916832"/>
            <a:ext cx="4217516" cy="4442403"/>
          </a:xfrm>
        </p:spPr>
      </p:pic>
      <p:sp>
        <p:nvSpPr>
          <p:cNvPr id="6" name="TextBox 5">
            <a:extLst>
              <a:ext uri="{FF2B5EF4-FFF2-40B4-BE49-F238E27FC236}">
                <a16:creationId xmlns:a16="http://schemas.microsoft.com/office/drawing/2014/main" id="{7A2AB738-31A5-401C-AAAC-652217CA9FFE}"/>
              </a:ext>
            </a:extLst>
          </p:cNvPr>
          <p:cNvSpPr txBox="1"/>
          <p:nvPr/>
        </p:nvSpPr>
        <p:spPr>
          <a:xfrm>
            <a:off x="107504" y="1844824"/>
            <a:ext cx="4217516" cy="4801314"/>
          </a:xfrm>
          <a:prstGeom prst="rect">
            <a:avLst/>
          </a:prstGeom>
          <a:noFill/>
        </p:spPr>
        <p:txBody>
          <a:bodyPr wrap="square" rtlCol="0">
            <a:spAutoFit/>
          </a:bodyPr>
          <a:lstStyle/>
          <a:p>
            <a:r>
              <a:rPr lang="ru-RU" dirty="0"/>
              <a:t>Мужчина, 55 лет. Перелом локтевого отростка в следствии падения в высоты 2 этажа. Накостный остеосинтез пластиной с блокированием. Послеоперационный период протекал без осложнений. Проводилась ранняя функциональная реабилитация, медикаментозная терапия, физиолечение. Через 6 месяцев с момента оперативного лечения по результатам МСКТ отсутствуют признаки консолидации отломков, сохраняется отек, болевой синдром, сформировался посттравматический остеоартроз локтевого сустава 3 ст. Планируется повторное оперативное вмешательство.</a:t>
            </a:r>
          </a:p>
          <a:p>
            <a:endParaRPr lang="ru-RU" dirty="0"/>
          </a:p>
        </p:txBody>
      </p:sp>
    </p:spTree>
    <p:extLst>
      <p:ext uri="{BB962C8B-B14F-4D97-AF65-F5344CB8AC3E}">
        <p14:creationId xmlns:p14="http://schemas.microsoft.com/office/powerpoint/2010/main" val="427364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2ED255-9CCE-450D-AE84-89755828B89A}"/>
              </a:ext>
            </a:extLst>
          </p:cNvPr>
          <p:cNvSpPr>
            <a:spLocks noGrp="1"/>
          </p:cNvSpPr>
          <p:nvPr>
            <p:ph type="title"/>
          </p:nvPr>
        </p:nvSpPr>
        <p:spPr/>
        <p:txBody>
          <a:bodyPr/>
          <a:lstStyle/>
          <a:p>
            <a:r>
              <a:rPr lang="ru-RU" dirty="0"/>
              <a:t>Диагностика</a:t>
            </a:r>
          </a:p>
        </p:txBody>
      </p:sp>
      <p:sp>
        <p:nvSpPr>
          <p:cNvPr id="3" name="Объект 2">
            <a:extLst>
              <a:ext uri="{FF2B5EF4-FFF2-40B4-BE49-F238E27FC236}">
                <a16:creationId xmlns:a16="http://schemas.microsoft.com/office/drawing/2014/main" id="{E799B6F3-E43F-4213-A304-00F3EDE77608}"/>
              </a:ext>
            </a:extLst>
          </p:cNvPr>
          <p:cNvSpPr>
            <a:spLocks noGrp="1"/>
          </p:cNvSpPr>
          <p:nvPr>
            <p:ph idx="1"/>
          </p:nvPr>
        </p:nvSpPr>
        <p:spPr/>
        <p:txBody>
          <a:bodyPr>
            <a:normAutofit fontScale="92500"/>
          </a:bodyPr>
          <a:lstStyle/>
          <a:p>
            <a:r>
              <a:rPr lang="ru-RU" dirty="0"/>
              <a:t>Сбор анамнеза и жалоб (жалобы на прямое или непрямое повреждение сустава)</a:t>
            </a:r>
          </a:p>
          <a:p>
            <a:r>
              <a:rPr lang="ru-RU" dirty="0"/>
              <a:t>Объективный осмотр (отек локтевого сустава, смещение проксимального костного отломка, западение мягких тканей, боль при движениях в локтевом суставе, невозможно активное разгибание в локтевом суставе)</a:t>
            </a:r>
          </a:p>
          <a:p>
            <a:r>
              <a:rPr lang="ru-RU" dirty="0"/>
              <a:t>Инструментальная диагностика (рентгенография в 2-х проекциях, МСКТ)</a:t>
            </a:r>
          </a:p>
        </p:txBody>
      </p:sp>
    </p:spTree>
    <p:extLst>
      <p:ext uri="{BB962C8B-B14F-4D97-AF65-F5344CB8AC3E}">
        <p14:creationId xmlns:p14="http://schemas.microsoft.com/office/powerpoint/2010/main" val="142442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7F5043-3A09-4231-95F6-D13ABF2D207E}"/>
              </a:ext>
            </a:extLst>
          </p:cNvPr>
          <p:cNvSpPr>
            <a:spLocks noGrp="1"/>
          </p:cNvSpPr>
          <p:nvPr>
            <p:ph type="title"/>
          </p:nvPr>
        </p:nvSpPr>
        <p:spPr/>
        <p:txBody>
          <a:bodyPr/>
          <a:lstStyle/>
          <a:p>
            <a:r>
              <a:rPr lang="ru-RU" dirty="0" err="1"/>
              <a:t>Рентгендиагностика</a:t>
            </a:r>
            <a:endParaRPr lang="ru-RU" dirty="0"/>
          </a:p>
        </p:txBody>
      </p:sp>
      <p:pic>
        <p:nvPicPr>
          <p:cNvPr id="5" name="Рисунок 4">
            <a:extLst>
              <a:ext uri="{FF2B5EF4-FFF2-40B4-BE49-F238E27FC236}">
                <a16:creationId xmlns:a16="http://schemas.microsoft.com/office/drawing/2014/main" id="{D2E73842-8348-4688-BDB9-C185EFF7B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79" y="3126439"/>
            <a:ext cx="4281737" cy="2594992"/>
          </a:xfrm>
          <a:prstGeom prst="rect">
            <a:avLst/>
          </a:prstGeom>
        </p:spPr>
      </p:pic>
      <p:pic>
        <p:nvPicPr>
          <p:cNvPr id="7" name="Рисунок 6">
            <a:extLst>
              <a:ext uri="{FF2B5EF4-FFF2-40B4-BE49-F238E27FC236}">
                <a16:creationId xmlns:a16="http://schemas.microsoft.com/office/drawing/2014/main" id="{F74876D2-E77D-476C-83DD-ED2A46BF5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716" y="2175805"/>
            <a:ext cx="4491764" cy="4496260"/>
          </a:xfrm>
          <a:prstGeom prst="rect">
            <a:avLst/>
          </a:prstGeom>
        </p:spPr>
      </p:pic>
    </p:spTree>
    <p:extLst>
      <p:ext uri="{BB962C8B-B14F-4D97-AF65-F5344CB8AC3E}">
        <p14:creationId xmlns:p14="http://schemas.microsoft.com/office/powerpoint/2010/main" val="330899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16438-7574-4903-95AB-4018D83FD65A}"/>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548196B1-BAAD-40B9-9AF2-85EAC47202DE}"/>
              </a:ext>
            </a:extLst>
          </p:cNvPr>
          <p:cNvSpPr>
            <a:spLocks noGrp="1"/>
          </p:cNvSpPr>
          <p:nvPr>
            <p:ph idx="1"/>
          </p:nvPr>
        </p:nvSpPr>
        <p:spPr/>
        <p:txBody>
          <a:bodyPr>
            <a:normAutofit fontScale="92500" lnSpcReduction="20000"/>
          </a:bodyPr>
          <a:lstStyle/>
          <a:p>
            <a:r>
              <a:rPr lang="ru-RU" dirty="0"/>
              <a:t>Консервативная терапия проводится при неполных внутрисуставных переломах без смещения отломков и без нарушения активного разгибания предплечья, переломы локтевого отростка у пожилых пациентов с невысокими функциональными требованиями к локтевому суставу. </a:t>
            </a:r>
          </a:p>
          <a:p>
            <a:r>
              <a:rPr lang="ru-RU" dirty="0"/>
              <a:t>Рекомендована непродолжительная иммобилизация гипсовой повязкой или косыночной повязкой в сочетании с ранней функциональной нагрузкой.</a:t>
            </a:r>
          </a:p>
        </p:txBody>
      </p:sp>
    </p:spTree>
    <p:extLst>
      <p:ext uri="{BB962C8B-B14F-4D97-AF65-F5344CB8AC3E}">
        <p14:creationId xmlns:p14="http://schemas.microsoft.com/office/powerpoint/2010/main" val="2126231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F3EAC1-1978-46FE-AFB2-5AB9E2A9679F}"/>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D87E2F29-E47D-4B6C-A6E4-065E8FD6DA31}"/>
              </a:ext>
            </a:extLst>
          </p:cNvPr>
          <p:cNvSpPr>
            <a:spLocks noGrp="1"/>
          </p:cNvSpPr>
          <p:nvPr>
            <p:ph idx="1"/>
          </p:nvPr>
        </p:nvSpPr>
        <p:spPr/>
        <p:txBody>
          <a:bodyPr/>
          <a:lstStyle/>
          <a:p>
            <a:pPr marL="0" indent="0">
              <a:buNone/>
            </a:pPr>
            <a:r>
              <a:rPr lang="ru-RU" dirty="0"/>
              <a:t>Оперативное лечение: </a:t>
            </a:r>
          </a:p>
          <a:p>
            <a:r>
              <a:rPr lang="ru-RU" dirty="0"/>
              <a:t>остеосинтез спицами </a:t>
            </a:r>
            <a:r>
              <a:rPr lang="ru-RU" dirty="0" err="1"/>
              <a:t>Киршнера</a:t>
            </a:r>
            <a:r>
              <a:rPr lang="ru-RU" dirty="0"/>
              <a:t> и </a:t>
            </a:r>
            <a:r>
              <a:rPr lang="ru-RU" dirty="0" err="1"/>
              <a:t>серкляжем</a:t>
            </a:r>
            <a:r>
              <a:rPr lang="ru-RU" dirty="0"/>
              <a:t> (по Веберу), </a:t>
            </a:r>
          </a:p>
          <a:p>
            <a:r>
              <a:rPr lang="ru-RU" dirty="0"/>
              <a:t>накостный остеосинтез пластиной,</a:t>
            </a:r>
          </a:p>
          <a:p>
            <a:r>
              <a:rPr lang="ru-RU" dirty="0"/>
              <a:t>интрамедуллярный остеосинтез стягивающим винтом.</a:t>
            </a:r>
          </a:p>
        </p:txBody>
      </p:sp>
    </p:spTree>
    <p:extLst>
      <p:ext uri="{BB962C8B-B14F-4D97-AF65-F5344CB8AC3E}">
        <p14:creationId xmlns:p14="http://schemas.microsoft.com/office/powerpoint/2010/main" val="402364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5E155D-8B6F-43A4-B0C6-BA4A40692F34}"/>
              </a:ext>
            </a:extLst>
          </p:cNvPr>
          <p:cNvSpPr>
            <a:spLocks noGrp="1"/>
          </p:cNvSpPr>
          <p:nvPr>
            <p:ph type="title"/>
          </p:nvPr>
        </p:nvSpPr>
        <p:spPr/>
        <p:txBody>
          <a:bodyPr/>
          <a:lstStyle/>
          <a:p>
            <a:r>
              <a:rPr lang="ru-RU" dirty="0"/>
              <a:t>Остеосинтез по Веберу</a:t>
            </a:r>
          </a:p>
        </p:txBody>
      </p:sp>
      <p:sp>
        <p:nvSpPr>
          <p:cNvPr id="7" name="Объект 6">
            <a:extLst>
              <a:ext uri="{FF2B5EF4-FFF2-40B4-BE49-F238E27FC236}">
                <a16:creationId xmlns:a16="http://schemas.microsoft.com/office/drawing/2014/main" id="{5D6756CF-B247-45A0-8805-6E546739A361}"/>
              </a:ext>
            </a:extLst>
          </p:cNvPr>
          <p:cNvSpPr>
            <a:spLocks noGrp="1"/>
          </p:cNvSpPr>
          <p:nvPr>
            <p:ph idx="1"/>
          </p:nvPr>
        </p:nvSpPr>
        <p:spPr/>
        <p:txBody>
          <a:bodyPr>
            <a:normAutofit fontScale="77500" lnSpcReduction="20000"/>
          </a:bodyPr>
          <a:lstStyle/>
          <a:p>
            <a:r>
              <a:rPr lang="ru-RU" dirty="0"/>
              <a:t>Данный метод применяется в случае простых внутрисуставных переломов локтевого отростка при хорошем качестве кости. После репозиции в локтевой отросток вводят 2 спицы </a:t>
            </a:r>
            <a:r>
              <a:rPr lang="ru-RU" dirty="0" err="1"/>
              <a:t>Киршнера</a:t>
            </a:r>
            <a:r>
              <a:rPr lang="ru-RU" dirty="0"/>
              <a:t> так, что бы их концы находились в противоположных кортикальных слоях. </a:t>
            </a:r>
            <a:r>
              <a:rPr lang="ru-RU" dirty="0" err="1"/>
              <a:t>Проволка</a:t>
            </a:r>
            <a:r>
              <a:rPr lang="ru-RU" dirty="0"/>
              <a:t> проводится </a:t>
            </a:r>
            <a:r>
              <a:rPr lang="ru-RU" dirty="0" err="1"/>
              <a:t>проксимальнее</a:t>
            </a:r>
            <a:r>
              <a:rPr lang="ru-RU" dirty="0"/>
              <a:t> сухожилия трицепса и через просверленное отверстие в диафизе локтевой кости на 3-4 см </a:t>
            </a:r>
            <a:r>
              <a:rPr lang="ru-RU" dirty="0" err="1"/>
              <a:t>дистальнее</a:t>
            </a:r>
            <a:r>
              <a:rPr lang="ru-RU" dirty="0"/>
              <a:t> места перелома. Из </a:t>
            </a:r>
            <a:r>
              <a:rPr lang="ru-RU" dirty="0" err="1"/>
              <a:t>проволки</a:t>
            </a:r>
            <a:r>
              <a:rPr lang="ru-RU" dirty="0"/>
              <a:t> формируется «восьмерка», после чего скручивается создавая компрессию.</a:t>
            </a:r>
          </a:p>
          <a:p>
            <a:r>
              <a:rPr lang="ru-RU" dirty="0"/>
              <a:t>В случаях косого перелома рекомендовано использовать стягивающие винты для </a:t>
            </a:r>
            <a:r>
              <a:rPr lang="ru-RU" dirty="0" err="1"/>
              <a:t>избежания</a:t>
            </a:r>
            <a:r>
              <a:rPr lang="ru-RU" dirty="0"/>
              <a:t> смещения отломков.</a:t>
            </a:r>
          </a:p>
        </p:txBody>
      </p:sp>
    </p:spTree>
    <p:extLst>
      <p:ext uri="{BB962C8B-B14F-4D97-AF65-F5344CB8AC3E}">
        <p14:creationId xmlns:p14="http://schemas.microsoft.com/office/powerpoint/2010/main" val="335744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29C3790B-C72B-495A-AB43-E698B99BF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84" y="151535"/>
            <a:ext cx="8460432" cy="6554929"/>
          </a:xfrm>
          <a:prstGeom prst="rect">
            <a:avLst/>
          </a:prstGeom>
        </p:spPr>
      </p:pic>
    </p:spTree>
    <p:extLst>
      <p:ext uri="{BB962C8B-B14F-4D97-AF65-F5344CB8AC3E}">
        <p14:creationId xmlns:p14="http://schemas.microsoft.com/office/powerpoint/2010/main" val="415914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595C36-2AD7-4B16-9FB1-1C8F2DC53C9F}"/>
              </a:ext>
            </a:extLst>
          </p:cNvPr>
          <p:cNvSpPr>
            <a:spLocks noGrp="1"/>
          </p:cNvSpPr>
          <p:nvPr>
            <p:ph type="title"/>
          </p:nvPr>
        </p:nvSpPr>
        <p:spPr>
          <a:xfrm>
            <a:off x="611560" y="2857500"/>
            <a:ext cx="8229600" cy="1143000"/>
          </a:xfrm>
        </p:spPr>
        <p:txBody>
          <a:bodyPr>
            <a:normAutofit fontScale="90000"/>
          </a:bodyPr>
          <a:lstStyle/>
          <a:p>
            <a:r>
              <a:rPr lang="ru-RU" dirty="0"/>
              <a:t>Переломы проксимального отдела лучевой кости</a:t>
            </a:r>
          </a:p>
        </p:txBody>
      </p:sp>
    </p:spTree>
    <p:extLst>
      <p:ext uri="{BB962C8B-B14F-4D97-AF65-F5344CB8AC3E}">
        <p14:creationId xmlns:p14="http://schemas.microsoft.com/office/powerpoint/2010/main" val="283604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C4C9F7E7-818A-4B87-85DE-D6DEBB09F2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6602" y="351367"/>
            <a:ext cx="6490795" cy="6155265"/>
          </a:xfrm>
          <a:prstGeom prst="rect">
            <a:avLst/>
          </a:prstGeom>
        </p:spPr>
      </p:pic>
    </p:spTree>
    <p:extLst>
      <p:ext uri="{BB962C8B-B14F-4D97-AF65-F5344CB8AC3E}">
        <p14:creationId xmlns:p14="http://schemas.microsoft.com/office/powerpoint/2010/main" val="50418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4AA4B-16B9-41B5-B8F6-DF45FEE6E7D8}"/>
              </a:ext>
            </a:extLst>
          </p:cNvPr>
          <p:cNvSpPr>
            <a:spLocks noGrp="1"/>
          </p:cNvSpPr>
          <p:nvPr>
            <p:ph type="title"/>
          </p:nvPr>
        </p:nvSpPr>
        <p:spPr/>
        <p:txBody>
          <a:bodyPr/>
          <a:lstStyle/>
          <a:p>
            <a:r>
              <a:rPr lang="ru-RU" dirty="0"/>
              <a:t>Накостный остеосинтез</a:t>
            </a:r>
            <a:r>
              <a:rPr lang="en-US" dirty="0"/>
              <a:t> LCP</a:t>
            </a:r>
            <a:r>
              <a:rPr lang="ru-RU" dirty="0"/>
              <a:t> </a:t>
            </a:r>
          </a:p>
        </p:txBody>
      </p:sp>
      <p:sp>
        <p:nvSpPr>
          <p:cNvPr id="3" name="Объект 2">
            <a:extLst>
              <a:ext uri="{FF2B5EF4-FFF2-40B4-BE49-F238E27FC236}">
                <a16:creationId xmlns:a16="http://schemas.microsoft.com/office/drawing/2014/main" id="{7FA07091-B463-4EE7-AA46-738F40F9E63B}"/>
              </a:ext>
            </a:extLst>
          </p:cNvPr>
          <p:cNvSpPr>
            <a:spLocks noGrp="1"/>
          </p:cNvSpPr>
          <p:nvPr>
            <p:ph idx="1"/>
          </p:nvPr>
        </p:nvSpPr>
        <p:spPr/>
        <p:txBody>
          <a:bodyPr>
            <a:normAutofit fontScale="92500" lnSpcReduction="20000"/>
          </a:bodyPr>
          <a:lstStyle/>
          <a:p>
            <a:r>
              <a:rPr lang="ru-RU" dirty="0"/>
              <a:t>Этот метод используется при внесуставных переломах проксимального отдела локтевой кости, при простых и </a:t>
            </a:r>
            <a:r>
              <a:rPr lang="ru-RU" dirty="0" err="1"/>
              <a:t>оскольчатых</a:t>
            </a:r>
            <a:r>
              <a:rPr lang="ru-RU" dirty="0"/>
              <a:t> переломах локтевого отростка. </a:t>
            </a:r>
          </a:p>
          <a:p>
            <a:r>
              <a:rPr lang="ru-RU" dirty="0"/>
              <a:t>Основное показание данного метода – отсутствие контакта между основными фрагментами суставной поверхности локтевого отростка. Так же этот метод позволяет прибегнуть к более ранней и «агрессивной» реабилитации в послеоперационном периоде. </a:t>
            </a:r>
          </a:p>
        </p:txBody>
      </p:sp>
    </p:spTree>
    <p:extLst>
      <p:ext uri="{BB962C8B-B14F-4D97-AF65-F5344CB8AC3E}">
        <p14:creationId xmlns:p14="http://schemas.microsoft.com/office/powerpoint/2010/main" val="2417278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Объект 12">
            <a:extLst>
              <a:ext uri="{FF2B5EF4-FFF2-40B4-BE49-F238E27FC236}">
                <a16:creationId xmlns:a16="http://schemas.microsoft.com/office/drawing/2014/main" id="{61BA5CD7-C55B-4A22-8520-25BDE14638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23" y="496242"/>
            <a:ext cx="9051353" cy="5865515"/>
          </a:xfrm>
        </p:spPr>
      </p:pic>
    </p:spTree>
    <p:extLst>
      <p:ext uri="{BB962C8B-B14F-4D97-AF65-F5344CB8AC3E}">
        <p14:creationId xmlns:p14="http://schemas.microsoft.com/office/powerpoint/2010/main" val="902912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B7F8D35-D7A5-43AE-BCE8-95953767B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29" y="1434368"/>
            <a:ext cx="8677942" cy="3989263"/>
          </a:xfrm>
        </p:spPr>
      </p:pic>
    </p:spTree>
    <p:extLst>
      <p:ext uri="{BB962C8B-B14F-4D97-AF65-F5344CB8AC3E}">
        <p14:creationId xmlns:p14="http://schemas.microsoft.com/office/powerpoint/2010/main" val="768865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A37709-0FD3-4A95-9317-0AC09560FC14}"/>
              </a:ext>
            </a:extLst>
          </p:cNvPr>
          <p:cNvSpPr>
            <a:spLocks noGrp="1"/>
          </p:cNvSpPr>
          <p:nvPr>
            <p:ph type="title"/>
          </p:nvPr>
        </p:nvSpPr>
        <p:spPr>
          <a:xfrm>
            <a:off x="457200" y="2857500"/>
            <a:ext cx="8229600" cy="1143000"/>
          </a:xfrm>
        </p:spPr>
        <p:txBody>
          <a:bodyPr>
            <a:normAutofit fontScale="90000"/>
          </a:bodyPr>
          <a:lstStyle/>
          <a:p>
            <a:r>
              <a:rPr lang="ru-RU" dirty="0"/>
              <a:t>Переломы диафиза костей предплечья</a:t>
            </a:r>
          </a:p>
        </p:txBody>
      </p:sp>
    </p:spTree>
    <p:extLst>
      <p:ext uri="{BB962C8B-B14F-4D97-AF65-F5344CB8AC3E}">
        <p14:creationId xmlns:p14="http://schemas.microsoft.com/office/powerpoint/2010/main" val="2854424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5A10D7-ADCC-4BFC-BF88-F77035B366AF}"/>
              </a:ext>
            </a:extLst>
          </p:cNvPr>
          <p:cNvSpPr>
            <a:spLocks noGrp="1"/>
          </p:cNvSpPr>
          <p:nvPr>
            <p:ph type="title"/>
          </p:nvPr>
        </p:nvSpPr>
        <p:spPr/>
        <p:txBody>
          <a:bodyPr/>
          <a:lstStyle/>
          <a:p>
            <a:r>
              <a:rPr lang="ru-RU" dirty="0"/>
              <a:t>Анатомическая характеристика</a:t>
            </a:r>
          </a:p>
        </p:txBody>
      </p:sp>
      <p:sp>
        <p:nvSpPr>
          <p:cNvPr id="3" name="Объект 2">
            <a:extLst>
              <a:ext uri="{FF2B5EF4-FFF2-40B4-BE49-F238E27FC236}">
                <a16:creationId xmlns:a16="http://schemas.microsoft.com/office/drawing/2014/main" id="{B9F447A8-C442-44E2-B62E-1B8B685356A1}"/>
              </a:ext>
            </a:extLst>
          </p:cNvPr>
          <p:cNvSpPr>
            <a:spLocks noGrp="1"/>
          </p:cNvSpPr>
          <p:nvPr>
            <p:ph idx="1"/>
          </p:nvPr>
        </p:nvSpPr>
        <p:spPr/>
        <p:txBody>
          <a:bodyPr>
            <a:normAutofit fontScale="70000" lnSpcReduction="20000"/>
          </a:bodyPr>
          <a:lstStyle/>
          <a:p>
            <a:r>
              <a:rPr lang="ru-RU" dirty="0"/>
              <a:t>Локтевая и лучевая кости составляют каркас предплечья. Локтевая кость участвует в образовании плечелоктевого и лучелоктевых суставов. Лучевая кость помимо названных суставов образует плечелучевой и лучезапястный суставы. Благодаря изогнутой форме лучевой кости возможны ротационные движения, осью вращения становится локтевая кость. Кости между собой связаны мембраной и связками, которые могут повреждаться при сложных переломах, что в свою очередь приводит к нестабильности и серьезным нарушениям функции предплечья. Нужно помнить, что сквозь мышечные слои к кисти идут срединный и локтевой нерв, лучевая и локтевая артерии. Из-за этого, переломы костей предплечья в части диафизов, могут приводить к повреждениям сосудисто-нервных пучков.</a:t>
            </a:r>
          </a:p>
        </p:txBody>
      </p:sp>
    </p:spTree>
    <p:extLst>
      <p:ext uri="{BB962C8B-B14F-4D97-AF65-F5344CB8AC3E}">
        <p14:creationId xmlns:p14="http://schemas.microsoft.com/office/powerpoint/2010/main" val="549586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F3CDDD-7F58-488E-B023-B9549A40319C}"/>
              </a:ext>
            </a:extLst>
          </p:cNvPr>
          <p:cNvSpPr>
            <a:spLocks noGrp="1"/>
          </p:cNvSpPr>
          <p:nvPr>
            <p:ph type="title"/>
          </p:nvPr>
        </p:nvSpPr>
        <p:spPr/>
        <p:txBody>
          <a:bodyPr/>
          <a:lstStyle/>
          <a:p>
            <a:r>
              <a:rPr lang="ru-RU" dirty="0"/>
              <a:t>Этиология и эпидемиология</a:t>
            </a:r>
          </a:p>
        </p:txBody>
      </p:sp>
      <p:sp>
        <p:nvSpPr>
          <p:cNvPr id="3" name="Объект 2">
            <a:extLst>
              <a:ext uri="{FF2B5EF4-FFF2-40B4-BE49-F238E27FC236}">
                <a16:creationId xmlns:a16="http://schemas.microsoft.com/office/drawing/2014/main" id="{BAECF08D-F4BA-40F2-A532-C878503C912D}"/>
              </a:ext>
            </a:extLst>
          </p:cNvPr>
          <p:cNvSpPr>
            <a:spLocks noGrp="1"/>
          </p:cNvSpPr>
          <p:nvPr>
            <p:ph idx="1"/>
          </p:nvPr>
        </p:nvSpPr>
        <p:spPr/>
        <p:txBody>
          <a:bodyPr>
            <a:normAutofit fontScale="85000" lnSpcReduction="20000"/>
          </a:bodyPr>
          <a:lstStyle/>
          <a:p>
            <a:r>
              <a:rPr lang="ru-RU" dirty="0"/>
              <a:t>Переломы костей предплечья составляют 10-14% в структуре переломов конечностей. Причиной данных переломов становится высокоэнергетическая травма (спортивная, автодорожная, криминальная травма).</a:t>
            </a:r>
          </a:p>
          <a:p>
            <a:r>
              <a:rPr lang="ru-RU" dirty="0"/>
              <a:t>Статистически преобладает прямой механизм: удар, толчок или сдавление предплечья. В таких случаях часто ломаются сразу обе кости, причем примерно на одном уровне.</a:t>
            </a:r>
          </a:p>
          <a:p>
            <a:r>
              <a:rPr lang="ru-RU" dirty="0"/>
              <a:t>Непрямой механизм имеет место при падении на вытянутую руку, в позиции слегка согнутого в локте предплечья.</a:t>
            </a:r>
          </a:p>
          <a:p>
            <a:endParaRPr lang="ru-RU" dirty="0"/>
          </a:p>
        </p:txBody>
      </p:sp>
    </p:spTree>
    <p:extLst>
      <p:ext uri="{BB962C8B-B14F-4D97-AF65-F5344CB8AC3E}">
        <p14:creationId xmlns:p14="http://schemas.microsoft.com/office/powerpoint/2010/main" val="587980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817F5D-2069-4032-A468-920DF3074FEB}"/>
              </a:ext>
            </a:extLst>
          </p:cNvPr>
          <p:cNvSpPr>
            <a:spLocks noGrp="1"/>
          </p:cNvSpPr>
          <p:nvPr>
            <p:ph type="title"/>
          </p:nvPr>
        </p:nvSpPr>
        <p:spPr/>
        <p:txBody>
          <a:bodyPr/>
          <a:lstStyle/>
          <a:p>
            <a:r>
              <a:rPr lang="ru-RU" dirty="0"/>
              <a:t>Классификация МКБ</a:t>
            </a:r>
          </a:p>
        </p:txBody>
      </p:sp>
      <p:sp>
        <p:nvSpPr>
          <p:cNvPr id="3" name="Объект 2">
            <a:extLst>
              <a:ext uri="{FF2B5EF4-FFF2-40B4-BE49-F238E27FC236}">
                <a16:creationId xmlns:a16="http://schemas.microsoft.com/office/drawing/2014/main" id="{9266DFFB-1B49-49B1-963E-49D7ACB5559C}"/>
              </a:ext>
            </a:extLst>
          </p:cNvPr>
          <p:cNvSpPr>
            <a:spLocks noGrp="1"/>
          </p:cNvSpPr>
          <p:nvPr>
            <p:ph idx="1"/>
          </p:nvPr>
        </p:nvSpPr>
        <p:spPr/>
        <p:txBody>
          <a:bodyPr/>
          <a:lstStyle/>
          <a:p>
            <a:r>
              <a:rPr lang="en-US" dirty="0"/>
              <a:t>S52.2</a:t>
            </a:r>
            <a:r>
              <a:rPr lang="ru-RU" dirty="0"/>
              <a:t> Перелом диафиза локтевой кости</a:t>
            </a:r>
            <a:r>
              <a:rPr lang="en-US" dirty="0"/>
              <a:t> </a:t>
            </a:r>
          </a:p>
          <a:p>
            <a:r>
              <a:rPr lang="en-US" dirty="0"/>
              <a:t>S52.3</a:t>
            </a:r>
            <a:r>
              <a:rPr lang="ru-RU" dirty="0"/>
              <a:t> Перелом диафиза лучевой кости</a:t>
            </a:r>
            <a:endParaRPr lang="en-US" dirty="0"/>
          </a:p>
          <a:p>
            <a:r>
              <a:rPr lang="en-US" dirty="0"/>
              <a:t>S52.4</a:t>
            </a:r>
            <a:r>
              <a:rPr lang="ru-RU" dirty="0"/>
              <a:t> Сочетанный перелом диафизов локтевой и лучевой костей</a:t>
            </a:r>
          </a:p>
        </p:txBody>
      </p:sp>
    </p:spTree>
    <p:extLst>
      <p:ext uri="{BB962C8B-B14F-4D97-AF65-F5344CB8AC3E}">
        <p14:creationId xmlns:p14="http://schemas.microsoft.com/office/powerpoint/2010/main" val="4083781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FFBB6-E923-41B8-A3FD-5A409DAAAEBA}"/>
              </a:ext>
            </a:extLst>
          </p:cNvPr>
          <p:cNvSpPr>
            <a:spLocks noGrp="1"/>
          </p:cNvSpPr>
          <p:nvPr>
            <p:ph type="title"/>
          </p:nvPr>
        </p:nvSpPr>
        <p:spPr/>
        <p:txBody>
          <a:bodyPr/>
          <a:lstStyle/>
          <a:p>
            <a:r>
              <a:rPr lang="ru-RU" dirty="0"/>
              <a:t>Классификация АО/ОТА</a:t>
            </a:r>
          </a:p>
        </p:txBody>
      </p:sp>
      <p:sp>
        <p:nvSpPr>
          <p:cNvPr id="3" name="Объект 2">
            <a:extLst>
              <a:ext uri="{FF2B5EF4-FFF2-40B4-BE49-F238E27FC236}">
                <a16:creationId xmlns:a16="http://schemas.microsoft.com/office/drawing/2014/main" id="{53E525EC-CF17-4A03-A18F-5BABCF008AEA}"/>
              </a:ext>
            </a:extLst>
          </p:cNvPr>
          <p:cNvSpPr>
            <a:spLocks noGrp="1"/>
          </p:cNvSpPr>
          <p:nvPr>
            <p:ph idx="1"/>
          </p:nvPr>
        </p:nvSpPr>
        <p:spPr/>
        <p:txBody>
          <a:bodyPr>
            <a:normAutofit fontScale="85000" lnSpcReduction="10000"/>
          </a:bodyPr>
          <a:lstStyle/>
          <a:p>
            <a:r>
              <a:rPr lang="ru-RU" dirty="0"/>
              <a:t>2</a:t>
            </a:r>
            <a:r>
              <a:rPr lang="en-US" dirty="0"/>
              <a:t>R2A</a:t>
            </a:r>
            <a:r>
              <a:rPr lang="ru-RU" dirty="0"/>
              <a:t> – простой перелом диафиза лучевой кости</a:t>
            </a:r>
            <a:endParaRPr lang="en-US" dirty="0"/>
          </a:p>
          <a:p>
            <a:r>
              <a:rPr lang="en-US" dirty="0"/>
              <a:t>2R2B</a:t>
            </a:r>
            <a:r>
              <a:rPr lang="ru-RU" dirty="0"/>
              <a:t> – клиновидный перелом диафиза лучевой кости</a:t>
            </a:r>
            <a:endParaRPr lang="en-US" dirty="0"/>
          </a:p>
          <a:p>
            <a:r>
              <a:rPr lang="en-US" dirty="0"/>
              <a:t>2R2C</a:t>
            </a:r>
            <a:r>
              <a:rPr lang="ru-RU" dirty="0"/>
              <a:t> – сложный перелом диафиза лучевой кости</a:t>
            </a:r>
            <a:endParaRPr lang="en-US" dirty="0"/>
          </a:p>
          <a:p>
            <a:r>
              <a:rPr lang="en-US" dirty="0"/>
              <a:t>2U2A</a:t>
            </a:r>
            <a:r>
              <a:rPr lang="ru-RU" dirty="0"/>
              <a:t> – простой перелом диафиза локтевой кости</a:t>
            </a:r>
            <a:endParaRPr lang="en-US" dirty="0"/>
          </a:p>
          <a:p>
            <a:r>
              <a:rPr lang="en-US" dirty="0"/>
              <a:t>2U2B</a:t>
            </a:r>
            <a:r>
              <a:rPr lang="ru-RU" dirty="0"/>
              <a:t> – клиновидный перелом диафиза локтевой кости</a:t>
            </a:r>
            <a:endParaRPr lang="en-US" dirty="0"/>
          </a:p>
          <a:p>
            <a:r>
              <a:rPr lang="en-US" dirty="0"/>
              <a:t>2U2C</a:t>
            </a:r>
            <a:r>
              <a:rPr lang="ru-RU" dirty="0"/>
              <a:t> – сложный перелом диафиза локтевой кости</a:t>
            </a:r>
          </a:p>
        </p:txBody>
      </p:sp>
    </p:spTree>
    <p:extLst>
      <p:ext uri="{BB962C8B-B14F-4D97-AF65-F5344CB8AC3E}">
        <p14:creationId xmlns:p14="http://schemas.microsoft.com/office/powerpoint/2010/main" val="1347332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17C320-56E2-49BE-8790-364FB18607EA}"/>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66222763-8930-4875-BFDF-3924F72C1DAA}"/>
              </a:ext>
            </a:extLst>
          </p:cNvPr>
          <p:cNvSpPr>
            <a:spLocks noGrp="1"/>
          </p:cNvSpPr>
          <p:nvPr>
            <p:ph idx="1"/>
          </p:nvPr>
        </p:nvSpPr>
        <p:spPr/>
        <p:txBody>
          <a:bodyPr/>
          <a:lstStyle/>
          <a:p>
            <a:r>
              <a:rPr lang="ru-RU" dirty="0"/>
              <a:t>Пациент предъявляет жалобу на боль в области предплечья, невозможность активных ротационных движений, возможна деформация предплечья.</a:t>
            </a:r>
          </a:p>
        </p:txBody>
      </p:sp>
    </p:spTree>
    <p:extLst>
      <p:ext uri="{BB962C8B-B14F-4D97-AF65-F5344CB8AC3E}">
        <p14:creationId xmlns:p14="http://schemas.microsoft.com/office/powerpoint/2010/main" val="104638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229600" cy="3816424"/>
          </a:xfrm>
        </p:spPr>
        <p:txBody>
          <a:bodyPr>
            <a:normAutofit/>
          </a:bodyPr>
          <a:lstStyle/>
          <a:p>
            <a:r>
              <a:rPr lang="ru-RU" sz="2400" dirty="0"/>
              <a:t>Переломы проксимального отдела лучевой кости – это нарушение целостности головки и шейки лучевой кости в результате воздействия какого-либо травмирующего агента.</a:t>
            </a:r>
            <a:endParaRPr lang="ru-RU" sz="2400"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F91B48D3-3308-45C2-9151-4CFF21B9B8E6}"/>
              </a:ext>
            </a:extLst>
          </p:cNvPr>
          <p:cNvSpPr txBox="1"/>
          <p:nvPr/>
        </p:nvSpPr>
        <p:spPr>
          <a:xfrm>
            <a:off x="3140678" y="548680"/>
            <a:ext cx="2924006" cy="646331"/>
          </a:xfrm>
          <a:prstGeom prst="rect">
            <a:avLst/>
          </a:prstGeom>
          <a:noFill/>
        </p:spPr>
        <p:txBody>
          <a:bodyPr wrap="none" rtlCol="0">
            <a:spAutoFit/>
          </a:bodyPr>
          <a:lstStyle/>
          <a:p>
            <a:r>
              <a:rPr lang="ru-RU" sz="3600" b="1" dirty="0"/>
              <a:t>Определение</a:t>
            </a:r>
          </a:p>
        </p:txBody>
      </p:sp>
    </p:spTree>
    <p:extLst>
      <p:ext uri="{BB962C8B-B14F-4D97-AF65-F5344CB8AC3E}">
        <p14:creationId xmlns:p14="http://schemas.microsoft.com/office/powerpoint/2010/main" val="463544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69FD53-8D71-478F-A204-256C8BEFB8B6}"/>
              </a:ext>
            </a:extLst>
          </p:cNvPr>
          <p:cNvSpPr>
            <a:spLocks noGrp="1"/>
          </p:cNvSpPr>
          <p:nvPr>
            <p:ph type="title"/>
          </p:nvPr>
        </p:nvSpPr>
        <p:spPr/>
        <p:txBody>
          <a:bodyPr/>
          <a:lstStyle/>
          <a:p>
            <a:r>
              <a:rPr lang="ru-RU" dirty="0"/>
              <a:t>Диагностика</a:t>
            </a:r>
          </a:p>
        </p:txBody>
      </p:sp>
      <p:sp>
        <p:nvSpPr>
          <p:cNvPr id="3" name="Объект 2">
            <a:extLst>
              <a:ext uri="{FF2B5EF4-FFF2-40B4-BE49-F238E27FC236}">
                <a16:creationId xmlns:a16="http://schemas.microsoft.com/office/drawing/2014/main" id="{C1857EE1-DE2F-4389-A28E-6EBB0DBB1280}"/>
              </a:ext>
            </a:extLst>
          </p:cNvPr>
          <p:cNvSpPr>
            <a:spLocks noGrp="1"/>
          </p:cNvSpPr>
          <p:nvPr>
            <p:ph idx="1"/>
          </p:nvPr>
        </p:nvSpPr>
        <p:spPr/>
        <p:txBody>
          <a:bodyPr>
            <a:normAutofit fontScale="85000" lnSpcReduction="20000"/>
          </a:bodyPr>
          <a:lstStyle/>
          <a:p>
            <a:r>
              <a:rPr lang="ru-RU" dirty="0"/>
              <a:t>Сбор анамнеза (Пациент описывает типичный характер травмы, локализацию боли)</a:t>
            </a:r>
          </a:p>
          <a:p>
            <a:r>
              <a:rPr lang="ru-RU" dirty="0"/>
              <a:t>Объективный осмотр (отек, кровоизлияния, болезненность при пальпации области перелома, ограничение активных и пассивных движений, деформация конечности, осевая нагрузка резко болезненна)</a:t>
            </a:r>
          </a:p>
          <a:p>
            <a:r>
              <a:rPr lang="ru-RU" dirty="0"/>
              <a:t>Инструментальная диагностика (</a:t>
            </a:r>
            <a:r>
              <a:rPr lang="en-US" dirty="0"/>
              <a:t>R</a:t>
            </a:r>
            <a:r>
              <a:rPr lang="ru-RU" dirty="0"/>
              <a:t>-графия костей предплечья в 2-х проекциях с захватом смежных суставов, МСКТ при подозрении на распространение линии перелома на суставные поверхности)</a:t>
            </a:r>
          </a:p>
        </p:txBody>
      </p:sp>
    </p:spTree>
    <p:extLst>
      <p:ext uri="{BB962C8B-B14F-4D97-AF65-F5344CB8AC3E}">
        <p14:creationId xmlns:p14="http://schemas.microsoft.com/office/powerpoint/2010/main" val="1609231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563188-6AC8-45D5-899C-FA105A8614C8}"/>
              </a:ext>
            </a:extLst>
          </p:cNvPr>
          <p:cNvSpPr>
            <a:spLocks noGrp="1"/>
          </p:cNvSpPr>
          <p:nvPr>
            <p:ph type="title"/>
          </p:nvPr>
        </p:nvSpPr>
        <p:spPr/>
        <p:txBody>
          <a:bodyPr/>
          <a:lstStyle/>
          <a:p>
            <a:r>
              <a:rPr lang="ru-RU" dirty="0" err="1"/>
              <a:t>Рентгендиагностика</a:t>
            </a:r>
            <a:endParaRPr lang="ru-RU" dirty="0"/>
          </a:p>
        </p:txBody>
      </p:sp>
      <p:pic>
        <p:nvPicPr>
          <p:cNvPr id="9" name="Объект 8">
            <a:extLst>
              <a:ext uri="{FF2B5EF4-FFF2-40B4-BE49-F238E27FC236}">
                <a16:creationId xmlns:a16="http://schemas.microsoft.com/office/drawing/2014/main" id="{1B97BC7D-5E51-402D-B952-9CE92FBDF8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2915936" cy="4525963"/>
          </a:xfrm>
        </p:spPr>
      </p:pic>
      <p:pic>
        <p:nvPicPr>
          <p:cNvPr id="13" name="Рисунок 12">
            <a:extLst>
              <a:ext uri="{FF2B5EF4-FFF2-40B4-BE49-F238E27FC236}">
                <a16:creationId xmlns:a16="http://schemas.microsoft.com/office/drawing/2014/main" id="{7199F153-0885-4F6C-9D54-A98F03608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628800"/>
            <a:ext cx="3178696" cy="4476749"/>
          </a:xfrm>
          <a:prstGeom prst="rect">
            <a:avLst/>
          </a:prstGeom>
        </p:spPr>
      </p:pic>
    </p:spTree>
    <p:extLst>
      <p:ext uri="{BB962C8B-B14F-4D97-AF65-F5344CB8AC3E}">
        <p14:creationId xmlns:p14="http://schemas.microsoft.com/office/powerpoint/2010/main" val="683355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573E16-187D-4D1F-889D-279E31BBF005}"/>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FABA1CAE-FC61-4960-AA6B-527EC1001DDE}"/>
              </a:ext>
            </a:extLst>
          </p:cNvPr>
          <p:cNvSpPr>
            <a:spLocks noGrp="1"/>
          </p:cNvSpPr>
          <p:nvPr>
            <p:ph idx="1"/>
          </p:nvPr>
        </p:nvSpPr>
        <p:spPr/>
        <p:txBody>
          <a:bodyPr>
            <a:normAutofit fontScale="77500" lnSpcReduction="20000"/>
          </a:bodyPr>
          <a:lstStyle/>
          <a:p>
            <a:r>
              <a:rPr lang="ru-RU" dirty="0"/>
              <a:t>Консервативная терапия показана при изолированных переломах локтевой кости без смещения или с минимальным смещением отломков. В данном случае проводится иммобилизация гипсовой повязкой на 6-8 недель, проводятся регулярные контрольные осмотры и рентгенологические исследования. Первый </a:t>
            </a:r>
            <a:r>
              <a:rPr lang="en-US" dirty="0"/>
              <a:t>R-</a:t>
            </a:r>
            <a:r>
              <a:rPr lang="ru-RU" dirty="0"/>
              <a:t>контроль проводится на 5-7 сутки после репозиции отломков и наложения гипсовой повязки для выявления вторичного смещения, наличие которого является показанием к оперативному лечению.</a:t>
            </a:r>
          </a:p>
          <a:p>
            <a:r>
              <a:rPr lang="ru-RU" dirty="0"/>
              <a:t>Со 2-3 суток после наложения иммобилизации возможно начать ЛФК для пальцев и кисти, а так же УВЧ-терапию на 10-12 сеансов.</a:t>
            </a:r>
          </a:p>
        </p:txBody>
      </p:sp>
    </p:spTree>
    <p:extLst>
      <p:ext uri="{BB962C8B-B14F-4D97-AF65-F5344CB8AC3E}">
        <p14:creationId xmlns:p14="http://schemas.microsoft.com/office/powerpoint/2010/main" val="776293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61ABF-818D-44D7-B3A0-470C809ED44B}"/>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532C7326-4395-420D-BD73-059A4DFB12C7}"/>
              </a:ext>
            </a:extLst>
          </p:cNvPr>
          <p:cNvSpPr>
            <a:spLocks noGrp="1"/>
          </p:cNvSpPr>
          <p:nvPr>
            <p:ph idx="1"/>
          </p:nvPr>
        </p:nvSpPr>
        <p:spPr/>
        <p:txBody>
          <a:bodyPr>
            <a:normAutofit fontScale="92500" lnSpcReduction="10000"/>
          </a:bodyPr>
          <a:lstStyle/>
          <a:p>
            <a:pPr marL="0" indent="0">
              <a:buNone/>
            </a:pPr>
            <a:r>
              <a:rPr lang="ru-RU" dirty="0"/>
              <a:t>Оперативное лечение показано:</a:t>
            </a:r>
          </a:p>
          <a:p>
            <a:r>
              <a:rPr lang="ru-RU" dirty="0"/>
              <a:t>Переломы обеих костей предплечья со смещением отломков </a:t>
            </a:r>
          </a:p>
          <a:p>
            <a:r>
              <a:rPr lang="ru-RU" dirty="0"/>
              <a:t>Изолированный перелом одной кости с угловым или ротационным смещением </a:t>
            </a:r>
            <a:r>
              <a:rPr lang="en-US" dirty="0"/>
              <a:t>&gt;</a:t>
            </a:r>
            <a:r>
              <a:rPr lang="ru-RU" dirty="0"/>
              <a:t>10 градусов.</a:t>
            </a:r>
          </a:p>
          <a:p>
            <a:r>
              <a:rPr lang="ru-RU" dirty="0"/>
              <a:t>Переломы </a:t>
            </a:r>
            <a:r>
              <a:rPr lang="ru-RU" dirty="0" err="1"/>
              <a:t>Монтеджи</a:t>
            </a:r>
            <a:r>
              <a:rPr lang="ru-RU" dirty="0"/>
              <a:t> или </a:t>
            </a:r>
            <a:r>
              <a:rPr lang="ru-RU" dirty="0" err="1"/>
              <a:t>Галеацци</a:t>
            </a:r>
            <a:r>
              <a:rPr lang="ru-RU" dirty="0"/>
              <a:t>.</a:t>
            </a:r>
          </a:p>
          <a:p>
            <a:r>
              <a:rPr lang="ru-RU" dirty="0"/>
              <a:t>Переломы в составе </a:t>
            </a:r>
            <a:r>
              <a:rPr lang="ru-RU" dirty="0" err="1"/>
              <a:t>политравмы</a:t>
            </a:r>
            <a:r>
              <a:rPr lang="ru-RU" dirty="0"/>
              <a:t> или билатеральные переломы костей предплечья.</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573905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5C95D-6ED6-4BF1-8E68-ACC8B698A272}"/>
              </a:ext>
            </a:extLst>
          </p:cNvPr>
          <p:cNvSpPr>
            <a:spLocks noGrp="1"/>
          </p:cNvSpPr>
          <p:nvPr>
            <p:ph type="title"/>
          </p:nvPr>
        </p:nvSpPr>
        <p:spPr/>
        <p:txBody>
          <a:bodyPr/>
          <a:lstStyle/>
          <a:p>
            <a:r>
              <a:rPr lang="ru-RU" dirty="0"/>
              <a:t>Накостный остеосинтез</a:t>
            </a:r>
          </a:p>
        </p:txBody>
      </p:sp>
      <p:sp>
        <p:nvSpPr>
          <p:cNvPr id="3" name="Объект 2">
            <a:extLst>
              <a:ext uri="{FF2B5EF4-FFF2-40B4-BE49-F238E27FC236}">
                <a16:creationId xmlns:a16="http://schemas.microsoft.com/office/drawing/2014/main" id="{B364B26C-8652-45AC-9DF9-6230538145F2}"/>
              </a:ext>
            </a:extLst>
          </p:cNvPr>
          <p:cNvSpPr>
            <a:spLocks noGrp="1"/>
          </p:cNvSpPr>
          <p:nvPr>
            <p:ph idx="1"/>
          </p:nvPr>
        </p:nvSpPr>
        <p:spPr/>
        <p:txBody>
          <a:bodyPr>
            <a:normAutofit fontScale="77500" lnSpcReduction="20000"/>
          </a:bodyPr>
          <a:lstStyle/>
          <a:p>
            <a:r>
              <a:rPr lang="ru-RU" dirty="0"/>
              <a:t>«Золотым стандартом» фиксации переломов диафизов костей предплечья стал накостный остеосинтез пластинами и созданием абсолютной стабильности, которая необходима для первичного сращения без формирования костной мозоли. Пластины должны располагаться во взаимно перпендикулярных плоскостях. При переломах обеих костей проводят остеосинтез более простого перелома, т.к. он легче поддается репозиции и фиксации. В случае сложных переломов применяется мостовидная фиксация пластиной. Кожные разрезы должны находиться на расстоянии не менее 7-9 см друг от друга для профилактики некроза </a:t>
            </a:r>
            <a:r>
              <a:rPr lang="ru-RU" dirty="0" err="1"/>
              <a:t>мягкотканного</a:t>
            </a:r>
            <a:r>
              <a:rPr lang="ru-RU" dirty="0"/>
              <a:t> промежутка между ними. </a:t>
            </a:r>
          </a:p>
        </p:txBody>
      </p:sp>
    </p:spTree>
    <p:extLst>
      <p:ext uri="{BB962C8B-B14F-4D97-AF65-F5344CB8AC3E}">
        <p14:creationId xmlns:p14="http://schemas.microsoft.com/office/powerpoint/2010/main" val="1411651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99309E-B14A-474E-B3EE-BC2601108B06}"/>
              </a:ext>
            </a:extLst>
          </p:cNvPr>
          <p:cNvSpPr>
            <a:spLocks noGrp="1"/>
          </p:cNvSpPr>
          <p:nvPr>
            <p:ph type="title"/>
          </p:nvPr>
        </p:nvSpPr>
        <p:spPr/>
        <p:txBody>
          <a:bodyPr/>
          <a:lstStyle/>
          <a:p>
            <a:r>
              <a:rPr lang="ru-RU" dirty="0"/>
              <a:t>Накостный остеосинтез</a:t>
            </a:r>
          </a:p>
        </p:txBody>
      </p:sp>
      <p:pic>
        <p:nvPicPr>
          <p:cNvPr id="5" name="Объект 4">
            <a:extLst>
              <a:ext uri="{FF2B5EF4-FFF2-40B4-BE49-F238E27FC236}">
                <a16:creationId xmlns:a16="http://schemas.microsoft.com/office/drawing/2014/main" id="{0521CE99-FFC8-4AB7-9CF0-C292C53392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30629"/>
            <a:ext cx="3275540" cy="5013175"/>
          </a:xfrm>
        </p:spPr>
      </p:pic>
      <p:pic>
        <p:nvPicPr>
          <p:cNvPr id="7" name="Рисунок 6">
            <a:extLst>
              <a:ext uri="{FF2B5EF4-FFF2-40B4-BE49-F238E27FC236}">
                <a16:creationId xmlns:a16="http://schemas.microsoft.com/office/drawing/2014/main" id="{7637A0CA-890F-45CE-83AC-839BB0631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72847" y="3013417"/>
            <a:ext cx="5013175" cy="2220121"/>
          </a:xfrm>
          <a:prstGeom prst="rect">
            <a:avLst/>
          </a:prstGeom>
        </p:spPr>
      </p:pic>
    </p:spTree>
    <p:extLst>
      <p:ext uri="{BB962C8B-B14F-4D97-AF65-F5344CB8AC3E}">
        <p14:creationId xmlns:p14="http://schemas.microsoft.com/office/powerpoint/2010/main" val="3579226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87FB3F-0171-482B-A822-1323D90EAB60}"/>
              </a:ext>
            </a:extLst>
          </p:cNvPr>
          <p:cNvSpPr>
            <a:spLocks noGrp="1"/>
          </p:cNvSpPr>
          <p:nvPr>
            <p:ph type="title"/>
          </p:nvPr>
        </p:nvSpPr>
        <p:spPr/>
        <p:txBody>
          <a:bodyPr/>
          <a:lstStyle/>
          <a:p>
            <a:r>
              <a:rPr lang="ru-RU" dirty="0"/>
              <a:t>Лечение </a:t>
            </a:r>
          </a:p>
        </p:txBody>
      </p:sp>
      <p:sp>
        <p:nvSpPr>
          <p:cNvPr id="3" name="Объект 2">
            <a:extLst>
              <a:ext uri="{FF2B5EF4-FFF2-40B4-BE49-F238E27FC236}">
                <a16:creationId xmlns:a16="http://schemas.microsoft.com/office/drawing/2014/main" id="{C9C4E14F-D4C0-4DC5-8090-392C5E450E46}"/>
              </a:ext>
            </a:extLst>
          </p:cNvPr>
          <p:cNvSpPr>
            <a:spLocks noGrp="1"/>
          </p:cNvSpPr>
          <p:nvPr>
            <p:ph idx="1"/>
          </p:nvPr>
        </p:nvSpPr>
        <p:spPr/>
        <p:txBody>
          <a:bodyPr>
            <a:normAutofit fontScale="92500" lnSpcReduction="20000"/>
          </a:bodyPr>
          <a:lstStyle/>
          <a:p>
            <a:r>
              <a:rPr lang="ru-RU" dirty="0"/>
              <a:t>Лечение закрытых переломов не представляет особой сложности в выборе тактики лечения. В отличии от них особую актуальность представляет лечение открытых переломов костей предплечья, так как помимо зачастую </a:t>
            </a:r>
            <a:r>
              <a:rPr lang="ru-RU" dirty="0" err="1"/>
              <a:t>оскольчатого</a:t>
            </a:r>
            <a:r>
              <a:rPr lang="ru-RU" dirty="0"/>
              <a:t> характера, они сопровождаются массивным повреждением мягких тканей и нарушением кровоснабжения сегмента, развитием компартмент-синдрома, длительным заживлением ран и замедленной консолидацией и осложнениями. </a:t>
            </a:r>
          </a:p>
        </p:txBody>
      </p:sp>
    </p:spTree>
    <p:extLst>
      <p:ext uri="{BB962C8B-B14F-4D97-AF65-F5344CB8AC3E}">
        <p14:creationId xmlns:p14="http://schemas.microsoft.com/office/powerpoint/2010/main" val="2331916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F9C8A0F-E867-4FDB-9663-9CFBE9907ADA}"/>
              </a:ext>
            </a:extLst>
          </p:cNvPr>
          <p:cNvSpPr>
            <a:spLocks noGrp="1"/>
          </p:cNvSpPr>
          <p:nvPr>
            <p:ph idx="1"/>
          </p:nvPr>
        </p:nvSpPr>
        <p:spPr>
          <a:xfrm>
            <a:off x="457200" y="908720"/>
            <a:ext cx="8229600" cy="5472608"/>
          </a:xfrm>
        </p:spPr>
        <p:txBody>
          <a:bodyPr>
            <a:normAutofit fontScale="85000" lnSpcReduction="20000"/>
          </a:bodyPr>
          <a:lstStyle/>
          <a:p>
            <a:r>
              <a:rPr lang="ru-RU" dirty="0"/>
              <a:t>Оптимальной тактикой лечения пострадавших с открытыми переломами считаем этапное лечение. На первом этапе выполняется фиксация отломков АВФ до заживления ран и восстановления трофики тканей. Далее производится конверсию АВФ на блокирующий стержень. БИОС костей предплечья обладает максимальной функциональностью, поскольку позволяет начать в ближайшем послеоперационном периоде активную реабилитацию, что позволяет получить отличные функциональные результаты. Следует отметить, что накостный остеосинтез по сравнению с интрамедуллярным довольно травматичен, требует длительной послеоперационной внешней иммобилизации.</a:t>
            </a:r>
          </a:p>
        </p:txBody>
      </p:sp>
    </p:spTree>
    <p:extLst>
      <p:ext uri="{BB962C8B-B14F-4D97-AF65-F5344CB8AC3E}">
        <p14:creationId xmlns:p14="http://schemas.microsoft.com/office/powerpoint/2010/main" val="2782720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410FF6-5401-4E43-83BC-267118D8625A}"/>
              </a:ext>
            </a:extLst>
          </p:cNvPr>
          <p:cNvSpPr>
            <a:spLocks noGrp="1"/>
          </p:cNvSpPr>
          <p:nvPr>
            <p:ph type="title"/>
          </p:nvPr>
        </p:nvSpPr>
        <p:spPr/>
        <p:txBody>
          <a:bodyPr/>
          <a:lstStyle/>
          <a:p>
            <a:r>
              <a:rPr lang="ru-RU" dirty="0"/>
              <a:t>Клинический пример</a:t>
            </a:r>
          </a:p>
        </p:txBody>
      </p:sp>
      <p:sp>
        <p:nvSpPr>
          <p:cNvPr id="3" name="Объект 2">
            <a:extLst>
              <a:ext uri="{FF2B5EF4-FFF2-40B4-BE49-F238E27FC236}">
                <a16:creationId xmlns:a16="http://schemas.microsoft.com/office/drawing/2014/main" id="{E2F84C30-DA3D-4F5C-B670-C006B3E15171}"/>
              </a:ext>
            </a:extLst>
          </p:cNvPr>
          <p:cNvSpPr>
            <a:spLocks noGrp="1"/>
          </p:cNvSpPr>
          <p:nvPr>
            <p:ph idx="1"/>
          </p:nvPr>
        </p:nvSpPr>
        <p:spPr>
          <a:xfrm>
            <a:off x="395536" y="1556792"/>
            <a:ext cx="8352928" cy="4781128"/>
          </a:xfrm>
        </p:spPr>
        <p:txBody>
          <a:bodyPr>
            <a:normAutofit/>
          </a:bodyPr>
          <a:lstStyle/>
          <a:p>
            <a:r>
              <a:rPr lang="ru-RU" dirty="0"/>
              <a:t>Пациентка, 44 года. Диагноз: Открытый (</a:t>
            </a:r>
            <a:r>
              <a:rPr lang="ru-RU" dirty="0" err="1"/>
              <a:t>IIIст</a:t>
            </a:r>
            <a:r>
              <a:rPr lang="ru-RU" dirty="0"/>
              <a:t>.) </a:t>
            </a:r>
            <a:r>
              <a:rPr lang="ru-RU" dirty="0" err="1"/>
              <a:t>окольчатый</a:t>
            </a:r>
            <a:r>
              <a:rPr lang="ru-RU" dirty="0"/>
              <a:t> перелом обеих костей н/3 правого предплечья со смещением отломков в результате укуса собаки. При поступлении произведена хирургическая обработка ран, первичная фиксация стержневым аппаратом внешней фиксации.</a:t>
            </a:r>
          </a:p>
        </p:txBody>
      </p:sp>
    </p:spTree>
    <p:extLst>
      <p:ext uri="{BB962C8B-B14F-4D97-AF65-F5344CB8AC3E}">
        <p14:creationId xmlns:p14="http://schemas.microsoft.com/office/powerpoint/2010/main" val="4220808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E11CB2B0-4CB1-4B54-A0E4-41A95D0E7F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81" t="2923" r="3076" b="9380"/>
          <a:stretch/>
        </p:blipFill>
        <p:spPr>
          <a:xfrm>
            <a:off x="0" y="1219233"/>
            <a:ext cx="5976664" cy="4320481"/>
          </a:xfrm>
          <a:prstGeom prst="rect">
            <a:avLst/>
          </a:prstGeom>
        </p:spPr>
      </p:pic>
      <p:pic>
        <p:nvPicPr>
          <p:cNvPr id="6" name="Рисунок 5">
            <a:extLst>
              <a:ext uri="{FF2B5EF4-FFF2-40B4-BE49-F238E27FC236}">
                <a16:creationId xmlns:a16="http://schemas.microsoft.com/office/drawing/2014/main" id="{D58B91C2-685A-452C-BD7D-E26870EB7C04}"/>
              </a:ext>
            </a:extLst>
          </p:cNvPr>
          <p:cNvPicPr>
            <a:picLocks noChangeAspect="1"/>
          </p:cNvPicPr>
          <p:nvPr/>
        </p:nvPicPr>
        <p:blipFill rotWithShape="1">
          <a:blip r:embed="rId3">
            <a:extLst>
              <a:ext uri="{28A0092B-C50C-407E-A947-70E740481C1C}">
                <a14:useLocalDpi xmlns:a14="http://schemas.microsoft.com/office/drawing/2010/main" val="0"/>
              </a:ext>
            </a:extLst>
          </a:blip>
          <a:srcRect l="4638" r="3766"/>
          <a:stretch/>
        </p:blipFill>
        <p:spPr>
          <a:xfrm>
            <a:off x="6003439" y="1124745"/>
            <a:ext cx="3113251" cy="4514020"/>
          </a:xfrm>
          <a:prstGeom prst="rect">
            <a:avLst/>
          </a:prstGeom>
        </p:spPr>
      </p:pic>
    </p:spTree>
    <p:extLst>
      <p:ext uri="{BB962C8B-B14F-4D97-AF65-F5344CB8AC3E}">
        <p14:creationId xmlns:p14="http://schemas.microsoft.com/office/powerpoint/2010/main" val="336726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43000"/>
          </a:xfrm>
        </p:spPr>
        <p:txBody>
          <a:bodyPr/>
          <a:lstStyle/>
          <a:p>
            <a:r>
              <a:rPr lang="ru-RU" dirty="0">
                <a:latin typeface="Times New Roman" pitchFamily="18" charset="0"/>
                <a:cs typeface="Times New Roman" pitchFamily="18" charset="0"/>
              </a:rPr>
              <a:t>Этиология, механизм</a:t>
            </a:r>
          </a:p>
        </p:txBody>
      </p:sp>
      <p:sp>
        <p:nvSpPr>
          <p:cNvPr id="3" name="Объект 2"/>
          <p:cNvSpPr>
            <a:spLocks noGrp="1"/>
          </p:cNvSpPr>
          <p:nvPr>
            <p:ph idx="1"/>
          </p:nvPr>
        </p:nvSpPr>
        <p:spPr>
          <a:xfrm>
            <a:off x="457200" y="2060848"/>
            <a:ext cx="8229600" cy="4165923"/>
          </a:xfrm>
        </p:spPr>
        <p:txBody>
          <a:bodyPr>
            <a:normAutofit fontScale="85000" lnSpcReduction="10000"/>
          </a:bodyPr>
          <a:lstStyle/>
          <a:p>
            <a:r>
              <a:rPr lang="ru-RU" dirty="0"/>
              <a:t>Переломы проксимального отдела лучевой кости происходят, в основном, при падении с упором на выпрямленную руку, что приводит к импрессии суставной поверхности лучевой кости. Характер перелома напрямую зависит от приложенной силы. Травмы, полученные в результате спортивных нагрузок и при падении с большой высоты, чаще имеют более сложный характер. Реже переломы данного типа формируются при воздействии прямых ударов в область локтевого сустава и сопровождаются вывихом костей предплечья. </a:t>
            </a:r>
            <a:endParaRPr lang="ru-RU" dirty="0">
              <a:latin typeface="Times New Roman" pitchFamily="18" charset="0"/>
              <a:cs typeface="Times New Roman" pitchFamily="18" charset="0"/>
            </a:endParaRPr>
          </a:p>
        </p:txBody>
      </p:sp>
      <p:sp>
        <p:nvSpPr>
          <p:cNvPr id="4" name="AutoShape 2" descr="Взрыв — Википед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204117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B534FB-240C-4834-83B6-A8083EDF8D55}"/>
              </a:ext>
            </a:extLst>
          </p:cNvPr>
          <p:cNvSpPr>
            <a:spLocks noGrp="1"/>
          </p:cNvSpPr>
          <p:nvPr>
            <p:ph type="title"/>
          </p:nvPr>
        </p:nvSpPr>
        <p:spPr/>
        <p:txBody>
          <a:bodyPr/>
          <a:lstStyle/>
          <a:p>
            <a:r>
              <a:rPr lang="ru-RU" dirty="0"/>
              <a:t>Клинический пример</a:t>
            </a:r>
          </a:p>
        </p:txBody>
      </p:sp>
      <p:sp>
        <p:nvSpPr>
          <p:cNvPr id="3" name="Объект 2">
            <a:extLst>
              <a:ext uri="{FF2B5EF4-FFF2-40B4-BE49-F238E27FC236}">
                <a16:creationId xmlns:a16="http://schemas.microsoft.com/office/drawing/2014/main" id="{674298BB-BE98-4160-A082-EEC1F5147DCD}"/>
              </a:ext>
            </a:extLst>
          </p:cNvPr>
          <p:cNvSpPr>
            <a:spLocks noGrp="1"/>
          </p:cNvSpPr>
          <p:nvPr>
            <p:ph idx="1"/>
          </p:nvPr>
        </p:nvSpPr>
        <p:spPr>
          <a:xfrm>
            <a:off x="457200" y="1628800"/>
            <a:ext cx="8229600" cy="4525963"/>
          </a:xfrm>
        </p:spPr>
        <p:txBody>
          <a:bodyPr>
            <a:normAutofit fontScale="92500" lnSpcReduction="10000"/>
          </a:bodyPr>
          <a:lstStyle/>
          <a:p>
            <a:pPr marL="0" indent="0">
              <a:buNone/>
            </a:pPr>
            <a:r>
              <a:rPr lang="ru-RU" dirty="0"/>
              <a:t>Выполнялись перевязки ран и антибактериальная терапия. После заживления мягких тканей, через 4 недели произведена конверсия АВФ на блокирующий интрамедуллярный остеосинтез обеих костей предплечья. Сразу после операции проводили ЛФК для разработки ротационных движений и движений в смежных суставах. Через год на контрольных рентгенограммах </a:t>
            </a:r>
            <a:r>
              <a:rPr lang="ru-RU" dirty="0" err="1"/>
              <a:t>константировано</a:t>
            </a:r>
            <a:r>
              <a:rPr lang="ru-RU" dirty="0"/>
              <a:t> сращение переломов обеих костей предплечья.</a:t>
            </a:r>
          </a:p>
        </p:txBody>
      </p:sp>
    </p:spTree>
    <p:extLst>
      <p:ext uri="{BB962C8B-B14F-4D97-AF65-F5344CB8AC3E}">
        <p14:creationId xmlns:p14="http://schemas.microsoft.com/office/powerpoint/2010/main" val="597327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2D9090-122F-466D-B7B7-D33116ECD777}"/>
              </a:ext>
            </a:extLst>
          </p:cNvPr>
          <p:cNvSpPr>
            <a:spLocks noGrp="1"/>
          </p:cNvSpPr>
          <p:nvPr>
            <p:ph type="title"/>
          </p:nvPr>
        </p:nvSpPr>
        <p:spPr/>
        <p:txBody>
          <a:bodyPr/>
          <a:lstStyle/>
          <a:p>
            <a:r>
              <a:rPr lang="ru-RU" dirty="0" err="1"/>
              <a:t>Переломовывих</a:t>
            </a:r>
            <a:r>
              <a:rPr lang="ru-RU" dirty="0"/>
              <a:t> </a:t>
            </a:r>
            <a:r>
              <a:rPr lang="ru-RU" dirty="0" err="1"/>
              <a:t>Монтеджи</a:t>
            </a:r>
            <a:endParaRPr lang="ru-RU" dirty="0"/>
          </a:p>
        </p:txBody>
      </p:sp>
      <p:sp>
        <p:nvSpPr>
          <p:cNvPr id="3" name="Объект 2">
            <a:extLst>
              <a:ext uri="{FF2B5EF4-FFF2-40B4-BE49-F238E27FC236}">
                <a16:creationId xmlns:a16="http://schemas.microsoft.com/office/drawing/2014/main" id="{D41CE912-9A9D-4755-BA25-B511870B594D}"/>
              </a:ext>
            </a:extLst>
          </p:cNvPr>
          <p:cNvSpPr>
            <a:spLocks noGrp="1"/>
          </p:cNvSpPr>
          <p:nvPr>
            <p:ph idx="1"/>
          </p:nvPr>
        </p:nvSpPr>
        <p:spPr>
          <a:xfrm>
            <a:off x="457200" y="1600200"/>
            <a:ext cx="8229600" cy="4853136"/>
          </a:xfrm>
        </p:spPr>
        <p:txBody>
          <a:bodyPr>
            <a:normAutofit/>
          </a:bodyPr>
          <a:lstStyle/>
          <a:p>
            <a:r>
              <a:rPr lang="ru-RU" dirty="0"/>
              <a:t>Это перелом локтевой кости в сочетании с вывихом головки лучевой кости и повреждением проксимального лучелоктевого сочленения. Особенностью перелома является самостоятельное вправление головки локтевой кости после репозиции отломков. Сохраняющийся вывих свидетельствует о неточной репозиции отломков локтевой кости. </a:t>
            </a:r>
          </a:p>
        </p:txBody>
      </p:sp>
    </p:spTree>
    <p:extLst>
      <p:ext uri="{BB962C8B-B14F-4D97-AF65-F5344CB8AC3E}">
        <p14:creationId xmlns:p14="http://schemas.microsoft.com/office/powerpoint/2010/main" val="3775999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EB287B-C231-43FC-96E0-12B4B3F96146}"/>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2C336CEF-D8C1-418E-BED0-3C4BD8EB2ABF}"/>
              </a:ext>
            </a:extLst>
          </p:cNvPr>
          <p:cNvSpPr>
            <a:spLocks noGrp="1"/>
          </p:cNvSpPr>
          <p:nvPr>
            <p:ph idx="1"/>
          </p:nvPr>
        </p:nvSpPr>
        <p:spPr>
          <a:xfrm>
            <a:off x="323528" y="1556792"/>
            <a:ext cx="8496944" cy="5184576"/>
          </a:xfrm>
        </p:spPr>
        <p:txBody>
          <a:bodyPr>
            <a:normAutofit fontScale="70000" lnSpcReduction="20000"/>
          </a:bodyPr>
          <a:lstStyle/>
          <a:p>
            <a:r>
              <a:rPr lang="ru-RU" dirty="0"/>
              <a:t>Показано одномоментное вправление. Предплечью придается положение супинации, осуществляется </a:t>
            </a:r>
            <a:r>
              <a:rPr lang="ru-RU" dirty="0" err="1"/>
              <a:t>тракция</a:t>
            </a:r>
            <a:r>
              <a:rPr lang="ru-RU" dirty="0"/>
              <a:t> по оси с созданием </a:t>
            </a:r>
            <a:r>
              <a:rPr lang="ru-RU" dirty="0" err="1"/>
              <a:t>противотяги</a:t>
            </a:r>
            <a:r>
              <a:rPr lang="ru-RU" dirty="0"/>
              <a:t> за плечо. При этом надавливают пальцем кисти на проекцию головки лучевой кости и сгибают руку в локтевом суставе под острым углом. В таком положении рука фиксируется циркулярной гипсовой повязкой от верхней трети плеча до пястно-фаланговых суставов. Рентген контроль проводят сразу же после вправления, и после </a:t>
            </a:r>
            <a:r>
              <a:rPr lang="ru-RU" dirty="0" err="1"/>
              <a:t>спадения</a:t>
            </a:r>
            <a:r>
              <a:rPr lang="ru-RU" dirty="0"/>
              <a:t> отека. Через 2-3 недели гипсовая повязка снимается. Руке в локтевом суставе придается положение сгибания под углом 90-80° и снова циркулярная гипсовая повязка фиксирует конечность в этом положении еще в течение 1,5-2 месяцев. После чего приступают к восстановительному лечению. Оперативное лечение показано при повреждении лучевого нерва, безуспешной попытке закрытой репозиции, появлении смещения в гипсовой повязке, </a:t>
            </a:r>
            <a:r>
              <a:rPr lang="ru-RU" dirty="0" err="1"/>
              <a:t>несращении</a:t>
            </a:r>
            <a:r>
              <a:rPr lang="ru-RU" dirty="0"/>
              <a:t> перелома. В послеоперационном периоде показана ранняя функциональная нагрузка после 2-3 недель иммобилизации конечности съемной шиной. </a:t>
            </a:r>
          </a:p>
        </p:txBody>
      </p:sp>
    </p:spTree>
    <p:extLst>
      <p:ext uri="{BB962C8B-B14F-4D97-AF65-F5344CB8AC3E}">
        <p14:creationId xmlns:p14="http://schemas.microsoft.com/office/powerpoint/2010/main" val="2209052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C75E1D-A6A8-4CD1-9B73-C4B86FC0EFFF}"/>
              </a:ext>
            </a:extLst>
          </p:cNvPr>
          <p:cNvSpPr>
            <a:spLocks noGrp="1"/>
          </p:cNvSpPr>
          <p:nvPr>
            <p:ph type="title"/>
          </p:nvPr>
        </p:nvSpPr>
        <p:spPr/>
        <p:txBody>
          <a:bodyPr/>
          <a:lstStyle/>
          <a:p>
            <a:r>
              <a:rPr lang="ru-RU" dirty="0" err="1"/>
              <a:t>Переломовывих</a:t>
            </a:r>
            <a:r>
              <a:rPr lang="ru-RU" dirty="0"/>
              <a:t> </a:t>
            </a:r>
            <a:r>
              <a:rPr lang="ru-RU" dirty="0" err="1"/>
              <a:t>Монтеджи</a:t>
            </a:r>
            <a:endParaRPr lang="ru-RU" dirty="0"/>
          </a:p>
        </p:txBody>
      </p:sp>
      <p:pic>
        <p:nvPicPr>
          <p:cNvPr id="5" name="Объект 4">
            <a:extLst>
              <a:ext uri="{FF2B5EF4-FFF2-40B4-BE49-F238E27FC236}">
                <a16:creationId xmlns:a16="http://schemas.microsoft.com/office/drawing/2014/main" id="{B0FBF4F3-DA19-491A-BFB6-661B90F427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831" y="1420116"/>
            <a:ext cx="7272337" cy="5045664"/>
          </a:xfrm>
        </p:spPr>
      </p:pic>
    </p:spTree>
    <p:extLst>
      <p:ext uri="{BB962C8B-B14F-4D97-AF65-F5344CB8AC3E}">
        <p14:creationId xmlns:p14="http://schemas.microsoft.com/office/powerpoint/2010/main" val="1259771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74E5DD-4246-45DB-9B0B-1B601CF91A4B}"/>
              </a:ext>
            </a:extLst>
          </p:cNvPr>
          <p:cNvSpPr>
            <a:spLocks noGrp="1"/>
          </p:cNvSpPr>
          <p:nvPr>
            <p:ph type="title"/>
          </p:nvPr>
        </p:nvSpPr>
        <p:spPr/>
        <p:txBody>
          <a:bodyPr/>
          <a:lstStyle/>
          <a:p>
            <a:r>
              <a:rPr lang="ru-RU" dirty="0" err="1"/>
              <a:t>Переломовывих</a:t>
            </a:r>
            <a:r>
              <a:rPr lang="ru-RU" dirty="0"/>
              <a:t> </a:t>
            </a:r>
            <a:r>
              <a:rPr lang="ru-RU" dirty="0" err="1"/>
              <a:t>Галеацци</a:t>
            </a:r>
            <a:endParaRPr lang="ru-RU" dirty="0"/>
          </a:p>
        </p:txBody>
      </p:sp>
      <p:sp>
        <p:nvSpPr>
          <p:cNvPr id="3" name="Объект 2">
            <a:extLst>
              <a:ext uri="{FF2B5EF4-FFF2-40B4-BE49-F238E27FC236}">
                <a16:creationId xmlns:a16="http://schemas.microsoft.com/office/drawing/2014/main" id="{375C44B5-9A49-4C63-B5C8-48291C99F6EC}"/>
              </a:ext>
            </a:extLst>
          </p:cNvPr>
          <p:cNvSpPr>
            <a:spLocks noGrp="1"/>
          </p:cNvSpPr>
          <p:nvPr>
            <p:ph idx="1"/>
          </p:nvPr>
        </p:nvSpPr>
        <p:spPr/>
        <p:txBody>
          <a:bodyPr/>
          <a:lstStyle/>
          <a:p>
            <a:r>
              <a:rPr lang="ru-RU" dirty="0"/>
              <a:t>Это довольно редкое повреждение относится к </a:t>
            </a:r>
            <a:r>
              <a:rPr lang="ru-RU" dirty="0" err="1"/>
              <a:t>переломовывихам</a:t>
            </a:r>
            <a:r>
              <a:rPr lang="ru-RU" dirty="0"/>
              <a:t> предплечья и характеризуется переломом лучевой кости в средней трети или нижней трети с вывихом головки локтевой кости к тылу или в ладонную сторону в зависимости от механизма травмы.</a:t>
            </a:r>
          </a:p>
        </p:txBody>
      </p:sp>
    </p:spTree>
    <p:extLst>
      <p:ext uri="{BB962C8B-B14F-4D97-AF65-F5344CB8AC3E}">
        <p14:creationId xmlns:p14="http://schemas.microsoft.com/office/powerpoint/2010/main" val="1130506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3138A7-6944-4BF9-A306-94B492416610}"/>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96483337-1C77-499C-94A6-2FCB117FE836}"/>
              </a:ext>
            </a:extLst>
          </p:cNvPr>
          <p:cNvSpPr>
            <a:spLocks noGrp="1"/>
          </p:cNvSpPr>
          <p:nvPr>
            <p:ph idx="1"/>
          </p:nvPr>
        </p:nvSpPr>
        <p:spPr/>
        <p:txBody>
          <a:bodyPr>
            <a:normAutofit fontScale="92500" lnSpcReduction="20000"/>
          </a:bodyPr>
          <a:lstStyle/>
          <a:p>
            <a:r>
              <a:rPr lang="ru-RU" dirty="0"/>
              <a:t>Основным методом лечения является одномоментная ручная репозиция с фиксацией гипсовой повязкой в среднем положении предплечья под углом сгибания в локтевом суставе 90°. Повязка должна быть циркулярной и по уровню, как при переломе костей предплечья, сроком на 2,5-3 месяца. Восстановление трудоспособности наступает через 3-3,5 месяца.</a:t>
            </a:r>
          </a:p>
          <a:p>
            <a:r>
              <a:rPr lang="ru-RU" dirty="0"/>
              <a:t>Показания к оперативному лечению те же, что и при повреждении </a:t>
            </a:r>
            <a:r>
              <a:rPr lang="ru-RU" dirty="0" err="1"/>
              <a:t>Монтеджи</a:t>
            </a:r>
            <a:r>
              <a:rPr lang="ru-RU" dirty="0"/>
              <a:t>.</a:t>
            </a:r>
          </a:p>
          <a:p>
            <a:endParaRPr lang="ru-RU" dirty="0"/>
          </a:p>
        </p:txBody>
      </p:sp>
    </p:spTree>
    <p:extLst>
      <p:ext uri="{BB962C8B-B14F-4D97-AF65-F5344CB8AC3E}">
        <p14:creationId xmlns:p14="http://schemas.microsoft.com/office/powerpoint/2010/main" val="1184508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1F11A3-FEE3-4A9D-B994-9D49B731BC78}"/>
              </a:ext>
            </a:extLst>
          </p:cNvPr>
          <p:cNvSpPr>
            <a:spLocks noGrp="1"/>
          </p:cNvSpPr>
          <p:nvPr>
            <p:ph type="title"/>
          </p:nvPr>
        </p:nvSpPr>
        <p:spPr/>
        <p:txBody>
          <a:bodyPr/>
          <a:lstStyle/>
          <a:p>
            <a:r>
              <a:rPr lang="ru-RU" dirty="0" err="1"/>
              <a:t>Переломовывих</a:t>
            </a:r>
            <a:r>
              <a:rPr lang="ru-RU" dirty="0"/>
              <a:t> </a:t>
            </a:r>
            <a:r>
              <a:rPr lang="ru-RU" dirty="0" err="1"/>
              <a:t>Галеацци</a:t>
            </a:r>
            <a:endParaRPr lang="ru-RU" dirty="0"/>
          </a:p>
        </p:txBody>
      </p:sp>
      <p:pic>
        <p:nvPicPr>
          <p:cNvPr id="5" name="Объект 4">
            <a:extLst>
              <a:ext uri="{FF2B5EF4-FFF2-40B4-BE49-F238E27FC236}">
                <a16:creationId xmlns:a16="http://schemas.microsoft.com/office/drawing/2014/main" id="{3C83393B-AFA0-42F2-9C32-61AE04E8F2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110" y="1340768"/>
            <a:ext cx="6175779" cy="5426646"/>
          </a:xfrm>
        </p:spPr>
      </p:pic>
    </p:spTree>
    <p:extLst>
      <p:ext uri="{BB962C8B-B14F-4D97-AF65-F5344CB8AC3E}">
        <p14:creationId xmlns:p14="http://schemas.microsoft.com/office/powerpoint/2010/main" val="2365873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3E3963-1CE9-41C1-A33E-06C2C50F91F1}"/>
              </a:ext>
            </a:extLst>
          </p:cNvPr>
          <p:cNvSpPr>
            <a:spLocks noGrp="1"/>
          </p:cNvSpPr>
          <p:nvPr>
            <p:ph type="title"/>
          </p:nvPr>
        </p:nvSpPr>
        <p:spPr/>
        <p:txBody>
          <a:bodyPr/>
          <a:lstStyle/>
          <a:p>
            <a:r>
              <a:rPr lang="ru-RU" dirty="0"/>
              <a:t>Повреждение </a:t>
            </a:r>
            <a:r>
              <a:rPr lang="en-US" dirty="0"/>
              <a:t>Essex-</a:t>
            </a:r>
            <a:r>
              <a:rPr lang="en-US" dirty="0" err="1"/>
              <a:t>Lopresti</a:t>
            </a:r>
            <a:endParaRPr lang="ru-RU" dirty="0"/>
          </a:p>
        </p:txBody>
      </p:sp>
      <p:sp>
        <p:nvSpPr>
          <p:cNvPr id="3" name="Объект 2">
            <a:extLst>
              <a:ext uri="{FF2B5EF4-FFF2-40B4-BE49-F238E27FC236}">
                <a16:creationId xmlns:a16="http://schemas.microsoft.com/office/drawing/2014/main" id="{08D2BF5E-3692-43E1-A72B-338A078A1135}"/>
              </a:ext>
            </a:extLst>
          </p:cNvPr>
          <p:cNvSpPr>
            <a:spLocks noGrp="1"/>
          </p:cNvSpPr>
          <p:nvPr>
            <p:ph idx="1"/>
          </p:nvPr>
        </p:nvSpPr>
        <p:spPr/>
        <p:txBody>
          <a:bodyPr>
            <a:normAutofit lnSpcReduction="10000"/>
          </a:bodyPr>
          <a:lstStyle/>
          <a:p>
            <a:r>
              <a:rPr lang="ru-RU" dirty="0"/>
              <a:t>Это перелом проксимальной части диафиза или головки лучевой кости. Смещение лучевой кости проксимально приводит к разрыву межкостной мембраны и повреждению дистального </a:t>
            </a:r>
            <a:r>
              <a:rPr lang="ru-RU" dirty="0" err="1"/>
              <a:t>радиоульнарного</a:t>
            </a:r>
            <a:r>
              <a:rPr lang="ru-RU" dirty="0"/>
              <a:t> сочленения. Репозиция головки, шейки или проксимальной части диафиза является критически важной, т.к. даже небольшие смещения могут вызвать нестабильность предплечья.</a:t>
            </a:r>
          </a:p>
        </p:txBody>
      </p:sp>
    </p:spTree>
    <p:extLst>
      <p:ext uri="{BB962C8B-B14F-4D97-AF65-F5344CB8AC3E}">
        <p14:creationId xmlns:p14="http://schemas.microsoft.com/office/powerpoint/2010/main" val="3855503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A952F0-630A-4B6D-B603-30F60DBDC125}"/>
              </a:ext>
            </a:extLst>
          </p:cNvPr>
          <p:cNvSpPr>
            <a:spLocks noGrp="1"/>
          </p:cNvSpPr>
          <p:nvPr>
            <p:ph type="title"/>
          </p:nvPr>
        </p:nvSpPr>
        <p:spPr/>
        <p:txBody>
          <a:bodyPr/>
          <a:lstStyle/>
          <a:p>
            <a:r>
              <a:rPr lang="ru-RU" dirty="0"/>
              <a:t>Повреждение </a:t>
            </a:r>
            <a:r>
              <a:rPr lang="en-US" dirty="0"/>
              <a:t>Essex-</a:t>
            </a:r>
            <a:r>
              <a:rPr lang="en-US" dirty="0" err="1"/>
              <a:t>Lopresti</a:t>
            </a:r>
            <a:endParaRPr lang="ru-RU" dirty="0"/>
          </a:p>
        </p:txBody>
      </p:sp>
      <p:pic>
        <p:nvPicPr>
          <p:cNvPr id="5" name="Объект 4">
            <a:extLst>
              <a:ext uri="{FF2B5EF4-FFF2-40B4-BE49-F238E27FC236}">
                <a16:creationId xmlns:a16="http://schemas.microsoft.com/office/drawing/2014/main" id="{62BCF190-8A9C-4975-8D21-17FDC1B0EB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0331" y="1417638"/>
            <a:ext cx="6103338" cy="5363895"/>
          </a:xfrm>
        </p:spPr>
      </p:pic>
    </p:spTree>
    <p:extLst>
      <p:ext uri="{BB962C8B-B14F-4D97-AF65-F5344CB8AC3E}">
        <p14:creationId xmlns:p14="http://schemas.microsoft.com/office/powerpoint/2010/main" val="3187440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895829-0377-4E86-A115-EB66D4E4C904}"/>
              </a:ext>
            </a:extLst>
          </p:cNvPr>
          <p:cNvSpPr>
            <a:spLocks noGrp="1"/>
          </p:cNvSpPr>
          <p:nvPr>
            <p:ph type="title"/>
          </p:nvPr>
        </p:nvSpPr>
        <p:spPr>
          <a:xfrm>
            <a:off x="457200" y="2857500"/>
            <a:ext cx="8229600" cy="1143000"/>
          </a:xfrm>
        </p:spPr>
        <p:txBody>
          <a:bodyPr>
            <a:normAutofit fontScale="90000"/>
          </a:bodyPr>
          <a:lstStyle/>
          <a:p>
            <a:r>
              <a:rPr lang="ru-RU" dirty="0"/>
              <a:t>Переломы дистального отдела лучевой кости</a:t>
            </a:r>
          </a:p>
        </p:txBody>
      </p:sp>
    </p:spTree>
    <p:extLst>
      <p:ext uri="{BB962C8B-B14F-4D97-AF65-F5344CB8AC3E}">
        <p14:creationId xmlns:p14="http://schemas.microsoft.com/office/powerpoint/2010/main" val="54685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lstStyle/>
          <a:p>
            <a:r>
              <a:rPr lang="ru-RU" dirty="0">
                <a:latin typeface="Times New Roman" pitchFamily="18" charset="0"/>
                <a:cs typeface="Times New Roman" pitchFamily="18" charset="0"/>
              </a:rPr>
              <a:t>Эпидемиология</a:t>
            </a:r>
          </a:p>
        </p:txBody>
      </p:sp>
      <p:sp>
        <p:nvSpPr>
          <p:cNvPr id="3" name="Объект 2"/>
          <p:cNvSpPr>
            <a:spLocks noGrp="1"/>
          </p:cNvSpPr>
          <p:nvPr>
            <p:ph idx="1"/>
          </p:nvPr>
        </p:nvSpPr>
        <p:spPr>
          <a:xfrm>
            <a:off x="454054" y="1772816"/>
            <a:ext cx="8229600" cy="3672408"/>
          </a:xfrm>
        </p:spPr>
        <p:txBody>
          <a:bodyPr>
            <a:normAutofit fontScale="92500" lnSpcReduction="20000"/>
          </a:bodyPr>
          <a:lstStyle/>
          <a:p>
            <a:r>
              <a:rPr lang="ru-RU" dirty="0"/>
              <a:t>На долю переломов головки и шейки лучевой кости приходится около 30% всех переломов области локтевого сустава. В общем числе переломов опорно-двигательного аппарата на долю перелома проксимального отдела лучевой кости приходится от 1,7% до 5,4% у взрослых. При этом отмечается равномерное распределение данного вида переломов среди обоих полов.</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68343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92C2E2-4D9D-4568-B86B-0D8F9528DFCC}"/>
              </a:ext>
            </a:extLst>
          </p:cNvPr>
          <p:cNvSpPr>
            <a:spLocks noGrp="1"/>
          </p:cNvSpPr>
          <p:nvPr>
            <p:ph type="title"/>
          </p:nvPr>
        </p:nvSpPr>
        <p:spPr/>
        <p:txBody>
          <a:bodyPr/>
          <a:lstStyle/>
          <a:p>
            <a:r>
              <a:rPr lang="ru-RU" dirty="0"/>
              <a:t>Анатомические особенности</a:t>
            </a:r>
          </a:p>
        </p:txBody>
      </p:sp>
      <p:sp>
        <p:nvSpPr>
          <p:cNvPr id="3" name="Объект 2">
            <a:extLst>
              <a:ext uri="{FF2B5EF4-FFF2-40B4-BE49-F238E27FC236}">
                <a16:creationId xmlns:a16="http://schemas.microsoft.com/office/drawing/2014/main" id="{8E65478D-C076-4B26-B8CA-0F19D26495F1}"/>
              </a:ext>
            </a:extLst>
          </p:cNvPr>
          <p:cNvSpPr>
            <a:spLocks noGrp="1"/>
          </p:cNvSpPr>
          <p:nvPr>
            <p:ph idx="1"/>
          </p:nvPr>
        </p:nvSpPr>
        <p:spPr/>
        <p:txBody>
          <a:bodyPr/>
          <a:lstStyle/>
          <a:p>
            <a:r>
              <a:rPr lang="ru-RU" dirty="0"/>
              <a:t>С биомеханической точки зрения в дистальном отделе предплечья выделяют три колонны: лучевую, промежуточную и локтевую. В нормальных условиях большая часть нагрузки передается в промежуточную колонну, в то время как локтевая и лучевая колонна обеспечивают стабильность лучезапястного сустава и объем движений в нем. </a:t>
            </a:r>
          </a:p>
        </p:txBody>
      </p:sp>
    </p:spTree>
    <p:extLst>
      <p:ext uri="{BB962C8B-B14F-4D97-AF65-F5344CB8AC3E}">
        <p14:creationId xmlns:p14="http://schemas.microsoft.com/office/powerpoint/2010/main" val="254506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72118-329A-42E8-84D0-12397BEC7097}"/>
              </a:ext>
            </a:extLst>
          </p:cNvPr>
          <p:cNvSpPr>
            <a:spLocks noGrp="1"/>
          </p:cNvSpPr>
          <p:nvPr>
            <p:ph type="title"/>
          </p:nvPr>
        </p:nvSpPr>
        <p:spPr/>
        <p:txBody>
          <a:bodyPr/>
          <a:lstStyle/>
          <a:p>
            <a:r>
              <a:rPr lang="ru-RU" dirty="0"/>
              <a:t>Этиология </a:t>
            </a:r>
          </a:p>
        </p:txBody>
      </p:sp>
      <p:sp>
        <p:nvSpPr>
          <p:cNvPr id="3" name="Объект 2">
            <a:extLst>
              <a:ext uri="{FF2B5EF4-FFF2-40B4-BE49-F238E27FC236}">
                <a16:creationId xmlns:a16="http://schemas.microsoft.com/office/drawing/2014/main" id="{9EB030AD-7AB9-4E8C-B495-04980EFC7DEE}"/>
              </a:ext>
            </a:extLst>
          </p:cNvPr>
          <p:cNvSpPr>
            <a:spLocks noGrp="1"/>
          </p:cNvSpPr>
          <p:nvPr>
            <p:ph idx="1"/>
          </p:nvPr>
        </p:nvSpPr>
        <p:spPr/>
        <p:txBody>
          <a:bodyPr>
            <a:normAutofit fontScale="92500"/>
          </a:bodyPr>
          <a:lstStyle/>
          <a:p>
            <a:r>
              <a:rPr lang="ru-RU" dirty="0"/>
              <a:t>Переломы дистального </a:t>
            </a:r>
            <a:r>
              <a:rPr lang="ru-RU" dirty="0" err="1"/>
              <a:t>метаэпифиза</a:t>
            </a:r>
            <a:r>
              <a:rPr lang="ru-RU" dirty="0"/>
              <a:t> лучевой кости чаще всего возникают при падении на вытянутую руку, кисть которой находится в положении разгибания (перелом </a:t>
            </a:r>
            <a:r>
              <a:rPr lang="ru-RU" dirty="0" err="1"/>
              <a:t>Коллиса</a:t>
            </a:r>
            <a:r>
              <a:rPr lang="ru-RU" dirty="0"/>
              <a:t>, (тип</a:t>
            </a:r>
            <a:r>
              <a:rPr lang="en-US" dirty="0"/>
              <a:t> I</a:t>
            </a:r>
            <a:r>
              <a:rPr lang="ru-RU" dirty="0"/>
              <a:t>): дистальный отломок смещается в тыльную и лучевую сторону и несколько </a:t>
            </a:r>
            <a:r>
              <a:rPr lang="ru-RU" dirty="0" err="1"/>
              <a:t>супинируется</a:t>
            </a:r>
            <a:r>
              <a:rPr lang="ru-RU" dirty="0"/>
              <a:t>) или сгибания (перелом Смита</a:t>
            </a:r>
            <a:r>
              <a:rPr lang="en-US" dirty="0"/>
              <a:t> </a:t>
            </a:r>
            <a:r>
              <a:rPr lang="ru-RU" dirty="0"/>
              <a:t>(тип</a:t>
            </a:r>
            <a:r>
              <a:rPr lang="en-US" dirty="0"/>
              <a:t> I </a:t>
            </a:r>
            <a:r>
              <a:rPr lang="en-US" dirty="0" err="1"/>
              <a:t>I</a:t>
            </a:r>
            <a:r>
              <a:rPr lang="ru-RU" dirty="0"/>
              <a:t>): дистальный отломок несколько </a:t>
            </a:r>
            <a:r>
              <a:rPr lang="ru-RU" dirty="0" err="1"/>
              <a:t>пронируется</a:t>
            </a:r>
            <a:r>
              <a:rPr lang="ru-RU" dirty="0"/>
              <a:t> и смещается в ладонную сторону). </a:t>
            </a:r>
          </a:p>
        </p:txBody>
      </p:sp>
    </p:spTree>
    <p:extLst>
      <p:ext uri="{BB962C8B-B14F-4D97-AF65-F5344CB8AC3E}">
        <p14:creationId xmlns:p14="http://schemas.microsoft.com/office/powerpoint/2010/main" val="228266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9E18B0A-B0D1-413C-9403-44A54FFCAD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105"/>
          <a:stretch/>
        </p:blipFill>
        <p:spPr>
          <a:xfrm>
            <a:off x="492915" y="1412776"/>
            <a:ext cx="8158170" cy="3561469"/>
          </a:xfrm>
        </p:spPr>
      </p:pic>
    </p:spTree>
    <p:extLst>
      <p:ext uri="{BB962C8B-B14F-4D97-AF65-F5344CB8AC3E}">
        <p14:creationId xmlns:p14="http://schemas.microsoft.com/office/powerpoint/2010/main" val="2269441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5C71AB-DAC7-4746-BA53-B80745930F59}"/>
              </a:ext>
            </a:extLst>
          </p:cNvPr>
          <p:cNvSpPr>
            <a:spLocks noGrp="1"/>
          </p:cNvSpPr>
          <p:nvPr>
            <p:ph type="title"/>
          </p:nvPr>
        </p:nvSpPr>
        <p:spPr/>
        <p:txBody>
          <a:bodyPr/>
          <a:lstStyle/>
          <a:p>
            <a:r>
              <a:rPr lang="ru-RU" dirty="0"/>
              <a:t>Эпидемиология</a:t>
            </a:r>
          </a:p>
        </p:txBody>
      </p:sp>
      <p:sp>
        <p:nvSpPr>
          <p:cNvPr id="3" name="Объект 2">
            <a:extLst>
              <a:ext uri="{FF2B5EF4-FFF2-40B4-BE49-F238E27FC236}">
                <a16:creationId xmlns:a16="http://schemas.microsoft.com/office/drawing/2014/main" id="{F5DCBC4B-C906-4005-9D1D-F1189C480ECF}"/>
              </a:ext>
            </a:extLst>
          </p:cNvPr>
          <p:cNvSpPr>
            <a:spLocks noGrp="1"/>
          </p:cNvSpPr>
          <p:nvPr>
            <p:ph idx="1"/>
          </p:nvPr>
        </p:nvSpPr>
        <p:spPr/>
        <p:txBody>
          <a:bodyPr>
            <a:normAutofit fontScale="85000" lnSpcReduction="20000"/>
          </a:bodyPr>
          <a:lstStyle/>
          <a:p>
            <a:r>
              <a:rPr lang="ru-RU" dirty="0"/>
              <a:t>Среди переломов различной локализации повреждения предплечья встречаются у 20,4–36,3% больных. Повреждения дистального </a:t>
            </a:r>
            <a:r>
              <a:rPr lang="ru-RU" dirty="0" err="1"/>
              <a:t>метаэпифиза</a:t>
            </a:r>
            <a:r>
              <a:rPr lang="ru-RU" dirty="0"/>
              <a:t> лучевой кости встречаются наиболее часто:15,7% всех переломов верхней конечности. Переломы дистального отдела лучевой кости в большей степени характерны для лиц, страдающих остеопорозом и встречаются у пожилых женщин в 2–3 раза чаще, чем у мужчин. Частота этих переломов имеет сезонную динамику: зимой, особенно в гололед, количество переломов лучевой кости в типичном месте существенно возрастает. </a:t>
            </a:r>
          </a:p>
        </p:txBody>
      </p:sp>
    </p:spTree>
    <p:extLst>
      <p:ext uri="{BB962C8B-B14F-4D97-AF65-F5344CB8AC3E}">
        <p14:creationId xmlns:p14="http://schemas.microsoft.com/office/powerpoint/2010/main" val="263182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6ACA06-C965-4775-AB84-0B549EEF4633}"/>
              </a:ext>
            </a:extLst>
          </p:cNvPr>
          <p:cNvSpPr>
            <a:spLocks noGrp="1"/>
          </p:cNvSpPr>
          <p:nvPr>
            <p:ph type="title"/>
          </p:nvPr>
        </p:nvSpPr>
        <p:spPr/>
        <p:txBody>
          <a:bodyPr/>
          <a:lstStyle/>
          <a:p>
            <a:r>
              <a:rPr lang="ru-RU" dirty="0"/>
              <a:t>Классификация МКБ</a:t>
            </a:r>
          </a:p>
        </p:txBody>
      </p:sp>
      <p:sp>
        <p:nvSpPr>
          <p:cNvPr id="3" name="Объект 2">
            <a:extLst>
              <a:ext uri="{FF2B5EF4-FFF2-40B4-BE49-F238E27FC236}">
                <a16:creationId xmlns:a16="http://schemas.microsoft.com/office/drawing/2014/main" id="{48CEFF5C-4BA8-4BC2-B8C7-B27E81258668}"/>
              </a:ext>
            </a:extLst>
          </p:cNvPr>
          <p:cNvSpPr>
            <a:spLocks noGrp="1"/>
          </p:cNvSpPr>
          <p:nvPr>
            <p:ph idx="1"/>
          </p:nvPr>
        </p:nvSpPr>
        <p:spPr/>
        <p:txBody>
          <a:bodyPr/>
          <a:lstStyle/>
          <a:p>
            <a:r>
              <a:rPr lang="en-US" dirty="0"/>
              <a:t>S52.5 </a:t>
            </a:r>
            <a:r>
              <a:rPr lang="ru-RU" dirty="0"/>
              <a:t>Перелом нижнего конца лучевой кости</a:t>
            </a:r>
          </a:p>
        </p:txBody>
      </p:sp>
    </p:spTree>
    <p:extLst>
      <p:ext uri="{BB962C8B-B14F-4D97-AF65-F5344CB8AC3E}">
        <p14:creationId xmlns:p14="http://schemas.microsoft.com/office/powerpoint/2010/main" val="113400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A52104-43B7-4F17-8CBD-67EC3CE8CC87}"/>
              </a:ext>
            </a:extLst>
          </p:cNvPr>
          <p:cNvSpPr>
            <a:spLocks noGrp="1"/>
          </p:cNvSpPr>
          <p:nvPr>
            <p:ph type="title"/>
          </p:nvPr>
        </p:nvSpPr>
        <p:spPr/>
        <p:txBody>
          <a:bodyPr/>
          <a:lstStyle/>
          <a:p>
            <a:r>
              <a:rPr lang="ru-RU" dirty="0"/>
              <a:t>Классификация АО/ОТА</a:t>
            </a:r>
          </a:p>
        </p:txBody>
      </p:sp>
      <p:sp>
        <p:nvSpPr>
          <p:cNvPr id="3" name="Объект 2">
            <a:extLst>
              <a:ext uri="{FF2B5EF4-FFF2-40B4-BE49-F238E27FC236}">
                <a16:creationId xmlns:a16="http://schemas.microsoft.com/office/drawing/2014/main" id="{9AE47D70-A14E-4579-91CA-6929CE4F8157}"/>
              </a:ext>
            </a:extLst>
          </p:cNvPr>
          <p:cNvSpPr>
            <a:spLocks noGrp="1"/>
          </p:cNvSpPr>
          <p:nvPr>
            <p:ph idx="1"/>
          </p:nvPr>
        </p:nvSpPr>
        <p:spPr/>
        <p:txBody>
          <a:bodyPr/>
          <a:lstStyle/>
          <a:p>
            <a:r>
              <a:rPr lang="en-US" dirty="0"/>
              <a:t>2R3A</a:t>
            </a:r>
            <a:r>
              <a:rPr lang="ru-RU" dirty="0"/>
              <a:t> – внесуставной перелом дистального </a:t>
            </a:r>
            <a:r>
              <a:rPr lang="ru-RU" dirty="0" err="1"/>
              <a:t>метаэпифиза</a:t>
            </a:r>
            <a:r>
              <a:rPr lang="ru-RU" dirty="0"/>
              <a:t> лучевой кости</a:t>
            </a:r>
            <a:endParaRPr lang="en-US" dirty="0"/>
          </a:p>
          <a:p>
            <a:r>
              <a:rPr lang="en-US" dirty="0"/>
              <a:t>2R3B</a:t>
            </a:r>
            <a:r>
              <a:rPr lang="ru-RU" dirty="0"/>
              <a:t> – неполный внутрисуставной перелом дистального </a:t>
            </a:r>
            <a:r>
              <a:rPr lang="ru-RU" dirty="0" err="1"/>
              <a:t>метаэпифиза</a:t>
            </a:r>
            <a:r>
              <a:rPr lang="ru-RU" dirty="0"/>
              <a:t> лучевой кости</a:t>
            </a:r>
            <a:endParaRPr lang="en-US" dirty="0"/>
          </a:p>
          <a:p>
            <a:r>
              <a:rPr lang="en-US" dirty="0"/>
              <a:t>2R3C</a:t>
            </a:r>
            <a:r>
              <a:rPr lang="ru-RU" dirty="0"/>
              <a:t> – полный внутрисуставной перелом дистального </a:t>
            </a:r>
            <a:r>
              <a:rPr lang="ru-RU" dirty="0" err="1"/>
              <a:t>метаэпифиза</a:t>
            </a:r>
            <a:r>
              <a:rPr lang="ru-RU" dirty="0"/>
              <a:t> лучевой кости</a:t>
            </a:r>
          </a:p>
        </p:txBody>
      </p:sp>
    </p:spTree>
    <p:extLst>
      <p:ext uri="{BB962C8B-B14F-4D97-AF65-F5344CB8AC3E}">
        <p14:creationId xmlns:p14="http://schemas.microsoft.com/office/powerpoint/2010/main" val="3187203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496B82-FB04-4220-8D78-1BAFF90A309F}"/>
              </a:ext>
            </a:extLst>
          </p:cNvPr>
          <p:cNvSpPr>
            <a:spLocks noGrp="1"/>
          </p:cNvSpPr>
          <p:nvPr>
            <p:ph type="title"/>
          </p:nvPr>
        </p:nvSpPr>
        <p:spPr>
          <a:xfrm>
            <a:off x="457200" y="116632"/>
            <a:ext cx="8229600" cy="1143000"/>
          </a:xfrm>
        </p:spPr>
        <p:txBody>
          <a:bodyPr/>
          <a:lstStyle/>
          <a:p>
            <a:r>
              <a:rPr lang="ru-RU" dirty="0"/>
              <a:t>Классификация по </a:t>
            </a:r>
            <a:r>
              <a:rPr lang="en-US" dirty="0"/>
              <a:t>Fernandez</a:t>
            </a:r>
            <a:endParaRPr lang="ru-RU" dirty="0"/>
          </a:p>
        </p:txBody>
      </p:sp>
      <p:pic>
        <p:nvPicPr>
          <p:cNvPr id="5" name="Рисунок 4">
            <a:extLst>
              <a:ext uri="{FF2B5EF4-FFF2-40B4-BE49-F238E27FC236}">
                <a16:creationId xmlns:a16="http://schemas.microsoft.com/office/drawing/2014/main" id="{174EDBA2-1CC6-45B7-B62F-0C39F2788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257" y="1340768"/>
            <a:ext cx="3625486" cy="5445795"/>
          </a:xfrm>
          <a:prstGeom prst="rect">
            <a:avLst/>
          </a:prstGeom>
        </p:spPr>
      </p:pic>
    </p:spTree>
    <p:extLst>
      <p:ext uri="{BB962C8B-B14F-4D97-AF65-F5344CB8AC3E}">
        <p14:creationId xmlns:p14="http://schemas.microsoft.com/office/powerpoint/2010/main" val="1824453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DD34B7-005E-4B2B-91DB-476921AD86CD}"/>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11E00824-3ADC-4865-9471-FB02290957BD}"/>
              </a:ext>
            </a:extLst>
          </p:cNvPr>
          <p:cNvSpPr>
            <a:spLocks noGrp="1"/>
          </p:cNvSpPr>
          <p:nvPr>
            <p:ph idx="1"/>
          </p:nvPr>
        </p:nvSpPr>
        <p:spPr>
          <a:xfrm>
            <a:off x="457200" y="1600200"/>
            <a:ext cx="8229600" cy="4781128"/>
          </a:xfrm>
        </p:spPr>
        <p:txBody>
          <a:bodyPr>
            <a:normAutofit fontScale="85000" lnSpcReduction="10000"/>
          </a:bodyPr>
          <a:lstStyle/>
          <a:p>
            <a:r>
              <a:rPr lang="ru-RU" dirty="0"/>
              <a:t>Больные жалуются на умеренные боли в месте поврежденья, ограничение двигательной активности кисти и пальцев из-за боли. При осмотре выявляется характерная </a:t>
            </a:r>
            <a:r>
              <a:rPr lang="ru-RU" dirty="0" err="1"/>
              <a:t>штыкообраэная</a:t>
            </a:r>
            <a:r>
              <a:rPr lang="ru-RU" dirty="0"/>
              <a:t> или "вилкообразная" деформация с отклонением кисти в лучевую сторону. Деформация выше лучезапястного сустава обусловлена смещением отломков. Пальпация перелома вызывает усиление боли. Крепитация отломков выявляется редко. Ограничение активных движений в лучезапястном суставе выражено из-за наличия болевого синдрома.</a:t>
            </a:r>
          </a:p>
        </p:txBody>
      </p:sp>
    </p:spTree>
    <p:extLst>
      <p:ext uri="{BB962C8B-B14F-4D97-AF65-F5344CB8AC3E}">
        <p14:creationId xmlns:p14="http://schemas.microsoft.com/office/powerpoint/2010/main" val="2688584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A372E7-B1BF-4FBE-B727-020C00C277DA}"/>
              </a:ext>
            </a:extLst>
          </p:cNvPr>
          <p:cNvSpPr>
            <a:spLocks noGrp="1"/>
          </p:cNvSpPr>
          <p:nvPr>
            <p:ph type="title"/>
          </p:nvPr>
        </p:nvSpPr>
        <p:spPr/>
        <p:txBody>
          <a:bodyPr/>
          <a:lstStyle/>
          <a:p>
            <a:r>
              <a:rPr lang="ru-RU" dirty="0"/>
              <a:t>Диагностика</a:t>
            </a:r>
          </a:p>
        </p:txBody>
      </p:sp>
      <p:sp>
        <p:nvSpPr>
          <p:cNvPr id="3" name="Объект 2">
            <a:extLst>
              <a:ext uri="{FF2B5EF4-FFF2-40B4-BE49-F238E27FC236}">
                <a16:creationId xmlns:a16="http://schemas.microsoft.com/office/drawing/2014/main" id="{1B83D2EB-1C8E-4C68-B517-9CD944738159}"/>
              </a:ext>
            </a:extLst>
          </p:cNvPr>
          <p:cNvSpPr>
            <a:spLocks noGrp="1"/>
          </p:cNvSpPr>
          <p:nvPr>
            <p:ph idx="1"/>
          </p:nvPr>
        </p:nvSpPr>
        <p:spPr/>
        <p:txBody>
          <a:bodyPr>
            <a:normAutofit fontScale="85000" lnSpcReduction="10000"/>
          </a:bodyPr>
          <a:lstStyle/>
          <a:p>
            <a:r>
              <a:rPr lang="ru-RU" dirty="0"/>
              <a:t>Сбор анамнеза (жалобы на боль в области травмы, описывает характерный механизм травмы)</a:t>
            </a:r>
          </a:p>
          <a:p>
            <a:r>
              <a:rPr lang="ru-RU" dirty="0"/>
              <a:t>Объективный осмотр (отек и деформация в области лучезапястного сустава, подкожное кровоизлияние, активные и пассивные движения болезненны, </a:t>
            </a:r>
            <a:r>
              <a:rPr lang="ru-RU" dirty="0" err="1"/>
              <a:t>пальпаторно</a:t>
            </a:r>
            <a:r>
              <a:rPr lang="ru-RU" dirty="0"/>
              <a:t> определяется смещение отломков и их патологическая подвижность)</a:t>
            </a:r>
          </a:p>
          <a:p>
            <a:r>
              <a:rPr lang="ru-RU" dirty="0"/>
              <a:t>Инструментальная диагностика (Рентгенография лучезапястного сустава в 2-х проекциях)</a:t>
            </a:r>
          </a:p>
        </p:txBody>
      </p:sp>
    </p:spTree>
    <p:extLst>
      <p:ext uri="{BB962C8B-B14F-4D97-AF65-F5344CB8AC3E}">
        <p14:creationId xmlns:p14="http://schemas.microsoft.com/office/powerpoint/2010/main" val="1103423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18728-802B-4697-857C-DC0149423A43}"/>
              </a:ext>
            </a:extLst>
          </p:cNvPr>
          <p:cNvSpPr>
            <a:spLocks noGrp="1"/>
          </p:cNvSpPr>
          <p:nvPr>
            <p:ph type="title"/>
          </p:nvPr>
        </p:nvSpPr>
        <p:spPr/>
        <p:txBody>
          <a:bodyPr/>
          <a:lstStyle/>
          <a:p>
            <a:r>
              <a:rPr lang="ru-RU" dirty="0" err="1"/>
              <a:t>Рентгендиагностика</a:t>
            </a:r>
            <a:endParaRPr lang="ru-RU" dirty="0"/>
          </a:p>
        </p:txBody>
      </p:sp>
      <p:sp>
        <p:nvSpPr>
          <p:cNvPr id="3" name="Объект 2">
            <a:extLst>
              <a:ext uri="{FF2B5EF4-FFF2-40B4-BE49-F238E27FC236}">
                <a16:creationId xmlns:a16="http://schemas.microsoft.com/office/drawing/2014/main" id="{2B39D7F5-0EDC-4C0B-859A-4CC2AA3ED375}"/>
              </a:ext>
            </a:extLst>
          </p:cNvPr>
          <p:cNvSpPr>
            <a:spLocks noGrp="1"/>
          </p:cNvSpPr>
          <p:nvPr>
            <p:ph idx="1"/>
          </p:nvPr>
        </p:nvSpPr>
        <p:spPr/>
        <p:txBody>
          <a:bodyPr>
            <a:normAutofit fontScale="70000" lnSpcReduction="20000"/>
          </a:bodyPr>
          <a:lstStyle/>
          <a:p>
            <a:pPr marL="0" indent="0">
              <a:buNone/>
            </a:pPr>
            <a:r>
              <a:rPr lang="ru-RU" dirty="0"/>
              <a:t>При оценке рентгенограмм анализируют:</a:t>
            </a:r>
          </a:p>
          <a:p>
            <a:r>
              <a:rPr lang="ru-RU" dirty="0"/>
              <a:t>Лучевая высота – расстояние между параллельными линиями, проведенными перпендикулярно длинной оси лучевой кости через верхушку шиловидного отростка и медиальный угол полулунной ямки лучевой кости. В норме расстояние 12 мм.</a:t>
            </a:r>
          </a:p>
          <a:p>
            <a:r>
              <a:rPr lang="ru-RU" dirty="0"/>
              <a:t>Лучевой угол – угол между линией, проведенной перпендикулярно оси лучевой кости через медиальный угол полулунной ямки, и линией, соединяющей верхушку шиловидного отростка лучевой кости и медиальный угол полулунной ямки. В норме угол 23 градуса. </a:t>
            </a:r>
          </a:p>
          <a:p>
            <a:r>
              <a:rPr lang="ru-RU" dirty="0"/>
              <a:t>Ладонный угол – угол между линией, перпендикулярной оси лучевой кости, и линией, проведенной через тыльный и ладонный костные края лучевой кости. В норме угол 12 градусов.</a:t>
            </a:r>
          </a:p>
        </p:txBody>
      </p:sp>
    </p:spTree>
    <p:extLst>
      <p:ext uri="{BB962C8B-B14F-4D97-AF65-F5344CB8AC3E}">
        <p14:creationId xmlns:p14="http://schemas.microsoft.com/office/powerpoint/2010/main" val="181608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Классификация</a:t>
            </a:r>
          </a:p>
        </p:txBody>
      </p:sp>
      <p:sp>
        <p:nvSpPr>
          <p:cNvPr id="3" name="Объект 2"/>
          <p:cNvSpPr>
            <a:spLocks noGrp="1"/>
          </p:cNvSpPr>
          <p:nvPr>
            <p:ph idx="1"/>
          </p:nvPr>
        </p:nvSpPr>
        <p:spPr/>
        <p:txBody>
          <a:bodyPr>
            <a:normAutofit/>
          </a:bodyPr>
          <a:lstStyle/>
          <a:p>
            <a:pPr marL="0" indent="0">
              <a:buNone/>
            </a:pPr>
            <a:r>
              <a:rPr lang="ru-RU" dirty="0"/>
              <a:t>Перелом проксимального отдела лучевой кости по МКБ-10: </a:t>
            </a:r>
          </a:p>
          <a:p>
            <a:pPr marL="0" indent="0">
              <a:buNone/>
            </a:pPr>
            <a:r>
              <a:rPr lang="ru-RU" dirty="0"/>
              <a:t>S52.1 – перелом верхнего конца лучевой кости; </a:t>
            </a:r>
          </a:p>
          <a:p>
            <a:pPr marL="0" indent="0">
              <a:buNone/>
            </a:pPr>
            <a:r>
              <a:rPr lang="ru-RU" dirty="0"/>
              <a:t>S52.7 – множественные переломы костей предплечья; </a:t>
            </a:r>
          </a:p>
          <a:p>
            <a:pPr marL="0" indent="0">
              <a:buNone/>
            </a:pPr>
            <a:r>
              <a:rPr lang="ru-RU" dirty="0"/>
              <a:t>T92.1 – последствия перелома верхней конечности, исключая запястье и кисть.</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36615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5BDF86-6FCA-4921-8488-7EFF1556C443}"/>
              </a:ext>
            </a:extLst>
          </p:cNvPr>
          <p:cNvSpPr>
            <a:spLocks noGrp="1"/>
          </p:cNvSpPr>
          <p:nvPr>
            <p:ph type="title"/>
          </p:nvPr>
        </p:nvSpPr>
        <p:spPr/>
        <p:txBody>
          <a:bodyPr/>
          <a:lstStyle/>
          <a:p>
            <a:r>
              <a:rPr lang="ru-RU" dirty="0" err="1"/>
              <a:t>Рентгендиагностика</a:t>
            </a:r>
            <a:endParaRPr lang="ru-RU" dirty="0"/>
          </a:p>
        </p:txBody>
      </p:sp>
      <p:pic>
        <p:nvPicPr>
          <p:cNvPr id="5" name="Объект 4">
            <a:extLst>
              <a:ext uri="{FF2B5EF4-FFF2-40B4-BE49-F238E27FC236}">
                <a16:creationId xmlns:a16="http://schemas.microsoft.com/office/drawing/2014/main" id="{6495FD39-1096-4206-9B02-A3756C5AD8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1844824"/>
            <a:ext cx="4805164" cy="4155818"/>
          </a:xfrm>
        </p:spPr>
      </p:pic>
      <p:sp>
        <p:nvSpPr>
          <p:cNvPr id="6" name="TextBox 5">
            <a:extLst>
              <a:ext uri="{FF2B5EF4-FFF2-40B4-BE49-F238E27FC236}">
                <a16:creationId xmlns:a16="http://schemas.microsoft.com/office/drawing/2014/main" id="{C8B7F8CC-E7C4-408C-81BA-BC91F257FAB5}"/>
              </a:ext>
            </a:extLst>
          </p:cNvPr>
          <p:cNvSpPr txBox="1"/>
          <p:nvPr/>
        </p:nvSpPr>
        <p:spPr>
          <a:xfrm>
            <a:off x="827584" y="2780928"/>
            <a:ext cx="2232248" cy="923330"/>
          </a:xfrm>
          <a:prstGeom prst="rect">
            <a:avLst/>
          </a:prstGeom>
          <a:noFill/>
        </p:spPr>
        <p:txBody>
          <a:bodyPr wrap="square" rtlCol="0">
            <a:spAutoFit/>
          </a:bodyPr>
          <a:lstStyle/>
          <a:p>
            <a:r>
              <a:rPr lang="ru-RU" dirty="0"/>
              <a:t>А) Ладонный угол</a:t>
            </a:r>
          </a:p>
          <a:p>
            <a:r>
              <a:rPr lang="ru-RU" dirty="0"/>
              <a:t>Б) Лучевой угол</a:t>
            </a:r>
          </a:p>
          <a:p>
            <a:r>
              <a:rPr lang="ru-RU" dirty="0"/>
              <a:t>В) Лучевая высота</a:t>
            </a:r>
          </a:p>
        </p:txBody>
      </p:sp>
    </p:spTree>
    <p:extLst>
      <p:ext uri="{BB962C8B-B14F-4D97-AF65-F5344CB8AC3E}">
        <p14:creationId xmlns:p14="http://schemas.microsoft.com/office/powerpoint/2010/main" val="3108237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F9361C-CA38-4471-82C8-3280BD11D167}"/>
              </a:ext>
            </a:extLst>
          </p:cNvPr>
          <p:cNvSpPr>
            <a:spLocks noGrp="1"/>
          </p:cNvSpPr>
          <p:nvPr>
            <p:ph type="title"/>
          </p:nvPr>
        </p:nvSpPr>
        <p:spPr/>
        <p:txBody>
          <a:bodyPr/>
          <a:lstStyle/>
          <a:p>
            <a:r>
              <a:rPr lang="ru-RU" dirty="0" err="1"/>
              <a:t>Рентгендиагностика</a:t>
            </a:r>
            <a:endParaRPr lang="ru-RU" dirty="0"/>
          </a:p>
        </p:txBody>
      </p:sp>
      <p:sp>
        <p:nvSpPr>
          <p:cNvPr id="3" name="Объект 2">
            <a:extLst>
              <a:ext uri="{FF2B5EF4-FFF2-40B4-BE49-F238E27FC236}">
                <a16:creationId xmlns:a16="http://schemas.microsoft.com/office/drawing/2014/main" id="{80DD6F39-2E95-43E8-A81B-3CD576E0B517}"/>
              </a:ext>
            </a:extLst>
          </p:cNvPr>
          <p:cNvSpPr>
            <a:spLocks noGrp="1"/>
          </p:cNvSpPr>
          <p:nvPr>
            <p:ph idx="1"/>
          </p:nvPr>
        </p:nvSpPr>
        <p:spPr/>
        <p:txBody>
          <a:bodyPr>
            <a:normAutofit fontScale="92500" lnSpcReduction="10000"/>
          </a:bodyPr>
          <a:lstStyle/>
          <a:p>
            <a:pPr marL="0" indent="0">
              <a:buNone/>
            </a:pPr>
            <a:r>
              <a:rPr lang="ru-RU" dirty="0"/>
              <a:t>Оценка нестабильности перелома:</a:t>
            </a:r>
          </a:p>
          <a:p>
            <a:r>
              <a:rPr lang="ru-RU" dirty="0"/>
              <a:t>Многооскольчатый перелом </a:t>
            </a:r>
            <a:r>
              <a:rPr lang="ru-RU" dirty="0" err="1"/>
              <a:t>метаэпифизарной</a:t>
            </a:r>
            <a:r>
              <a:rPr lang="ru-RU" dirty="0"/>
              <a:t> части лучевой кости</a:t>
            </a:r>
          </a:p>
          <a:p>
            <a:r>
              <a:rPr lang="ru-RU" dirty="0"/>
              <a:t>Угловое смещение отломков более 10 градусов</a:t>
            </a:r>
          </a:p>
          <a:p>
            <a:r>
              <a:rPr lang="ru-RU" dirty="0"/>
              <a:t>Укорочение более 5 мм</a:t>
            </a:r>
          </a:p>
          <a:p>
            <a:r>
              <a:rPr lang="ru-RU" dirty="0"/>
              <a:t>Смещение отломков суставной поверхности более 2 мм</a:t>
            </a:r>
          </a:p>
          <a:p>
            <a:r>
              <a:rPr lang="ru-RU" dirty="0"/>
              <a:t>Вывих костей запястья</a:t>
            </a:r>
          </a:p>
        </p:txBody>
      </p:sp>
    </p:spTree>
    <p:extLst>
      <p:ext uri="{BB962C8B-B14F-4D97-AF65-F5344CB8AC3E}">
        <p14:creationId xmlns:p14="http://schemas.microsoft.com/office/powerpoint/2010/main" val="972633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BB1BE9-2CD4-4BFC-9881-62791E0F1A9D}"/>
              </a:ext>
            </a:extLst>
          </p:cNvPr>
          <p:cNvSpPr>
            <a:spLocks noGrp="1"/>
          </p:cNvSpPr>
          <p:nvPr>
            <p:ph type="title"/>
          </p:nvPr>
        </p:nvSpPr>
        <p:spPr/>
        <p:txBody>
          <a:bodyPr/>
          <a:lstStyle/>
          <a:p>
            <a:r>
              <a:rPr lang="ru-RU" dirty="0" err="1"/>
              <a:t>Рентгендиагностика</a:t>
            </a:r>
            <a:endParaRPr lang="ru-RU" dirty="0"/>
          </a:p>
        </p:txBody>
      </p:sp>
      <p:pic>
        <p:nvPicPr>
          <p:cNvPr id="5" name="Объект 4">
            <a:extLst>
              <a:ext uri="{FF2B5EF4-FFF2-40B4-BE49-F238E27FC236}">
                <a16:creationId xmlns:a16="http://schemas.microsoft.com/office/drawing/2014/main" id="{EB534FA3-E7D9-4145-B9CA-F69DD8132D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600" y="1916832"/>
            <a:ext cx="5796799" cy="4525963"/>
          </a:xfrm>
        </p:spPr>
      </p:pic>
    </p:spTree>
    <p:extLst>
      <p:ext uri="{BB962C8B-B14F-4D97-AF65-F5344CB8AC3E}">
        <p14:creationId xmlns:p14="http://schemas.microsoft.com/office/powerpoint/2010/main" val="3033218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BC503F-861F-450D-B3B8-ED772043024E}"/>
              </a:ext>
            </a:extLst>
          </p:cNvPr>
          <p:cNvSpPr>
            <a:spLocks noGrp="1"/>
          </p:cNvSpPr>
          <p:nvPr>
            <p:ph type="title"/>
          </p:nvPr>
        </p:nvSpPr>
        <p:spPr/>
        <p:txBody>
          <a:bodyPr/>
          <a:lstStyle/>
          <a:p>
            <a:r>
              <a:rPr lang="ru-RU" dirty="0"/>
              <a:t>Лечение </a:t>
            </a:r>
          </a:p>
        </p:txBody>
      </p:sp>
      <p:sp>
        <p:nvSpPr>
          <p:cNvPr id="3" name="Объект 2">
            <a:extLst>
              <a:ext uri="{FF2B5EF4-FFF2-40B4-BE49-F238E27FC236}">
                <a16:creationId xmlns:a16="http://schemas.microsoft.com/office/drawing/2014/main" id="{DF531B28-62A9-4B23-B8EB-BEC12AD1C679}"/>
              </a:ext>
            </a:extLst>
          </p:cNvPr>
          <p:cNvSpPr>
            <a:spLocks noGrp="1"/>
          </p:cNvSpPr>
          <p:nvPr>
            <p:ph idx="1"/>
          </p:nvPr>
        </p:nvSpPr>
        <p:spPr>
          <a:xfrm>
            <a:off x="457200" y="1600200"/>
            <a:ext cx="8229600" cy="4781128"/>
          </a:xfrm>
        </p:spPr>
        <p:txBody>
          <a:bodyPr>
            <a:normAutofit/>
          </a:bodyPr>
          <a:lstStyle/>
          <a:p>
            <a:r>
              <a:rPr lang="ru-RU" sz="2000" dirty="0"/>
              <a:t>Консервативное лечение показано:</a:t>
            </a:r>
          </a:p>
          <a:p>
            <a:r>
              <a:rPr lang="ru-RU" sz="2000" dirty="0"/>
              <a:t>Перелом дистального </a:t>
            </a:r>
            <a:r>
              <a:rPr lang="ru-RU" sz="2000" dirty="0" err="1"/>
              <a:t>метаэпифиза</a:t>
            </a:r>
            <a:r>
              <a:rPr lang="ru-RU" sz="2000" dirty="0"/>
              <a:t> лучевой кости без смещения или с минимальным смещением </a:t>
            </a:r>
            <a:r>
              <a:rPr lang="ru-RU" sz="2000" dirty="0" err="1"/>
              <a:t>отлмоков</a:t>
            </a:r>
            <a:endParaRPr lang="ru-RU" sz="2000" dirty="0"/>
          </a:p>
          <a:p>
            <a:r>
              <a:rPr lang="ru-RU" sz="2000" dirty="0" err="1"/>
              <a:t>Внекапсульный</a:t>
            </a:r>
            <a:r>
              <a:rPr lang="ru-RU" sz="2000" dirty="0"/>
              <a:t> перелом со смещением отломков, который отвечает критериям стабильности</a:t>
            </a:r>
          </a:p>
          <a:p>
            <a:r>
              <a:rPr lang="ru-RU" sz="2000" dirty="0"/>
              <a:t>Наличие противопоказаний к оперативному лечению</a:t>
            </a:r>
          </a:p>
          <a:p>
            <a:pPr marL="0" indent="0">
              <a:buNone/>
            </a:pPr>
            <a:r>
              <a:rPr lang="ru-RU" sz="2000" dirty="0"/>
              <a:t>При переломах без смещения в гематому вводят 10-20 мл 1% раствора новокаина, производят </a:t>
            </a:r>
            <a:r>
              <a:rPr lang="ru-RU" sz="2000"/>
              <a:t>одномоментную репозицию. </a:t>
            </a:r>
            <a:r>
              <a:rPr lang="ru-RU" sz="2000" dirty="0"/>
              <a:t>Фиксация предплечья и кисти осуществляется глубокой тыльной гипсовой шиной при разгибательном механизме травмы или ладонной - при </a:t>
            </a:r>
            <a:r>
              <a:rPr lang="ru-RU" sz="2000" dirty="0" err="1"/>
              <a:t>сгибательном.Уровень</a:t>
            </a:r>
            <a:r>
              <a:rPr lang="ru-RU" sz="2000" dirty="0"/>
              <a:t> гипсовой повязки: от локтевого сустава до </a:t>
            </a:r>
            <a:r>
              <a:rPr lang="ru-RU" sz="2000" dirty="0" err="1"/>
              <a:t>пястнофаланговых</a:t>
            </a:r>
            <a:r>
              <a:rPr lang="ru-RU" sz="2000" dirty="0"/>
              <a:t> суставов сроком на 3-4 недели.</a:t>
            </a:r>
          </a:p>
        </p:txBody>
      </p:sp>
    </p:spTree>
    <p:extLst>
      <p:ext uri="{BB962C8B-B14F-4D97-AF65-F5344CB8AC3E}">
        <p14:creationId xmlns:p14="http://schemas.microsoft.com/office/powerpoint/2010/main" val="3701655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98BAE9-9818-4EA4-B059-C773E4E0D627}"/>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610596A8-8AEC-4349-BF7A-E531D676A64A}"/>
              </a:ext>
            </a:extLst>
          </p:cNvPr>
          <p:cNvSpPr>
            <a:spLocks noGrp="1"/>
          </p:cNvSpPr>
          <p:nvPr>
            <p:ph idx="1"/>
          </p:nvPr>
        </p:nvSpPr>
        <p:spPr/>
        <p:txBody>
          <a:bodyPr>
            <a:normAutofit fontScale="70000" lnSpcReduction="20000"/>
          </a:bodyPr>
          <a:lstStyle/>
          <a:p>
            <a:pPr marL="0" indent="0">
              <a:buNone/>
            </a:pPr>
            <a:r>
              <a:rPr lang="ru-RU" dirty="0"/>
              <a:t>Показания к оперативному лечению:</a:t>
            </a:r>
          </a:p>
          <a:p>
            <a:r>
              <a:rPr lang="ru-RU" dirty="0"/>
              <a:t>открытые переломы</a:t>
            </a:r>
          </a:p>
          <a:p>
            <a:r>
              <a:rPr lang="ru-RU" dirty="0"/>
              <a:t>компартмент-синдром</a:t>
            </a:r>
          </a:p>
          <a:p>
            <a:r>
              <a:rPr lang="ru-RU" dirty="0"/>
              <a:t>повреждения сосудисто-нервного пучка</a:t>
            </a:r>
          </a:p>
          <a:p>
            <a:r>
              <a:rPr lang="ru-RU" dirty="0"/>
              <a:t>билатеральные переломы</a:t>
            </a:r>
          </a:p>
          <a:p>
            <a:r>
              <a:rPr lang="ru-RU" dirty="0"/>
              <a:t>перелом в сочетании с вывихом костей запястья</a:t>
            </a:r>
          </a:p>
          <a:p>
            <a:r>
              <a:rPr lang="ru-RU" dirty="0"/>
              <a:t>переломы Бартона</a:t>
            </a:r>
          </a:p>
          <a:p>
            <a:r>
              <a:rPr lang="ru-RU" dirty="0"/>
              <a:t>укорочение лучевой кости более 3 мм</a:t>
            </a:r>
          </a:p>
          <a:p>
            <a:r>
              <a:rPr lang="ru-RU" dirty="0"/>
              <a:t>тыльная угловая деформация более 10 градусов</a:t>
            </a:r>
          </a:p>
          <a:p>
            <a:r>
              <a:rPr lang="ru-RU" dirty="0"/>
              <a:t>смещение отломков суставной поверхности более 2 мм</a:t>
            </a:r>
          </a:p>
          <a:p>
            <a:r>
              <a:rPr lang="ru-RU" dirty="0"/>
              <a:t>разгибательные переломы с сохраняющимся смещением отломков после закрытой репозиции у пациентов с высокими функциональными требованиями</a:t>
            </a:r>
          </a:p>
        </p:txBody>
      </p:sp>
    </p:spTree>
    <p:extLst>
      <p:ext uri="{BB962C8B-B14F-4D97-AF65-F5344CB8AC3E}">
        <p14:creationId xmlns:p14="http://schemas.microsoft.com/office/powerpoint/2010/main" val="1285211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5DFC1B-CCC0-4398-B924-E894D397EDFB}"/>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52E9D674-F2A3-4AF9-9F0B-9446A6BDDD9F}"/>
              </a:ext>
            </a:extLst>
          </p:cNvPr>
          <p:cNvSpPr>
            <a:spLocks noGrp="1"/>
          </p:cNvSpPr>
          <p:nvPr>
            <p:ph idx="1"/>
          </p:nvPr>
        </p:nvSpPr>
        <p:spPr/>
        <p:txBody>
          <a:bodyPr>
            <a:normAutofit fontScale="85000" lnSpcReduction="20000"/>
          </a:bodyPr>
          <a:lstStyle/>
          <a:p>
            <a:pPr marL="0" indent="0">
              <a:buNone/>
            </a:pPr>
            <a:r>
              <a:rPr lang="ru-RU" dirty="0"/>
              <a:t>Тактики лечения:</a:t>
            </a:r>
          </a:p>
          <a:p>
            <a:r>
              <a:rPr lang="ru-RU" dirty="0"/>
              <a:t>открытая репозиция, накостный остеосинтез пластиной (предварительно моделированной, т. е. ладонной, тыльной и др.);</a:t>
            </a:r>
          </a:p>
          <a:p>
            <a:r>
              <a:rPr lang="ru-RU" dirty="0"/>
              <a:t>закрытая репозиция, остеосинтез спицами;</a:t>
            </a:r>
          </a:p>
          <a:p>
            <a:r>
              <a:rPr lang="ru-RU" dirty="0"/>
              <a:t>открытая репозиция, накостный мостовидный остеосинтез пластиной;</a:t>
            </a:r>
          </a:p>
          <a:p>
            <a:r>
              <a:rPr lang="ru-RU" dirty="0"/>
              <a:t>наложение наружных фиксирующих устройств с использованием компрессионно-дистракционного аппарата внешней фиксации.</a:t>
            </a:r>
          </a:p>
          <a:p>
            <a:pPr marL="0" indent="0">
              <a:buNone/>
            </a:pPr>
            <a:br>
              <a:rPr lang="ru-RU" dirty="0"/>
            </a:br>
            <a:endParaRPr lang="ru-RU" dirty="0"/>
          </a:p>
        </p:txBody>
      </p:sp>
    </p:spTree>
    <p:extLst>
      <p:ext uri="{BB962C8B-B14F-4D97-AF65-F5344CB8AC3E}">
        <p14:creationId xmlns:p14="http://schemas.microsoft.com/office/powerpoint/2010/main" val="1262535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028E409-E4B6-4B09-AC6B-9DB4D32A1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056" y="1988840"/>
            <a:ext cx="3836577" cy="4525963"/>
          </a:xfrm>
        </p:spPr>
      </p:pic>
      <p:pic>
        <p:nvPicPr>
          <p:cNvPr id="7" name="Рисунок 6">
            <a:extLst>
              <a:ext uri="{FF2B5EF4-FFF2-40B4-BE49-F238E27FC236}">
                <a16:creationId xmlns:a16="http://schemas.microsoft.com/office/drawing/2014/main" id="{2B580FEE-0088-4EE0-82B7-B9899EC7D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56" y="1988840"/>
            <a:ext cx="4775836" cy="3694931"/>
          </a:xfrm>
          <a:prstGeom prst="rect">
            <a:avLst/>
          </a:prstGeom>
        </p:spPr>
      </p:pic>
    </p:spTree>
    <p:extLst>
      <p:ext uri="{BB962C8B-B14F-4D97-AF65-F5344CB8AC3E}">
        <p14:creationId xmlns:p14="http://schemas.microsoft.com/office/powerpoint/2010/main" val="31828565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A031F-CC82-4276-A854-260F7559243B}"/>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DB615731-E76D-4FA4-8213-166EA338F2E4}"/>
              </a:ext>
            </a:extLst>
          </p:cNvPr>
          <p:cNvSpPr>
            <a:spLocks noGrp="1"/>
          </p:cNvSpPr>
          <p:nvPr>
            <p:ph idx="1"/>
          </p:nvPr>
        </p:nvSpPr>
        <p:spPr/>
        <p:txBody>
          <a:bodyPr>
            <a:normAutofit fontScale="92500" lnSpcReduction="10000"/>
          </a:bodyPr>
          <a:lstStyle/>
          <a:p>
            <a:pPr marL="0" indent="0">
              <a:buNone/>
            </a:pPr>
            <a:r>
              <a:rPr lang="ru-RU" dirty="0"/>
              <a:t>Показания для наложения АВФ:</a:t>
            </a:r>
          </a:p>
          <a:p>
            <a:r>
              <a:rPr lang="ru-RU" dirty="0"/>
              <a:t>Инфицированные открытые переломы</a:t>
            </a:r>
          </a:p>
          <a:p>
            <a:r>
              <a:rPr lang="ru-RU" dirty="0"/>
              <a:t>Высокоэнергетические переломы в качестве метода временной фиксации</a:t>
            </a:r>
          </a:p>
          <a:p>
            <a:r>
              <a:rPr lang="ru-RU" dirty="0" err="1"/>
              <a:t>Политравма</a:t>
            </a:r>
            <a:endParaRPr lang="ru-RU" dirty="0"/>
          </a:p>
          <a:p>
            <a:r>
              <a:rPr lang="ru-RU" dirty="0"/>
              <a:t>Применение АВФ для </a:t>
            </a:r>
            <a:r>
              <a:rPr lang="ru-RU" dirty="0" err="1"/>
              <a:t>интраоперационной</a:t>
            </a:r>
            <a:r>
              <a:rPr lang="ru-RU" dirty="0"/>
              <a:t> </a:t>
            </a:r>
            <a:r>
              <a:rPr lang="ru-RU" dirty="0" err="1"/>
              <a:t>дистракции</a:t>
            </a:r>
            <a:endParaRPr lang="ru-RU" dirty="0"/>
          </a:p>
          <a:p>
            <a:r>
              <a:rPr lang="ru-RU" dirty="0"/>
              <a:t>Дополнительная фиксация при невозможности стабильной фиксации пластиной.</a:t>
            </a:r>
          </a:p>
        </p:txBody>
      </p:sp>
    </p:spTree>
    <p:extLst>
      <p:ext uri="{BB962C8B-B14F-4D97-AF65-F5344CB8AC3E}">
        <p14:creationId xmlns:p14="http://schemas.microsoft.com/office/powerpoint/2010/main" val="1363195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6133A02-6918-4436-A92A-FE2002C025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275" y="888784"/>
            <a:ext cx="6865449" cy="5080432"/>
          </a:xfrm>
        </p:spPr>
      </p:pic>
    </p:spTree>
    <p:extLst>
      <p:ext uri="{BB962C8B-B14F-4D97-AF65-F5344CB8AC3E}">
        <p14:creationId xmlns:p14="http://schemas.microsoft.com/office/powerpoint/2010/main" val="1339073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Источники</a:t>
            </a:r>
          </a:p>
        </p:txBody>
      </p:sp>
      <p:sp>
        <p:nvSpPr>
          <p:cNvPr id="3" name="Объект 2"/>
          <p:cNvSpPr>
            <a:spLocks noGrp="1"/>
          </p:cNvSpPr>
          <p:nvPr>
            <p:ph idx="1"/>
          </p:nvPr>
        </p:nvSpPr>
        <p:spPr>
          <a:xfrm>
            <a:off x="457200" y="1417638"/>
            <a:ext cx="8229600" cy="5323730"/>
          </a:xfrm>
        </p:spPr>
        <p:txBody>
          <a:bodyPr>
            <a:normAutofit fontScale="32500" lnSpcReduction="20000"/>
          </a:bodyPr>
          <a:lstStyle/>
          <a:p>
            <a:pPr marL="514350" indent="-514350">
              <a:buFont typeface="+mj-lt"/>
              <a:buAutoNum type="arabicPeriod"/>
            </a:pPr>
            <a:r>
              <a:rPr lang="ru-RU" dirty="0">
                <a:latin typeface="Times New Roman" pitchFamily="18" charset="0"/>
                <a:cs typeface="Times New Roman" pitchFamily="18" charset="0"/>
              </a:rPr>
              <a:t>Национальное руководство по скорой помощи. </a:t>
            </a:r>
            <a:r>
              <a:rPr lang="ru-RU" dirty="0" err="1">
                <a:latin typeface="Times New Roman" pitchFamily="18" charset="0"/>
                <a:cs typeface="Times New Roman" pitchFamily="18" charset="0"/>
              </a:rPr>
              <a:t>Верткин</a:t>
            </a:r>
            <a:r>
              <a:rPr lang="ru-RU" dirty="0">
                <a:latin typeface="Times New Roman" pitchFamily="18" charset="0"/>
                <a:cs typeface="Times New Roman" pitchFamily="18" charset="0"/>
              </a:rPr>
              <a:t> А.Л. Москва 2019г.; </a:t>
            </a:r>
          </a:p>
          <a:p>
            <a:pPr marL="514350" indent="-514350">
              <a:buFont typeface="+mj-lt"/>
              <a:buAutoNum type="arabicPeriod"/>
            </a:pPr>
            <a:r>
              <a:rPr lang="ru-RU" dirty="0">
                <a:latin typeface="Times New Roman" pitchFamily="18" charset="0"/>
                <a:cs typeface="Times New Roman" pitchFamily="18" charset="0"/>
              </a:rPr>
              <a:t>Алгоритмы действий врача службы скорой медицинской помощи Санкт-Петербурга. Афанасьев В.В., </a:t>
            </a:r>
            <a:r>
              <a:rPr lang="ru-RU" dirty="0" err="1">
                <a:latin typeface="Times New Roman" pitchFamily="18" charset="0"/>
                <a:cs typeface="Times New Roman" pitchFamily="18" charset="0"/>
              </a:rPr>
              <a:t>Бидерман</a:t>
            </a:r>
            <a:r>
              <a:rPr lang="ru-RU" dirty="0">
                <a:latin typeface="Times New Roman" pitchFamily="18" charset="0"/>
                <a:cs typeface="Times New Roman" pitchFamily="18" charset="0"/>
              </a:rPr>
              <a:t> Ф.И., </a:t>
            </a:r>
            <a:r>
              <a:rPr lang="ru-RU" dirty="0" err="1">
                <a:latin typeface="Times New Roman" pitchFamily="18" charset="0"/>
                <a:cs typeface="Times New Roman" pitchFamily="18" charset="0"/>
              </a:rPr>
              <a:t>Бичун</a:t>
            </a:r>
            <a:r>
              <a:rPr lang="ru-RU" dirty="0">
                <a:latin typeface="Times New Roman" pitchFamily="18" charset="0"/>
                <a:cs typeface="Times New Roman" pitchFamily="18" charset="0"/>
              </a:rPr>
              <a:t> Ф.Б., Санкт-Петербург 2019 г.; </a:t>
            </a:r>
          </a:p>
          <a:p>
            <a:pPr marL="514350" indent="-514350">
              <a:buFont typeface="+mj-lt"/>
              <a:buAutoNum type="arabicPeriod"/>
            </a:pPr>
            <a:r>
              <a:rPr lang="ru-RU" dirty="0">
                <a:latin typeface="Times New Roman" pitchFamily="18" charset="0"/>
                <a:cs typeface="Times New Roman" pitchFamily="18" charset="0"/>
              </a:rPr>
              <a:t>Рекомендации по оказанию скорой медицинской помощи в Российской Федерации. Под ред. Мирошниченко А.Г., </a:t>
            </a:r>
            <a:r>
              <a:rPr lang="ru-RU" dirty="0" err="1">
                <a:latin typeface="Times New Roman" pitchFamily="18" charset="0"/>
                <a:cs typeface="Times New Roman" pitchFamily="18" charset="0"/>
              </a:rPr>
              <a:t>Руксина</a:t>
            </a:r>
            <a:r>
              <a:rPr lang="ru-RU" dirty="0">
                <a:latin typeface="Times New Roman" pitchFamily="18" charset="0"/>
                <a:cs typeface="Times New Roman" pitchFamily="18" charset="0"/>
              </a:rPr>
              <a:t> В.В. СПб., 2020 г.; </a:t>
            </a:r>
          </a:p>
          <a:p>
            <a:pPr marL="514350" indent="-514350">
              <a:buFont typeface="+mj-lt"/>
              <a:buAutoNum type="arabicPeriod"/>
            </a:pPr>
            <a:r>
              <a:rPr lang="ru-RU" dirty="0">
                <a:latin typeface="Times New Roman" pitchFamily="18" charset="0"/>
                <a:cs typeface="Times New Roman" pitchFamily="18" charset="0"/>
              </a:rPr>
              <a:t>Руководство по скорой медицинской помощи. Багненко С.Ф., </a:t>
            </a:r>
            <a:r>
              <a:rPr lang="ru-RU" dirty="0" err="1">
                <a:latin typeface="Times New Roman" pitchFamily="18" charset="0"/>
                <a:cs typeface="Times New Roman" pitchFamily="18" charset="0"/>
              </a:rPr>
              <a:t>Верткин</a:t>
            </a:r>
            <a:r>
              <a:rPr lang="ru-RU" dirty="0">
                <a:latin typeface="Times New Roman" pitchFamily="18" charset="0"/>
                <a:cs typeface="Times New Roman" pitchFamily="18" charset="0"/>
              </a:rPr>
              <a:t> А.Л, Мирошниченко А.Г., </a:t>
            </a:r>
            <a:r>
              <a:rPr lang="ru-RU" dirty="0" err="1">
                <a:latin typeface="Times New Roman" pitchFamily="18" charset="0"/>
                <a:cs typeface="Times New Roman" pitchFamily="18" charset="0"/>
              </a:rPr>
              <a:t>Хабутия</a:t>
            </a:r>
            <a:r>
              <a:rPr lang="ru-RU" dirty="0">
                <a:latin typeface="Times New Roman" pitchFamily="18" charset="0"/>
                <a:cs typeface="Times New Roman" pitchFamily="18" charset="0"/>
              </a:rPr>
              <a:t> М.Ш. ГЭОТАР-Медиа, 2006 г.</a:t>
            </a:r>
          </a:p>
          <a:p>
            <a:pPr marL="514350" indent="-514350">
              <a:buFont typeface="+mj-lt"/>
              <a:buAutoNum type="arabicPeriod"/>
            </a:pPr>
            <a:r>
              <a:rPr lang="ru-RU" dirty="0">
                <a:latin typeface="Times New Roman" pitchFamily="18" charset="0"/>
                <a:cs typeface="Times New Roman" pitchFamily="18" charset="0"/>
              </a:rPr>
              <a:t>Клинические протоколы МЗ РК – 2018</a:t>
            </a:r>
          </a:p>
          <a:p>
            <a:pPr marL="514350" indent="-514350">
              <a:buFont typeface="+mj-lt"/>
              <a:buAutoNum type="arabicPeriod"/>
            </a:pPr>
            <a:r>
              <a:rPr lang="ru-RU" dirty="0"/>
              <a:t>Волков М.В., Гурьев В.Н., Каверин Н.М. и др. Актуальные вопросы специализированной догоспитальной помощи при множественной сочетанной травме. Сочетанная травма М 1981; 38-43</a:t>
            </a:r>
          </a:p>
          <a:p>
            <a:pPr marL="514350" indent="-514350">
              <a:buFont typeface="+mj-lt"/>
              <a:buAutoNum type="arabicPeriod"/>
            </a:pPr>
            <a:r>
              <a:rPr lang="ru-RU" dirty="0"/>
              <a:t>Соколов В.А. Множественные и сочетанные травмы: практическое руководство. М ГЭОТАР-Медиа 2004; 62</a:t>
            </a:r>
          </a:p>
          <a:p>
            <a:pPr marL="514350" indent="-514350">
              <a:buFont typeface="+mj-lt"/>
              <a:buAutoNum type="arabicPeriod"/>
            </a:pPr>
            <a:r>
              <a:rPr lang="ru-RU" dirty="0"/>
              <a:t>Ахмерова Р.И. Неотложные </a:t>
            </a:r>
            <a:r>
              <a:rPr lang="ru-RU" dirty="0" err="1"/>
              <a:t>состояния:учебно-методическое</a:t>
            </a:r>
            <a:r>
              <a:rPr lang="ru-RU" dirty="0"/>
              <a:t> пособие для вузов. Москва.2011. – 215 с</a:t>
            </a:r>
          </a:p>
          <a:p>
            <a:pPr marL="514350" indent="-514350">
              <a:buFont typeface="+mj-lt"/>
              <a:buAutoNum type="arabicPeriod"/>
            </a:pPr>
            <a:r>
              <a:rPr lang="ru-RU" dirty="0"/>
              <a:t>Киреев С.С., Токарев А.Р. Гипоксия при артериальной гипертензии (обзор литературы) // Вестник новых медицинских технологий. 2016 . Т. 23, № 4. С.328-342.</a:t>
            </a:r>
          </a:p>
          <a:p>
            <a:pPr marL="514350" indent="-514350">
              <a:buFont typeface="+mj-lt"/>
              <a:buAutoNum type="arabicPeriod"/>
            </a:pPr>
            <a:r>
              <a:rPr lang="ru-RU" dirty="0"/>
              <a:t> </a:t>
            </a:r>
            <a:r>
              <a:rPr lang="ru-RU" dirty="0" err="1"/>
              <a:t>Агненко</a:t>
            </a:r>
            <a:r>
              <a:rPr lang="ru-RU" dirty="0"/>
              <a:t> С.Ф., Стожаров В.В., Мирошниченко </a:t>
            </a:r>
            <a:r>
              <a:rPr lang="ru-RU" dirty="0" err="1"/>
              <a:t>А.Г.и</a:t>
            </a:r>
            <a:r>
              <a:rPr lang="ru-RU" dirty="0"/>
              <a:t> др. Дорожно-транспортный травматизм: Алгоритмы и стандарты оказания скорой медицинской помощи пострадавшим в ДТП (догоспитальный этап). — СПб.: ИПК КОСТА», 2007. — 380 с.</a:t>
            </a:r>
          </a:p>
          <a:p>
            <a:pPr marL="514350" indent="-514350">
              <a:buFont typeface="+mj-lt"/>
              <a:buAutoNum type="arabicPeriod"/>
            </a:pPr>
            <a:r>
              <a:rPr lang="ru-RU" dirty="0"/>
              <a:t>Котельников, Г.П. Травматология. Национальное руководство/под ред. Г.П. Котельникова, С.П. Миронова – Москва: ГЭОТАР-Медиа, 2022. – 229 с.</a:t>
            </a:r>
          </a:p>
          <a:p>
            <a:pPr marL="514350" indent="-514350">
              <a:buFont typeface="+mj-lt"/>
              <a:buAutoNum type="arabicPeriod"/>
            </a:pPr>
            <a:r>
              <a:rPr lang="ru-RU" dirty="0"/>
              <a:t>Казачек Т.М. Методика восстановительного лечения больных с переломами дистального </a:t>
            </a:r>
            <a:r>
              <a:rPr lang="ru-RU" dirty="0" err="1"/>
              <a:t>метаэпифиза</a:t>
            </a:r>
            <a:r>
              <a:rPr lang="ru-RU" dirty="0"/>
              <a:t> лучевой кости//Функциональные методы лечения переломов. Ярославль, 1990. С. 25-29.</a:t>
            </a:r>
          </a:p>
          <a:p>
            <a:pPr marL="514350" indent="-514350">
              <a:buFont typeface="+mj-lt"/>
              <a:buAutoNum type="arabicPeriod"/>
            </a:pPr>
            <a:r>
              <a:rPr lang="ru-RU" dirty="0"/>
              <a:t>Голубев И.О. Повреждения и заболевания дистального лучелоктевого сустава. Вестник травматологии и орто-</a:t>
            </a:r>
            <a:r>
              <a:rPr lang="ru-RU" dirty="0" err="1"/>
              <a:t>педии</a:t>
            </a:r>
            <a:r>
              <a:rPr lang="ru-RU" dirty="0"/>
              <a:t> им. Н.Н. Приорова. 1998;(3):63</a:t>
            </a:r>
          </a:p>
          <a:p>
            <a:pPr marL="514350" indent="-514350">
              <a:buFont typeface="+mj-lt"/>
              <a:buAutoNum type="arabicPeriod"/>
            </a:pPr>
            <a:r>
              <a:rPr lang="ru-RU" dirty="0"/>
              <a:t>Орнштейн Э.Г. Переломы лучевой кости в классическом месте. — Кишинев, 1966.</a:t>
            </a:r>
          </a:p>
          <a:p>
            <a:pPr marL="514350" indent="-514350">
              <a:buFont typeface="+mj-lt"/>
              <a:buAutoNum type="arabicPeriod"/>
            </a:pPr>
            <a:r>
              <a:rPr lang="ru-RU" dirty="0"/>
              <a:t>Черняев С.Н., Неверов В.А., </a:t>
            </a:r>
            <a:r>
              <a:rPr lang="ru-RU" dirty="0" err="1"/>
              <a:t>Грохольский</a:t>
            </a:r>
            <a:r>
              <a:rPr lang="ru-RU" dirty="0"/>
              <a:t> Н.В. Тактика лечения больных с открытыми переломами костей предплечья. Северо-западный государственный медицинский университет им. </a:t>
            </a:r>
            <a:r>
              <a:rPr lang="ru-RU" dirty="0" err="1"/>
              <a:t>И.И.Мечникова</a:t>
            </a:r>
            <a:r>
              <a:rPr lang="ru-RU" dirty="0"/>
              <a:t>. Международный научно-исследовательский журнал №1, выпуск 43, часть 3.</a:t>
            </a:r>
          </a:p>
          <a:p>
            <a:pPr marL="514350" indent="-514350">
              <a:buFont typeface="+mj-lt"/>
              <a:buAutoNum type="arabicPeriod"/>
            </a:pPr>
            <a:endParaRPr lang="ru-RU" dirty="0"/>
          </a:p>
          <a:p>
            <a:pPr marL="514350" indent="-514350">
              <a:buFont typeface="+mj-lt"/>
              <a:buAutoNum type="arabicPeriod"/>
            </a:pPr>
            <a:r>
              <a:rPr lang="en-US" dirty="0" err="1"/>
              <a:t>Golubev</a:t>
            </a:r>
            <a:r>
              <a:rPr lang="en-US" dirty="0"/>
              <a:t> IO, Matveeva </a:t>
            </a:r>
            <a:r>
              <a:rPr lang="en-US" dirty="0" err="1"/>
              <a:t>NYu</a:t>
            </a:r>
            <a:r>
              <a:rPr lang="en-US" dirty="0"/>
              <a:t>, </a:t>
            </a:r>
            <a:r>
              <a:rPr lang="en-US" dirty="0" err="1"/>
              <a:t>Maksarov</a:t>
            </a:r>
            <a:r>
              <a:rPr lang="en-US" dirty="0"/>
              <a:t> ML. Distal interosseous mem-brane of the forearm: anatomy, biomechanics, </a:t>
            </a:r>
            <a:r>
              <a:rPr lang="en-US" dirty="0" err="1"/>
              <a:t>diagnostics.N.N</a:t>
            </a:r>
            <a:r>
              <a:rPr lang="en-US" dirty="0"/>
              <a:t>. </a:t>
            </a:r>
            <a:r>
              <a:rPr lang="en-US" dirty="0" err="1"/>
              <a:t>Priorov</a:t>
            </a:r>
            <a:r>
              <a:rPr lang="en-US" dirty="0"/>
              <a:t> Journal of Traumatology and Orthopedics. 2020;27(4):65-72.</a:t>
            </a:r>
            <a:endParaRPr lang="ru-RU" dirty="0"/>
          </a:p>
          <a:p>
            <a:pPr marL="514350" indent="-514350">
              <a:buFont typeface="+mj-lt"/>
              <a:buAutoNum type="arabicPeriod"/>
            </a:pPr>
            <a:r>
              <a:rPr lang="en-US" dirty="0"/>
              <a:t>Chen QZ, Gu JH, Tang JB, et al. Outcomes of </a:t>
            </a:r>
            <a:r>
              <a:rPr lang="en-US" dirty="0" err="1"/>
              <a:t>thevolar</a:t>
            </a:r>
            <a:r>
              <a:rPr lang="en-US" dirty="0"/>
              <a:t> locking plate and conventional plate for treatment of distal radius fracture. Chin J Hand Surg 2009; 25: 142 – 4.</a:t>
            </a:r>
            <a:endParaRPr lang="ru-RU" dirty="0"/>
          </a:p>
          <a:p>
            <a:pPr marL="514350" indent="-514350">
              <a:buFont typeface="+mj-lt"/>
              <a:buAutoNum type="arabicPeriod"/>
            </a:pPr>
            <a:r>
              <a:rPr lang="en-US" dirty="0"/>
              <a:t>Miyake J, </a:t>
            </a:r>
            <a:r>
              <a:rPr lang="en-US" dirty="0" err="1"/>
              <a:t>Murase</a:t>
            </a:r>
            <a:r>
              <a:rPr lang="en-US" dirty="0"/>
              <a:t> T, Yamanaka Y, et al. Comparison of three dimensional and radiographic measurements in the analysis of distal radius malunion. J Hand Surg Eur 2013; 38: 133 – 43.</a:t>
            </a:r>
            <a:endParaRPr lang="ru-RU" dirty="0"/>
          </a:p>
          <a:p>
            <a:pPr marL="514350" indent="-514350">
              <a:buFont typeface="+mj-lt"/>
              <a:buAutoNum type="arabicPeriod"/>
            </a:pPr>
            <a:r>
              <a:rPr lang="en-US" dirty="0" err="1"/>
              <a:t>Gyuricza</a:t>
            </a:r>
            <a:r>
              <a:rPr lang="en-US" dirty="0"/>
              <a:t> C, Carlson MG, Weiland AJ, Wolfe SW, Hotchkiss RN, </a:t>
            </a:r>
            <a:r>
              <a:rPr lang="en-US" dirty="0" err="1"/>
              <a:t>Daluiski</a:t>
            </a:r>
            <a:r>
              <a:rPr lang="en-US" dirty="0"/>
              <a:t> A. Removal of locked volar plates after distal radius fractures. J Hand Surg Am. 2011; 36(6): 982 – 5.</a:t>
            </a:r>
            <a:endParaRPr lang="ru-RU" dirty="0"/>
          </a:p>
          <a:p>
            <a:pPr marL="514350" indent="-514350">
              <a:buFont typeface="+mj-lt"/>
              <a:buAutoNum type="arabicPeriod"/>
            </a:pPr>
            <a:r>
              <a:rPr lang="en-US" dirty="0"/>
              <a:t>Tang JB. Distal radius fracture. 1st edition. Shanghai (China): Shanghai Science and Technology Press 2013. p. 209 – 22. </a:t>
            </a:r>
            <a:endParaRPr lang="ru-RU" dirty="0"/>
          </a:p>
          <a:p>
            <a:pPr marL="514350" indent="-514350">
              <a:buFont typeface="+mj-lt"/>
              <a:buAutoNum type="arabicPeriod"/>
            </a:pPr>
            <a:r>
              <a:rPr lang="en-US" dirty="0"/>
              <a:t>Garcia-Elias M. Soft-tissue anatomy and relationships about the distal ulna. Hand Clin. 1998;14(2):165–176.</a:t>
            </a:r>
            <a:endParaRPr lang="ru-RU"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131102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C8894-032E-474E-AEA9-1C072E2E6AE6}"/>
              </a:ext>
            </a:extLst>
          </p:cNvPr>
          <p:cNvSpPr>
            <a:spLocks noGrp="1"/>
          </p:cNvSpPr>
          <p:nvPr>
            <p:ph type="title"/>
          </p:nvPr>
        </p:nvSpPr>
        <p:spPr/>
        <p:txBody>
          <a:bodyPr/>
          <a:lstStyle/>
          <a:p>
            <a:r>
              <a:rPr lang="ru-RU" dirty="0"/>
              <a:t>Классификация АО/ОТА</a:t>
            </a:r>
          </a:p>
        </p:txBody>
      </p:sp>
      <p:sp>
        <p:nvSpPr>
          <p:cNvPr id="3" name="Объект 2">
            <a:extLst>
              <a:ext uri="{FF2B5EF4-FFF2-40B4-BE49-F238E27FC236}">
                <a16:creationId xmlns:a16="http://schemas.microsoft.com/office/drawing/2014/main" id="{5CD1044D-2473-4164-90FF-9CFA76DBFCA0}"/>
              </a:ext>
            </a:extLst>
          </p:cNvPr>
          <p:cNvSpPr>
            <a:spLocks noGrp="1"/>
          </p:cNvSpPr>
          <p:nvPr>
            <p:ph idx="1"/>
          </p:nvPr>
        </p:nvSpPr>
        <p:spPr/>
        <p:txBody>
          <a:bodyPr>
            <a:normAutofit fontScale="85000" lnSpcReduction="20000"/>
          </a:bodyPr>
          <a:lstStyle/>
          <a:p>
            <a:r>
              <a:rPr lang="en-US" dirty="0"/>
              <a:t>2R1A</a:t>
            </a:r>
            <a:r>
              <a:rPr lang="ru-RU" dirty="0"/>
              <a:t> – внесуставные переломы проксимального отдела лучевой кости</a:t>
            </a:r>
            <a:endParaRPr lang="en-US" dirty="0"/>
          </a:p>
          <a:p>
            <a:r>
              <a:rPr lang="en-US" dirty="0"/>
              <a:t>2R1B</a:t>
            </a:r>
            <a:r>
              <a:rPr lang="ru-RU" dirty="0"/>
              <a:t> – неполные внутрисуставные переломы проксимального отдела лучевой кости</a:t>
            </a:r>
            <a:endParaRPr lang="en-US" dirty="0"/>
          </a:p>
          <a:p>
            <a:r>
              <a:rPr lang="en-US" dirty="0"/>
              <a:t>2R1C</a:t>
            </a:r>
            <a:r>
              <a:rPr lang="ru-RU" dirty="0"/>
              <a:t> – полные внутрисуставные переломы проксимального отдела лучевой кости</a:t>
            </a:r>
            <a:endParaRPr lang="en-US" dirty="0"/>
          </a:p>
          <a:p>
            <a:r>
              <a:rPr lang="en-US" dirty="0"/>
              <a:t>2U1A</a:t>
            </a:r>
            <a:r>
              <a:rPr lang="ru-RU" dirty="0"/>
              <a:t> – внесуставные переломы проксимального отдела локтевой кости</a:t>
            </a:r>
            <a:endParaRPr lang="en-US" dirty="0"/>
          </a:p>
          <a:p>
            <a:r>
              <a:rPr lang="en-US" dirty="0"/>
              <a:t>2U1B</a:t>
            </a:r>
            <a:r>
              <a:rPr lang="ru-RU" dirty="0"/>
              <a:t> – неполные внутрисуставные переломы проксимального отдела локтевой кости</a:t>
            </a:r>
            <a:endParaRPr lang="en-US" dirty="0"/>
          </a:p>
          <a:p>
            <a:r>
              <a:rPr lang="en-US" dirty="0"/>
              <a:t>2U1C</a:t>
            </a:r>
            <a:r>
              <a:rPr lang="ru-RU" dirty="0"/>
              <a:t> – полные внутрисуставные переломы  проксимального отдела локтевой кости</a:t>
            </a:r>
            <a:endParaRPr lang="en-US" dirty="0"/>
          </a:p>
          <a:p>
            <a:endParaRPr lang="ru-RU" dirty="0"/>
          </a:p>
        </p:txBody>
      </p:sp>
    </p:spTree>
    <p:extLst>
      <p:ext uri="{BB962C8B-B14F-4D97-AF65-F5344CB8AC3E}">
        <p14:creationId xmlns:p14="http://schemas.microsoft.com/office/powerpoint/2010/main" val="139862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457B2C-A951-49FF-A466-530027515A81}"/>
              </a:ext>
            </a:extLst>
          </p:cNvPr>
          <p:cNvSpPr>
            <a:spLocks noGrp="1"/>
          </p:cNvSpPr>
          <p:nvPr>
            <p:ph type="title"/>
          </p:nvPr>
        </p:nvSpPr>
        <p:spPr/>
        <p:txBody>
          <a:bodyPr/>
          <a:lstStyle/>
          <a:p>
            <a:r>
              <a:rPr lang="ru-RU" dirty="0"/>
              <a:t>Классификация </a:t>
            </a:r>
            <a:r>
              <a:rPr lang="en-US" dirty="0"/>
              <a:t>Mason</a:t>
            </a:r>
            <a:endParaRPr lang="ru-RU" dirty="0"/>
          </a:p>
        </p:txBody>
      </p:sp>
      <p:sp>
        <p:nvSpPr>
          <p:cNvPr id="3" name="Объект 2">
            <a:extLst>
              <a:ext uri="{FF2B5EF4-FFF2-40B4-BE49-F238E27FC236}">
                <a16:creationId xmlns:a16="http://schemas.microsoft.com/office/drawing/2014/main" id="{382249C0-C052-41D0-BEB9-5B518CBF1AD9}"/>
              </a:ext>
            </a:extLst>
          </p:cNvPr>
          <p:cNvSpPr>
            <a:spLocks noGrp="1"/>
          </p:cNvSpPr>
          <p:nvPr>
            <p:ph idx="1"/>
          </p:nvPr>
        </p:nvSpPr>
        <p:spPr/>
        <p:txBody>
          <a:bodyPr>
            <a:normAutofit/>
          </a:bodyPr>
          <a:lstStyle/>
          <a:p>
            <a:r>
              <a:rPr lang="ru-RU" dirty="0" err="1"/>
              <a:t>Mason</a:t>
            </a:r>
            <a:r>
              <a:rPr lang="ru-RU" dirty="0"/>
              <a:t> I – перелом без смещения (смещение &lt;= 2 мм); </a:t>
            </a:r>
          </a:p>
          <a:p>
            <a:r>
              <a:rPr lang="ru-RU" dirty="0" err="1"/>
              <a:t>Mason</a:t>
            </a:r>
            <a:r>
              <a:rPr lang="ru-RU" dirty="0"/>
              <a:t> II – перелом со смещением (смещение &gt; 2 мм); </a:t>
            </a:r>
          </a:p>
          <a:p>
            <a:r>
              <a:rPr lang="ru-RU" dirty="0" err="1"/>
              <a:t>Mason</a:t>
            </a:r>
            <a:r>
              <a:rPr lang="ru-RU" dirty="0"/>
              <a:t> III – многооскольчатый перелом; </a:t>
            </a:r>
          </a:p>
          <a:p>
            <a:r>
              <a:rPr lang="ru-RU" dirty="0" err="1"/>
              <a:t>Mason</a:t>
            </a:r>
            <a:r>
              <a:rPr lang="ru-RU" dirty="0"/>
              <a:t> IV – перелом головки лучевой кости с вывихом костей предплечья в локтевом суставе</a:t>
            </a:r>
          </a:p>
        </p:txBody>
      </p:sp>
    </p:spTree>
    <p:extLst>
      <p:ext uri="{BB962C8B-B14F-4D97-AF65-F5344CB8AC3E}">
        <p14:creationId xmlns:p14="http://schemas.microsoft.com/office/powerpoint/2010/main" val="7282996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5069</TotalTime>
  <Words>4039</Words>
  <Application>Microsoft Office PowerPoint</Application>
  <PresentationFormat>Экран (4:3)</PresentationFormat>
  <Paragraphs>271</Paragraphs>
  <Slides>79</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79</vt:i4>
      </vt:variant>
    </vt:vector>
  </HeadingPairs>
  <TitlesOfParts>
    <vt:vector size="83" baseType="lpstr">
      <vt:lpstr>Arial</vt:lpstr>
      <vt:lpstr>Calibri</vt:lpstr>
      <vt:lpstr>Times New Roman</vt:lpstr>
      <vt:lpstr>Тема Office</vt:lpstr>
      <vt:lpstr>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vt:lpstr>
      <vt:lpstr>План</vt:lpstr>
      <vt:lpstr>Переломы проксимального отдела лучевой кости</vt:lpstr>
      <vt:lpstr>Презентация PowerPoint</vt:lpstr>
      <vt:lpstr>Этиология, механизм</vt:lpstr>
      <vt:lpstr>Эпидемиология</vt:lpstr>
      <vt:lpstr>Классификация</vt:lpstr>
      <vt:lpstr>Классификация АО/ОТА</vt:lpstr>
      <vt:lpstr>Классификация Mason</vt:lpstr>
      <vt:lpstr>Презентация PowerPoint</vt:lpstr>
      <vt:lpstr>Классификация АО</vt:lpstr>
      <vt:lpstr>Клиническая картина</vt:lpstr>
      <vt:lpstr>Диагностика</vt:lpstr>
      <vt:lpstr>Рентгендиагностика</vt:lpstr>
      <vt:lpstr>Лечение</vt:lpstr>
      <vt:lpstr>Лечение</vt:lpstr>
      <vt:lpstr>Переломы локтевого отростка</vt:lpstr>
      <vt:lpstr>Определение</vt:lpstr>
      <vt:lpstr>Этиология и механизм</vt:lpstr>
      <vt:lpstr>Эпидемиология</vt:lpstr>
      <vt:lpstr>Классификация Mayo</vt:lpstr>
      <vt:lpstr>Клиническая картина </vt:lpstr>
      <vt:lpstr>Клинический пример</vt:lpstr>
      <vt:lpstr>Диагностика</vt:lpstr>
      <vt:lpstr>Рентгендиагностика</vt:lpstr>
      <vt:lpstr>Лечение</vt:lpstr>
      <vt:lpstr>Лечение</vt:lpstr>
      <vt:lpstr>Остеосинтез по Веберу</vt:lpstr>
      <vt:lpstr>Презентация PowerPoint</vt:lpstr>
      <vt:lpstr>Презентация PowerPoint</vt:lpstr>
      <vt:lpstr>Накостный остеосинтез LCP </vt:lpstr>
      <vt:lpstr>Презентация PowerPoint</vt:lpstr>
      <vt:lpstr>Презентация PowerPoint</vt:lpstr>
      <vt:lpstr>Переломы диафиза костей предплечья</vt:lpstr>
      <vt:lpstr>Анатомическая характеристика</vt:lpstr>
      <vt:lpstr>Этиология и эпидемиология</vt:lpstr>
      <vt:lpstr>Классификация МКБ</vt:lpstr>
      <vt:lpstr>Классификация АО/ОТА</vt:lpstr>
      <vt:lpstr>Клиническая картина</vt:lpstr>
      <vt:lpstr>Диагностика</vt:lpstr>
      <vt:lpstr>Рентгендиагностика</vt:lpstr>
      <vt:lpstr>Лечение</vt:lpstr>
      <vt:lpstr>Лечение</vt:lpstr>
      <vt:lpstr>Накостный остеосинтез</vt:lpstr>
      <vt:lpstr>Накостный остеосинтез</vt:lpstr>
      <vt:lpstr>Лечение </vt:lpstr>
      <vt:lpstr>Презентация PowerPoint</vt:lpstr>
      <vt:lpstr>Клинический пример</vt:lpstr>
      <vt:lpstr>Презентация PowerPoint</vt:lpstr>
      <vt:lpstr>Клинический пример</vt:lpstr>
      <vt:lpstr>Переломовывих Монтеджи</vt:lpstr>
      <vt:lpstr>Лечение</vt:lpstr>
      <vt:lpstr>Переломовывих Монтеджи</vt:lpstr>
      <vt:lpstr>Переломовывих Галеацци</vt:lpstr>
      <vt:lpstr>Лечение</vt:lpstr>
      <vt:lpstr>Переломовывих Галеацци</vt:lpstr>
      <vt:lpstr>Повреждение Essex-Lopresti</vt:lpstr>
      <vt:lpstr>Повреждение Essex-Lopresti</vt:lpstr>
      <vt:lpstr>Переломы дистального отдела лучевой кости</vt:lpstr>
      <vt:lpstr>Анатомические особенности</vt:lpstr>
      <vt:lpstr>Этиология </vt:lpstr>
      <vt:lpstr>Презентация PowerPoint</vt:lpstr>
      <vt:lpstr>Эпидемиология</vt:lpstr>
      <vt:lpstr>Классификация МКБ</vt:lpstr>
      <vt:lpstr>Классификация АО/ОТА</vt:lpstr>
      <vt:lpstr>Классификация по Fernandez</vt:lpstr>
      <vt:lpstr>Клиническая картина</vt:lpstr>
      <vt:lpstr>Диагностика</vt:lpstr>
      <vt:lpstr>Рентгендиагностика</vt:lpstr>
      <vt:lpstr>Рентгендиагностика</vt:lpstr>
      <vt:lpstr>Рентгендиагностика</vt:lpstr>
      <vt:lpstr>Рентгендиагностика</vt:lpstr>
      <vt:lpstr>Лечение </vt:lpstr>
      <vt:lpstr>Лечение</vt:lpstr>
      <vt:lpstr>Лечение</vt:lpstr>
      <vt:lpstr>Презентация PowerPoint</vt:lpstr>
      <vt:lpstr>Лечение</vt:lpstr>
      <vt:lpstr>Презентация PowerPoint</vt:lpstr>
      <vt:lpstr>Источники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dc:title>
  <dc:creator>Мед Сестра</dc:creator>
  <cp:lastModifiedBy>User</cp:lastModifiedBy>
  <cp:revision>58</cp:revision>
  <dcterms:created xsi:type="dcterms:W3CDTF">2023-06-18T05:42:59Z</dcterms:created>
  <dcterms:modified xsi:type="dcterms:W3CDTF">2024-02-08T06:00:47Z</dcterms:modified>
</cp:coreProperties>
</file>