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 smtClean="0"/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FBD808C1-FC63-4C84-979F-4F6F68BE67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7897350-85E8-4188-846C-897C04AB379B}" type="slidenum">
              <a:rPr lang="ru-RU" altLang="ru-RU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mtClean="0"/>
          </a:p>
        </p:txBody>
      </p:sp>
      <p:sp>
        <p:nvSpPr>
          <p:cNvPr id="409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92F1FA2-DFB0-4E8E-A188-DFFB02BEFA7B}" type="slidenum">
              <a:rPr lang="ru-RU" altLang="ru-RU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mtClean="0"/>
          </a:p>
        </p:txBody>
      </p:sp>
      <p:sp>
        <p:nvSpPr>
          <p:cNvPr id="61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E3A29B0-07EE-42EF-BC1D-EB61B33F3959}" type="slidenum">
              <a:rPr lang="ru-RU" altLang="ru-RU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ru-RU" smtClean="0"/>
          </a:p>
        </p:txBody>
      </p:sp>
      <p:sp>
        <p:nvSpPr>
          <p:cNvPr id="819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937BB1-3C58-4DB3-868F-B474C093FFCC}" type="slidenum">
              <a:rPr lang="ru-RU" altLang="ru-RU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ru-RU" smtClean="0"/>
          </a:p>
        </p:txBody>
      </p:sp>
      <p:sp>
        <p:nvSpPr>
          <p:cNvPr id="1024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D4B50E0-47A7-4919-A881-94EFDDE89AAA}" type="slidenum">
              <a:rPr lang="ru-RU" altLang="ru-RU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ru-RU" altLang="ru-RU" smtClean="0"/>
          </a:p>
        </p:txBody>
      </p:sp>
      <p:sp>
        <p:nvSpPr>
          <p:cNvPr id="122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F1AD9EA-822B-427B-B9E6-8DF623841692}" type="slidenum">
              <a:rPr lang="ru-RU" altLang="ru-RU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2E06614-33E9-4BA1-9DCC-0E3E8277D639}" type="slidenum">
              <a:rPr lang="ru-RU" altLang="ru-RU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ru-RU" altLang="ru-RU" smtClean="0"/>
          </a:p>
        </p:txBody>
      </p:sp>
      <p:sp>
        <p:nvSpPr>
          <p:cNvPr id="143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E32BF-3E48-4641-A1A9-FDD628A050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864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2ED4F-EC6A-419D-AB96-88003C7D8D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525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5D819-AE9F-43CD-9827-5F6661AEB7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910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4FBBF-2387-4307-AEEB-B8987B374D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000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457BF-24F7-44CA-BFF0-29E473CD64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393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327F2-BECC-4119-9440-141A922871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905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CC76D-F5CD-4E0F-9000-5BC42D2C86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65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266D3-E055-42AE-BF23-FCFEF66037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15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CE45F-73C2-4D0F-858C-F5828503DA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338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7397A-6A8C-4E2E-914F-B716D4303A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469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3FFF5-16B8-4AAB-804F-38A370DEDF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448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0813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9E70AB41-A4CF-44A8-AFB3-AD5A836C11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56B13"/>
            </a:gs>
            <a:gs pos="50000">
              <a:srgbClr val="A6CB81"/>
            </a:gs>
            <a:gs pos="100000">
              <a:srgbClr val="156B13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685800" y="428625"/>
            <a:ext cx="777240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3600" b="1"/>
              <a:t>ОРГАНИЗАЦИЯ </a:t>
            </a:r>
            <a:br>
              <a:rPr lang="ru-RU" altLang="ru-RU" sz="3600" b="1"/>
            </a:br>
            <a:r>
              <a:rPr lang="ru-RU" altLang="ru-RU" sz="3600"/>
              <a:t>психолого-педагогического сопровождения и индивидуальной работы с детьми с ОВЗ в условиях </a:t>
            </a:r>
            <a:r>
              <a:rPr lang="ru-RU" altLang="ru-RU" sz="3600" b="1"/>
              <a:t>массовой общеобразовательной организации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143000" y="4286250"/>
            <a:ext cx="7758113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ts val="600"/>
              </a:spcBef>
              <a:buClrTx/>
              <a:buFontTx/>
              <a:buNone/>
            </a:pPr>
            <a:endParaRPr lang="ru-RU" altLang="ru-RU" sz="2400"/>
          </a:p>
          <a:p>
            <a:pPr algn="r" eaLnBrk="1" hangingPunct="1">
              <a:spcBef>
                <a:spcPts val="600"/>
              </a:spcBef>
              <a:buClrTx/>
              <a:buFontTx/>
              <a:buNone/>
            </a:pPr>
            <a:endParaRPr lang="ru-RU" altLang="ru-RU" sz="2400"/>
          </a:p>
          <a:p>
            <a:pPr algn="r" eaLnBrk="1" hangingPunct="1">
              <a:spcBef>
                <a:spcPts val="600"/>
              </a:spcBef>
              <a:buClrTx/>
              <a:buFontTx/>
              <a:buNone/>
            </a:pPr>
            <a:endParaRPr lang="ru-RU" altLang="ru-RU" sz="2400"/>
          </a:p>
          <a:p>
            <a:pPr algn="ctr" eaLnBrk="1" hangingPunct="1">
              <a:spcBef>
                <a:spcPts val="500"/>
              </a:spcBef>
              <a:buClrTx/>
              <a:buFontTx/>
              <a:buNone/>
            </a:pPr>
            <a:r>
              <a:rPr lang="ru-RU" altLang="ru-RU" sz="2000"/>
              <a:t>Москва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156B13"/>
            </a:gs>
            <a:gs pos="50000">
              <a:srgbClr val="A6CB81"/>
            </a:gs>
            <a:gs pos="100000">
              <a:srgbClr val="156B13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4267200" y="1447800"/>
            <a:ext cx="304800" cy="1338263"/>
          </a:xfrm>
          <a:prstGeom prst="downArrow">
            <a:avLst>
              <a:gd name="adj1" fmla="val 50000"/>
              <a:gd name="adj2" fmla="val 68238"/>
            </a:avLst>
          </a:prstGeom>
          <a:gradFill rotWithShape="0">
            <a:gsLst>
              <a:gs pos="0">
                <a:srgbClr val="FFF200"/>
              </a:gs>
              <a:gs pos="100000">
                <a:srgbClr val="4D0808"/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098" name="Freeform 2"/>
          <p:cNvSpPr>
            <a:spLocks noChangeArrowheads="1"/>
          </p:cNvSpPr>
          <p:nvPr/>
        </p:nvSpPr>
        <p:spPr bwMode="auto">
          <a:xfrm rot="10800000" flipH="1">
            <a:off x="7543800" y="765175"/>
            <a:ext cx="742950" cy="2024063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18568 h 21600"/>
              <a:gd name="T20" fmla="*/ 171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900" y="0"/>
                </a:moveTo>
                <a:lnTo>
                  <a:pt x="10200" y="5794"/>
                </a:lnTo>
                <a:lnTo>
                  <a:pt x="14700" y="5794"/>
                </a:lnTo>
                <a:lnTo>
                  <a:pt x="14700" y="18568"/>
                </a:lnTo>
                <a:lnTo>
                  <a:pt x="0" y="18568"/>
                </a:lnTo>
                <a:lnTo>
                  <a:pt x="0" y="21600"/>
                </a:lnTo>
                <a:lnTo>
                  <a:pt x="17100" y="21600"/>
                </a:lnTo>
                <a:lnTo>
                  <a:pt x="17100" y="5794"/>
                </a:lnTo>
                <a:lnTo>
                  <a:pt x="21600" y="5794"/>
                </a:lnTo>
                <a:lnTo>
                  <a:pt x="15900" y="0"/>
                </a:lnTo>
                <a:close/>
              </a:path>
            </a:pathLst>
          </a:custGeom>
          <a:gradFill rotWithShape="0">
            <a:gsLst>
              <a:gs pos="0">
                <a:srgbClr val="FFF200"/>
              </a:gs>
              <a:gs pos="100000">
                <a:srgbClr val="4D0808"/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Freeform 3"/>
          <p:cNvSpPr>
            <a:spLocks noChangeArrowheads="1"/>
          </p:cNvSpPr>
          <p:nvPr/>
        </p:nvSpPr>
        <p:spPr bwMode="auto">
          <a:xfrm rot="10800000">
            <a:off x="857250" y="765175"/>
            <a:ext cx="742950" cy="2024063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18568 h 21600"/>
              <a:gd name="T20" fmla="*/ 171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900" y="0"/>
                </a:moveTo>
                <a:lnTo>
                  <a:pt x="10200" y="5794"/>
                </a:lnTo>
                <a:lnTo>
                  <a:pt x="14700" y="5794"/>
                </a:lnTo>
                <a:lnTo>
                  <a:pt x="14700" y="18568"/>
                </a:lnTo>
                <a:lnTo>
                  <a:pt x="0" y="18568"/>
                </a:lnTo>
                <a:lnTo>
                  <a:pt x="0" y="21600"/>
                </a:lnTo>
                <a:lnTo>
                  <a:pt x="17100" y="21600"/>
                </a:lnTo>
                <a:lnTo>
                  <a:pt x="17100" y="5794"/>
                </a:lnTo>
                <a:lnTo>
                  <a:pt x="21600" y="5794"/>
                </a:lnTo>
                <a:lnTo>
                  <a:pt x="15900" y="0"/>
                </a:lnTo>
                <a:close/>
              </a:path>
            </a:pathLst>
          </a:custGeom>
          <a:gradFill rotWithShape="0">
            <a:gsLst>
              <a:gs pos="0">
                <a:srgbClr val="FFF200"/>
              </a:gs>
              <a:gs pos="100000">
                <a:srgbClr val="4D0808"/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162300" y="4724400"/>
            <a:ext cx="3124200" cy="1924050"/>
          </a:xfrm>
          <a:prstGeom prst="rect">
            <a:avLst/>
          </a:prstGeom>
          <a:solidFill>
            <a:srgbClr val="FFFF9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50"/>
              </a:spcBef>
              <a:buClr>
                <a:srgbClr val="FF0000"/>
              </a:buClr>
              <a:buFont typeface="Wingdings" panose="05000000000000000000" pitchFamily="2" charset="2"/>
              <a:buChar char=""/>
            </a:pPr>
            <a:r>
              <a:rPr lang="ru-RU" altLang="ru-RU" sz="2000">
                <a:latin typeface="Arial Narrow" panose="020B0606020202030204" pitchFamily="34" charset="0"/>
              </a:rPr>
              <a:t>максимально и эффективно амплифицировать (присваивать) образовательные воздействия социума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457950" y="4724400"/>
            <a:ext cx="2514600" cy="2228850"/>
          </a:xfrm>
          <a:prstGeom prst="rect">
            <a:avLst/>
          </a:prstGeom>
          <a:solidFill>
            <a:srgbClr val="FFFF9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ts val="1250"/>
              </a:spcBef>
              <a:buClr>
                <a:srgbClr val="FF0000"/>
              </a:buClr>
              <a:buFont typeface="Wingdings" panose="05000000000000000000" pitchFamily="2" charset="2"/>
              <a:buChar char=""/>
            </a:pPr>
            <a:r>
              <a:rPr lang="ru-RU" altLang="ru-RU" sz="2000">
                <a:latin typeface="Arial Narrow" panose="020B0606020202030204" pitchFamily="34" charset="0"/>
              </a:rPr>
              <a:t>достигать адекватной своим возможностям социальной и профессиональной адаптации в обществе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4500563" y="3714750"/>
            <a:ext cx="381000" cy="928688"/>
          </a:xfrm>
          <a:prstGeom prst="downArrow">
            <a:avLst>
              <a:gd name="adj1" fmla="val 50000"/>
              <a:gd name="adj2" fmla="val 71940"/>
            </a:avLst>
          </a:prstGeom>
          <a:gradFill rotWithShape="0">
            <a:gsLst>
              <a:gs pos="0">
                <a:srgbClr val="FFF200"/>
              </a:gs>
              <a:gs pos="100000">
                <a:srgbClr val="4D0808"/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7500938" y="3714750"/>
            <a:ext cx="381000" cy="928688"/>
          </a:xfrm>
          <a:prstGeom prst="downArrow">
            <a:avLst>
              <a:gd name="adj1" fmla="val 50000"/>
              <a:gd name="adj2" fmla="val 74276"/>
            </a:avLst>
          </a:prstGeom>
          <a:gradFill rotWithShape="0">
            <a:gsLst>
              <a:gs pos="0">
                <a:srgbClr val="FFF200"/>
              </a:gs>
              <a:gs pos="100000">
                <a:srgbClr val="4D0808"/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71450" y="4724400"/>
            <a:ext cx="2819400" cy="2533650"/>
          </a:xfrm>
          <a:prstGeom prst="rect">
            <a:avLst/>
          </a:prstGeom>
          <a:solidFill>
            <a:srgbClr val="FFFF9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250"/>
              </a:spcBef>
              <a:buClr>
                <a:srgbClr val="FF0000"/>
              </a:buClr>
              <a:buFont typeface="Wingdings" panose="05000000000000000000" pitchFamily="2" charset="2"/>
              <a:buChar char=""/>
            </a:pPr>
            <a:r>
              <a:rPr lang="ru-RU" altLang="ru-RU" sz="2000">
                <a:latin typeface="Arial Narrow" panose="020B0606020202030204" pitchFamily="34" charset="0"/>
              </a:rPr>
              <a:t>любой ребенок сможет максимально раскрыть свои потенциальные возможности в личностном и познавательном плане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1285875" y="3714750"/>
            <a:ext cx="381000" cy="928688"/>
          </a:xfrm>
          <a:prstGeom prst="downArrow">
            <a:avLst>
              <a:gd name="adj1" fmla="val 50000"/>
              <a:gd name="adj2" fmla="val 81261"/>
            </a:avLst>
          </a:prstGeom>
          <a:gradFill rotWithShape="0">
            <a:gsLst>
              <a:gs pos="0">
                <a:srgbClr val="FFF200"/>
              </a:gs>
              <a:gs pos="100000">
                <a:srgbClr val="4D0808"/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5131" name="AutoShape 10"/>
          <p:cNvSpPr>
            <a:spLocks noChangeArrowheads="1"/>
          </p:cNvSpPr>
          <p:nvPr/>
        </p:nvSpPr>
        <p:spPr bwMode="auto">
          <a:xfrm>
            <a:off x="1554163" y="177800"/>
            <a:ext cx="6076950" cy="1797050"/>
          </a:xfrm>
          <a:prstGeom prst="plaque">
            <a:avLst>
              <a:gd name="adj" fmla="val 16667"/>
            </a:avLst>
          </a:prstGeom>
          <a:gradFill rotWithShape="0">
            <a:gsLst>
              <a:gs pos="0">
                <a:srgbClr val="FFEBFA"/>
              </a:gs>
              <a:gs pos="100000">
                <a:srgbClr val="5E9EFF"/>
              </a:gs>
            </a:gsLst>
            <a:lin ang="5400000" scaled="1"/>
          </a:gradFill>
          <a:ln w="3240" cap="sq">
            <a:solidFill>
              <a:srgbClr val="000000"/>
            </a:solidFill>
            <a:miter lim="800000"/>
            <a:headEnd/>
            <a:tailEnd/>
          </a:ln>
          <a:effectLst>
            <a:outerShdw dist="17819" dir="2700000" algn="ctr" rotWithShape="0">
              <a:srgbClr val="000000"/>
            </a:outerShdw>
          </a:effec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750"/>
              </a:spcBef>
              <a:buClrTx/>
              <a:buFontTx/>
              <a:buNone/>
            </a:pPr>
            <a:r>
              <a:rPr lang="ru-RU" altLang="ru-RU" sz="2800" b="1">
                <a:solidFill>
                  <a:srgbClr val="FF0000"/>
                </a:solidFill>
                <a:latin typeface="Arial Narrow" panose="020B0606020202030204" pitchFamily="34" charset="0"/>
              </a:rPr>
              <a:t>Комплексное психолого-медико-педагогическое сопровождение детей </a:t>
            </a:r>
          </a:p>
        </p:txBody>
      </p:sp>
      <p:grpSp>
        <p:nvGrpSpPr>
          <p:cNvPr id="4107" name="Group 11"/>
          <p:cNvGrpSpPr>
            <a:grpSpLocks/>
          </p:cNvGrpSpPr>
          <p:nvPr/>
        </p:nvGrpSpPr>
        <p:grpSpPr bwMode="auto">
          <a:xfrm>
            <a:off x="214313" y="2786063"/>
            <a:ext cx="8609012" cy="1746250"/>
            <a:chOff x="135" y="1755"/>
            <a:chExt cx="5423" cy="1100"/>
          </a:xfrm>
        </p:grpSpPr>
        <p:sp>
          <p:nvSpPr>
            <p:cNvPr id="5133" name="AutoShape 12"/>
            <p:cNvSpPr>
              <a:spLocks noChangeArrowheads="1"/>
            </p:cNvSpPr>
            <p:nvPr/>
          </p:nvSpPr>
          <p:spPr bwMode="auto">
            <a:xfrm>
              <a:off x="135" y="1755"/>
              <a:ext cx="5423" cy="584"/>
            </a:xfrm>
            <a:prstGeom prst="plaque">
              <a:avLst>
                <a:gd name="adj" fmla="val 16667"/>
              </a:avLst>
            </a:prstGeom>
            <a:gradFill rotWithShape="0">
              <a:gsLst>
                <a:gs pos="0">
                  <a:srgbClr val="5E9EFF"/>
                </a:gs>
                <a:gs pos="100000">
                  <a:srgbClr val="FFEBFA"/>
                </a:gs>
              </a:gsLst>
              <a:lin ang="540000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>
              <a:outerShdw dist="17819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235" y="1755"/>
              <a:ext cx="5156" cy="1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500"/>
                </a:spcBef>
                <a:buSzPct val="100000"/>
                <a:defRPr/>
              </a:pPr>
              <a:r>
                <a:rPr lang="ru-RU" altLang="ru-RU" b="1" smtClean="0">
                  <a:solidFill>
                    <a:srgbClr val="FFFFFF"/>
                  </a:solidFill>
                  <a:latin typeface="Arial Narrow" panose="020B0606020202030204" pitchFamily="34" charset="0"/>
                </a:rPr>
                <a:t>предполагает такую организацию развития, обучения и воспитания детей всех категорий, </a:t>
              </a:r>
              <a:r>
                <a:rPr lang="ru-RU" altLang="ru-RU" b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anose="020B0606020202030204" pitchFamily="34" charset="0"/>
                </a:rPr>
                <a:t>в рамках которой </a:t>
              </a:r>
            </a:p>
            <a:p>
              <a:pPr algn="ctr" eaLnBrk="1" hangingPunct="1">
                <a:spcBef>
                  <a:spcPts val="1500"/>
                </a:spcBef>
                <a:buSzPct val="100000"/>
                <a:defRPr/>
              </a:pPr>
              <a:endParaRPr lang="ru-RU" altLang="ru-RU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5135" name="Text Box 14"/>
            <p:cNvSpPr txBox="1">
              <a:spLocks noChangeArrowheads="1"/>
            </p:cNvSpPr>
            <p:nvPr/>
          </p:nvSpPr>
          <p:spPr bwMode="auto">
            <a:xfrm>
              <a:off x="235" y="2104"/>
              <a:ext cx="5156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1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9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4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156B13"/>
            </a:gs>
            <a:gs pos="50000">
              <a:srgbClr val="A6CB81"/>
            </a:gs>
            <a:gs pos="100000">
              <a:srgbClr val="156B13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2286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62000" y="5334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66700" y="2819400"/>
            <a:ext cx="8610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750"/>
              </a:spcBef>
              <a:buClrTx/>
              <a:buFontTx/>
              <a:buNone/>
            </a:pPr>
            <a:r>
              <a:rPr lang="ru-RU" altLang="ru-RU" sz="2800" b="1" i="1">
                <a:solidFill>
                  <a:srgbClr val="FF0000"/>
                </a:solidFill>
                <a:latin typeface="Arial Narrow" panose="020B0606020202030204" pitchFamily="34" charset="0"/>
              </a:rPr>
              <a:t>Поддержание силами всех специалистов - участников (субъектов) образовательного процесса равновесной ситуации между</a:t>
            </a:r>
          </a:p>
        </p:txBody>
      </p:sp>
      <p:sp>
        <p:nvSpPr>
          <p:cNvPr id="7173" name="WordArt 4"/>
          <p:cNvSpPr>
            <a:spLocks noChangeArrowheads="1" noChangeShapeType="1" noTextEdit="1"/>
          </p:cNvSpPr>
          <p:nvPr/>
        </p:nvSpPr>
        <p:spPr bwMode="auto">
          <a:xfrm>
            <a:off x="4140200" y="381000"/>
            <a:ext cx="4470400" cy="2133600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12500"/>
              </a:avLst>
            </a:prstTxWarp>
          </a:bodyPr>
          <a:lstStyle/>
          <a:p>
            <a:pPr algn="ctr"/>
            <a:r>
              <a:rPr lang="ru-RU" sz="2800" b="1" kern="10"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00000">
                      <a:srgbClr val="FFF200"/>
                    </a:gs>
                  </a:gsLst>
                  <a:lin ang="5400000" scaled="1"/>
                </a:gradFill>
                <a:effectLst>
                  <a:outerShdw dist="153753" dir="2700000" algn="ctr" rotWithShape="0">
                    <a:srgbClr val="875B0D"/>
                  </a:outerShdw>
                </a:effectLst>
                <a:latin typeface="Amaze"/>
              </a:rPr>
              <a:t>Цель и общая задача</a:t>
            </a:r>
          </a:p>
          <a:p>
            <a:pPr algn="ctr"/>
            <a:r>
              <a:rPr lang="ru-RU" sz="2800" b="1" kern="10"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00000">
                      <a:srgbClr val="FFF200"/>
                    </a:gs>
                  </a:gsLst>
                  <a:lin ang="5400000" scaled="1"/>
                </a:gradFill>
                <a:effectLst>
                  <a:outerShdw dist="153753" dir="2700000" algn="ctr" rotWithShape="0">
                    <a:srgbClr val="875B0D"/>
                  </a:outerShdw>
                </a:effectLst>
                <a:latin typeface="Amaze"/>
              </a:rPr>
              <a:t> сопровождения: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482600" y="4217988"/>
            <a:ext cx="3048000" cy="2592387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>
                <a:srgbClr val="FF0000"/>
              </a:buClr>
              <a:buFont typeface="Wingdings" panose="05000000000000000000" pitchFamily="2" charset="2"/>
              <a:buChar char=""/>
            </a:pPr>
            <a:r>
              <a:rPr lang="ru-RU" altLang="ru-RU" sz="2400" b="1" i="1">
                <a:latin typeface="Arial Narrow" panose="020B0606020202030204" pitchFamily="34" charset="0"/>
              </a:rPr>
              <a:t>  реальными возможностями ребенка по присвоению образовательных воздействий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4013200" y="4217988"/>
            <a:ext cx="4648200" cy="38354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ts val="1500"/>
              </a:spcBef>
              <a:buClr>
                <a:srgbClr val="FF0000"/>
              </a:buClr>
              <a:buFont typeface="Wingdings" panose="05000000000000000000" pitchFamily="2" charset="2"/>
              <a:buChar char=""/>
            </a:pPr>
            <a:r>
              <a:rPr lang="ru-RU" altLang="ru-RU" sz="2400" b="1" i="1">
                <a:latin typeface="Arial Narrow" panose="020B0606020202030204" pitchFamily="34" charset="0"/>
              </a:rPr>
              <a:t>  и объемом, динамическими показателями этих образовательных воздействий со стороны педагогов, родителей, других субъектов образовательного процесса.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 additive="repl"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3" presetClass="entr" presetSubtype="52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6" presetID="23" presetClass="entr" presetSubtype="52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A241"/>
            </a:gs>
            <a:gs pos="50000">
              <a:srgbClr val="66FF66"/>
            </a:gs>
            <a:gs pos="100000">
              <a:srgbClr val="41A241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395288" y="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800" b="1"/>
              <a:t>Задачи деятельности психолого-медико-педагогического консилиума образовательной организации (ПМПк ОО)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42875" y="1500188"/>
            <a:ext cx="8858250" cy="521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550"/>
              </a:spcBef>
              <a:buFont typeface="Times New Roman" panose="02020603050405020304" pitchFamily="18" charset="0"/>
              <a:buChar char="•"/>
            </a:pPr>
            <a:r>
              <a:rPr lang="ru-RU" altLang="ru-RU" sz="2200"/>
              <a:t>Уточнение стратегии и определение тактики и технологий сопровождения (в том числе режимные моменты оказания помощи, необходимость проведения организационных мероприятий способствующих адаптации включенного ребенка в образовательном учреждении и т.п.);</a:t>
            </a:r>
          </a:p>
          <a:p>
            <a:pPr eaLnBrk="1" hangingPunct="1">
              <a:spcBef>
                <a:spcPts val="550"/>
              </a:spcBef>
              <a:buFont typeface="Times New Roman" panose="02020603050405020304" pitchFamily="18" charset="0"/>
              <a:buChar char="•"/>
            </a:pPr>
            <a:r>
              <a:rPr lang="ru-RU" altLang="ru-RU" sz="2200"/>
              <a:t>Динамическая оценка эффективности мероприятий;</a:t>
            </a:r>
          </a:p>
          <a:p>
            <a:pPr eaLnBrk="1" hangingPunct="1">
              <a:spcBef>
                <a:spcPts val="550"/>
              </a:spcBef>
              <a:buFont typeface="Times New Roman" panose="02020603050405020304" pitchFamily="18" charset="0"/>
              <a:buChar char="•"/>
            </a:pPr>
            <a:r>
              <a:rPr lang="ru-RU" altLang="ru-RU" sz="2200"/>
              <a:t>Изменение образовательной траектории ребенка в ОУ, при необходимости направление на повторное ПМПК;</a:t>
            </a:r>
          </a:p>
          <a:p>
            <a:pPr eaLnBrk="1" hangingPunct="1">
              <a:spcBef>
                <a:spcPts val="550"/>
              </a:spcBef>
              <a:buFont typeface="Times New Roman" panose="02020603050405020304" pitchFamily="18" charset="0"/>
              <a:buChar char="•"/>
            </a:pPr>
            <a:r>
              <a:rPr lang="ru-RU" altLang="ru-RU" sz="2200"/>
              <a:t>Выделение детей, не проходивших ПМПК и не имеющих статуса «включенный», но нуждающихся  в специализированных условиях и помощи различных специалистов;</a:t>
            </a:r>
          </a:p>
          <a:p>
            <a:pPr eaLnBrk="1" hangingPunct="1">
              <a:spcBef>
                <a:spcPts val="550"/>
              </a:spcBef>
              <a:buFont typeface="Times New Roman" panose="02020603050405020304" pitchFamily="18" charset="0"/>
              <a:buChar char="•"/>
            </a:pPr>
            <a:r>
              <a:rPr lang="ru-RU" altLang="ru-RU" sz="2200"/>
              <a:t>Координация взаимодействия специалистов по оказанию дополнительной специализированной помощи детям.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A241"/>
            </a:gs>
            <a:gs pos="50000">
              <a:srgbClr val="66FF66"/>
            </a:gs>
            <a:gs pos="100000">
              <a:srgbClr val="41A241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107950" y="115888"/>
            <a:ext cx="8928100" cy="648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r>
              <a:rPr lang="ru-RU" altLang="ru-RU"/>
              <a:t> </a:t>
            </a:r>
            <a:r>
              <a:rPr lang="ru-RU" altLang="ru-RU" sz="2800" b="1"/>
              <a:t>Этапы консилиумной деятельности </a:t>
            </a:r>
          </a:p>
          <a:p>
            <a:pPr algn="just" eaLnBrk="1" hangingPunct="1">
              <a:spcBef>
                <a:spcPts val="500"/>
              </a:spcBef>
              <a:buFont typeface="Times New Roman" panose="02020603050405020304" pitchFamily="18" charset="0"/>
              <a:buChar char="•"/>
            </a:pPr>
            <a:r>
              <a:rPr lang="ru-RU" altLang="ru-RU" sz="2000" b="1"/>
              <a:t> Предварительный этап: </a:t>
            </a:r>
            <a:r>
              <a:rPr lang="ru-RU" altLang="ru-RU" sz="2000"/>
              <a:t>анализ актуальных ресурсов специалистов ОУ, анализ рекомендаций и условий включения ребенка , в том числе анализ документов и определение последовательности «прохождения» специалистов;</a:t>
            </a:r>
          </a:p>
          <a:p>
            <a:pPr algn="just" eaLnBrk="1" hangingPunct="1">
              <a:spcBef>
                <a:spcPts val="500"/>
              </a:spcBef>
              <a:buFont typeface="Times New Roman" panose="02020603050405020304" pitchFamily="18" charset="0"/>
              <a:buChar char="•"/>
            </a:pPr>
            <a:r>
              <a:rPr lang="ru-RU" altLang="ru-RU" sz="2000" b="1"/>
              <a:t> Первый этап: </a:t>
            </a:r>
            <a:r>
              <a:rPr lang="ru-RU" altLang="ru-RU" sz="2000"/>
              <a:t>обследование ребенка профильными специалистами (в том числе и психологом). Составление индивидуальных заключений всеми специалистами консилиума;</a:t>
            </a:r>
          </a:p>
          <a:p>
            <a:pPr algn="just" eaLnBrk="1" hangingPunct="1">
              <a:spcBef>
                <a:spcPts val="500"/>
              </a:spcBef>
              <a:buFont typeface="Times New Roman" panose="02020603050405020304" pitchFamily="18" charset="0"/>
              <a:buChar char="•"/>
            </a:pPr>
            <a:r>
              <a:rPr lang="ru-RU" altLang="ru-RU" sz="2000" b="1"/>
              <a:t> Второй этап: </a:t>
            </a:r>
            <a:r>
              <a:rPr lang="ru-RU" altLang="ru-RU" sz="2000"/>
              <a:t>Коллегиальное обсуждение специалистами полученных результатов обследования. Координация и согласованность взаимодействия специалистов. Определение тактики сопровождения ребенка в инклюзивном пространстве ОУ;</a:t>
            </a:r>
          </a:p>
          <a:p>
            <a:pPr algn="just" eaLnBrk="1" hangingPunct="1">
              <a:spcBef>
                <a:spcPts val="500"/>
              </a:spcBef>
              <a:buFont typeface="Times New Roman" panose="02020603050405020304" pitchFamily="18" charset="0"/>
              <a:buChar char="•"/>
            </a:pPr>
            <a:r>
              <a:rPr lang="ru-RU" altLang="ru-RU" sz="2000" b="1"/>
              <a:t> Третий этап: </a:t>
            </a:r>
            <a:r>
              <a:rPr lang="ru-RU" altLang="ru-RU" sz="2000"/>
              <a:t>реализация решений консилиума ОУ силами специалистов ОУ (внеурочная коррекционно-развивающая работа, включение абилитационной помощи в процесс обучения и воспитания и т.п.)</a:t>
            </a:r>
          </a:p>
          <a:p>
            <a:pPr algn="just" eaLnBrk="1" hangingPunct="1">
              <a:spcBef>
                <a:spcPts val="500"/>
              </a:spcBef>
              <a:buFont typeface="Times New Roman" panose="02020603050405020304" pitchFamily="18" charset="0"/>
              <a:buChar char="•"/>
            </a:pPr>
            <a:r>
              <a:rPr lang="ru-RU" altLang="ru-RU" sz="2000" b="1"/>
              <a:t> Завершающий этап: </a:t>
            </a:r>
            <a:r>
              <a:rPr lang="ru-RU" altLang="ru-RU" sz="2000"/>
              <a:t>Динамическое/итоговое обследование ребенка (оценка состояния ребенка после окончания цикла сопровождения, учебного года, ступени образования).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A241"/>
            </a:gs>
            <a:gs pos="50000">
              <a:srgbClr val="66FF66"/>
            </a:gs>
            <a:gs pos="100000">
              <a:srgbClr val="41A241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457200" y="292100"/>
            <a:ext cx="8229600" cy="8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800" b="1"/>
              <a:t>Виды консилиумной деятельности </a:t>
            </a:r>
            <a:br>
              <a:rPr lang="ru-RU" altLang="ru-RU" sz="2800" b="1"/>
            </a:br>
            <a:r>
              <a:rPr lang="ru-RU" altLang="ru-RU" sz="2800" b="1"/>
              <a:t>и решаемые задачи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95288" y="1268413"/>
            <a:ext cx="82296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600"/>
              </a:spcBef>
              <a:buSzPct val="100000"/>
              <a:defRPr/>
            </a:pPr>
            <a:r>
              <a:rPr lang="ru-RU" altLang="ru-RU" b="1" smtClean="0"/>
              <a:t>ПЛАНОВЫЙ КОНСИЛИУМ</a:t>
            </a:r>
          </a:p>
          <a:p>
            <a:pPr marL="341313" indent="-339725" algn="just" eaLnBrk="1" hangingPunct="1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ru-RU" altLang="ru-RU" sz="1800" smtClean="0"/>
              <a:t>Уточнение стратегии и определение тактики психолого-медико-педагогического сопровождения детей с ОВЗ;</a:t>
            </a:r>
          </a:p>
          <a:p>
            <a:pPr marL="341313" indent="-339725" algn="just" eaLnBrk="1" hangingPunct="1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ru-RU" altLang="ru-RU" sz="1800" smtClean="0"/>
              <a:t> выработка согласованных решений по определению образовательного коррекционно-развивающего маршрута и дополнительных программ развивающей, коррекционной  и абилитационной работы;</a:t>
            </a:r>
          </a:p>
          <a:p>
            <a:pPr marL="341313" indent="-339725" algn="just" eaLnBrk="1" hangingPunct="1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ru-RU" altLang="ru-RU" sz="1800" smtClean="0"/>
              <a:t> динамическая оценка состояния ребенка и коррекция ранее намеченной программы.</a:t>
            </a:r>
          </a:p>
          <a:p>
            <a:pPr marL="341313" indent="-339725" algn="just" eaLnBrk="1" hangingPunct="1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ru-RU" altLang="ru-RU" sz="1800" smtClean="0"/>
              <a:t>Решение вопроса об изменении образовательного маршрута.</a:t>
            </a:r>
          </a:p>
          <a:p>
            <a:pPr algn="ctr" eaLnBrk="1" hangingPunct="1">
              <a:spcBef>
                <a:spcPts val="600"/>
              </a:spcBef>
              <a:buSzPct val="100000"/>
              <a:defRPr/>
            </a:pPr>
            <a:r>
              <a:rPr lang="ru-RU" altLang="ru-RU" b="1" smtClean="0"/>
              <a:t>ВНЕПЛАНОВЫЙ КОНСИЛИУМ</a:t>
            </a:r>
          </a:p>
          <a:p>
            <a:pPr marL="341313" indent="-339725" algn="just" eaLnBrk="1" hangingPunct="1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ru-RU" altLang="ru-RU" sz="1800" smtClean="0"/>
              <a:t>решение вопроса о принятии необходимых экстренных мер по выявившимся обстоятельствам;</a:t>
            </a:r>
          </a:p>
          <a:p>
            <a:pPr marL="341313" indent="-339725" algn="just" eaLnBrk="1" hangingPunct="1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ru-RU" altLang="ru-RU" sz="1800" smtClean="0"/>
              <a:t> изменение направления  ранее проводимой коррекционно-развивающей работы в изменившейся ситуации или в случае ее неэффективности;</a:t>
            </a:r>
          </a:p>
          <a:p>
            <a:pPr marL="341313" indent="-339725" algn="just" eaLnBrk="1" hangingPunct="1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ru-RU" altLang="ru-RU" sz="1800" smtClean="0"/>
              <a:t> решение вопроса об изменении образовательного маршрута в рамках деятельности данного ОУ, либо иного типа учебного заведения (повторное прохождение ПМПК).  </a:t>
            </a:r>
          </a:p>
          <a:p>
            <a:pPr algn="just" eaLnBrk="1" hangingPunct="1">
              <a:spcBef>
                <a:spcPts val="450"/>
              </a:spcBef>
              <a:buSzPct val="100000"/>
              <a:defRPr/>
            </a:pPr>
            <a:endParaRPr lang="ru-RU" altLang="ru-RU" sz="180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</TotalTime>
  <Words>439</Words>
  <Application>Microsoft Office PowerPoint</Application>
  <PresentationFormat>Экран (4:3)</PresentationFormat>
  <Paragraphs>44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Times New Roman</vt:lpstr>
      <vt:lpstr>Microsoft YaHei</vt:lpstr>
      <vt:lpstr>Arial</vt:lpstr>
      <vt:lpstr>Lucida Sans Unicode</vt:lpstr>
      <vt:lpstr>Arial Narrow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Сологуб</dc:creator>
  <cp:lastModifiedBy>Гуров</cp:lastModifiedBy>
  <cp:revision>203</cp:revision>
  <cp:lastPrinted>1601-01-01T00:00:00Z</cp:lastPrinted>
  <dcterms:created xsi:type="dcterms:W3CDTF">2003-02-18T11:41:52Z</dcterms:created>
  <dcterms:modified xsi:type="dcterms:W3CDTF">2021-06-04T06:46:25Z</dcterms:modified>
</cp:coreProperties>
</file>