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2"/>
  </p:notesMasterIdLst>
  <p:sldIdLst>
    <p:sldId id="329" r:id="rId2"/>
    <p:sldId id="333" r:id="rId3"/>
    <p:sldId id="313" r:id="rId4"/>
    <p:sldId id="339" r:id="rId5"/>
    <p:sldId id="340" r:id="rId6"/>
    <p:sldId id="324" r:id="rId7"/>
    <p:sldId id="337" r:id="rId8"/>
    <p:sldId id="338" r:id="rId9"/>
    <p:sldId id="314" r:id="rId10"/>
    <p:sldId id="351" r:id="rId11"/>
    <p:sldId id="341" r:id="rId12"/>
    <p:sldId id="343" r:id="rId13"/>
    <p:sldId id="344" r:id="rId14"/>
    <p:sldId id="336" r:id="rId15"/>
    <p:sldId id="348" r:id="rId16"/>
    <p:sldId id="346" r:id="rId17"/>
    <p:sldId id="350" r:id="rId18"/>
    <p:sldId id="347" r:id="rId19"/>
    <p:sldId id="323" r:id="rId20"/>
    <p:sldId id="349" r:id="rId21"/>
  </p:sldIdLst>
  <p:sldSz cx="9144000" cy="6858000" type="screen4x3"/>
  <p:notesSz cx="6858000" cy="9144000"/>
  <p:defaultTextStyle>
    <a:defPPr>
      <a:defRPr lang="ru-RU"/>
    </a:defPPr>
    <a:lvl1pPr marL="0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7469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4923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2380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89851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37311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84771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32239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79698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C2C"/>
    <a:srgbClr val="F9FD4D"/>
    <a:srgbClr val="F9FD5D"/>
    <a:srgbClr val="2CCAFC"/>
    <a:srgbClr val="8D65C3"/>
    <a:srgbClr val="4DF830"/>
    <a:srgbClr val="5A2EFA"/>
    <a:srgbClr val="31D6F7"/>
    <a:srgbClr val="F7314D"/>
    <a:srgbClr val="F73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>
        <p:scale>
          <a:sx n="50" d="100"/>
          <a:sy n="50" d="100"/>
        </p:scale>
        <p:origin x="-3372" y="-13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320B8-D663-4DA7-BB95-641C54F6E706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471A3-DD6E-43F9-8AFE-516907507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7469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4923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2380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9851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7311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84771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32239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9698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895F7D8-6C4A-4780-811E-F9B328E2AA78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895F7D8-6C4A-4780-811E-F9B328E2AA78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895F7D8-6C4A-4780-811E-F9B328E2AA78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212F8D5-56D5-4C0F-B218-DAB060B44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894709" fontAlgn="base">
              <a:spcBef>
                <a:spcPct val="0"/>
              </a:spcBef>
              <a:spcAft>
                <a:spcPct val="0"/>
              </a:spcAft>
              <a:defRPr/>
            </a:pPr>
            <a:fld id="{AC726DF7-C467-461F-81E9-1FD3D39D24F9}" type="datetimeFigureOut">
              <a:rPr lang="en-US" smtClean="0">
                <a:solidFill>
                  <a:srgbClr val="E3DED1">
                    <a:shade val="50000"/>
                  </a:srgbClr>
                </a:solidFill>
                <a:latin typeface="Arial" charset="0"/>
              </a:rPr>
              <a:pPr defTabSz="894709" fontAlgn="base">
                <a:spcBef>
                  <a:spcPct val="0"/>
                </a:spcBef>
                <a:spcAft>
                  <a:spcPct val="0"/>
                </a:spcAft>
                <a:defRPr/>
              </a:pPr>
              <a:t>9/1/2016</a:t>
            </a:fld>
            <a:endParaRPr lang="en-U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8947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894709" fontAlgn="base">
              <a:spcBef>
                <a:spcPct val="0"/>
              </a:spcBef>
              <a:spcAft>
                <a:spcPct val="0"/>
              </a:spcAft>
              <a:defRPr/>
            </a:pPr>
            <a:fld id="{ABAC1427-63B6-42C5-8EE3-22BF2AF5483D}" type="slidenum">
              <a:rPr lang="en-US" smtClean="0">
                <a:solidFill>
                  <a:srgbClr val="E3DED1">
                    <a:shade val="50000"/>
                  </a:srgbClr>
                </a:solidFill>
                <a:latin typeface="Arial" charset="0"/>
              </a:rPr>
              <a:pPr defTabSz="8947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28684"/>
            <a:ext cx="7109261" cy="120248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профессора  В.Ф. </a:t>
            </a:r>
            <a:r>
              <a:rPr lang="ru-RU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Войно-Ясенецкого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636912"/>
            <a:ext cx="6196405" cy="36038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C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ОПЕРАТИВНОЙ ГИНЕКОЛОГИИ ИНСТИТУТА ПОСЛЕДИПЛОМНОГО ОБРАЗОВАНИЯ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предстоящим  75-летним юбилеем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профессора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В.Ф.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0" y="-243409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09" y="-253085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</a:rPr>
              <a:t>Первые слушатели цикла «Гистероскопия с </a:t>
            </a:r>
            <a:r>
              <a:rPr lang="ru-RU" sz="2000" b="1" dirty="0" err="1" smtClean="0">
                <a:latin typeface="+mn-lt"/>
              </a:rPr>
              <a:t>резектоскопией</a:t>
            </a:r>
            <a:r>
              <a:rPr lang="ru-RU" sz="2000" b="1" dirty="0" smtClean="0">
                <a:latin typeface="+mn-lt"/>
              </a:rPr>
              <a:t>»</a:t>
            </a:r>
            <a:endParaRPr lang="ru-RU" sz="2000" b="1" dirty="0">
              <a:latin typeface="+mn-lt"/>
            </a:endParaRPr>
          </a:p>
        </p:txBody>
      </p:sp>
      <p:pic>
        <p:nvPicPr>
          <p:cNvPr id="2050" name="Picture 2" descr="C:\Users\USER\Desktop\Моя кафедра - копия\Фото мои первые курсанты\IMG_5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7786742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ainy.net/wp-content/uploads/2014/03/inc_pen-300x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4258530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556792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C2C2C"/>
                </a:solidFill>
              </a:rPr>
              <a:t>Учебно-методическая работа: </a:t>
            </a:r>
            <a:r>
              <a:rPr lang="ru-RU" sz="2400" dirty="0"/>
              <a:t>Составление методических рекомендаций: «Острые и хронические аномальные маточные кровотечения», «Гистероскопия в диагностике и лечении гинекологических заболеваний», «Принципы ранней диагностики опухолей яичников».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48680"/>
            <a:ext cx="8229600" cy="1080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Деятельность на кафедре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85794"/>
            <a:ext cx="72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C2C2C"/>
                </a:solidFill>
              </a:rPr>
              <a:t>Научно-исследовательская работа</a:t>
            </a:r>
          </a:p>
          <a:p>
            <a:r>
              <a:rPr lang="ru-RU" sz="2400" b="1" dirty="0" smtClean="0">
                <a:solidFill>
                  <a:srgbClr val="FC2C2C"/>
                </a:solidFill>
              </a:rPr>
              <a:t>Основные научные направления:</a:t>
            </a:r>
          </a:p>
          <a:p>
            <a:endParaRPr lang="ru-RU" sz="2400" b="1" dirty="0" smtClean="0">
              <a:solidFill>
                <a:srgbClr val="FC2C2C"/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dirty="0" smtClean="0"/>
              <a:t>Эндометриоз: патогенетические механизмы развития.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Синдром хронических тазовых болей у больных с эндометриозом.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Ранняя диагностика опухолей яичников.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Оптимизация хирургической тактики у больных с генитальным пролапсом.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Усовершенствование тактики ведения больных с тяжелыми заболеваниями легких.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831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ainy.net/wp-content/uploads/2014/03/inc_pen-300x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96" y="3212976"/>
            <a:ext cx="4246840" cy="30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538" y="157161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C2C2C"/>
                </a:solidFill>
              </a:rPr>
              <a:t>Лечебная работа:  </a:t>
            </a:r>
            <a:r>
              <a:rPr lang="ru-RU" sz="2400" b="1" dirty="0" smtClean="0"/>
              <a:t>ежегодно сотрудниками кафедры на клинических базах выполняется около 1000 операций, внедряются новые методики оперативных вмешательств. </a:t>
            </a:r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Деятельность на кафедре</a:t>
            </a:r>
            <a:endParaRPr lang="ru-RU" sz="3600" b="1" dirty="0"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369" y="764704"/>
            <a:ext cx="6965245" cy="73920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Monotype Corsiva" panose="03010101010201010101" pitchFamily="66" charset="0"/>
              </a:rPr>
              <a:t>Клиническая ординатура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http://kubantv.ru/upload/information_system_1/5/6/5/item_56554/information_items_56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3" y="4005063"/>
            <a:ext cx="2872477" cy="20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humbs.dreamstime.com/t/scalpel-hand-glove-white-background-isolated-studio-44053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2335252" cy="17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556791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C2C2C"/>
                </a:solidFill>
              </a:rPr>
              <a:t>Клинические ординаторы кафедры </a:t>
            </a:r>
            <a:r>
              <a:rPr lang="ru-RU" sz="2000" dirty="0" smtClean="0"/>
              <a:t>регулярно посещают научно-практические конференции, заполняют электронное портфолио, участвуют в научной жизни кафедры, овладевают теоретическими знаниями на лекциях и семинарских занятиях, а практические навыки по акушерству и оперативной гинекологии получают в </a:t>
            </a:r>
            <a:r>
              <a:rPr lang="ru-RU" sz="2000" b="1" i="1" dirty="0" smtClean="0"/>
              <a:t>«Центре симуляционных технологий» и на клинических базах кафедры.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0370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2305050"/>
            <a:ext cx="8139881" cy="4038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/>
              <a:t>В «Центре симуляционных технологий» врачи - ординаторы  и курсанты имеют возможность обучения </a:t>
            </a:r>
            <a:r>
              <a:rPr lang="ru-RU" sz="2400" b="1" i="1" dirty="0" smtClean="0">
                <a:solidFill>
                  <a:srgbClr val="FF0000"/>
                </a:solidFill>
              </a:rPr>
              <a:t>лапароскопии </a:t>
            </a:r>
            <a:r>
              <a:rPr lang="ru-RU" sz="2400" i="1" dirty="0" smtClean="0"/>
              <a:t>с использованием виртуального тренажера </a:t>
            </a:r>
            <a:r>
              <a:rPr lang="en-US" sz="2400" i="1" dirty="0" err="1" smtClean="0"/>
              <a:t>LapMentor</a:t>
            </a:r>
            <a:r>
              <a:rPr lang="ru-RU" sz="2400" i="1" dirty="0" smtClean="0"/>
              <a:t>, в котором смоделированы разные хирургические операции. На симуляторах </a:t>
            </a:r>
            <a:r>
              <a:rPr lang="en-US" sz="2400" i="1" dirty="0" err="1" smtClean="0"/>
              <a:t>GrossSmit</a:t>
            </a:r>
            <a:r>
              <a:rPr lang="en-US" sz="2400" i="1" dirty="0" smtClean="0"/>
              <a:t> </a:t>
            </a:r>
            <a:r>
              <a:rPr lang="ru-RU" sz="2400" i="1" dirty="0" smtClean="0"/>
              <a:t>и коробках Чугунова врачи имеют возможность отработки техник ушивания: наложение экстракорпоральных и </a:t>
            </a:r>
            <a:r>
              <a:rPr lang="ru-RU" sz="2400" i="1" dirty="0" err="1" smtClean="0"/>
              <a:t>интракорпоральных</a:t>
            </a:r>
            <a:r>
              <a:rPr lang="ru-RU" sz="2400" i="1" dirty="0" smtClean="0"/>
              <a:t> швов с использованием современных эндоскопических инструментов.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400" dirty="0" smtClean="0"/>
          </a:p>
        </p:txBody>
      </p:sp>
      <p:sp>
        <p:nvSpPr>
          <p:cNvPr id="14339" name="AutoShape 5" descr="https://apf.mail.ru/cgi-bin/readmsg/1441172002_20150901_144444%5B1%5D.jpg?id=14629440690000000755%3B0%3B4&amp;x-email=dashsemch%40mail.ru&amp;exif=1&amp;bs=103427&amp;bl=276352&amp;ct=image%2Fjpeg&amp;cn=1441172002_20150901_144444%255b1%255d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0" name="AutoShape 7" descr="https://apf.mail.ru/cgi-bin/readmsg/1441172002_20150901_144444%5B1%5D.jpg?id=14629440690000000755%3B0%3B4&amp;x-email=dashsemch%40mail.ru&amp;exif=1&amp;bs=103427&amp;bl=276352&amp;ct=image%2Fjpeg&amp;cn=1441172002_20150901_144444%255b1%255d.jpg&amp;cte=binary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3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23\Downloads\image-11-05-16-15-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7888"/>
            <a:ext cx="51689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762000" y="2127250"/>
            <a:ext cx="304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5400" b="1" i="1">
                <a:solidFill>
                  <a:srgbClr val="FF0000"/>
                </a:solidFill>
              </a:rPr>
              <a:t>HistSim</a:t>
            </a:r>
            <a:r>
              <a:rPr lang="ru-RU" altLang="ru-RU" sz="5400" b="1" i="1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2292" name="Picture 4" descr="C:\Users\123\Downloads\560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75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Users\123\Downloads\image-11-05-16-15-44-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787650"/>
            <a:ext cx="22717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0100" y="92867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Занятия с врачами на виртуальных тренажерах и симуляторах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27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99592" y="1340768"/>
            <a:ext cx="7416824" cy="428964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Отработка практических навыков по </a:t>
            </a:r>
            <a:r>
              <a:rPr lang="ru-RU" sz="2400" b="1" dirty="0">
                <a:solidFill>
                  <a:srgbClr val="FF0000"/>
                </a:solidFill>
              </a:rPr>
              <a:t>акушерству</a:t>
            </a:r>
            <a:r>
              <a:rPr lang="ru-RU" sz="2400" dirty="0"/>
              <a:t> проводится на роботе-кукле </a:t>
            </a:r>
            <a:r>
              <a:rPr lang="en-US" sz="2400" dirty="0"/>
              <a:t>Noelle</a:t>
            </a:r>
            <a:r>
              <a:rPr lang="ru-RU" sz="2400" dirty="0"/>
              <a:t>, на которой запрограммированы роды в головном и тазовом </a:t>
            </a:r>
            <a:r>
              <a:rPr lang="ru-RU" sz="2400" dirty="0" err="1"/>
              <a:t>предлежаниях</a:t>
            </a:r>
            <a:r>
              <a:rPr lang="ru-RU" sz="2400" dirty="0"/>
              <a:t>, </a:t>
            </a:r>
            <a:r>
              <a:rPr lang="ru-RU" sz="2400" dirty="0" err="1"/>
              <a:t>дистоция</a:t>
            </a:r>
            <a:r>
              <a:rPr lang="ru-RU" sz="2400" dirty="0"/>
              <a:t> плечиков плода, имитация маточного кровотечения, приступ эклампсии, а так же имеется возможность освоения операции кесарево сечение. Имеется муляж, на котором смоделирована </a:t>
            </a:r>
            <a:r>
              <a:rPr lang="ru-RU" sz="2400" dirty="0" err="1"/>
              <a:t>эпизиотомия</a:t>
            </a:r>
            <a:r>
              <a:rPr lang="ru-RU" sz="2400" dirty="0"/>
              <a:t>, и врачи – ординаторы на нем отрабатывают технику </a:t>
            </a:r>
            <a:r>
              <a:rPr lang="ru-RU" sz="2400" dirty="0" err="1"/>
              <a:t>эпизиоррафии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8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23\Desktop\image-11-05-16-15-44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61581"/>
            <a:ext cx="22320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-11113" y="2122488"/>
            <a:ext cx="5040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0000"/>
                </a:solidFill>
              </a:rPr>
              <a:t>Отработка навыков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0000"/>
                </a:solidFill>
              </a:rPr>
              <a:t>по акушерству.</a:t>
            </a:r>
          </a:p>
        </p:txBody>
      </p:sp>
      <p:pic>
        <p:nvPicPr>
          <p:cNvPr id="13316" name="Picture 3" descr="C:\Users\123\Downloads\image-11-05-16-21-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3386138"/>
            <a:ext cx="6172201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0"/>
            <a:ext cx="4032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2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9807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Основные итоги работы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696608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базе кафедры проводится подготовка клинических ординаторов 1 и 2 года;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ыполняется 5 кандидатских диссертаций под руководством заведующей кафедрой д.м.н. Макаренко Т.А.;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выполняется написание статей в центральных рецензируемых и международных изданиях, научных сборниках; составление тезисов;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кафедры регулярно выступают с докладами на конференциях, проводят мастер-классы по оперативной гинекологии;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3 патента на изобретение и 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предложения;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Аспирантами и соискателями кафедры поданы заявки на Грант;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врачей-курсантов и клинических ординаторов создаются и обновляются методические рекомендации, пособия в соответствии с мировыми стандартами по диагностике и лечению акушерских и гинекологических заболеваний. </a:t>
            </a:r>
          </a:p>
        </p:txBody>
      </p:sp>
      <p:pic>
        <p:nvPicPr>
          <p:cNvPr id="4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71400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681" y="2114520"/>
            <a:ext cx="4608511" cy="4251697"/>
          </a:xfrm>
        </p:spPr>
        <p:txBody>
          <a:bodyPr/>
          <a:lstStyle/>
          <a:p>
            <a:pPr marL="0" indent="0">
              <a:buNone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Кафедра оперативной гинекологии ИПО создана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01.09.2014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приказа № 358 от 31.07.2014 г. </a:t>
            </a: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Заведующая кафедрой: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 медицинских наук, доцент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 Татьяна Александровна.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460375" y="-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encrypted-tbn3.gstatic.com/images?q=tbn:ANd9GcR9Fl8mZHaJygqc9oWYoyDFdUuXIPwSIcmw6v1tOHeMuEzZlxzo"/>
          <p:cNvSpPr>
            <a:spLocks noChangeAspect="1" noChangeArrowheads="1"/>
          </p:cNvSpPr>
          <p:nvPr/>
        </p:nvSpPr>
        <p:spPr bwMode="auto">
          <a:xfrm>
            <a:off x="155575" y="-922338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123\Desktop\Новый проект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96616"/>
            <a:ext cx="3635896" cy="50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24744"/>
            <a:ext cx="7488832" cy="4876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400" i="1" dirty="0" smtClean="0"/>
              <a:t>По результатам обучения на кафедре оперативной гинекологии ИПО реализуется </a:t>
            </a:r>
            <a:r>
              <a:rPr lang="ru-RU" sz="2400" b="1" i="1" dirty="0" smtClean="0">
                <a:solidFill>
                  <a:srgbClr val="0070C0"/>
                </a:solidFill>
              </a:rPr>
              <a:t>основная задача высшего профессионального образования </a:t>
            </a:r>
            <a:r>
              <a:rPr lang="ru-RU" sz="2400" i="1" dirty="0" smtClean="0"/>
              <a:t>– подготовка высококвалифицированных специалистов, знающих основы современных методов диагностики и лечения всех акушерских и гинекологических патологий, владеющих необходимыми теоретическими и практическими навыками работы на оборудовании последнего поколения, умеющих самосовершенствоваться и осваивать прогрессивные методы хирургических вмешательств. 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marL="0" indent="0" eaLnBrk="1" hangingPunct="1">
              <a:buFontTx/>
              <a:buNone/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405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474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Кадровый состав кафедры </a:t>
            </a:r>
            <a:endParaRPr lang="ru-RU" sz="4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596" y="1052736"/>
            <a:ext cx="6000792" cy="561662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Заведующая кафедрой доктор медицинских наук, доцент </a:t>
            </a:r>
            <a:r>
              <a:rPr lang="ru-RU" sz="3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 ТАТЬЯНА АЛЕКСАНДРОВНА.</a:t>
            </a:r>
          </a:p>
          <a:p>
            <a:r>
              <a:rPr lang="ru-RU" sz="2800" dirty="0"/>
              <a:t>Врач акушер-гинеколог высшей </a:t>
            </a:r>
            <a:r>
              <a:rPr lang="ru-RU" sz="2800" dirty="0" smtClean="0"/>
              <a:t>категории;</a:t>
            </a:r>
            <a:endParaRPr lang="ru-RU" sz="2800" dirty="0"/>
          </a:p>
          <a:p>
            <a:r>
              <a:rPr lang="ru-RU" sz="2800" dirty="0" smtClean="0"/>
              <a:t>Член </a:t>
            </a:r>
            <a:r>
              <a:rPr lang="ru-RU" sz="2800" dirty="0"/>
              <a:t>Российской ассоциации гинекологов-</a:t>
            </a:r>
            <a:r>
              <a:rPr lang="ru-RU" sz="2800" dirty="0" err="1"/>
              <a:t>эндоскопистов</a:t>
            </a:r>
            <a:r>
              <a:rPr lang="ru-RU" sz="2800" dirty="0"/>
              <a:t>, Российской ассоциации </a:t>
            </a:r>
            <a:r>
              <a:rPr lang="ru-RU" sz="2800" dirty="0" smtClean="0"/>
              <a:t>эндометриоза;</a:t>
            </a:r>
            <a:endParaRPr lang="ru-RU" sz="2800" dirty="0"/>
          </a:p>
          <a:p>
            <a:r>
              <a:rPr lang="ru-RU" sz="2800" dirty="0" smtClean="0"/>
              <a:t>Член </a:t>
            </a:r>
            <a:r>
              <a:rPr lang="ru-RU" sz="2800" dirty="0"/>
              <a:t>президиума Российско-Германской ассоциации </a:t>
            </a:r>
            <a:r>
              <a:rPr lang="ru-RU" sz="2800" dirty="0" smtClean="0"/>
              <a:t>акушеров-гинекологов;</a:t>
            </a:r>
            <a:endParaRPr lang="ru-RU" sz="2800" dirty="0"/>
          </a:p>
          <a:p>
            <a:r>
              <a:rPr lang="ru-RU" sz="2800" dirty="0" smtClean="0"/>
              <a:t>Неоднократно проходила </a:t>
            </a:r>
            <a:r>
              <a:rPr lang="ru-RU" sz="2800" dirty="0"/>
              <a:t>стажировку в клинике </a:t>
            </a:r>
            <a:r>
              <a:rPr lang="ru-RU" sz="2800" dirty="0" err="1"/>
              <a:t>Vivantes</a:t>
            </a:r>
            <a:r>
              <a:rPr lang="ru-RU" sz="2800" dirty="0"/>
              <a:t> Берлин (Германия), в университетской клинике </a:t>
            </a:r>
            <a:r>
              <a:rPr lang="ru-RU" sz="2800" dirty="0" err="1"/>
              <a:t>Клермон-Ферран</a:t>
            </a:r>
            <a:r>
              <a:rPr lang="ru-RU" sz="2800" dirty="0"/>
              <a:t> (Франция</a:t>
            </a:r>
            <a:r>
              <a:rPr lang="ru-RU" sz="2800" dirty="0" smtClean="0"/>
              <a:t>);</a:t>
            </a:r>
          </a:p>
          <a:p>
            <a:r>
              <a:rPr lang="ru-RU" sz="2800" dirty="0"/>
              <a:t>Имеет более 100 печатных работ, является </a:t>
            </a:r>
            <a:r>
              <a:rPr lang="ru-RU" sz="2800" dirty="0" smtClean="0"/>
              <a:t>соавтором десяти </a:t>
            </a:r>
            <a:r>
              <a:rPr lang="ru-RU" sz="2800" dirty="0"/>
              <a:t>методических рекомендаций для врачей и студентов на актуальные темы гинекологии и </a:t>
            </a:r>
            <a:r>
              <a:rPr lang="ru-RU" sz="2800" dirty="0" smtClean="0"/>
              <a:t>двух </a:t>
            </a:r>
            <a:r>
              <a:rPr lang="ru-RU" sz="2800" dirty="0"/>
              <a:t>монографии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Владеет всеми объемами и доступами оперативных вмешательств по поводу гинекологических заболеваний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По итогам конкурса в 2016 стала «Лучшим лекторам ИПО»</a:t>
            </a:r>
            <a:endParaRPr lang="ru-RU" sz="2800" dirty="0"/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krasgmu.ru/sys/images/user/1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45" y="928670"/>
            <a:ext cx="278005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2474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Кадровый состав кафедры </a:t>
            </a:r>
            <a:endParaRPr lang="ru-RU" sz="4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2910" y="1124744"/>
            <a:ext cx="5009210" cy="54006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Доцент кафедры кандидат медицинских наук, доцент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УЛЬЯНОВА ИНГА ОЛЕГОВНА.</a:t>
            </a:r>
          </a:p>
          <a:p>
            <a:r>
              <a:rPr lang="ru-RU" sz="2800" dirty="0"/>
              <a:t>Врач </a:t>
            </a:r>
            <a:r>
              <a:rPr lang="ru-RU" sz="2800" dirty="0" smtClean="0"/>
              <a:t>акушер-гинеколог первой категории;</a:t>
            </a:r>
            <a:endParaRPr lang="ru-RU" sz="2800" dirty="0"/>
          </a:p>
          <a:p>
            <a:r>
              <a:rPr lang="ru-RU" sz="2800" dirty="0" smtClean="0"/>
              <a:t>Проводит ц</a:t>
            </a:r>
            <a:r>
              <a:rPr lang="ru-RU" sz="2800" dirty="0"/>
              <a:t>и</a:t>
            </a:r>
            <a:r>
              <a:rPr lang="ru-RU" sz="2800" dirty="0" smtClean="0"/>
              <a:t>клы </a:t>
            </a:r>
            <a:r>
              <a:rPr lang="ru-RU" sz="2800" dirty="0"/>
              <a:t>повышения квалификации по </a:t>
            </a:r>
            <a:r>
              <a:rPr lang="ru-RU" sz="2800" dirty="0" smtClean="0"/>
              <a:t>оперативной гинекологии, патологии шейки матки и </a:t>
            </a:r>
            <a:r>
              <a:rPr lang="ru-RU" sz="2800" dirty="0" err="1" smtClean="0"/>
              <a:t>кольпоскопии</a:t>
            </a:r>
            <a:r>
              <a:rPr lang="ru-RU" sz="2800" dirty="0" smtClean="0"/>
              <a:t>;</a:t>
            </a:r>
            <a:endParaRPr lang="ru-RU" sz="2800" dirty="0"/>
          </a:p>
          <a:p>
            <a:r>
              <a:rPr lang="ru-RU" sz="2800" dirty="0" smtClean="0"/>
              <a:t>Владеет </a:t>
            </a:r>
            <a:r>
              <a:rPr lang="ru-RU" sz="2800" dirty="0"/>
              <a:t>всеми объемами и доступами оперативных вмешательств по поводу гинекологических заболеваний.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p-clinic.ru/images/spec/information_items_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9283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2474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Кадровый состав кафедры </a:t>
            </a:r>
            <a:endParaRPr lang="ru-RU" sz="4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71472" y="1124744"/>
            <a:ext cx="5357850" cy="5400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кафедры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ПОЛСТЯНОЙ АЛЕКСЕЙ МИХАЙЛОВИЧ.</a:t>
            </a:r>
          </a:p>
          <a:p>
            <a:r>
              <a:rPr lang="ru-RU" sz="2600" dirty="0"/>
              <a:t>Врач </a:t>
            </a:r>
            <a:r>
              <a:rPr lang="ru-RU" sz="2600" dirty="0" smtClean="0"/>
              <a:t>акушер-гинеколог первой категории;</a:t>
            </a:r>
            <a:endParaRPr lang="ru-RU" sz="2600" dirty="0"/>
          </a:p>
          <a:p>
            <a:r>
              <a:rPr lang="ru-RU" sz="2600" dirty="0" smtClean="0"/>
              <a:t>Заведующий центром «Женского здоровья» и гинекологическим отделением  СКЦ ФМБА России</a:t>
            </a:r>
            <a:endParaRPr lang="ru-RU" sz="2600" dirty="0"/>
          </a:p>
          <a:p>
            <a:r>
              <a:rPr lang="ru-RU" sz="2600" dirty="0" smtClean="0"/>
              <a:t>Владеет </a:t>
            </a:r>
            <a:r>
              <a:rPr lang="ru-RU" sz="2600" dirty="0"/>
              <a:t>всеми объемами и доступами оперативных вмешательств по поводу гинекологических заболеваний</a:t>
            </a:r>
            <a:r>
              <a:rPr lang="ru-RU" sz="2600" dirty="0" smtClean="0"/>
              <a:t>.</a:t>
            </a:r>
          </a:p>
          <a:p>
            <a:pPr lvl="0"/>
            <a:r>
              <a:rPr lang="ru-RU" sz="2600" dirty="0" smtClean="0"/>
              <a:t>В настоящее время заканчивает работу над кандидатской диссертацией «Особенности ведения и лечения беременных с тяжелой легочной патологией».</a:t>
            </a:r>
          </a:p>
          <a:p>
            <a:endParaRPr lang="ru-RU" sz="2800" dirty="0"/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krasgmu.ru/sys/images/user/4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571612"/>
            <a:ext cx="2459102" cy="365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9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411" y="332656"/>
            <a:ext cx="8229600" cy="9807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Клинические базы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544" y="479715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Красноярская </a:t>
            </a:r>
            <a:r>
              <a:rPr lang="ru-RU" sz="2400" b="1" dirty="0">
                <a:solidFill>
                  <a:srgbClr val="FF0000"/>
                </a:solidFill>
              </a:rPr>
              <a:t>межрайонная клиническая больница скорой медицинской помощи имени Н.С. </a:t>
            </a:r>
            <a:r>
              <a:rPr lang="ru-RU" sz="2400" b="1" dirty="0" err="1" smtClean="0">
                <a:solidFill>
                  <a:srgbClr val="FF0000"/>
                </a:solidFill>
              </a:rPr>
              <a:t>Карповича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Гинекологическое отделение, 5 этаж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dela.ru/media/bs-174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1484784"/>
            <a:ext cx="4947402" cy="314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etrozavodsk.rusplt.ru/netcat_files/news/1721267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42" y="1238833"/>
            <a:ext cx="4847861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411" y="332656"/>
            <a:ext cx="8229600" cy="9807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Клинические базы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544" y="523247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Красноярский клинический центр охраны материнства и детства</a:t>
            </a:r>
          </a:p>
        </p:txBody>
      </p:sp>
      <p:pic>
        <p:nvPicPr>
          <p:cNvPr id="2050" name="Picture 2" descr="http://krasnoyarsk.bezformata.ru/content/image69729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12954"/>
            <a:ext cx="5715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ezformata.ru/content/Images/000/006/690/image66908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091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411" y="332656"/>
            <a:ext cx="8229600" cy="9807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Клинические базы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://www.sibmedport.ru/media3/Tanya/s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4391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kc-fmba.ru/media/galery/2013/09/17/tmpj6e9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686592" cy="312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Деятельность на кафедре</a:t>
            </a:r>
            <a:endParaRPr lang="ru-RU" sz="3600" b="1" dirty="0"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556792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C2C2C"/>
                </a:solidFill>
              </a:rPr>
              <a:t>Учебная деятельность: </a:t>
            </a:r>
            <a:r>
              <a:rPr lang="ru-RU" sz="2400" dirty="0" smtClean="0"/>
              <a:t>на базах кафедры проводятся циклы повышения квалификации для врачей акушеров-гинекологов: </a:t>
            </a:r>
            <a:r>
              <a:rPr lang="ru-RU" sz="2400" dirty="0"/>
              <a:t>«Оперативная гинекология» 72 и 144 часа, «Гистероскопия с </a:t>
            </a:r>
            <a:r>
              <a:rPr lang="ru-RU" sz="2400" dirty="0" err="1"/>
              <a:t>резектоскопией</a:t>
            </a:r>
            <a:r>
              <a:rPr lang="ru-RU" sz="2400" dirty="0"/>
              <a:t>» 72 </a:t>
            </a:r>
            <a:r>
              <a:rPr lang="ru-RU" sz="2400" dirty="0" smtClean="0"/>
              <a:t>часа, «Патология </a:t>
            </a:r>
            <a:r>
              <a:rPr lang="ru-RU" sz="2400" dirty="0"/>
              <a:t>шейки матки, основы кольпоскопии. Хирургические аспекты лечения» 72 </a:t>
            </a:r>
            <a:r>
              <a:rPr lang="ru-RU" sz="2400" dirty="0" smtClean="0"/>
              <a:t>часа.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95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909</TotalTime>
  <Words>738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Красноярский государственный медицинский университет им. профессора  В.Ф. Войно-Ясенецкого</vt:lpstr>
      <vt:lpstr>Историческая справка</vt:lpstr>
      <vt:lpstr>Кадровый состав кафедры </vt:lpstr>
      <vt:lpstr>Кадровый состав кафедры </vt:lpstr>
      <vt:lpstr>Кадровый состав кафедры </vt:lpstr>
      <vt:lpstr>Клинические базы</vt:lpstr>
      <vt:lpstr>Клинические базы</vt:lpstr>
      <vt:lpstr>Клинические базы</vt:lpstr>
      <vt:lpstr>Деятельность на кафедре</vt:lpstr>
      <vt:lpstr>Первые слушатели цикла «Гистероскопия с резектоскопией»</vt:lpstr>
      <vt:lpstr>Презентация PowerPoint</vt:lpstr>
      <vt:lpstr>Презентация PowerPoint</vt:lpstr>
      <vt:lpstr>Деятельность на кафедре</vt:lpstr>
      <vt:lpstr>Клиническая ординатура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итоги работы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 тимошенко</dc:creator>
  <cp:lastModifiedBy>Музей</cp:lastModifiedBy>
  <cp:revision>146</cp:revision>
  <dcterms:created xsi:type="dcterms:W3CDTF">2016-01-30T05:18:53Z</dcterms:created>
  <dcterms:modified xsi:type="dcterms:W3CDTF">2016-09-01T08:06:44Z</dcterms:modified>
</cp:coreProperties>
</file>