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7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83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2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02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47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08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2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35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5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2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5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3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CA94-DEF0-489E-81D4-51FBDC740F2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31C3-9A4C-43B1-A1D7-5C376255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80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724FD-3480-455D-890C-DFF02A590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Нормы современного русского литературного языка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7104CF-30CD-4393-8EAB-96668C824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367" y="3696790"/>
            <a:ext cx="6831673" cy="1849066"/>
          </a:xfrm>
        </p:spPr>
        <p:txBody>
          <a:bodyPr>
            <a:normAutofit/>
          </a:bodyPr>
          <a:lstStyle/>
          <a:p>
            <a:pPr indent="450215" algn="r"/>
            <a:r>
              <a:rPr lang="ru-RU" sz="23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«Языковая норма – это образец того,</a:t>
            </a:r>
            <a:endParaRPr lang="ru-RU" sz="23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r"/>
            <a:r>
              <a:rPr lang="ru-RU" sz="23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как принято говорить и писать</a:t>
            </a:r>
            <a:endParaRPr lang="ru-RU" sz="23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r"/>
            <a:r>
              <a:rPr lang="ru-RU" sz="23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 данном языковом обществе в данную эпоху».</a:t>
            </a:r>
            <a:r>
              <a:rPr lang="ru-RU" sz="23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ru-RU" sz="23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7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F16BA3-6A26-45E1-927F-40993B1D6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293615"/>
            <a:ext cx="11240887" cy="63420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3. Вставьте пропущенные буквы, объясните их правописание. Какие еще орфограммы вам встретились в предложении? </a:t>
            </a:r>
          </a:p>
          <a:p>
            <a:pPr algn="just"/>
            <a:r>
              <a:rPr lang="ru-RU" sz="2800" dirty="0"/>
              <a:t>Аркадий ощущал </a:t>
            </a:r>
            <a:r>
              <a:rPr lang="ru-RU" sz="2800" dirty="0" err="1"/>
              <a:t>беск</a:t>
            </a:r>
            <a:r>
              <a:rPr lang="ru-RU" sz="2800" dirty="0"/>
              <a:t>…</a:t>
            </a:r>
            <a:r>
              <a:rPr lang="ru-RU" sz="2800" dirty="0" err="1"/>
              <a:t>нечное</a:t>
            </a:r>
            <a:r>
              <a:rPr lang="ru-RU" sz="2800" dirty="0"/>
              <a:t> унижение, когда …</a:t>
            </a:r>
            <a:r>
              <a:rPr lang="ru-RU" sz="2800" dirty="0" err="1"/>
              <a:t>сенними</a:t>
            </a:r>
            <a:r>
              <a:rPr lang="ru-RU" sz="2800" dirty="0"/>
              <a:t> х…</a:t>
            </a:r>
            <a:r>
              <a:rPr lang="ru-RU" sz="2800" dirty="0" err="1"/>
              <a:t>лодными</a:t>
            </a:r>
            <a:r>
              <a:rPr lang="ru-RU" sz="2800" dirty="0"/>
              <a:t> </a:t>
            </a:r>
            <a:r>
              <a:rPr lang="ru-RU" sz="2800" dirty="0" err="1"/>
              <a:t>в..ч</a:t>
            </a:r>
            <a:r>
              <a:rPr lang="ru-RU" sz="2800" dirty="0"/>
              <a:t>…рами, проб…</a:t>
            </a:r>
            <a:r>
              <a:rPr lang="ru-RU" sz="2800" dirty="0" err="1"/>
              <a:t>раясь</a:t>
            </a:r>
            <a:r>
              <a:rPr lang="ru-RU" sz="2800" dirty="0"/>
              <a:t> от казармы к </a:t>
            </a:r>
            <a:r>
              <a:rPr lang="ru-RU" sz="2800" dirty="0" err="1"/>
              <a:t>св</a:t>
            </a:r>
            <a:r>
              <a:rPr lang="ru-RU" sz="2800" dirty="0"/>
              <a:t>…ему дому, вынужден был вязнуть в чмокающей глине, раскачиваться на грязной дороге, словно пьяный, и </a:t>
            </a:r>
            <a:r>
              <a:rPr lang="ru-RU" sz="2800" dirty="0" err="1"/>
              <a:t>выд</a:t>
            </a:r>
            <a:r>
              <a:rPr lang="ru-RU" sz="2800" dirty="0"/>
              <a:t>…рать из </a:t>
            </a:r>
            <a:r>
              <a:rPr lang="ru-RU" sz="2800" dirty="0" err="1"/>
              <a:t>тр</a:t>
            </a:r>
            <a:r>
              <a:rPr lang="ru-RU" sz="2800" dirty="0"/>
              <a:t>…</a:t>
            </a:r>
            <a:r>
              <a:rPr lang="ru-RU" sz="2800" dirty="0" err="1"/>
              <a:t>сины</a:t>
            </a:r>
            <a:r>
              <a:rPr lang="ru-RU" sz="2800" dirty="0"/>
              <a:t> ноги; а дома, прежде чем войти в </a:t>
            </a:r>
            <a:r>
              <a:rPr lang="ru-RU" sz="2800" dirty="0" err="1"/>
              <a:t>св</a:t>
            </a:r>
            <a:r>
              <a:rPr lang="ru-RU" sz="2800" dirty="0"/>
              <a:t>…ю х…</a:t>
            </a:r>
            <a:r>
              <a:rPr lang="ru-RU" sz="2800" dirty="0" err="1"/>
              <a:t>лостяцкую</a:t>
            </a:r>
            <a:r>
              <a:rPr lang="ru-RU" sz="2800" dirty="0"/>
              <a:t> квартиру, щеточкой </a:t>
            </a:r>
            <a:r>
              <a:rPr lang="ru-RU" sz="2800" dirty="0" err="1"/>
              <a:t>сч</a:t>
            </a:r>
            <a:r>
              <a:rPr lang="ru-RU" sz="2800" dirty="0"/>
              <a:t>…</a:t>
            </a:r>
            <a:r>
              <a:rPr lang="ru-RU" sz="2800" dirty="0" err="1"/>
              <a:t>щать</a:t>
            </a:r>
            <a:r>
              <a:rPr lang="ru-RU" sz="2800" dirty="0"/>
              <a:t> с сапог грязь, согнувшись в три погибели на крыльце, потом битый час мыть эти сапоги в бочке с в…</a:t>
            </a:r>
            <a:r>
              <a:rPr lang="ru-RU" sz="2800" dirty="0" err="1"/>
              <a:t>дой</a:t>
            </a:r>
            <a:r>
              <a:rPr lang="ru-RU" sz="2800" dirty="0"/>
              <a:t>, </a:t>
            </a:r>
            <a:r>
              <a:rPr lang="ru-RU" sz="2800" dirty="0" err="1"/>
              <a:t>прот</a:t>
            </a:r>
            <a:r>
              <a:rPr lang="ru-RU" sz="2800" dirty="0"/>
              <a:t>…рать тряпкой и ставить сушить, чтобы назавтра утром </a:t>
            </a:r>
            <a:r>
              <a:rPr lang="ru-RU" sz="2800" dirty="0" err="1"/>
              <a:t>вск</a:t>
            </a:r>
            <a:r>
              <a:rPr lang="ru-RU" sz="2800" dirty="0"/>
              <a:t>…</a:t>
            </a:r>
            <a:r>
              <a:rPr lang="ru-RU" sz="2800" dirty="0" err="1"/>
              <a:t>чить</a:t>
            </a:r>
            <a:r>
              <a:rPr lang="ru-RU" sz="2800" dirty="0"/>
              <a:t> чуть свет и первым делом опять же заняться проклятыми сап..</a:t>
            </a:r>
            <a:r>
              <a:rPr lang="ru-RU" sz="2800" dirty="0" err="1"/>
              <a:t>гами</a:t>
            </a:r>
            <a:r>
              <a:rPr lang="ru-RU" sz="2800" dirty="0"/>
              <a:t>, - ведь не появишься же перед солдатами в нечищеной обуви.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3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9EEC96-AC6F-4845-B7E5-7E630CB0F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447" y="302003"/>
            <a:ext cx="11679032" cy="6123963"/>
          </a:xfrm>
        </p:spPr>
        <p:txBody>
          <a:bodyPr/>
          <a:lstStyle/>
          <a:p>
            <a:pPr algn="just"/>
            <a:r>
              <a:rPr lang="ru-RU" sz="2800" b="1" dirty="0"/>
              <a:t>4. Найдите ошибки в использовании причастных и деепричастных оборотов (обособленных определений и обстоятельств) и исправьте их. </a:t>
            </a:r>
          </a:p>
          <a:p>
            <a:pPr algn="just"/>
            <a:r>
              <a:rPr lang="ru-RU" sz="2800" dirty="0"/>
              <a:t>Получив известие от Павла, радость охватила Ниловну. </a:t>
            </a:r>
          </a:p>
          <a:p>
            <a:pPr algn="just"/>
            <a:r>
              <a:rPr lang="ru-RU" sz="2800" dirty="0"/>
              <a:t>Маршировавшие казаки по дороге не давали никому ни пройти ни проехать в город. </a:t>
            </a:r>
          </a:p>
          <a:p>
            <a:pPr algn="just"/>
            <a:r>
              <a:rPr lang="ru-RU" sz="2800" dirty="0"/>
              <a:t>Стоявшая маленькая керосиновая лампа на столе освещала только середину комнаты. </a:t>
            </a:r>
          </a:p>
          <a:p>
            <a:pPr algn="just"/>
            <a:r>
              <a:rPr lang="ru-RU" sz="2800" dirty="0"/>
              <a:t>Изучая «Слово о полку Игореве», у нас возникает вопрос, кто автор этого произведения.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2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7E32D7-2BE7-4868-8BA7-89610686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654341"/>
            <a:ext cx="11171857" cy="5503178"/>
          </a:xfrm>
        </p:spPr>
        <p:txBody>
          <a:bodyPr/>
          <a:lstStyle/>
          <a:p>
            <a:r>
              <a:rPr lang="ru-RU" sz="2800" b="1" dirty="0"/>
              <a:t>5. Запишите предложение, расставьте знаки препинания и объясните выбор их постановки. </a:t>
            </a:r>
          </a:p>
          <a:p>
            <a:pPr algn="just"/>
            <a:r>
              <a:rPr lang="ru-RU" sz="2800" dirty="0"/>
              <a:t>После долгой ночи потраченной на невеселые бесполезные мысли которые мешали спать и казалось усиливали духоту и мрак ночи </a:t>
            </a:r>
            <a:r>
              <a:rPr lang="ru-RU" sz="2800" dirty="0" err="1"/>
              <a:t>Лаевский</a:t>
            </a:r>
            <a:r>
              <a:rPr lang="ru-RU" sz="2800" dirty="0"/>
              <a:t> чувствовал себя разбитым и вялым.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0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65798-AA2F-48BD-B15B-609F2235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C6E03D-E686-4ABB-88AD-BCC38EF9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1. Из словаря выписать 10 слов, в которых допускается двоякое ударение. </a:t>
            </a:r>
          </a:p>
          <a:p>
            <a:pPr algn="just"/>
            <a:r>
              <a:rPr lang="ru-RU" sz="2800" dirty="0"/>
              <a:t>2. Выписать 3 примера с транскрипцией. </a:t>
            </a:r>
          </a:p>
          <a:p>
            <a:pPr algn="just"/>
            <a:r>
              <a:rPr lang="ru-RU" sz="2800" dirty="0"/>
              <a:t>3. С 5 словами из первых 10 слов составить предложение с обособленными определениями или обособленными обстоятельствами.</a:t>
            </a:r>
          </a:p>
        </p:txBody>
      </p:sp>
    </p:spTree>
    <p:extLst>
      <p:ext uri="{BB962C8B-B14F-4D97-AF65-F5344CB8AC3E}">
        <p14:creationId xmlns:p14="http://schemas.microsoft.com/office/powerpoint/2010/main" val="3349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206F4-CB7D-4525-90B3-8BDD109D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Языковая норма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C05B4-9777-4AB9-AA9D-313142432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497433"/>
            <a:ext cx="11103429" cy="4733549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Норма</a:t>
            </a:r>
            <a:r>
              <a:rPr lang="ru-RU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это единообразное, общепринятое употребление элементов языка, правила их использования в определенный период. </a:t>
            </a:r>
          </a:p>
          <a:p>
            <a:pPr algn="just"/>
            <a:r>
              <a:rPr lang="ru-RU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Нормы не выдумываются учеными, а отражают закономерные процессы и явления, происходящие в языке, поддерживаются речевой практикой. </a:t>
            </a:r>
          </a:p>
          <a:p>
            <a:pPr algn="just"/>
            <a:r>
              <a:rPr lang="ru-RU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 основным источникам нормы относятся произведения писателей, язык средств массовой информации, общепринятое современное употребление, научные исследования лингвистов.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090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8E9A3-DA9C-4028-A79C-085923B6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языковых норм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A6397-1442-4176-9543-37251B5F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6580"/>
            <a:ext cx="9601200" cy="3870820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Орфоэпические </a:t>
            </a:r>
          </a:p>
          <a:p>
            <a:r>
              <a:rPr lang="ru-RU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Орфографические  </a:t>
            </a:r>
          </a:p>
          <a:p>
            <a:r>
              <a:rPr lang="ru-RU" sz="32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Лексические</a:t>
            </a:r>
            <a:endParaRPr lang="ru-RU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Морфологические</a:t>
            </a:r>
            <a:endParaRPr lang="ru-RU" sz="3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Синтаксические</a:t>
            </a:r>
            <a:endParaRPr lang="ru-RU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Пунктуационные</a:t>
            </a:r>
            <a:endParaRPr lang="ru-RU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Стилистические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275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CD850-D65E-44CF-834D-FAB6DA40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38764" cy="1485900"/>
          </a:xfrm>
        </p:spPr>
        <p:txBody>
          <a:bodyPr/>
          <a:lstStyle/>
          <a:p>
            <a:r>
              <a:rPr lang="ru-RU" dirty="0"/>
              <a:t>Пример изменения норм произношения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CA181C2-412F-4CD3-BAAA-47BBCE751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29221"/>
              </p:ext>
            </p:extLst>
          </p:nvPr>
        </p:nvGraphicFramePr>
        <p:xfrm>
          <a:off x="496389" y="1451294"/>
          <a:ext cx="11113974" cy="5201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6987">
                  <a:extLst>
                    <a:ext uri="{9D8B030D-6E8A-4147-A177-3AD203B41FA5}">
                      <a16:colId xmlns:a16="http://schemas.microsoft.com/office/drawing/2014/main" val="3787071253"/>
                    </a:ext>
                  </a:extLst>
                </a:gridCol>
                <a:gridCol w="5556987">
                  <a:extLst>
                    <a:ext uri="{9D8B030D-6E8A-4147-A177-3AD203B41FA5}">
                      <a16:colId xmlns:a16="http://schemas.microsoft.com/office/drawing/2014/main" val="3092586240"/>
                    </a:ext>
                  </a:extLst>
                </a:gridCol>
              </a:tblGrid>
              <a:tr h="325074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Изменение орфоэпических норм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Примеры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50073"/>
                  </a:ext>
                </a:extLst>
              </a:tr>
              <a:tr h="325074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1. Произношение [ш’] как [</a:t>
                      </a:r>
                      <a:r>
                        <a:rPr lang="ru-RU" sz="1800" dirty="0" err="1">
                          <a:effectLst/>
                        </a:rPr>
                        <a:t>ш’ч</a:t>
                      </a:r>
                      <a:r>
                        <a:rPr lang="ru-RU" sz="1800" dirty="0">
                          <a:effectLst/>
                        </a:rPr>
                        <a:t>’]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[ш’ч’]ука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0131038"/>
                  </a:ext>
                </a:extLst>
              </a:tr>
              <a:tr h="325074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2. Твердое произношение </a:t>
                      </a:r>
                      <a:r>
                        <a:rPr lang="ru-RU" sz="1800" dirty="0" err="1">
                          <a:effectLst/>
                        </a:rPr>
                        <a:t>жж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зж</a:t>
                      </a:r>
                      <a:r>
                        <a:rPr lang="ru-RU" sz="1800" dirty="0">
                          <a:effectLst/>
                        </a:rPr>
                        <a:t> в корне слова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жужжал, приезжал, дребезжат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941183"/>
                  </a:ext>
                </a:extLst>
              </a:tr>
              <a:tr h="65014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3. Мягкое произношение -</a:t>
                      </a:r>
                      <a:r>
                        <a:rPr lang="ru-RU" sz="1800" dirty="0" err="1">
                          <a:effectLst/>
                        </a:rPr>
                        <a:t>сь</a:t>
                      </a:r>
                      <a:r>
                        <a:rPr lang="ru-RU" sz="1800" dirty="0">
                          <a:effectLst/>
                        </a:rPr>
                        <a:t> и –</a:t>
                      </a:r>
                      <a:r>
                        <a:rPr lang="ru-RU" sz="1800" dirty="0" err="1">
                          <a:effectLst/>
                        </a:rPr>
                        <a:t>ся</a:t>
                      </a:r>
                      <a:r>
                        <a:rPr lang="ru-RU" sz="1800" dirty="0">
                          <a:effectLst/>
                        </a:rPr>
                        <a:t> у глаголов наряду с твердым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учусь, взялся [с’] и [с]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1159419"/>
                  </a:ext>
                </a:extLst>
              </a:tr>
              <a:tr h="97522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4. Отсутствие смягчения [р] перед мягкими согласными и отсутствие смягчения согласных перед разделительным ъ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портит, вторник, карниз, смерть, съездил, объявлен, изъян, съёжился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222686"/>
                  </a:ext>
                </a:extLst>
              </a:tr>
              <a:tr h="97522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5. Мягкое произношение звуков [г’], [к’], [х’] в прилагательных на -</a:t>
                      </a:r>
                      <a:r>
                        <a:rPr lang="ru-RU" sz="1800" dirty="0" err="1">
                          <a:effectLst/>
                        </a:rPr>
                        <a:t>гий</a:t>
                      </a:r>
                      <a:r>
                        <a:rPr lang="ru-RU" sz="1800" dirty="0">
                          <a:effectLst/>
                        </a:rPr>
                        <a:t>, -кий, -</a:t>
                      </a:r>
                      <a:r>
                        <a:rPr lang="ru-RU" sz="1800" dirty="0" err="1">
                          <a:effectLst/>
                        </a:rPr>
                        <a:t>хий</a:t>
                      </a:r>
                      <a:r>
                        <a:rPr lang="ru-RU" sz="1800" dirty="0">
                          <a:effectLst/>
                        </a:rPr>
                        <a:t> и в глаголах на -</a:t>
                      </a:r>
                      <a:r>
                        <a:rPr lang="ru-RU" sz="1800" dirty="0" err="1">
                          <a:effectLst/>
                        </a:rPr>
                        <a:t>гивать</a:t>
                      </a:r>
                      <a:r>
                        <a:rPr lang="ru-RU" sz="1800" dirty="0">
                          <a:effectLst/>
                        </a:rPr>
                        <a:t>, -кивать, -</a:t>
                      </a:r>
                      <a:r>
                        <a:rPr lang="ru-RU" sz="1800" dirty="0" err="1">
                          <a:effectLst/>
                        </a:rPr>
                        <a:t>хивать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гулкий, широкий, тихий, затрагивать, подталкивать, размахивать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380910"/>
                  </a:ext>
                </a:extLst>
              </a:tr>
              <a:tr h="97522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6. Произношение безударных окончаний глаголов 3-го лица II спряжения по общим законам изменения гласных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дышат[</a:t>
                      </a:r>
                      <a:r>
                        <a:rPr lang="ru-RU" sz="1800" dirty="0" err="1">
                          <a:effectLst/>
                        </a:rPr>
                        <a:t>ът</a:t>
                      </a:r>
                      <a:r>
                        <a:rPr lang="ru-RU" sz="1800" dirty="0">
                          <a:effectLst/>
                        </a:rPr>
                        <a:t>], строят[</a:t>
                      </a:r>
                      <a:r>
                        <a:rPr lang="ru-RU" sz="1800" dirty="0" err="1">
                          <a:effectLst/>
                        </a:rPr>
                        <a:t>ьт</a:t>
                      </a:r>
                      <a:r>
                        <a:rPr lang="ru-RU" sz="1800" dirty="0">
                          <a:effectLst/>
                        </a:rPr>
                        <a:t>] </a:t>
                      </a:r>
                    </a:p>
                    <a:p>
                      <a:pPr algn="just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2630"/>
                  </a:ext>
                </a:extLst>
              </a:tr>
              <a:tr h="65014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7. Произношение [</a:t>
                      </a:r>
                      <a:r>
                        <a:rPr lang="ru-RU" sz="1800" dirty="0" err="1">
                          <a:effectLst/>
                        </a:rPr>
                        <a:t>ч’н</a:t>
                      </a:r>
                      <a:r>
                        <a:rPr lang="ru-RU" sz="1800" dirty="0">
                          <a:effectLst/>
                        </a:rPr>
                        <a:t>] наряду с [</a:t>
                      </a:r>
                      <a:r>
                        <a:rPr lang="ru-RU" sz="1800" dirty="0" err="1">
                          <a:effectLst/>
                        </a:rPr>
                        <a:t>шн</a:t>
                      </a:r>
                      <a:r>
                        <a:rPr lang="ru-RU" sz="1800" dirty="0">
                          <a:effectLst/>
                        </a:rPr>
                        <a:t>]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>
                          <a:effectLst/>
                        </a:rPr>
                        <a:t>сливо</a:t>
                      </a:r>
                      <a:r>
                        <a:rPr lang="ru-RU" sz="1800" dirty="0">
                          <a:effectLst/>
                        </a:rPr>
                        <a:t>[</a:t>
                      </a:r>
                      <a:r>
                        <a:rPr lang="ru-RU" sz="1800" dirty="0" err="1">
                          <a:effectLst/>
                        </a:rPr>
                        <a:t>ч’н</a:t>
                      </a:r>
                      <a:r>
                        <a:rPr lang="ru-RU" sz="1800" dirty="0">
                          <a:effectLst/>
                        </a:rPr>
                        <a:t>]</a:t>
                      </a:r>
                      <a:r>
                        <a:rPr lang="ru-RU" sz="1800" dirty="0" err="1">
                          <a:effectLst/>
                        </a:rPr>
                        <a:t>ый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сливо</a:t>
                      </a:r>
                      <a:r>
                        <a:rPr lang="ru-RU" sz="1800" dirty="0">
                          <a:effectLst/>
                        </a:rPr>
                        <a:t>[</a:t>
                      </a:r>
                      <a:r>
                        <a:rPr lang="ru-RU" sz="1800" dirty="0" err="1">
                          <a:effectLst/>
                        </a:rPr>
                        <a:t>шн</a:t>
                      </a:r>
                      <a:r>
                        <a:rPr lang="ru-RU" sz="1800" dirty="0">
                          <a:effectLst/>
                        </a:rPr>
                        <a:t>]</a:t>
                      </a:r>
                      <a:r>
                        <a:rPr lang="ru-RU" sz="1800" dirty="0" err="1">
                          <a:effectLst/>
                        </a:rPr>
                        <a:t>ый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ску</a:t>
                      </a:r>
                      <a:r>
                        <a:rPr lang="ru-RU" sz="1800" dirty="0">
                          <a:effectLst/>
                        </a:rPr>
                        <a:t>[</a:t>
                      </a:r>
                      <a:r>
                        <a:rPr lang="ru-RU" sz="1800" dirty="0" err="1">
                          <a:effectLst/>
                        </a:rPr>
                        <a:t>ч’н</a:t>
                      </a:r>
                      <a:r>
                        <a:rPr lang="ru-RU" sz="1800" dirty="0">
                          <a:effectLst/>
                        </a:rPr>
                        <a:t>]</a:t>
                      </a:r>
                      <a:r>
                        <a:rPr lang="ru-RU" sz="1800" dirty="0" err="1">
                          <a:effectLst/>
                        </a:rPr>
                        <a:t>ый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ску</a:t>
                      </a:r>
                      <a:r>
                        <a:rPr lang="ru-RU" sz="1800" dirty="0">
                          <a:effectLst/>
                        </a:rPr>
                        <a:t>[</a:t>
                      </a:r>
                      <a:r>
                        <a:rPr lang="ru-RU" sz="1800" dirty="0" err="1">
                          <a:effectLst/>
                        </a:rPr>
                        <a:t>шн</a:t>
                      </a:r>
                      <a:r>
                        <a:rPr lang="ru-RU" sz="1800" dirty="0">
                          <a:effectLst/>
                        </a:rPr>
                        <a:t>]</a:t>
                      </a:r>
                      <a:r>
                        <a:rPr lang="ru-RU" sz="1800" dirty="0" err="1">
                          <a:effectLst/>
                        </a:rPr>
                        <a:t>ый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36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5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44F28-C6AE-4F1C-96CD-157A4318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изменения лексических норм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80CC00-FD3C-4023-A8FD-03328D486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" y="1736521"/>
            <a:ext cx="11443063" cy="512147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 30-40-е годы 20 века слово 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дипломант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обозначало студента, выполняющего дипломную работу, а слово дипломник было разговорным (стилистическим) вариантом слова 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дипломант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 В литературной норме 50-60-х годов произошло разграничение в употреблении этих слов: словом 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дипломник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стали называть студента в период подготовки и защиты дипломной работы (оно утратило стилистическую окраску разговорного слова), а слово 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дипломант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стало употребляться для наименования победителей конкурсов, смотров, соревнований, отмеченных дипломом победителя.</a:t>
            </a:r>
          </a:p>
          <a:p>
            <a:pPr algn="just"/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Слово 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абитуриент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в 30-40-е годы 20 века употреблялось как обозначение тех, кто оканчивал среднюю школу, и тех, кто поступал в вуз, так как оба эти понятия во многих случаях относятся к одному и тому же лицу. В 50-е годы 20 века за оканчивающими среднюю школу закрепилось слово 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выпускник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а слово </a:t>
            </a:r>
            <a:r>
              <a:rPr lang="ru-RU" sz="34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абитуриент</a:t>
            </a:r>
            <a:r>
              <a:rPr lang="ru-RU" sz="3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в этом значении вышло из употребления.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41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6C33E-F680-4495-853D-59B3237D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изменения морфологических норм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00BB77-6565-462B-AD71-3F479EB7A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 литературе 19 века и разговорной речи того времени употреблялись слова </a:t>
            </a:r>
            <a:r>
              <a:rPr lang="ru-RU" sz="28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георгина, зала, рояля</a:t>
            </a:r>
            <a:r>
              <a:rPr lang="ru-RU" sz="28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–</a:t>
            </a:r>
            <a:r>
              <a:rPr lang="ru-RU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это были слова женского рода. В современном русском языке нормой является употребление этих слов как слов мужского рода </a:t>
            </a:r>
            <a:r>
              <a:rPr lang="ru-RU" sz="2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</a:t>
            </a:r>
            <a:r>
              <a:rPr lang="ru-RU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8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георгин, зал, рояль</a:t>
            </a:r>
            <a:r>
              <a:rPr lang="ru-RU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F5868-2E48-4A8D-95D2-1F5DE303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F8A4C3-C8FE-46AF-8269-FECB1AF6D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074" y="2088319"/>
            <a:ext cx="5588725" cy="45345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буду в лесу, но ты мне позвони...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случайно стёр «Войну и мир»...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тебе письмо пять минут назад послал, ты получил?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Скинь мне фото на мыло...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не могу с тобой говорить, ты всё время исчезаешь...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Положи мне деньги на трубу...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завтра себе мозгов докуплю...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Давай подарим ему домашний кинотеатр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635420" cy="44300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Воткни мне зарядку...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вторую мировую за американцев прошёл...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Ивана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нет – он в армии. Вы ему позвоните.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 с другом всю ночь рубился в монстров.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Хочу купить палку для фото.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Надо скачать новый фильм.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Мы из банка забрали всю капусту.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Посчитай быстро на телефоне.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89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4AF6E-0663-4B58-9164-4F826576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106"/>
          </a:xfrm>
        </p:spPr>
        <p:txBody>
          <a:bodyPr/>
          <a:lstStyle/>
          <a:p>
            <a:pPr algn="ctr"/>
            <a:r>
              <a:rPr lang="ru-RU" dirty="0"/>
              <a:t>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E8A2E3-6035-4A51-8374-83F3DFC7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42906"/>
            <a:ext cx="11273246" cy="527667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1. Сделайте транскрипцию следующих слов.</a:t>
            </a:r>
          </a:p>
          <a:p>
            <a:pPr algn="just"/>
            <a:r>
              <a:rPr lang="ru-RU" sz="2800" dirty="0"/>
              <a:t>Угасший, детский, афера, подчеркнул, господский, двоеженец.</a:t>
            </a:r>
          </a:p>
          <a:p>
            <a:pPr algn="just"/>
            <a:r>
              <a:rPr lang="ru-RU" sz="2800" dirty="0"/>
              <a:t>Безжалостный, боится, блестка, известняк, добивается, никчемный.</a:t>
            </a:r>
          </a:p>
          <a:p>
            <a:pPr algn="just"/>
            <a:r>
              <a:rPr lang="ru-RU" sz="2800" dirty="0"/>
              <a:t>Брызжет, смеются, внаем, завистливый, учатся, преемник.</a:t>
            </a:r>
          </a:p>
        </p:txBody>
      </p:sp>
    </p:spTree>
    <p:extLst>
      <p:ext uri="{BB962C8B-B14F-4D97-AF65-F5344CB8AC3E}">
        <p14:creationId xmlns:p14="http://schemas.microsoft.com/office/powerpoint/2010/main" val="38403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D8E935-5329-44FF-811E-15C63DF7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1" y="486561"/>
            <a:ext cx="11299372" cy="6018742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2. Расставьте ударение и правильно прочитайте слова.</a:t>
            </a:r>
          </a:p>
          <a:p>
            <a:pPr algn="just"/>
            <a:r>
              <a:rPr lang="ru-RU" sz="2400" dirty="0" smtClean="0"/>
              <a:t>Гербов, газопровод, досыта, гибка, гладки, глубока, добрало, глупа, докрасна, дочиста, горьки, горяча, </a:t>
            </a:r>
            <a:r>
              <a:rPr lang="ru-RU" sz="2400" dirty="0" err="1" smtClean="0"/>
              <a:t>госпитал</a:t>
            </a:r>
            <a:r>
              <a:rPr lang="ru-RU" sz="2400" dirty="0" smtClean="0"/>
              <a:t> (и, я), грозна, громка, девичья фамилия, дефис, директора, диспансер, добела, добыча, доверху(нар.), договор (ы, а), досуг, дояр, дразнить, дразнишь, древки.</a:t>
            </a:r>
          </a:p>
          <a:p>
            <a:pPr algn="just"/>
            <a:r>
              <a:rPr lang="ru-RU" sz="2400" dirty="0" smtClean="0"/>
              <a:t>Августовский, инженеров, инспекторов, занята, инструкторов, перезвонишь, инсульт, искони,   искоса, закупоривать, исповедание, камбала, каталог, каучук, кашлянуть, жалюзи, кашляни, квартал, кешью, коклюш, дочерна, конструкторов, конфетти, кремами, кухонный.</a:t>
            </a:r>
          </a:p>
          <a:p>
            <a:pPr algn="just"/>
            <a:r>
              <a:rPr lang="ru-RU" sz="2400" dirty="0" smtClean="0"/>
              <a:t>Ломота, килограмм  (мандарин или мандаринов), мельком (нар.), минусовая температура, сыну минуло 15 лет, опасность минула, мускулистый, мышление, остричь наголо, шашки наголо, надолго (нар.), нажит (причастие), нажита, названные причины (причастие), названый брат (</a:t>
            </a:r>
            <a:r>
              <a:rPr lang="ru-RU" sz="2400" dirty="0" err="1" smtClean="0"/>
              <a:t>прилаг</a:t>
            </a:r>
            <a:r>
              <a:rPr lang="ru-RU" sz="2400" dirty="0" smtClean="0"/>
              <a:t>.), намерение, наперегонки, начавший, небытие, неврастения, недоимка, неумно (наречие), нивелировать, никчемный, новорожденный.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4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188</TotalTime>
  <Words>943</Words>
  <Application>Microsoft Office PowerPoint</Application>
  <PresentationFormat>Широкоэкранный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MS Mincho</vt:lpstr>
      <vt:lpstr>Rockwell</vt:lpstr>
      <vt:lpstr>Times New Roman</vt:lpstr>
      <vt:lpstr>Damask</vt:lpstr>
      <vt:lpstr>Нормы современного русского литературного языка</vt:lpstr>
      <vt:lpstr>Языковая норма</vt:lpstr>
      <vt:lpstr>Виды языковых норм</vt:lpstr>
      <vt:lpstr>Пример изменения норм произношения</vt:lpstr>
      <vt:lpstr>Пример изменения лексических норм</vt:lpstr>
      <vt:lpstr>Пример изменения морфологических норм</vt:lpstr>
      <vt:lpstr>Современные изменения</vt:lpstr>
      <vt:lpstr>Задания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современного русского литературного языка</dc:title>
  <dc:creator>Anastasiia Belozor</dc:creator>
  <cp:lastModifiedBy>Белозор Анастасия Сергеевна</cp:lastModifiedBy>
  <cp:revision>11</cp:revision>
  <dcterms:created xsi:type="dcterms:W3CDTF">2021-03-30T06:21:24Z</dcterms:created>
  <dcterms:modified xsi:type="dcterms:W3CDTF">2023-04-19T01:55:15Z</dcterms:modified>
</cp:coreProperties>
</file>