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56" r:id="rId3"/>
    <p:sldId id="270" r:id="rId4"/>
    <p:sldId id="267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58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layout>
                <c:manualLayout>
                  <c:x val="-0.14288505016989961"/>
                  <c:y val="5.5088580809096621E-2"/>
                </c:manualLayout>
              </c:layout>
              <c:showVal val="1"/>
              <c:showPercent val="1"/>
            </c:dLbl>
            <c:showVal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н/я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72</c:v>
                </c:pt>
                <c:pt idx="1">
                  <c:v>116</c:v>
                </c:pt>
                <c:pt idx="2">
                  <c:v>37</c:v>
                </c:pt>
                <c:pt idx="3">
                  <c:v>17</c:v>
                </c:pt>
                <c:pt idx="4">
                  <c:v>11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392B5-09A5-4AF3-A5A8-A0FAFF486E62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B33FB-B3EB-41C0-BC06-5C9FE6C90A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591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7D623-A2F7-475B-A38D-1BD4FB5D65A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935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6099" y="99548"/>
            <a:ext cx="8747901" cy="10972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ФГБОУ ВО «Красноярский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государственный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медицинский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университет 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. проф. В.Ф.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Войно-Ясенецкого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»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Минздрава России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5157192"/>
            <a:ext cx="518579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Декан лечебного факультета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Газенкампф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А.А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6237312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9" descr="C:\Users\gazenkampfaa\Pictures\Новый 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" y="36843"/>
            <a:ext cx="815818" cy="1369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Pictures\acc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9484">
            <a:off x="73354" y="2049295"/>
            <a:ext cx="3120987" cy="2442511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03848" y="1772816"/>
            <a:ext cx="5940152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Первичная аккредитация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специалистов.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Что мы имеем сейчас?</a:t>
            </a:r>
            <a:endParaRPr lang="ru-RU" sz="40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2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37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87137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87137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918785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710873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918785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1019539" y="6206084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029100" y="5181933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885084" y="284382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011753" y="284382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67737" y="35417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gazenkampfaa\Documents\Деканат\Деканат_новая_эра\Аккредитация_2017\фото станций\20170426_115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02" y="332656"/>
            <a:ext cx="3693235" cy="4924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885184" y="5172807"/>
            <a:ext cx="4258816" cy="1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проф.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Грицан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А.И.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aseline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доц.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Васильева Е.О.</a:t>
            </a:r>
          </a:p>
          <a:p>
            <a:pPr>
              <a:spcBef>
                <a:spcPct val="0"/>
              </a:spcBef>
            </a:pPr>
            <a:r>
              <a:rPr lang="ru-RU" sz="2800" dirty="0" smtClean="0">
                <a:solidFill>
                  <a:srgbClr val="002060"/>
                </a:solidFill>
              </a:rPr>
              <a:t>асс. </a:t>
            </a:r>
            <a:r>
              <a:rPr lang="ru-RU" sz="2800" dirty="0" err="1" smtClean="0">
                <a:solidFill>
                  <a:srgbClr val="002060"/>
                </a:solidFill>
              </a:rPr>
              <a:t>Пугонин</a:t>
            </a:r>
            <a:r>
              <a:rPr lang="ru-RU" sz="2800" dirty="0" smtClean="0">
                <a:solidFill>
                  <a:srgbClr val="002060"/>
                </a:solidFill>
              </a:rPr>
              <a:t> Е.В.</a:t>
            </a:r>
          </a:p>
        </p:txBody>
      </p:sp>
    </p:spTree>
    <p:extLst>
      <p:ext uri="{BB962C8B-B14F-4D97-AF65-F5344CB8AC3E}">
        <p14:creationId xmlns="" xmlns:p14="http://schemas.microsoft.com/office/powerpoint/2010/main" val="12679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8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66688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6688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98336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90424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98336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816954" y="3525250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22429" y="620608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030956" y="5197972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797975" y="2877283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99090" y="287728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gazenkampfaa\Documents\Деканат\Деканат_новая_эра\Аккредитация_2017\фото станций\20170426_115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84" y="332656"/>
            <a:ext cx="3457640" cy="46101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885184" y="5172807"/>
            <a:ext cx="4258816" cy="1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проф. Шестерня П.А.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доц.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Головенкин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С.Е.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доц. Аксютина Н.В.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559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492480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Этапы подготовки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7197550"/>
              </p:ext>
            </p:extLst>
          </p:nvPr>
        </p:nvGraphicFramePr>
        <p:xfrm>
          <a:off x="251520" y="548680"/>
          <a:ext cx="8568952" cy="1841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648"/>
                <a:gridCol w="2736304"/>
              </a:tblGrid>
              <a:tr h="4515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ЭТАП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СРОКИ</a:t>
                      </a:r>
                      <a:endParaRPr lang="ru-RU" sz="2400" dirty="0"/>
                    </a:p>
                  </a:txBody>
                  <a:tcPr/>
                </a:tc>
              </a:tr>
              <a:tr h="6923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Обучение помощников</a:t>
                      </a:r>
                      <a:r>
                        <a:rPr lang="ru-RU" sz="1800" baseline="0" dirty="0" smtClean="0"/>
                        <a:t> экспертов работы с оборудованием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12 - 13.04.2017г.</a:t>
                      </a:r>
                      <a:endParaRPr lang="ru-RU" sz="1800" dirty="0"/>
                    </a:p>
                  </a:txBody>
                  <a:tcPr/>
                </a:tc>
              </a:tr>
              <a:tr h="6923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Мастер-класс для помощников</a:t>
                      </a:r>
                      <a:r>
                        <a:rPr lang="ru-RU" sz="1800" baseline="0" dirty="0" smtClean="0"/>
                        <a:t> экспертов по проведения </a:t>
                      </a:r>
                      <a:r>
                        <a:rPr lang="en-US" sz="1800" baseline="0" dirty="0" smtClean="0"/>
                        <a:t>II</a:t>
                      </a:r>
                      <a:r>
                        <a:rPr lang="ru-RU" sz="1800" baseline="0" dirty="0" smtClean="0"/>
                        <a:t> этапа ПА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19.04.</a:t>
                      </a:r>
                      <a:r>
                        <a:rPr lang="ru-RU" sz="1800" baseline="0" dirty="0" smtClean="0"/>
                        <a:t>2017г.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77901"/>
              </p:ext>
            </p:extLst>
          </p:nvPr>
        </p:nvGraphicFramePr>
        <p:xfrm>
          <a:off x="3491880" y="2204864"/>
          <a:ext cx="5525939" cy="4392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391"/>
                <a:gridCol w="2291981"/>
                <a:gridCol w="1626567"/>
              </a:tblGrid>
              <a:tr h="258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Станция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Ответственный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27 – 28.04.17.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Экстренная 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Шестерня П.А.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03 – 04.05.17.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Неотложная М.П.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 Р.Н.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Диспансеризация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Штарик С.Ю.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10 – 11.05.17.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Физикальный осмотр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Соловьева И.А.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Грицан А.И.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15 – 16.05.17.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Физикальный осмотр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Соловьева И.А.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Грицан А.И.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17 – 18.05.17.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Диспансеризация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Штарик С.Ю.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Неотложная 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 Р.Н.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19 – 20.05.17.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Экстренная 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Шестерня П.А.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22 – 23.05.17.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Физикальный осмотр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Соловьева И.А.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Грицан А.И.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24 – 25.05.17.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Экстренная 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Шестерня П.А.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26 – 27.05.17.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Неотложная М.П.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 Р.Н.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Диспансеризация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Штарик С.Ю.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29 – 31.05.17.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 СТАНЦИИ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Газенкампф А.А.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7504" y="2996952"/>
            <a:ext cx="3312368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Погружения на кафедрах ВБ 1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и ВБ 2 дважды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 неделю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9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09797" y="764704"/>
            <a:ext cx="29523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fmza.ru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0690" y="1520788"/>
            <a:ext cx="29523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Деканат лечебного факультета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5178458"/>
            <a:ext cx="3943912" cy="7200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Каф.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перинатологии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, акушерства и гинекологии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леч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факультета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2160" y="2280862"/>
            <a:ext cx="29523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Коновалов В.Н.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6669" y="2298139"/>
            <a:ext cx="2952328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Черкашина И.И.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254" y="5013450"/>
            <a:ext cx="3637658" cy="10017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Каф.поликлинической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терапии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семейной медицины и ЗОЖ с курсом ПО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4098340"/>
            <a:ext cx="3923087" cy="100811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Каф.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клиника хирургических болезней им. проф.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Ю.М.Лубенского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7861" y="3882315"/>
            <a:ext cx="3642051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Каф. внутренних болезней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№2 с курсом ПО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3018219"/>
            <a:ext cx="3943911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Каф.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клиника хирургических болезней им. проф.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А.М.Дыхно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с курсом эндоскопии 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эндохирургии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ПО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7504" y="3018219"/>
            <a:ext cx="36724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Каф. внутренних болезней №1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4" idx="2"/>
            <a:endCxn id="5" idx="0"/>
          </p:cNvCxnSpPr>
          <p:nvPr/>
        </p:nvCxnSpPr>
        <p:spPr>
          <a:xfrm>
            <a:off x="4685961" y="1268760"/>
            <a:ext cx="20893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230690" y="2024844"/>
            <a:ext cx="405206" cy="256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868144" y="2024844"/>
            <a:ext cx="432048" cy="256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3995936" y="2802195"/>
            <a:ext cx="36004" cy="3668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748464" y="2784918"/>
            <a:ext cx="0" cy="363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0" name="Прямая со стрелкой 5129"/>
          <p:cNvCxnSpPr>
            <a:stCxn id="13" idx="3"/>
            <a:endCxn id="13" idx="3"/>
          </p:cNvCxnSpPr>
          <p:nvPr/>
        </p:nvCxnSpPr>
        <p:spPr>
          <a:xfrm>
            <a:off x="3779912" y="337825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2" name="Прямая со стрелкой 5131"/>
          <p:cNvCxnSpPr>
            <a:endCxn id="13" idx="3"/>
          </p:cNvCxnSpPr>
          <p:nvPr/>
        </p:nvCxnSpPr>
        <p:spPr>
          <a:xfrm flipH="1">
            <a:off x="3779912" y="3378259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4" name="Прямая со стрелкой 5133"/>
          <p:cNvCxnSpPr>
            <a:endCxn id="11" idx="3"/>
          </p:cNvCxnSpPr>
          <p:nvPr/>
        </p:nvCxnSpPr>
        <p:spPr>
          <a:xfrm flipH="1">
            <a:off x="3779912" y="4350367"/>
            <a:ext cx="2340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6" name="Прямая со стрелкой 5135"/>
          <p:cNvCxnSpPr>
            <a:endCxn id="9" idx="3"/>
          </p:cNvCxnSpPr>
          <p:nvPr/>
        </p:nvCxnSpPr>
        <p:spPr>
          <a:xfrm flipH="1">
            <a:off x="3779912" y="5514310"/>
            <a:ext cx="2520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8" name="Прямая со стрелкой 5137"/>
          <p:cNvCxnSpPr>
            <a:endCxn id="12" idx="3"/>
          </p:cNvCxnSpPr>
          <p:nvPr/>
        </p:nvCxnSpPr>
        <p:spPr>
          <a:xfrm flipH="1">
            <a:off x="8515911" y="3522275"/>
            <a:ext cx="2325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Прямая со стрелкой 5139"/>
          <p:cNvCxnSpPr>
            <a:endCxn id="10" idx="3"/>
          </p:cNvCxnSpPr>
          <p:nvPr/>
        </p:nvCxnSpPr>
        <p:spPr>
          <a:xfrm flipH="1">
            <a:off x="8495087" y="4602395"/>
            <a:ext cx="25337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2" name="Прямая со стрелкой 5141"/>
          <p:cNvCxnSpPr>
            <a:endCxn id="6" idx="3"/>
          </p:cNvCxnSpPr>
          <p:nvPr/>
        </p:nvCxnSpPr>
        <p:spPr>
          <a:xfrm flipH="1">
            <a:off x="8515912" y="5538499"/>
            <a:ext cx="2325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107504" y="6220196"/>
            <a:ext cx="3637658" cy="5008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аф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туберкулеза с курсом ПО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748152" y="6470625"/>
            <a:ext cx="25202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4571999" y="6122166"/>
            <a:ext cx="3923087" cy="5988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афедры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 клиники сердечно-сосудистой хирургии ИПО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8495086" y="6411926"/>
            <a:ext cx="2325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/>
          <p:cNvSpPr txBox="1">
            <a:spLocks/>
          </p:cNvSpPr>
          <p:nvPr/>
        </p:nvSpPr>
        <p:spPr>
          <a:xfrm>
            <a:off x="179512" y="0"/>
            <a:ext cx="84924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C00000"/>
                </a:solidFill>
              </a:rPr>
              <a:t>Задачи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97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azenkampfaa\Pictures\as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69803"/>
            <a:ext cx="7416824" cy="46127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34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492480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Сроки проведения первичной аккредитации</a:t>
            </a:r>
            <a:br>
              <a:rPr lang="ru-RU" sz="3200" dirty="0" smtClean="0"/>
            </a:br>
            <a:r>
              <a:rPr lang="ru-RU" sz="3200" dirty="0" smtClean="0"/>
              <a:t>по специальности 31.05.01 «Лечебное дело»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64960984"/>
              </p:ext>
            </p:extLst>
          </p:nvPr>
        </p:nvGraphicFramePr>
        <p:xfrm>
          <a:off x="899592" y="1772816"/>
          <a:ext cx="7560840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3312368"/>
              </a:tblGrid>
              <a:tr h="55283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ЭТАП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СРОКИ</a:t>
                      </a:r>
                      <a:endParaRPr lang="ru-RU" sz="2800" dirty="0"/>
                    </a:p>
                  </a:txBody>
                  <a:tcPr/>
                </a:tc>
              </a:tr>
              <a:tr h="4877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Тестирование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26.06.2017г.</a:t>
                      </a:r>
                      <a:endParaRPr lang="ru-RU" sz="2400" dirty="0"/>
                    </a:p>
                  </a:txBody>
                  <a:tcPr/>
                </a:tc>
              </a:tr>
              <a:tr h="48779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Практические навыки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29.06. 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–  07.07.2017г.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779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Задачи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11.07. – 14.07.2017г.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352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492480" cy="6480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Состав </a:t>
            </a:r>
            <a:r>
              <a:rPr lang="ru-RU" sz="3200" dirty="0" err="1" smtClean="0">
                <a:solidFill>
                  <a:srgbClr val="002060"/>
                </a:solidFill>
              </a:rPr>
              <a:t>аккредитационной</a:t>
            </a:r>
            <a:r>
              <a:rPr lang="ru-RU" sz="3200" dirty="0" smtClean="0">
                <a:solidFill>
                  <a:srgbClr val="002060"/>
                </a:solidFill>
              </a:rPr>
              <a:t> комиссии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59632" y="836712"/>
            <a:ext cx="820891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Председатель комиссии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accent1"/>
                </a:solidFill>
              </a:rPr>
              <a:t>Подкорытов</a:t>
            </a:r>
            <a:r>
              <a:rPr lang="ru-RU" sz="2400" dirty="0" smtClean="0">
                <a:solidFill>
                  <a:schemeClr val="accent1"/>
                </a:solidFill>
              </a:rPr>
              <a:t> Сергей Викторович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д.м.н., начальник КГБУЗ «ККГВВ»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31640" y="2564904"/>
            <a:ext cx="799288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Председатель подкомиссии</a:t>
            </a:r>
          </a:p>
          <a:p>
            <a:pPr>
              <a:buNone/>
            </a:pPr>
            <a:r>
              <a:rPr lang="ru-RU" sz="2400" dirty="0" err="1" smtClean="0">
                <a:solidFill>
                  <a:schemeClr val="accent1"/>
                </a:solidFill>
              </a:rPr>
              <a:t>Максимчук</a:t>
            </a:r>
            <a:r>
              <a:rPr lang="ru-RU" sz="2400" dirty="0" smtClean="0">
                <a:solidFill>
                  <a:schemeClr val="accent1"/>
                </a:solidFill>
              </a:rPr>
              <a:t> Тамара Васильевна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зам.главного </a:t>
            </a:r>
            <a:r>
              <a:rPr lang="ru-RU" sz="2400" smtClean="0">
                <a:solidFill>
                  <a:schemeClr val="accent1"/>
                </a:solidFill>
              </a:rPr>
              <a:t>врача  ГП № 7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83056" y="3933056"/>
            <a:ext cx="818548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Заместитель председателя подкомиссии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Рязанов Александр Сергеевич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зав. отделением кардиологии №1 </a:t>
            </a:r>
            <a:r>
              <a:rPr lang="ru-RU" sz="2400" dirty="0" smtClean="0">
                <a:solidFill>
                  <a:schemeClr val="accent1"/>
                </a:solidFill>
              </a:rPr>
              <a:t>КГБУЗ «ККБ»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283056" y="5301208"/>
            <a:ext cx="8185488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Секретарь </a:t>
            </a:r>
            <a:r>
              <a:rPr lang="ru-RU" sz="2400" b="1" dirty="0" smtClean="0">
                <a:solidFill>
                  <a:schemeClr val="accent1"/>
                </a:solidFill>
              </a:rPr>
              <a:t>подкомиссии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Мамаева Ирина Геннадьевна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Врач – пульмонолог КГБУЗ «ККБ»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27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Тестирование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3 на ДО </a:t>
            </a:r>
            <a:r>
              <a:rPr lang="ru-RU" sz="2800" dirty="0" err="1" smtClean="0">
                <a:solidFill>
                  <a:schemeClr val="accent1"/>
                </a:solidFill>
              </a:rPr>
              <a:t>КрасГМУ</a:t>
            </a:r>
            <a:endParaRPr lang="ru-RU" sz="2800" dirty="0" smtClean="0">
              <a:solidFill>
                <a:schemeClr val="accent1"/>
              </a:solidFill>
            </a:endParaRPr>
          </a:p>
          <a:p>
            <a:r>
              <a:rPr lang="ru-RU" sz="2800" dirty="0" smtClean="0">
                <a:solidFill>
                  <a:schemeClr val="accent1"/>
                </a:solidFill>
              </a:rPr>
              <a:t>6 на сайте ФМЦА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17 мая 2017г.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4365104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accent1"/>
                </a:solidFill>
              </a:rPr>
              <a:t>Разбор тестов на лекциях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Приложение для мобильных устройств</a:t>
            </a:r>
          </a:p>
          <a:p>
            <a:r>
              <a:rPr lang="ru-RU" sz="2800" dirty="0" smtClean="0">
                <a:solidFill>
                  <a:schemeClr val="accent1"/>
                </a:solidFill>
              </a:rPr>
              <a:t>Включение базы тестов в учебный процесс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97467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02060"/>
                </a:solidFill>
              </a:rPr>
              <a:t>Репетиционные тестирования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418504001"/>
              </p:ext>
            </p:extLst>
          </p:nvPr>
        </p:nvGraphicFramePr>
        <p:xfrm>
          <a:off x="4716016" y="1541016"/>
          <a:ext cx="4200128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2975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56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Станции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94705972"/>
              </p:ext>
            </p:extLst>
          </p:nvPr>
        </p:nvGraphicFramePr>
        <p:xfrm>
          <a:off x="323528" y="764704"/>
          <a:ext cx="8568951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58"/>
                <a:gridCol w="1726648"/>
                <a:gridCol w="3370602"/>
                <a:gridCol w="30963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Станция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Проверяемые навыки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Оборудование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ДИСПАНСЕ-РИЗАЦИЯ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Обработка рук, измерение артериального давления.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Тренажер для измерения</a:t>
                      </a:r>
                      <a:r>
                        <a:rPr lang="ru-RU" sz="1600" baseline="0" dirty="0" smtClean="0"/>
                        <a:t> артериального давления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ФИЗИКАЛЬНОЕ</a:t>
                      </a:r>
                      <a:r>
                        <a:rPr lang="ru-RU" sz="1600" baseline="0" dirty="0" smtClean="0"/>
                        <a:t> ОБСЛЕДОВАНИЕ ПАЦИЕНТА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Осмотр пациента с заболеванием сердечно сосудистой системы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Осмотр пациента с заболеванием органов дыхания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Тренажер для диагностики заболеваний</a:t>
                      </a:r>
                      <a:r>
                        <a:rPr lang="ru-RU" sz="1600" baseline="0" dirty="0" smtClean="0"/>
                        <a:t> сердца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Тренажер для диагностики заболеваний легких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НЕОТЛОЖНАЯ МЕДИЦИНСКАЯ ПОМОЩЬ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Внутривенное</a:t>
                      </a:r>
                      <a:r>
                        <a:rPr lang="ru-RU" sz="1600" baseline="0" dirty="0" smtClean="0"/>
                        <a:t> ведение пациенту 40% р-</a:t>
                      </a:r>
                      <a:r>
                        <a:rPr lang="ru-RU" sz="1600" baseline="0" dirty="0" err="1" smtClean="0"/>
                        <a:t>ра</a:t>
                      </a:r>
                      <a:r>
                        <a:rPr lang="ru-RU" sz="1600" baseline="0" dirty="0" smtClean="0"/>
                        <a:t> глюкозы.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Фантом с возможностями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проведения внутривенных, внутримышечных и подкожных инъекций.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БАЗОВЫЙ РЕАНИМАЦИОН-НЫЙ КОМПЛЕКС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Проведение</a:t>
                      </a:r>
                      <a:r>
                        <a:rPr lang="ru-RU" sz="1600" baseline="0" dirty="0" smtClean="0"/>
                        <a:t> сердечно-легочной реанимации с </a:t>
                      </a:r>
                      <a:r>
                        <a:rPr lang="ru-RU" sz="1600" b="1" strike="sngStrike" baseline="0" dirty="0" smtClean="0"/>
                        <a:t>использованием АНД</a:t>
                      </a:r>
                      <a:endParaRPr lang="ru-RU" sz="1600" b="1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Манекен взрослого для обучения СЛР с компьютерной регистрацией результатов, </a:t>
                      </a:r>
                      <a:r>
                        <a:rPr lang="ru-RU" sz="1600" strike="sngStrike" dirty="0" smtClean="0"/>
                        <a:t>АНД</a:t>
                      </a:r>
                      <a:endParaRPr lang="ru-RU" sz="1600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ЭКСТРЕННАЯ МЕДИЦИНСКАЯ ПОМОЩЬ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Экстренная медицинская помощь при </a:t>
                      </a:r>
                      <a:r>
                        <a:rPr lang="ru-RU" sz="1600" dirty="0" err="1" smtClean="0"/>
                        <a:t>жизнеугрожающих</a:t>
                      </a:r>
                      <a:r>
                        <a:rPr lang="ru-RU" sz="1600" dirty="0" smtClean="0"/>
                        <a:t> состояниях </a:t>
                      </a:r>
                      <a:r>
                        <a:rPr lang="ru-RU" sz="1600" b="1" strike="sngStrike" dirty="0" smtClean="0"/>
                        <a:t>(12 сценария) </a:t>
                      </a:r>
                      <a:r>
                        <a:rPr lang="ru-RU" sz="1600" b="1" strike="noStrike" dirty="0" smtClean="0"/>
                        <a:t>2 сценария</a:t>
                      </a:r>
                      <a:endParaRPr lang="ru-RU" sz="1600" b="1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Полноростовой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универсальный манекен с возможностью имитации различных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показателей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915816" y="1412776"/>
            <a:ext cx="338437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0" b="1" i="1" dirty="0" smtClean="0">
                <a:solidFill>
                  <a:srgbClr val="C00000"/>
                </a:solidFill>
              </a:rPr>
              <a:t>?</a:t>
            </a:r>
            <a:endParaRPr lang="ru-RU" sz="25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76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gazenkampfaa\Documents\Деканат\Деканат_новая_эра\Аккредитация_2017\ПЛАН_симцентр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" y="260648"/>
            <a:ext cx="9050837" cy="6400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148064" y="3335040"/>
            <a:ext cx="1800200" cy="34563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0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184" y="5172807"/>
            <a:ext cx="4258816" cy="1685193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</a:rPr>
              <a:t>проф. </a:t>
            </a:r>
            <a:r>
              <a:rPr lang="ru-RU" sz="2800" dirty="0" err="1" smtClean="0">
                <a:solidFill>
                  <a:srgbClr val="002060"/>
                </a:solidFill>
              </a:rPr>
              <a:t>Штарик</a:t>
            </a:r>
            <a:r>
              <a:rPr lang="ru-RU" sz="2800" dirty="0" smtClean="0">
                <a:solidFill>
                  <a:srgbClr val="002060"/>
                </a:solidFill>
              </a:rPr>
              <a:t> С.Ю.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доц. </a:t>
            </a:r>
            <a:r>
              <a:rPr lang="ru-RU" sz="2800" dirty="0" err="1" smtClean="0">
                <a:solidFill>
                  <a:srgbClr val="002060"/>
                </a:solidFill>
              </a:rPr>
              <a:t>Каскаева</a:t>
            </a:r>
            <a:r>
              <a:rPr lang="ru-RU" sz="2800" dirty="0" smtClean="0">
                <a:solidFill>
                  <a:srgbClr val="002060"/>
                </a:solidFill>
              </a:rPr>
              <a:t> Д.С.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доц. </a:t>
            </a:r>
            <a:r>
              <a:rPr lang="ru-RU" sz="2800" dirty="0" err="1" smtClean="0">
                <a:solidFill>
                  <a:srgbClr val="002060"/>
                </a:solidFill>
              </a:rPr>
              <a:t>Евсюков</a:t>
            </a:r>
            <a:r>
              <a:rPr lang="ru-RU" sz="2800" dirty="0" smtClean="0">
                <a:solidFill>
                  <a:srgbClr val="002060"/>
                </a:solidFill>
              </a:rPr>
              <a:t> А.А.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67944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99592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91680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99592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899592" y="2818101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82505" y="3541788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43608" y="6073170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888196" y="5161559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888196" y="296211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gazenkampfaa\Documents\Деканат\Деканат_новая_эра\Аккредитация_2017\фото станций\20170426_1217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2176" y="848544"/>
            <a:ext cx="4703168" cy="35273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04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67944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99592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91680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99592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888678" y="2962117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957961" y="2818101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43505" y="3740722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957961" y="6119250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901516" y="517384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gazenkampfaa\Documents\Деканат\Деканат_новая_эра\Аккредитация_2017\фото станций\20170426_121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80" y="260648"/>
            <a:ext cx="3596744" cy="4795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885184" y="5172807"/>
            <a:ext cx="4258816" cy="1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доц. Соловьева И.А.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доц. Чубарова С.В.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асс.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Егоров С.А.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64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gazenkampfaa\Documents\Деканат\Деканат_новая_эра\Аккредитация_2017\ПЛАН_симцентр_леч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49"/>
            <a:ext cx="4464496" cy="6578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4067944" y="4028754"/>
            <a:ext cx="0" cy="131323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661468"/>
            <a:ext cx="0" cy="2664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899592" y="3829820"/>
            <a:ext cx="0" cy="25202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691680" y="5486004"/>
            <a:ext cx="1340532" cy="8640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99592" y="2245644"/>
            <a:ext cx="0" cy="12961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2901516" y="5069323"/>
            <a:ext cx="288032" cy="2880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901516" y="274970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966119" y="2884498"/>
            <a:ext cx="288032" cy="2880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81721" y="3541788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66119" y="610201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gazenkampfaa\Documents\Деканат\Деканат_новая_эра\Аккредитация_2017\фото станций\20170426_12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3528392" cy="47045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885184" y="5172807"/>
            <a:ext cx="4258816" cy="168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доц. Борисов Р.Н.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доц. Коваленко А.А.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асс. Коновалов В.Н.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6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544</Words>
  <Application>Microsoft Office PowerPoint</Application>
  <PresentationFormat>Экран (4:3)</PresentationFormat>
  <Paragraphs>147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ФГБОУ ВО «Красноярский государственный медицинский университет им. проф. В.Ф. Войно-Ясенецкого»  Минздрава России</vt:lpstr>
      <vt:lpstr>Сроки проведения первичной аккредитации по специальности 31.05.01 «Лечебное дело»</vt:lpstr>
      <vt:lpstr>Состав аккредитационной комиссии</vt:lpstr>
      <vt:lpstr>Тестирование</vt:lpstr>
      <vt:lpstr>Станции</vt:lpstr>
      <vt:lpstr>Слайд 6</vt:lpstr>
      <vt:lpstr>проф. Штарик С.Ю. доц. Каскаева Д.С. доц. Евсюков А.А.</vt:lpstr>
      <vt:lpstr>Слайд 8</vt:lpstr>
      <vt:lpstr>Слайд 9</vt:lpstr>
      <vt:lpstr>Слайд 10</vt:lpstr>
      <vt:lpstr>Слайд 11</vt:lpstr>
      <vt:lpstr>Этапы подготовки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Сроки проведения первичной аккредитации по специальности 31.05.01 «Лечебное дело»</dc:title>
  <dc:creator>Газенкампф Андрей Александрович</dc:creator>
  <cp:lastModifiedBy>1</cp:lastModifiedBy>
  <cp:revision>29</cp:revision>
  <dcterms:created xsi:type="dcterms:W3CDTF">2017-04-18T08:58:20Z</dcterms:created>
  <dcterms:modified xsi:type="dcterms:W3CDTF">2017-05-10T03:27:44Z</dcterms:modified>
</cp:coreProperties>
</file>