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6" r:id="rId1"/>
  </p:sldMasterIdLst>
  <p:sldIdLst>
    <p:sldId id="257" r:id="rId2"/>
    <p:sldId id="268" r:id="rId3"/>
    <p:sldId id="258" r:id="rId4"/>
    <p:sldId id="259" r:id="rId5"/>
    <p:sldId id="262" r:id="rId6"/>
    <p:sldId id="265" r:id="rId7"/>
    <p:sldId id="266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80" r:id="rId18"/>
    <p:sldId id="281" r:id="rId19"/>
    <p:sldId id="282" r:id="rId20"/>
    <p:sldId id="292" r:id="rId21"/>
    <p:sldId id="283" r:id="rId22"/>
    <p:sldId id="285" r:id="rId23"/>
    <p:sldId id="286" r:id="rId24"/>
    <p:sldId id="287" r:id="rId25"/>
    <p:sldId id="288" r:id="rId26"/>
    <p:sldId id="291" r:id="rId27"/>
    <p:sldId id="267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 autoAdjust="0"/>
  </p:normalViewPr>
  <p:slideViewPr>
    <p:cSldViewPr snapToGrid="0">
      <p:cViewPr>
        <p:scale>
          <a:sx n="79" d="100"/>
          <a:sy n="79" d="100"/>
        </p:scale>
        <p:origin x="-180" y="-3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74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7C1376-6E09-4107-85E7-A038B87561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323CF31-3B58-4E11-9372-6F491D58F2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8962D18-88C7-4513-93D2-30AEE7F58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12/23/2022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B279054-C4A9-48CA-AA5E-E43C79E08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05A003A-9C8C-4906-9AFA-5E2D08E29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678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DFFC61-3BF2-43B2-912D-F6CD158A1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8C445EC-D9FA-47EF-A634-40BDB09973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1920543-2939-4EEF-90F6-199BF003B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12/23/2022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384D766-D500-4AA1-A797-CA9A08368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F8FBD9D-F7A8-46AB-B6F5-0290E08AF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961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8FF2C533-3D19-4EB7-8A03-1E29ED12ED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162CA78-81E3-4895-B510-0BADE6F474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30AC2B3-142E-4CB8-A65F-6E1E18E6B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12/23/2022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027DB23-0C79-4900-9F66-85F3FAAC9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7DAD59D-A333-444D-8B9C-4A2E838EF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109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E1E805-5E7A-4C37-8910-65039B291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932D9C1-DB7B-47C7-BF69-D0BC14EB5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3B540AE-0BA7-4527-8141-B53715932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12/23/2022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92A75C7-19CE-48F2-A152-AE09C5AF3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54D86DA-8480-462D-80BE-A5A6EB67B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721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7FBD192-67FC-4CCD-846B-7D4063289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82F1C70-5F8C-4959-B827-42011BD04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37DF512-199C-445E-AAF8-9ABB45646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12/23/2022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3B40679-0A26-47C9-B1C5-92866EC1A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2FC84E3-3903-49C0-84FF-6008B5C20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317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151579-22A8-402D-8883-0269B3FC5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A2FFB3B-8F05-423B-A040-4FBAEC95B8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A20ABFB-9393-495C-AE24-6156147E61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96B1C6F-8C91-445E-947D-5C869B7E3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12/23/2022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958A382-A9DD-4EAF-85FE-175845704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E90EC51-E967-44ED-A2A5-8D45BFD03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542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F13F96-6E53-40DC-9369-697B9596D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D929AFC-F4DC-4A57-8164-738CD9AA0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5ABBBC4-5888-4F1A-84CA-1C51FC6420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4E1B5431-2176-46B9-BFA1-B72F4D710D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19C8415C-6114-422B-A89A-6EF3CE1CF5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8F81AD57-E958-47BD-80CD-ADAF118F7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12/23/2022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E27ABED2-8E09-4E87-9C6D-1D389D2E9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67731D31-5F77-4632-8234-C0AF80098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468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49143F-8682-4C46-927D-012F15E33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B6D0A30-9CEB-437C-94FF-726861193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12/23/2022</a:t>
            </a:fld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1443342-90DE-485F-BD69-1752AF8C4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B389B9B-A566-4C27-9D0B-47A3CF1D9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568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B11E614F-8B95-489B-8E9C-CCDD73044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12/23/2022</a:t>
            </a:fld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CD70EAD-43BC-459F-903A-D569D9EDA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F9872C7-E2C2-4450-B04E-8854DA1A4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423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480D151-1D33-43B0-8D7F-5E6DD4A19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7D17A7-81A5-4FAD-B8E1-9EDC5F7CB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F67603D-231F-4227-9418-4AC069810C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BDADDF5-0EB4-4A31-B365-A5AE6B83A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12/23/2022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3CDCE79-1985-4C59-8B05-38A66FFD8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5D208FC-131F-4C3B-AE7D-24DFA09FE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827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231343-7FED-43EA-A82D-82E131AAD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0FCB7241-A68A-44C9-A54C-8937F055FC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B44B383-42F9-4E24-A602-F35D610524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BDC0AC9-BD7F-4B3B-AE76-A6F8D208B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12/23/2022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E7EBBED-4305-4376-B4F4-7F523B9E6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E608975-9F0D-4D14-91C1-A6CEBF589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504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ED7A7D-BC3C-4A5F-8FA2-74F58E77A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CFE8BCA-86BE-4139-A398-1D1376D3A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AF6F28F-874E-4E2D-957B-96767B6BE6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12/23/2022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2D20F45-B21E-42FB-8C37-9E36602112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BAEAD6A-7DBC-4E41-A2D1-E143C1D38E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555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4649" y="141889"/>
            <a:ext cx="9207499" cy="1625600"/>
          </a:xfrm>
        </p:spPr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В.М. Войно-Ясенецкого» министерства здравоохранения Российской Федерации 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Фармацевтический колледж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793709"/>
            <a:ext cx="12192000" cy="701842"/>
          </a:xfrm>
        </p:spPr>
        <p:txBody>
          <a:bodyPr>
            <a:normAutofit/>
          </a:bodyPr>
          <a:lstStyle/>
          <a:p>
            <a:pPr marL="457200">
              <a:lnSpc>
                <a:spcPct val="115000"/>
              </a:lnSpc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 прохождении практической подготовки</a:t>
            </a:r>
          </a:p>
          <a:p>
            <a:pPr marL="457200">
              <a:lnSpc>
                <a:spcPct val="115000"/>
              </a:lnSpc>
            </a:pP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077982"/>
            <a:ext cx="12496799" cy="340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Красноярск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endParaRPr lang="ru-RU" sz="14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7836502"/>
              </p:ext>
            </p:extLst>
          </p:nvPr>
        </p:nvGraphicFramePr>
        <p:xfrm>
          <a:off x="2071867" y="2453828"/>
          <a:ext cx="8082068" cy="16541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820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6645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33.02.01 Фармация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6144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наименования специальности</a:t>
                      </a:r>
                    </a:p>
                    <a:p>
                      <a:pPr algn="ctr"/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МДК 03.01 Организация деятельности аптеки и ее структурных подразделений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1547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междисциплинарного курса (дисциплины)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979278"/>
              </p:ext>
            </p:extLst>
          </p:nvPr>
        </p:nvGraphicFramePr>
        <p:xfrm>
          <a:off x="1280614" y="4371504"/>
          <a:ext cx="9662616" cy="15136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208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208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208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38949">
                <a:tc rowSpan="3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Студент, группа</a:t>
                      </a:r>
                    </a:p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Преподаватель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Рукосуева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А.В. 201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35764">
                <a:tc v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</a:t>
                      </a:r>
                    </a:p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Казакова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Е. Н.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8949">
                <a:tc v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956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90F6B4-D329-446A-9648-907132F59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079" y="11377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Промаркированный уборочный инвентарь</a:t>
            </a:r>
            <a:endParaRPr lang="ru-RU" sz="3600" u="sng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0EAFD040-FC5A-6847-B0D4-C935D2ED3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0478" y="1439334"/>
            <a:ext cx="3943046" cy="5053542"/>
          </a:xfrm>
          <a:prstGeom prst="rect">
            <a:avLst/>
          </a:prstGeom>
        </p:spPr>
      </p:pic>
      <p:pic>
        <p:nvPicPr>
          <p:cNvPr id="3074" name="Picture 2" descr="https://sun9-79.userapi.com/impg/E2KBGK3_DDvXNAI2Koy0h8GobF44UskBtC4dAw/mq6nXT-w2AM.jpg?size=607x1080&amp;quality=95&amp;sign=945fdceec213df963e5f1e37be39bcba&amp;type=alb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9" t="41385" r="24119" b="15807"/>
          <a:stretch/>
        </p:blipFill>
        <p:spPr bwMode="auto">
          <a:xfrm>
            <a:off x="1481068" y="1550607"/>
            <a:ext cx="3425782" cy="504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52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B81DF7-44B9-4021-B621-5557190A8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229" y="14618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Санузел</a:t>
            </a:r>
            <a:endParaRPr lang="ru-RU" sz="3600" u="sng" dirty="0"/>
          </a:p>
        </p:txBody>
      </p:sp>
      <p:pic>
        <p:nvPicPr>
          <p:cNvPr id="4098" name="Picture 2" descr="https://sun9-44.userapi.com/impg/ZqCanEpu3RBPKeQVJ22rzYEaDPpNmPSCe4wxaw/qrs_JNAG_og.jpg?size=607x1080&amp;quality=95&amp;sign=51861d4c13bedc1761ab216ac780f8c5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6" t="24854" b="4164"/>
          <a:stretch/>
        </p:blipFill>
        <p:spPr bwMode="auto">
          <a:xfrm>
            <a:off x="3425780" y="1234767"/>
            <a:ext cx="4456090" cy="523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32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8E75472-C94F-454B-8CC7-001267411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54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 в санитарной одежде</a:t>
            </a:r>
            <a:endParaRPr lang="ru-RU" sz="3600" u="sng" dirty="0"/>
          </a:p>
        </p:txBody>
      </p:sp>
      <p:pic>
        <p:nvPicPr>
          <p:cNvPr id="5122" name="Picture 2" descr="https://sun9-82.userapi.com/impg/8RBDIcviSgMQ71HDsuYFbI4haCCfV7qqdKtL9Q/ECZ-RxTuPgA.jpg?size=607x1080&amp;quality=95&amp;sign=ac92b1c61158d8e2113bf33b08bb071f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62"/>
          <a:stretch/>
        </p:blipFill>
        <p:spPr bwMode="auto">
          <a:xfrm>
            <a:off x="3993481" y="1146218"/>
            <a:ext cx="3513272" cy="52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55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A376EC-8E95-4D5F-B57E-5B4614BD2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169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Административно-бытовая зона</a:t>
            </a:r>
            <a:endParaRPr lang="ru-RU" sz="3600" u="sng" dirty="0"/>
          </a:p>
        </p:txBody>
      </p:sp>
      <p:pic>
        <p:nvPicPr>
          <p:cNvPr id="6146" name="Picture 2" descr="https://sun9-15.userapi.com/impg/NKWYc8TnY2qUU3QMmE5OWxARAqB_Ypnht7hOcQ/bKKmIVbRGEM.jpg?size=607x1080&amp;quality=95&amp;sign=62cf67f5707f57b1f59b082495b9ac88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94"/>
          <a:stretch/>
        </p:blipFill>
        <p:spPr bwMode="auto">
          <a:xfrm>
            <a:off x="3864692" y="991674"/>
            <a:ext cx="3708085" cy="568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45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B1628AE-25AC-433F-B76A-B08567A4F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Зона хранения верхней и санитарной одежды</a:t>
            </a:r>
            <a:endParaRPr lang="ru-RU" sz="3600" u="sng" dirty="0"/>
          </a:p>
        </p:txBody>
      </p:sp>
      <p:pic>
        <p:nvPicPr>
          <p:cNvPr id="7170" name="Picture 2" descr="https://sun9-68.userapi.com/impg/Jlvz5Id4Ajz5bs7j3dR5VWo7O45aLeFD5OkLSQ/LWBWzICVNls.jpg?size=607x1080&amp;quality=95&amp;sign=3aeaecdbe91ddfd3fe57b0d85b4d303f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143" y="1406135"/>
            <a:ext cx="2870959" cy="510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sun9-80.userapi.com/impg/6FvVLLewuyWq3bbQHbXyKb91J9vUtJGUwMSksA/hh_QnQMCBP4.jpg?size=607x1080&amp;quality=95&amp;sign=7688304d453297d484358631e4ab6935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090" y="1439926"/>
            <a:ext cx="2768959" cy="507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sun9-85.userapi.com/impg/zkbZkfoJIsSX8uzkhWJmpVs0-fOJinLYXQ1htQ/zToTjyQUARo.jpg?size=607x1080&amp;quality=95&amp;sign=a41cd9cb98a8c6e26edf025592a9dd5e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94" y="1423030"/>
            <a:ext cx="2870960" cy="510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35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750C0F-51C8-4570-839D-4A0678090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256" y="15427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8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Организация хранения товаров аптечного ассортимента </a:t>
            </a:r>
            <a:endParaRPr lang="ru-RU" sz="3800" b="1" u="sng" dirty="0"/>
          </a:p>
        </p:txBody>
      </p:sp>
    </p:spTree>
    <p:extLst>
      <p:ext uri="{BB962C8B-B14F-4D97-AF65-F5344CB8AC3E}">
        <p14:creationId xmlns:p14="http://schemas.microsoft.com/office/powerpoint/2010/main" val="139446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438474-403F-477B-8942-6B1FA2576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169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Помещения для хранения аптечных товаров</a:t>
            </a:r>
            <a:endParaRPr lang="ru-RU" sz="3600" u="sng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D98AFC4-78A7-40C1-BEB5-1B9657BF55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592" y="806866"/>
            <a:ext cx="10515600" cy="95754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Материальная комната </a:t>
            </a:r>
          </a:p>
          <a:p>
            <a:pPr marL="0" indent="0">
              <a:buNone/>
            </a:pPr>
            <a:endParaRPr lang="ru-RU" u="sng" dirty="0"/>
          </a:p>
        </p:txBody>
      </p:sp>
      <p:pic>
        <p:nvPicPr>
          <p:cNvPr id="13314" name="Picture 2" descr="https://sun9-60.userapi.com/impg/GkwoD1vS7fb-10xgrkKQe0A3hnnG_MioAigAow/Vv-aeNVT1pA.jpg?size=607x1080&amp;quality=95&amp;sign=61c91e9fe7ed0d538674a42b92965546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831" y="1655910"/>
            <a:ext cx="3278309" cy="488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sun9-67.userapi.com/impg/Rzi_sR6-KR_hISDOBVrwteZCK7MqVrixOklc9g/iyKuK-vEz4M.jpg?size=607x1080&amp;quality=95&amp;sign=f2de491d938c7483c75e64faf0d87c05&amp;type=alb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71" b="11856"/>
          <a:stretch/>
        </p:blipFill>
        <p:spPr bwMode="auto">
          <a:xfrm>
            <a:off x="1714432" y="1655910"/>
            <a:ext cx="3785362" cy="488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17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4866D26-B4DA-48D3-8D5B-EDF73A10C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Шкафы для хранения наружных лекарственных препаратов</a:t>
            </a:r>
            <a:endParaRPr lang="ru-RU" sz="3600" u="sng" dirty="0"/>
          </a:p>
        </p:txBody>
      </p:sp>
      <p:pic>
        <p:nvPicPr>
          <p:cNvPr id="15362" name="Picture 2" descr="https://sun9-25.userapi.com/impg/R-DVPBEAwrGcmq76xPl73dKc-5QjqqG5MFp9fw/G2f58tf60E0.jpg?size=607x1080&amp;quality=95&amp;sign=6ea9f8d733a1f1019164d319b8534ef0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238" y="1212536"/>
            <a:ext cx="4738394" cy="523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99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33DA74-BFD2-444B-8DAD-31D35CE82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Шкафы для хранения внутренних лекарственных препаратов</a:t>
            </a:r>
            <a:endParaRPr lang="ru-RU" sz="3600" u="sng" dirty="0"/>
          </a:p>
        </p:txBody>
      </p:sp>
      <p:pic>
        <p:nvPicPr>
          <p:cNvPr id="14338" name="Picture 2" descr="https://sun9-82.userapi.com/impg/SwxVuSc_P6wFZp89w2XhX5xpbkE4IowdunoKSg/ts6YWvZXEyQ.jpg?size=607x1080&amp;quality=95&amp;sign=0ad9eac37b5b557457731557d9f301ae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924" y="1735077"/>
            <a:ext cx="2710071" cy="482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sun9-80.userapi.com/impg/O5jB0DQPjpCAexK3sCNFjFbFzxGYxM53siD5wA/6zwyH-7ofKY.jpg?size=607x1080&amp;quality=95&amp;sign=d56d266c0832057af809da1da0f48393&amp;type=alb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4" b="16743"/>
          <a:stretch/>
        </p:blipFill>
        <p:spPr bwMode="auto">
          <a:xfrm>
            <a:off x="2215167" y="1656536"/>
            <a:ext cx="3103808" cy="490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74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A2CEB9-164B-4AE0-B1B1-24B0980A3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Шкафы для хранения лекарственных препаратов для инъекций</a:t>
            </a:r>
            <a:endParaRPr lang="ru-RU" sz="3600" u="sng" dirty="0"/>
          </a:p>
        </p:txBody>
      </p:sp>
      <p:sp>
        <p:nvSpPr>
          <p:cNvPr id="6" name="AutoShape 2" descr="https://sun9-28.userapi.com/impg/3jKQK4xYcg6sUDikDPWdCYs3rAYiufvDsjF99g/aOIRS9RvZgc.jpg?size=607x1080&amp;quality=95&amp;sign=c4cad85794dd10fa95864d33c2677d85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https://sun9-28.userapi.com/impg/3jKQK4xYcg6sUDikDPWdCYs3rAYiufvDsjF99g/aOIRS9RvZgc.jpg?size=607x1080&amp;quality=95&amp;sign=c4cad85794dd10fa95864d33c2677d85&amp;type=albu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https://sun9-28.userapi.com/impg/3jKQK4xYcg6sUDikDPWdCYs3rAYiufvDsjF99g/aOIRS9RvZgc.jpg?size=607x1080&amp;quality=95&amp;sign=c4cad85794dd10fa95864d33c2677d85&amp;type=albu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https://sun9-28.userapi.com/impg/3jKQK4xYcg6sUDikDPWdCYs3rAYiufvDsjF99g/aOIRS9RvZgc.jpg?size=607x1080&amp;quality=95&amp;sign=c4cad85794dd10fa95864d33c2677d85&amp;type=album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5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0" t="20454" r="6025" b="27808"/>
          <a:stretch/>
        </p:blipFill>
        <p:spPr bwMode="auto">
          <a:xfrm>
            <a:off x="3657600" y="1558343"/>
            <a:ext cx="4159875" cy="5119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273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49EAFD0-363B-4910-8CEB-BDCB6D851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498" y="2766219"/>
            <a:ext cx="10515600" cy="1325563"/>
          </a:xfrm>
        </p:spPr>
        <p:txBody>
          <a:bodyPr anchor="t">
            <a:normAutofit/>
          </a:bodyPr>
          <a:lstStyle/>
          <a:p>
            <a:pPr algn="ctr"/>
            <a:r>
              <a:rPr lang="ru-RU" sz="38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Знакомство со структурой аптечной организации </a:t>
            </a:r>
            <a:endParaRPr lang="ru-RU" sz="3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94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Шкафы для хранения перевязочного материала</a:t>
            </a:r>
            <a:endParaRPr lang="ru-RU" sz="36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Picture 4" descr="https://sun9-28.userapi.com/impg/7I8D2t4UVGffPEEL2AuTu9UTRhN95r5s6mFxcg/HXuLz_5GdfY.jpg?size=1280x720&amp;quality=95&amp;sign=dd2214ddb983190d913d52d91337b2be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371" y="1397021"/>
            <a:ext cx="9032978" cy="50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2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974A473-6E78-4E4B-AA5D-B046EB006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443" y="12975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Шкафы для хранения </a:t>
            </a:r>
            <a:r>
              <a:rPr lang="ru-RU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резиновых изделий</a:t>
            </a:r>
            <a:endParaRPr lang="ru-RU" sz="3600" u="sng" dirty="0"/>
          </a:p>
        </p:txBody>
      </p:sp>
      <p:pic>
        <p:nvPicPr>
          <p:cNvPr id="16386" name="Picture 2" descr="https://sun9-86.userapi.com/impg/0rJuyZtuzhiN4nphUh2OExI0caWSEM5N2iT6Zw/f7Fr7fUrp1k.jpg?size=607x1080&amp;quality=95&amp;sign=7f6ce035713477c9562a7aa5dbcf1010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112" y="1223492"/>
            <a:ext cx="4416425" cy="536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86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1B26A8B-64F2-4815-B2BC-48075E5CC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Шкафы для хранения ЛРС</a:t>
            </a:r>
            <a:endParaRPr lang="ru-RU" sz="3600" u="sng" dirty="0"/>
          </a:p>
        </p:txBody>
      </p:sp>
      <p:pic>
        <p:nvPicPr>
          <p:cNvPr id="8194" name="Picture 2" descr="https://sun9-87.userapi.com/impg/ZaYyuC9-O4Xk4lwiOkEBEKtdrSF6oCPwYNiouQ/dh4iAc8AnNg.jpg?size=607x1080&amp;quality=95&amp;sign=fb09a4c0b0212451aa353d778c37c7c3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5" t="18255" r="16275" b="40401"/>
          <a:stretch/>
        </p:blipFill>
        <p:spPr bwMode="auto">
          <a:xfrm>
            <a:off x="3374264" y="1661374"/>
            <a:ext cx="5576554" cy="462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5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8149A0-6EDE-4D4B-BE77-FDF9B2766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Шкафы для хранения </a:t>
            </a:r>
            <a:r>
              <a:rPr lang="ru-RU" sz="3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парафармацевтической</a:t>
            </a:r>
            <a:r>
              <a:rPr lang="ru-RU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продукции</a:t>
            </a:r>
            <a:endParaRPr lang="ru-RU" sz="3600" u="sng" dirty="0"/>
          </a:p>
        </p:txBody>
      </p:sp>
      <p:pic>
        <p:nvPicPr>
          <p:cNvPr id="17414" name="Picture 6" descr="https://sun9-37.userapi.com/impg/rxUsiZJANnhWBlQ6nRrH6iZwRTjALCNK3ADvkg/qWvVgL_yWkY.jpg?size=1280x960&amp;quality=95&amp;sign=2ec8e209a15233180ddd81d2510709ca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1" t="14016" b="21786"/>
          <a:stretch/>
        </p:blipFill>
        <p:spPr bwMode="auto">
          <a:xfrm>
            <a:off x="6321555" y="2186266"/>
            <a:ext cx="447485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https://sun9-56.userapi.com/impg/cykgLU3PtEEmkoQdVQv92YTRVQi8gRPe-FDB2g/XnnN5FiADUg.jpg?size=1280x720&amp;quality=95&amp;sign=96ae8aefdc31033bb11281166cf26e75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13" y="2189408"/>
            <a:ext cx="4396494" cy="365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73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1424285-27A5-491B-8AD6-1B756651F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Шкафы для хранения </a:t>
            </a:r>
            <a:r>
              <a:rPr lang="ru-RU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взрывоопасных ЛС </a:t>
            </a:r>
            <a:endParaRPr lang="ru-RU" sz="3600" u="sng" dirty="0"/>
          </a:p>
        </p:txBody>
      </p:sp>
      <p:sp>
        <p:nvSpPr>
          <p:cNvPr id="4" name="AutoShape 2" descr="https://sun9-6.userapi.com/impg/odxORcuWITFgOlRop_Ldd5CwYUVM9odB5XJQ8Q/zEisKZisHZY.jpg?size=1280x720&amp;quality=95&amp;sign=78430767e7a690b00cdfa0036ac160d6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sun9-6.userapi.com/impg/odxORcuWITFgOlRop_Ldd5CwYUVM9odB5XJQ8Q/zEisKZisHZY.jpg?size=1280x720&amp;quality=95&amp;sign=78430767e7a690b00cdfa0036ac160d6&amp;type=albu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88" t="14088" r="21039" b="25250"/>
          <a:stretch/>
        </p:blipFill>
        <p:spPr bwMode="auto">
          <a:xfrm>
            <a:off x="2743200" y="1996224"/>
            <a:ext cx="6800045" cy="4160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902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A0AE58-83F0-4F9A-B235-6B23B7F37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793" y="-119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Холодильники</a:t>
            </a:r>
            <a:endParaRPr lang="ru-RU" sz="3600" u="sng" dirty="0"/>
          </a:p>
        </p:txBody>
      </p:sp>
      <p:pic>
        <p:nvPicPr>
          <p:cNvPr id="11266" name="Picture 2" descr="https://sun9-13.userapi.com/impg/I2VuegzDDQMIajWSn5V2SSbMu3wbrUIsO7UiHw/pF6mIdLqae8.jpg?size=607x1080&amp;quality=95&amp;sign=7791fc0e90bd9fab508cbcc24a99ac1c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690" y="1313645"/>
            <a:ext cx="2845200" cy="50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sun9-53.userapi.com/impg/T3JA025Ndz1QezCoAuTwp-qNsG2VF8lQiRkjPA/v3RgDGXbbxM.jpg?size=607x1080&amp;quality=95&amp;sign=fcd49c3e16cd330590968cee2c06d9bd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93" y="1385226"/>
            <a:ext cx="3089113" cy="499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s://sun9-58.userapi.com/impg/HxDf0c9WWz3Vpf59qVddOLwgVREOHQaZYoZpig/WY6gC0_F1-M.jpg?size=607x1080&amp;quality=95&amp;sign=bdf782af775ad74185329cbae4bccaf5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908" y="1194121"/>
            <a:ext cx="2912377" cy="518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43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AEE741-2231-495F-ADD1-4C17F5947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u="sng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Тара для сбора</a:t>
            </a:r>
            <a:r>
              <a:rPr lang="en-US" sz="3600" u="sng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3600" u="sng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отходов</a:t>
            </a:r>
            <a:r>
              <a:rPr lang="en-US" sz="3600" u="sng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группы А</a:t>
            </a:r>
            <a:endParaRPr lang="ru-RU" sz="3600" u="sng" dirty="0"/>
          </a:p>
        </p:txBody>
      </p:sp>
      <p:pic>
        <p:nvPicPr>
          <p:cNvPr id="6146" name="Picture 2" descr="https://sun9-63.userapi.com/impg/VaVq0wmJcTy1xgYD_1x1yn6QaProOnNWq6NlKA/nwFYf-wwE44.jpg?size=810x1080&amp;quality=96&amp;sign=8f2e363ae37738f9ed1320abc11585b1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357" y="1498861"/>
            <a:ext cx="3883286" cy="490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38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49CFAE79-2EB9-4CBA-859F-B064F2E7A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34461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8D5E5A-EA72-4981-8789-76117ADD9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Вывеска аптечной организации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0F5BD6C-7E03-4A20-9A7E-A90538442A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sun9-64.userapi.com/impg/X8VOSYpLgYOPo0Oc2FjG7mfQeFrr-lSAvM2A6w/u3pVPFJOWj0.jpg?size=1280x720&amp;quality=95&amp;sign=6c39e1f0390e73856995bd3973be1085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816" y="1585314"/>
            <a:ext cx="7875802" cy="443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87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1966A2-9B91-4F0D-B761-84D1ED108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Торговый зал</a:t>
            </a:r>
          </a:p>
        </p:txBody>
      </p:sp>
      <p:pic>
        <p:nvPicPr>
          <p:cNvPr id="7" name="Picture 4" descr="https://sun9-25.userapi.com/impg/3ikaU1lg9e45UZyki4jYL-aF4tTWw1j7XPK_EQ/-tPKwdyGOF0.jpg?size=1280x720&amp;quality=95&amp;sign=4897cc1fa7fef75d8570e8a32cc3745d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14"/>
          <a:stretch/>
        </p:blipFill>
        <p:spPr bwMode="auto">
          <a:xfrm>
            <a:off x="2279560" y="1542246"/>
            <a:ext cx="7315199" cy="4976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04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FB68D0-26DF-4D9D-8B98-F19915399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685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Помещения аптеки</a:t>
            </a:r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BED0672-586F-46B3-B370-751F11997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713" y="870863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Материальная комната </a:t>
            </a:r>
          </a:p>
          <a:p>
            <a:pPr marL="0" indent="0" algn="ctr">
              <a:buNone/>
            </a:pPr>
            <a:endParaRPr lang="ru-RU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sun9-50.userapi.com/impg/pGC_swemiuTjL4JzAoM-bcKiZ1qZ3p5xzJ9HSA/gJQr7_N-LBw.jpg?size=607x1080&amp;quality=95&amp;sign=8465c2acf8a9ac0a75eda96d9943cb5e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49"/>
          <a:stretch/>
        </p:blipFill>
        <p:spPr bwMode="auto">
          <a:xfrm>
            <a:off x="1842150" y="1619585"/>
            <a:ext cx="3451067" cy="485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17.userapi.com/impg/L7DqTxJEJ320crMelYjORWBOXD5I8z_f4EHbcw/eRJ00sT0aqY.jpg?size=607x1080&amp;quality=95&amp;sign=09da41cc9f038416d30063a527358c08&amp;type=alb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95" t="27132" r="10895" b="-13472"/>
          <a:stretch/>
        </p:blipFill>
        <p:spPr bwMode="auto">
          <a:xfrm>
            <a:off x="6346485" y="1619585"/>
            <a:ext cx="3827824" cy="577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1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A9057C-FBC5-42B7-A9CA-B6A757941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29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Рабочее место фармацевта</a:t>
            </a:r>
          </a:p>
        </p:txBody>
      </p:sp>
      <p:pic>
        <p:nvPicPr>
          <p:cNvPr id="12290" name="Picture 2" descr="https://sun9-12.userapi.com/impg/DTvHtDD5ZU91w3kChtjuukNACmzS2FTE7GUR2w/hbDTPhtiVls.jpg?size=607x1080&amp;quality=95&amp;sign=a17623e925ab76581cb45f6dd3fad661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8" b="21935"/>
          <a:stretch/>
        </p:blipFill>
        <p:spPr bwMode="auto">
          <a:xfrm>
            <a:off x="3619992" y="1111417"/>
            <a:ext cx="4583850" cy="539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77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E449A4-5E61-4DF8-8C0D-6E92877D2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6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 стенд</a:t>
            </a:r>
          </a:p>
        </p:txBody>
      </p:sp>
      <p:pic>
        <p:nvPicPr>
          <p:cNvPr id="1026" name="Picture 2" descr="https://sun9-81.userapi.com/impg/RIjfZRzFsFuzycB6S9KQxQxg5guCok6o-B6jJg/ZMJKR0RqkLE.jpg?size=607x1080&amp;quality=95&amp;sign=5e906481efc411885b75add6d5b973ff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7" t="7100" r="20402" b="32660"/>
          <a:stretch/>
        </p:blipFill>
        <p:spPr bwMode="auto">
          <a:xfrm>
            <a:off x="3657600" y="1210613"/>
            <a:ext cx="3721994" cy="535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32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C2ABCDCC-AFAC-48D1-9E74-41B8D4293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169" y="152184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8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Санитарный режим в аптечной организации </a:t>
            </a:r>
            <a:endParaRPr lang="ru-RU" sz="3800" b="1" u="sng" dirty="0"/>
          </a:p>
        </p:txBody>
      </p:sp>
    </p:spTree>
    <p:extLst>
      <p:ext uri="{BB962C8B-B14F-4D97-AF65-F5344CB8AC3E}">
        <p14:creationId xmlns:p14="http://schemas.microsoft.com/office/powerpoint/2010/main" val="419091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0FA4EF-00FA-4879-9692-B75407F95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684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Шкаф </a:t>
            </a:r>
            <a:r>
              <a:rPr lang="ru-RU" sz="36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хранения уборочного инвентаря</a:t>
            </a:r>
            <a:endParaRPr lang="ru-RU" sz="3600" u="sng" dirty="0"/>
          </a:p>
        </p:txBody>
      </p:sp>
      <p:pic>
        <p:nvPicPr>
          <p:cNvPr id="2050" name="Picture 2" descr="https://sun9-59.userapi.com/impg/ciYARCGohFfv-vXpRX_Jp2PNMV8CXJhy9fUrKw/OQ6JZB1xO68.jpg?size=607x1080&amp;quality=95&amp;sign=83eccc5e8cfd6178a1adf1de4269876a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61" r="17473"/>
          <a:stretch/>
        </p:blipFill>
        <p:spPr bwMode="auto">
          <a:xfrm>
            <a:off x="1842709" y="1062334"/>
            <a:ext cx="3283084" cy="549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un9-1.userapi.com/impg/3OxbOXn5YeRgfjRrfb8yequuNH1FpIgtH016mg/0losFDcnmbQ.jpg?size=607x1080&amp;quality=95&amp;sign=53d8d41b513ad6a65e4d3223652df504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242" y="1062334"/>
            <a:ext cx="3108702" cy="553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90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581</TotalTime>
  <Words>178</Words>
  <Application>Microsoft Office PowerPoint</Application>
  <PresentationFormat>Произвольный</PresentationFormat>
  <Paragraphs>47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В.М. Войно-Ясенецкого» министерства здравоохранения Российской Федерации  Фармацевтический колледж</vt:lpstr>
      <vt:lpstr>Знакомство со структурой аптечной организации </vt:lpstr>
      <vt:lpstr>Вывеска аптечной организации</vt:lpstr>
      <vt:lpstr>Торговый зал</vt:lpstr>
      <vt:lpstr>Помещения аптеки:</vt:lpstr>
      <vt:lpstr>Рабочее место фармацевта</vt:lpstr>
      <vt:lpstr>Информационный стенд</vt:lpstr>
      <vt:lpstr>Санитарный режим в аптечной организации </vt:lpstr>
      <vt:lpstr>Шкаф для хранения уборочного инвентаря</vt:lpstr>
      <vt:lpstr>Промаркированный уборочный инвентарь</vt:lpstr>
      <vt:lpstr>Санузел</vt:lpstr>
      <vt:lpstr>Фармацевт в санитарной одежде</vt:lpstr>
      <vt:lpstr>Административно-бытовая зона</vt:lpstr>
      <vt:lpstr>Зона хранения верхней и санитарной одежды</vt:lpstr>
      <vt:lpstr>Организация хранения товаров аптечного ассортимента </vt:lpstr>
      <vt:lpstr>Помещения для хранения аптечных товаров</vt:lpstr>
      <vt:lpstr>Шкафы для хранения наружных лекарственных препаратов</vt:lpstr>
      <vt:lpstr>Шкафы для хранения внутренних лекарственных препаратов</vt:lpstr>
      <vt:lpstr>Шкафы для хранения лекарственных препаратов для инъекций</vt:lpstr>
      <vt:lpstr>Шкафы для хранения перевязочного материала</vt:lpstr>
      <vt:lpstr>Шкафы для хранения резиновых изделий</vt:lpstr>
      <vt:lpstr>Шкафы для хранения ЛРС</vt:lpstr>
      <vt:lpstr>Шкафы для хранения парафармацевтической продукции</vt:lpstr>
      <vt:lpstr>Шкафы для хранения взрывоопасных ЛС </vt:lpstr>
      <vt:lpstr>Холодильники</vt:lpstr>
      <vt:lpstr>Тара для сбора отходов группы А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образовательное учреждение  высшего профессионального образования «Красноярский государственный медицинский университет имени профессора В.Ф. Войно-Ясенецкого» Министерства здравоохранения и социального развития Российской Федерации</dc:title>
  <cp:lastModifiedBy>VIP</cp:lastModifiedBy>
  <cp:revision>124</cp:revision>
  <dcterms:created xsi:type="dcterms:W3CDTF">2015-09-16T12:34:05Z</dcterms:created>
  <dcterms:modified xsi:type="dcterms:W3CDTF">2022-12-23T04:27:38Z</dcterms:modified>
</cp:coreProperties>
</file>