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8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D19D7-61B9-4AAA-9ABA-BAA07DC7BB32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7845-1DB1-4846-8F96-68BC885F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3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Мощная афферентная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импульсация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поступает в центральную нервную систему и вызывает здесь первоначально кратковременные явления разлитого возбуждения - эректильная фаза шока. 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Вскоре возбуждение сменяется торможением, постепенно приобретающем разлитой характер. Возникает торпидная фаза шока, для которой характерно угнетение всех жизненно важных функций.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Развиваются острая сосудистая недостаточность, дыхательная недостаточность, нарушение обмена, деятельности желез внутренней секреции. Все это в свою очередь отрицательно сказывается на функции центральной нервной системы и отягчает течение травматического шока, создается "порочный круг".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 нарушений гемодинамики при торпидном шоке необходимо, прежде всего, упомянуть о падении артериального и венозного давления, уменьшении массы циркулирующей крови, рефлекторном спазме мелких сосудов.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Расстройства кровообращения и внешнего дыхания приводят к нарушению газообмена. Развивается циркуляторная и дыхательная гипоксия, от которой страдают в большей или меньшей степени все органы и ткани и особенно центральная нервная система, чувствительная к кислородной недостаточности.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возникновении гипоксии при шоке, по-видимому, играют роль также нарушения ферментных систем тканевого дыхания.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7845-1DB1-4846-8F96-68BC885F1BF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7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учреждение высшего профессионального образования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«Красноярский государственный медицинский университет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имени профессора В. Ф.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травматологии, ортопедии и нейрохирургии с курсом ПО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кафедры: ДМН, Профессор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Шнякин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Павел Геннадьевич</a:t>
            </a:r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Кафедральный руководитель: ДМН, Профессор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Гатиатулин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Равиль Рафаилович </a:t>
            </a: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Травматический шок.</a:t>
            </a: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Кл. ординатор 1 года обучения</a:t>
            </a:r>
          </a:p>
          <a:p>
            <a:pPr marL="0" indent="0" algn="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Трутнев Александр Викторович</a:t>
            </a:r>
          </a:p>
        </p:txBody>
      </p:sp>
    </p:spTree>
    <p:extLst>
      <p:ext uri="{BB962C8B-B14F-4D97-AF65-F5344CB8AC3E}">
        <p14:creationId xmlns:p14="http://schemas.microsoft.com/office/powerpoint/2010/main" val="375672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4E906D-9CCA-439A-B3B8-9506D8DF1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Артериальное давление - крайне важный показатель системной гемодинамики, косвенно характеризующий такие жизненно необходимые величины, как мозговой и коронарный кровоток. В частности, при систолическом артериальном давлении ниже 60 мм рт. ст. нарушается регуляция мозговых сосудов, вследствие чего объем мозгового кровотока начинает пассивно следовать за уровнем артериального давления. 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E457F4-D80D-47D9-AFD0-ECC29C3CE3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165" y="3717032"/>
            <a:ext cx="464633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61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Стадии травматического шока: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компенсированный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имеются все признаки шока, при достаточном уровне АД, организм способен бороться;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декомпенсированный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имеются все признаки шока и резко выражена гипотензия;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рефрактерный шок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вся проводимая терапия безуспешна.</a:t>
            </a:r>
          </a:p>
        </p:txBody>
      </p:sp>
    </p:spTree>
    <p:extLst>
      <p:ext uri="{BB962C8B-B14F-4D97-AF65-F5344CB8AC3E}">
        <p14:creationId xmlns:p14="http://schemas.microsoft.com/office/powerpoint/2010/main" val="3924175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Факторы риска: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     быстрая кровопотеря;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     переутомление;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     охлаждение или перегревание;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     голодание;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     повторные травмы (транспортировка);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     комбинированные повреждения с взаимным отягощением.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динамике травматического шока большинство исследователей, начиная с Н.И. Пирогова, выделяют две стадии развития: эректильную (возбуждения) и торпидную (торможения), характеризующие, по существу, функциональное состояние центральной нервной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562086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 травматического шока у детей (по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Баирову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Г.К.):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   легкий шок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наблюдается при травмах опорно-двигательного аппарата, тупой травме живота. У пострадавшего в течение нескольких часов после травмы стойко удерживается клиническая картина шока в стадии централизации кровообращения. В течение 2 ч проявляется эффект от терапии.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Клиника: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психомоторное возбуждение или торможение, систолическое артериальное давление в пределах нормы для данной возрастной группы, напряженный пульс, тахикардия, снижение пульсового давления, бледность кожных покровов, они холодные на ощупь, цианотичный оттенок слизистых, ногтей. Уменьшение объема циркулирующей крови на 25%. Дыхательный алкалоз, метаболический ацидоз;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272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 среднетяжелый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обширное повреждение мягких тканей со значительным размозжением, повреждение костей таза, травматическая ампутация, перелом ребер, ушиб легких, изолированное повреждение органов брюшной полости. Через некоторое время с момента травмы происходит переход от стадии централизации кровообращения к переходной. После проведенной терапии эффект наблюдается в течение 2 ч, однако возможно волнообразное ухудшение состояния.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заторможенность, снижение систолического артериального давления, частота пульса более 150% от возрастной нормы, слабого наполнения. Одышка, бледность кожных покровов, уменьшение объема циркулирующей крови на 35—45%;</a:t>
            </a:r>
          </a:p>
        </p:txBody>
      </p:sp>
    </p:spTree>
    <p:extLst>
      <p:ext uri="{BB962C8B-B14F-4D97-AF65-F5344CB8AC3E}">
        <p14:creationId xmlns:p14="http://schemas.microsoft.com/office/powerpoint/2010/main" val="216272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525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III тяжелый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множественные травмы органов груди и таза, травматическая ампутация, кровотечение из крупных сосудов. В течение 1 часа после травмы развивается децентрализация кровообращения. Эффект от проведенной терапии проявляется после 2 ч или не проявляется вообще.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Клиника: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заторможенность. Систолическое артериальное давление ниже возрастной нормы на 60%. Тахикардия, пульс нитевидный. Кожные покровы бледно-цианотичного цвета. Дыхание поверхностное, частое. Уменьшение объема циркулирующей крови на 45% от нормы. Кровоточивость тканей. Анурия;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IV терминальный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признаки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претерминального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агонального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терминального состояния.</a:t>
            </a:r>
          </a:p>
        </p:txBody>
      </p:sp>
    </p:spTree>
    <p:extLst>
      <p:ext uri="{BB962C8B-B14F-4D97-AF65-F5344CB8AC3E}">
        <p14:creationId xmlns:p14="http://schemas.microsoft.com/office/powerpoint/2010/main" val="2157640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Жалобы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боли в области воздействия травматического агента;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головокружение;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потемнение в глазах;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сердцебиение;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тошноту;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сухость во рту.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Анамнез: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механической травмы, которая привела к травматическому шоку.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92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iseases.medelement.com/upload/e1eefc1120dcbef108c2465c3ff9f2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04664"/>
            <a:ext cx="7745569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230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стационаре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Лабораторные исследования: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общий анализ крови (при наличии признаков кровотечения возможна анемия (снижение гемоглобина, эритроцитов);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общий  анализ мочи (изменений может не быть);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биохимический анализ крови (возможно повышение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С-реактивного белка. Для травмы живота характерно повышение билирубина, амилазы);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газы крови (возможны изменения при нарушении функции внешнего дыхания, снижение уровня кислорода менее 80 мм. рт. ст, повышение СО2 более 44 мм. рт. ст.);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коагулограмма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(изменений может не быть, но при развитии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коагулопатии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возможны изменения, характерные для синдрома внутрисосудистого свертывания);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определение группы крови и резус принадлежности.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Инструментальные исследования: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измерение АД;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обзорная рентгенография черепа, таза, конечностей, органов грудной клетки и брюшной полости в двух проекциях – определение наличия костной патологии;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ультразвуковое исследование плевральной и брюшной полостей – при наличии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гематоракса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гемоперитонеума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определяется жидкость в плевральной и брюшной полости на стороне поражения;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измерение ЦВД - резкое снижение наблюдается при массивной кровопотере;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диагностическая лапароскопия и торакоскопия - позволяет уточнить характер, локализацию;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бронхоскопия (при сочетанной травме поступление алой крови из бронха при повреждении легкого. Могут визуализироваться повреждения трахеи и бронхов);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ЭКГ (тахикардия, признаки гипоксии, повреждения миокарда);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      КТ, МРТ (наиболее информативные методы исследования, позволяют наиболее точно определить место, характер повреждения).</a:t>
            </a:r>
          </a:p>
        </p:txBody>
      </p:sp>
    </p:spTree>
    <p:extLst>
      <p:ext uri="{BB962C8B-B14F-4D97-AF65-F5344CB8AC3E}">
        <p14:creationId xmlns:p14="http://schemas.microsoft.com/office/powerpoint/2010/main" val="3345924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Лечение на амбулаторном уровне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Немедикаментозное лечение: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оценить тяжесть состояния больного (необходимо ориентироваться на жалобы больного, уровень сознания, окраску и влажность кожных покровов, характер дыхания и пульса, уровень артериального давления);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обеспечить проходимость верхних дыхательных путей (при необходимости ИВЛ);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остановить наружное кровотечение. На догоспитальном этапе осуществляется временными способами (тугая тампонада, наложение давящей повязки, пальцевое прижатие непосредственно в ране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дистальнее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нее, наложение жгута и т.д.). Продолжающееся внутреннее кровотечение на догоспитальном этапе остановить практически невозможно, поэтому действия врача скорой помощи должны быть направлены на скорейшую, бережную доставку больного в стационар;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уложить больного с приподнятым ножным концом на 10-45%, положение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Тренделенбурга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наложение повязок, транспортная иммобилизация, при напряженном пневмотораксе – плевральная пункция, при открытом пневмотораксе – перевод в закрытый;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·     доставка в стационар с мониторированием сердечного ритма, дыхания, АД. При недостаточной перфузии тканей использование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пульсоксиметра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неэффективно.</a:t>
            </a:r>
          </a:p>
        </p:txBody>
      </p:sp>
    </p:spTree>
    <p:extLst>
      <p:ext uri="{BB962C8B-B14F-4D97-AF65-F5344CB8AC3E}">
        <p14:creationId xmlns:p14="http://schemas.microsoft.com/office/powerpoint/2010/main" val="254657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Определение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Этиология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Эпидемиология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Патогенез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Классификация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6) Клиническая картина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7) Диагностика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8) Лечение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9) Источники</a:t>
            </a:r>
          </a:p>
        </p:txBody>
      </p:sp>
    </p:spTree>
    <p:extLst>
      <p:ext uri="{BB962C8B-B14F-4D97-AF65-F5344CB8AC3E}">
        <p14:creationId xmlns:p14="http://schemas.microsoft.com/office/powerpoint/2010/main" val="1607865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 на амбулаторном уровне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Медикаментозное лечение: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ингаляция кислорода;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сохранить или обеспечить венозный доступ – катетеризация  вен;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    прервать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шокогенную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импульсацию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(адекватное обезболивание):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0,5% 2-4 мл +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Трамадол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5% 1-2 мл;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0,5% 2-4 мл +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Тримеперидин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1% 1мл;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0,5% 2-4 мл +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Фентанил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0,005% 2 мл.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c 1 года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Трамадол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5% 1-2 мг/кг;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тримеперидин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1% до 1 года не назначается, далее 0,1 мл/год жизни,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Фентанил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0,005% 0,05 мг/кг.</a:t>
            </a:r>
          </a:p>
        </p:txBody>
      </p:sp>
    </p:spTree>
    <p:extLst>
      <p:ext uri="{BB962C8B-B14F-4D97-AF65-F5344CB8AC3E}">
        <p14:creationId xmlns:p14="http://schemas.microsoft.com/office/powerpoint/2010/main" val="355679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 на амбулаторном уровне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Нормализация ОЦК, коррекция метаболических расстройств: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 неопределяемом уровне артериального давления скорость инфузии должна составлять 250-500 мл в минуту. Внутривенно вводят 6% раствор декстрана.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 возможности выбора отдают предпочтение 10% или 6% растворам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гидроксиэтилкрахмала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Одномоментно можно переливать не более 1 литра подобных растворов. Признаками адекватности инфузионной терапии является то, что через 5-7 минут появляются первые признаки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определяемости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АД, которые в последующие 15 минут повышаются до критического уровня (САД 90 мм рт. ст.).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 шоке легкой и средней степени, предпочтение отдается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кристаллоидным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растворам, объем которых должен быть выше объема потерянной крови, так как они быстро покидают сосудистое русло. Вводят 0,9 % раствор натрия хлорида, 5% раствор глюкозы, полиионные растворы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дисоль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трисоль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ацесоль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 неэффективности инфузионной терапии вводят 200 мг допамина на каждые 400 мл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кристаллоидного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раствора со скоростью 8 - 10 капель в 1 минуту (до уровня САД 80-90 мм. рт. ст.). Использование вазопрессоров (допамина) при травматическом шоке без восполненной кровопотери считается грубой лечебной ошибкой, так как это может привести к ещё большему нарушению микроциркуляции и усилению метаболических нарушений. С целью увеличения венозного возврата крови к сердцу и стабилизации клеточных мембран внутривенно вводят одномоментно до 250 мг преднизолона. Детям инфузионная терапия проводится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кристалоидными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растворами 0,9% раствор натрия хлорида в дозе 10-20 мл/кг. Преднизолон вводится согласно возрастной дозе (2-3 мг/кг).</a:t>
            </a:r>
          </a:p>
        </p:txBody>
      </p:sp>
    </p:spTree>
    <p:extLst>
      <p:ext uri="{BB962C8B-B14F-4D97-AF65-F5344CB8AC3E}">
        <p14:creationId xmlns:p14="http://schemas.microsoft.com/office/powerpoint/2010/main" val="2167030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 на стационарном уровне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этапов амбулаторной помощи (проверить, выполнить, что не выполнено, выполнить окончательную остановку кровотечения, иммобилизацию переломов при помощи аппаратов наружной фиксации)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Диагностический поиск по показаниям (УЗИ по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протоколу,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графия, МСКТ, лапароскопия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Течение травм по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damage control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10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Национальное руководство по скорой помощи.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Верткин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А.Л. Москва 2019г.;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Алгоритмы действий врача службы скорой медицинской помощи Санкт-Петербурга. Афанасьев В.В.,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Бидерман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Ф.И.,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Бичун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Ф.Б., Санкт-Петербург 2019 г.;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Рекомендации по оказанию скорой медицинской помощи в Российской Федерации. Под ред. Мирошниченко А.Г.,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Руксина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В.В. СПб., 2020 г.;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Руководство по скорой медицинской помощи. Багненко С.Ф.,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Верткин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А.Л, Мирошниченко А.Г.,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Хабутия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М.Ш. ГЭОТАР-Медиа, 2006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Клинические протоколы МЗ РК – 2018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Волков М.В., Гурьев В.Н., Каверин Н.М. и др. Актуальные вопросы специализированной догоспитальной помощи при множественной сочетанной травме. Сочетанная травма М 1981; 38-43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Соколов В.А. Множественные и сочетанные травмы: практическое руководство. М ГЭОТАР-Медиа 2004; 62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Ахмерова Р.И. Неотложные </a:t>
            </a:r>
            <a:r>
              <a:rPr lang="ru-RU" dirty="0" err="1"/>
              <a:t>состояния:учебно-методическое</a:t>
            </a:r>
            <a:r>
              <a:rPr lang="ru-RU" dirty="0"/>
              <a:t> пособие для вузов. Москва.2011. – 215 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Киреев С.С., Токарев А.Р. Гипоксия при артериальной гипертензии (обзор литературы) // Вестник новых медицинских технологий. 2016 . Т. 23, № 4. С.328-342.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 </a:t>
            </a:r>
            <a:r>
              <a:rPr lang="ru-RU" dirty="0" err="1"/>
              <a:t>Агненко</a:t>
            </a:r>
            <a:r>
              <a:rPr lang="ru-RU" dirty="0"/>
              <a:t> С.Ф., Стожаров В.В., Мирошниченко </a:t>
            </a:r>
            <a:r>
              <a:rPr lang="ru-RU" dirty="0" err="1"/>
              <a:t>А.Г.и</a:t>
            </a:r>
            <a:r>
              <a:rPr lang="ru-RU" dirty="0"/>
              <a:t> др. Дорожно-транспортный травматизм: Алгоритмы и стандарты оказания скорой медицинской помощи пострадавшим в ДТП (догоспитальный этап). — СПб.: ИПК КОСТА», 2007. — 380 с.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021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Травматический шок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остро развивающееся и угрожающее жизни состояние, которое наступает в результате воздействия на организм тяжелой механической травмы.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Травматический шок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первая стадия тяжелой формы острого периода травматической болезни со своеобразной нервно-рефлекторной и сосудистой реакцией организма, приводящей к глубоким расстройствам кровообращения, дыхания, обмена веществ, функций эндокринных желез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1B48D3-3308-45C2-9151-4CFF21B9B8E6}"/>
              </a:ext>
            </a:extLst>
          </p:cNvPr>
          <p:cNvSpPr txBox="1"/>
          <p:nvPr/>
        </p:nvSpPr>
        <p:spPr>
          <a:xfrm>
            <a:off x="3140678" y="548680"/>
            <a:ext cx="2924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Определение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46354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Этиологические факторы шока включают в себя причину — основной фактор, определяющий специфику болезни, и условия — сопутствующие этому фактору, определяющие те или иные особенности развития шока в конкретной ситуации. Условия могут действовать на организм одновременно с причиной, с некоторым упреждением или отставанием. Вероятность шока, его последующее течение во многом зависят как от исходной реактивности организма, так и от ее изменения в ходе других патологических процессов, сопутствующих шоку.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Причинами травматической болезни, характеризующейся развитием шока в ее острой стадии, выступают: огнестрельные и взрывные ранения, падение с высоты, дорожно-транспортные происшествия и т.д.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Взрыв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Взрыв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00" y="4941168"/>
            <a:ext cx="240026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ang time: could you use a hose pipe to break a fall of 10 metres? | The  Mole | RSC Edu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05163"/>
            <a:ext cx="2808312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ДТП с грузовиками: последние новости на сегодня, самые свежие сведения |  fontanka.ru - новости Санкт-Петербург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25144"/>
            <a:ext cx="26882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11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6488"/>
            <a:ext cx="8229600" cy="38450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Роль другой группы этиологических факторов–условий — в патогенезе шока определить в каждом конкретном случае очень сложно. Из наиболее значимых в этой группе можно выделить: предшествующее охлаждение организма, состояние голодания и стресса, длительную гипокинезию, алкогольное опьянение, возраст пострадавшего и др. К основным моментам патогенеза травматического шока следует отнести: интенсивную афферентную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импульсацию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 зоны повреждения, резорбцию физиологически активных веществ, образующихся при повреждении тканей, а также токсических продуктов их распада, гипоксию органов и тканей вследствие микроциркуляторных нарушений, нарушение различных видов обмена, кровопотерю.</a:t>
            </a:r>
          </a:p>
        </p:txBody>
      </p:sp>
    </p:spTree>
    <p:extLst>
      <p:ext uri="{BB962C8B-B14F-4D97-AF65-F5344CB8AC3E}">
        <p14:creationId xmlns:p14="http://schemas.microsoft.com/office/powerpoint/2010/main" val="370484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Эпидемиология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период Великой Отечественной войны на Военно-Морском Флоте травматический шок наблюдался у 19 % раненых, причем легкие формы составили 13 %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Лущицкий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М.А., 1977 г.). Частота шока у раненых на малых кораблях достигала 30 %, на эсминцах — 14—24 %, крейсерах и линкорах — до 15 %. При применении ракетно-ядерного оружия, сочетании механических повреждений с ожогами, переохлаждениями, баротравмой число раненых с травматическим шоком значительно возрастает.</a:t>
            </a:r>
          </a:p>
        </p:txBody>
      </p:sp>
      <p:pic>
        <p:nvPicPr>
          <p:cNvPr id="4098" name="Picture 2" descr="Россия не хочет даже произносить слово «война» - Газета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01008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34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DD2348AA-6707-41BE-9528-DFE149DBF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19"/>
            <a:ext cx="9122476" cy="5962961"/>
          </a:xfrm>
        </p:spPr>
      </p:pic>
    </p:spTree>
    <p:extLst>
      <p:ext uri="{BB962C8B-B14F-4D97-AF65-F5344CB8AC3E}">
        <p14:creationId xmlns:p14="http://schemas.microsoft.com/office/powerpoint/2010/main" val="302820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течению травматического шока: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первичный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развивается в момент или непосредственно после травмы;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вторичный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развивается отсрочено, часто через несколько часов после травмы.</a:t>
            </a:r>
          </a:p>
        </p:txBody>
      </p:sp>
    </p:spTree>
    <p:extLst>
      <p:ext uri="{BB962C8B-B14F-4D97-AF65-F5344CB8AC3E}">
        <p14:creationId xmlns:p14="http://schemas.microsoft.com/office/powerpoint/2010/main" val="113661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 степени тяжести травматического шока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Keith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016605"/>
              </p:ext>
            </p:extLst>
          </p:nvPr>
        </p:nvGraphicFramePr>
        <p:xfrm>
          <a:off x="683568" y="2348880"/>
          <a:ext cx="7560839" cy="2574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3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тяжести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шока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систол.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АД мм. рт. ст.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пульса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 1мин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</a:p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Allgower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Объём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кровопотери</a:t>
                      </a:r>
                    </a:p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(примерный)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легкая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100-90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80-90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литр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ср. тяжести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85-75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90-110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0,9-1,2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1-1,5 литра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тяжёлая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и менее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и более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 и более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и более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921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2318</Words>
  <Application>Microsoft Office PowerPoint</Application>
  <PresentationFormat>Экран (4:3)</PresentationFormat>
  <Paragraphs>135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 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vt:lpstr>
      <vt:lpstr>План</vt:lpstr>
      <vt:lpstr>Презентация PowerPoint</vt:lpstr>
      <vt:lpstr>Этиология</vt:lpstr>
      <vt:lpstr>Презентация PowerPoint</vt:lpstr>
      <vt:lpstr>Эпидемиология</vt:lpstr>
      <vt:lpstr>Презентация PowerPoint</vt:lpstr>
      <vt:lpstr>Классификация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Диагностика</vt:lpstr>
      <vt:lpstr>Презентация PowerPoint</vt:lpstr>
      <vt:lpstr>В стационаре</vt:lpstr>
      <vt:lpstr>Лечение на амбулаторном уровне</vt:lpstr>
      <vt:lpstr>Лечение на амбулаторном уровне</vt:lpstr>
      <vt:lpstr>Лечение на амбулаторном уровне</vt:lpstr>
      <vt:lpstr>Лечение на стационарном уровне</vt:lpstr>
      <vt:lpstr>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dc:title>
  <dc:creator>Мед Сестра</dc:creator>
  <cp:lastModifiedBy>User</cp:lastModifiedBy>
  <cp:revision>35</cp:revision>
  <dcterms:created xsi:type="dcterms:W3CDTF">2023-06-18T05:42:59Z</dcterms:created>
  <dcterms:modified xsi:type="dcterms:W3CDTF">2024-01-31T15:33:42Z</dcterms:modified>
</cp:coreProperties>
</file>